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CE88DC-37B0-E8A8-388F-FC56CEA6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7DE3303-2D7A-EF37-05C4-401766B2A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23123E-D453-FF61-2EFD-7393D031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DB44-727E-4672-8C26-217C47C97B51}" type="datetimeFigureOut">
              <a:rPr lang="he-IL" smtClean="0"/>
              <a:t>ד'/אלול/תשפ"ג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27D856-0608-648E-6497-460B3973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16D5DE-04A8-4335-77E7-1B2CC549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DD82-C2A0-4D0A-A018-00F7C7E5F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25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0D89ED-8796-5530-53CB-434A075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105C6EF-1DC7-D921-9F32-03B3EB569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E3F445-AF16-47CF-1784-E4C4399B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DB44-727E-4672-8C26-217C47C97B51}" type="datetimeFigureOut">
              <a:rPr lang="he-IL" smtClean="0"/>
              <a:t>ד'/אלול/תשפ"ג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31EC80-B054-E305-D618-5EFE7CCB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9AF62D-F79B-1FEE-19ED-7542C52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DD82-C2A0-4D0A-A018-00F7C7E5F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2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F9283EC-A7AF-8B8D-C6C9-A84B8D8AB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C10196-58BF-4464-D817-5066882C0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B178A3-8B8E-FDB0-0F16-7A48B4E5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DB44-727E-4672-8C26-217C47C97B51}" type="datetimeFigureOut">
              <a:rPr lang="he-IL" smtClean="0"/>
              <a:t>ד'/אלול/תשפ"ג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F76D377-0AC1-6CDA-A594-8E4F8179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46AF78-FC51-4BCE-F911-7E6E3242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DD82-C2A0-4D0A-A018-00F7C7E5F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0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03D475-26E4-827A-740E-9884A89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EA541A-B30A-3AB8-0B1A-05006D0E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A2897F-545E-6ECE-845E-17AFFC44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DB44-727E-4672-8C26-217C47C97B51}" type="datetimeFigureOut">
              <a:rPr lang="he-IL" smtClean="0"/>
              <a:t>ד'/אלול/תשפ"ג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FCE7ABE-A29C-2A0E-7057-AACA3CF7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D48CFA-B489-DA10-09E7-BF5C80EE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DD82-C2A0-4D0A-A018-00F7C7E5F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27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949B0E-8FFA-93B5-7BED-5A6FE6D1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968CE2-5E5E-8F0D-CFE5-0E1E50F0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869898-A976-835A-8D87-6947DF92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DB44-727E-4672-8C26-217C47C97B51}" type="datetimeFigureOut">
              <a:rPr lang="he-IL" smtClean="0"/>
              <a:t>ד'/אלול/תשפ"ג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D8F1B7-BB1C-2111-2350-4C61C760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FBDA13-8246-51D9-F934-638B5652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DD82-C2A0-4D0A-A018-00F7C7E5F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432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C2F930-44EA-4A03-DF90-02997DA7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D47478-8700-BFDA-9092-AD2988106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CFAE224-9165-13D4-C3CF-AEB217D5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35C1AF7-55E2-AB5B-76C4-9531A424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DB44-727E-4672-8C26-217C47C97B51}" type="datetimeFigureOut">
              <a:rPr lang="he-IL" smtClean="0"/>
              <a:t>ד'/אלול/תשפ"ג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581728E-6FC4-0A4E-F190-54B87BD8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887394-D77C-A73F-0B83-D3731304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DD82-C2A0-4D0A-A018-00F7C7E5F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88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746B05-3E18-E966-A84D-D254FD2E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D2C8539-BD06-CBC0-EF21-FCD467347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4FB933B-F894-D924-B024-2CF205539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7D358A7-4ED3-23AB-D890-9BF925A6F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AAD7769-FD97-23D5-BFE6-8D7177732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4F0D850-14BB-BDD6-6005-0C450107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DB44-727E-4672-8C26-217C47C97B51}" type="datetimeFigureOut">
              <a:rPr lang="he-IL" smtClean="0"/>
              <a:t>ד'/אלול/תשפ"ג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2B3FF76-6081-8D3E-1515-05E78526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40A0EA0-D63E-2173-DE4D-8673BDAC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DD82-C2A0-4D0A-A018-00F7C7E5F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07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77F80B-53BD-004E-1F9C-00C73A45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4AE3E1E-FAE7-05CE-6463-22EEBBC7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DB44-727E-4672-8C26-217C47C97B51}" type="datetimeFigureOut">
              <a:rPr lang="he-IL" smtClean="0"/>
              <a:t>ד'/אלול/תשפ"ג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C9236D5-A85F-5BF2-D569-6FD2344B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A6509DB-E631-F7BB-E94F-324979E5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DD82-C2A0-4D0A-A018-00F7C7E5F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212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3FA888D-5A30-95BE-C852-C141DAD4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DB44-727E-4672-8C26-217C47C97B51}" type="datetimeFigureOut">
              <a:rPr lang="he-IL" smtClean="0"/>
              <a:t>ד'/אלול/תשפ"ג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B3D77E0-81E2-731B-766F-B9B5A3B4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70262FA-EEA9-5DF9-E991-5D1F3182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DD82-C2A0-4D0A-A018-00F7C7E5F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569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5FDFD-1B02-BF95-1CFC-5982B477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E5009E-D832-42CD-0642-022CFBF4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27D3A2B-32D3-2752-5107-55E448607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151A0AF-9933-2408-400B-E6815390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DB44-727E-4672-8C26-217C47C97B51}" type="datetimeFigureOut">
              <a:rPr lang="he-IL" smtClean="0"/>
              <a:t>ד'/אלול/תשפ"ג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7AB32C0-0539-D91C-1C44-866A8F12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5FEEAC-0CC9-512E-452A-0D29E0EE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DD82-C2A0-4D0A-A018-00F7C7E5F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33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895ED3-95FD-9FCC-7F55-6DE8C5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0CC2E68-71C7-1029-6C45-B05A46E28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536064-4845-D9C0-05C3-F2C8018E5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7F61DC1-3DA9-D3CF-518E-E757764F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DB44-727E-4672-8C26-217C47C97B51}" type="datetimeFigureOut">
              <a:rPr lang="he-IL" smtClean="0"/>
              <a:t>ד'/אלול/תשפ"ג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761BD6F-142D-0D94-16D0-6442738F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8AE9614-93E0-7BA4-9849-E94C179E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DD82-C2A0-4D0A-A018-00F7C7E5F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635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D804B96-FAA2-A418-0218-DC03CFE4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2996E88-FD37-FB6D-86EA-BE43EC9B5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D18EDD2-E7C6-E47F-44ED-69F7BD6E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DB44-727E-4672-8C26-217C47C97B51}" type="datetimeFigureOut">
              <a:rPr lang="he-IL" smtClean="0"/>
              <a:t>ד'/אלול/תשפ"ג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50DE1F-A8B1-1723-9E07-5512FF4C9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8471F3-B679-1703-D874-13A629503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DD82-C2A0-4D0A-A018-00F7C7E5FA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60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myweb.jce.ac.il:2083/cpsess8221171165/3rdparty/phpMyAdmin/sql.php?server=1&amp;db=michaelch_Israel_Football_Association&amp;table=team_squad&amp;pos=0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F290B65-A066-F0E0-8DC2-ED7845516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 fontScale="90000"/>
          </a:bodyPr>
          <a:lstStyle/>
          <a:p>
            <a:r>
              <a:rPr lang="he-IL" sz="5300" dirty="0" err="1">
                <a:solidFill>
                  <a:schemeClr val="bg1"/>
                </a:solidFill>
              </a:rPr>
              <a:t>פרוייקט</a:t>
            </a:r>
            <a:r>
              <a:rPr lang="he-IL" sz="5300" dirty="0">
                <a:solidFill>
                  <a:schemeClr val="bg1"/>
                </a:solidFill>
              </a:rPr>
              <a:t> מסדי נתונים – ההתאחדות לכדורגל בישראל </a:t>
            </a:r>
            <a:br>
              <a:rPr lang="he-IL" sz="4100" dirty="0">
                <a:solidFill>
                  <a:schemeClr val="bg1"/>
                </a:solidFill>
              </a:rPr>
            </a:br>
            <a:endParaRPr lang="he-IL" sz="4100" dirty="0">
              <a:solidFill>
                <a:schemeClr val="bg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0A03394-4597-936C-89DB-B840468D4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4" r="-1" b="-1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465B6C-81AC-8CB0-53CE-BA8B42E33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Autofit/>
          </a:bodyPr>
          <a:lstStyle/>
          <a:p>
            <a:pPr algn="r"/>
            <a:r>
              <a:rPr lang="he-IL" sz="2000" dirty="0">
                <a:solidFill>
                  <a:schemeClr val="bg1"/>
                </a:solidFill>
              </a:rPr>
              <a:t>מרצה: רוני הורביץ </a:t>
            </a:r>
          </a:p>
          <a:p>
            <a:pPr algn="r"/>
            <a:r>
              <a:rPr lang="he-IL" sz="2000" dirty="0">
                <a:solidFill>
                  <a:schemeClr val="bg1"/>
                </a:solidFill>
              </a:rPr>
              <a:t>מגיש:</a:t>
            </a:r>
          </a:p>
          <a:p>
            <a:pPr algn="r"/>
            <a:r>
              <a:rPr lang="he-IL" sz="2000" dirty="0">
                <a:solidFill>
                  <a:schemeClr val="bg1"/>
                </a:solidFill>
              </a:rPr>
              <a:t>איציק זקן 315518522</a:t>
            </a:r>
          </a:p>
        </p:txBody>
      </p:sp>
    </p:spTree>
    <p:extLst>
      <p:ext uri="{BB962C8B-B14F-4D97-AF65-F5344CB8AC3E}">
        <p14:creationId xmlns:p14="http://schemas.microsoft.com/office/powerpoint/2010/main" val="133669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901F77-B5FA-A0F6-27BF-B73880C2E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3200" y="152400"/>
            <a:ext cx="3098800" cy="629920"/>
          </a:xfrm>
        </p:spPr>
        <p:txBody>
          <a:bodyPr>
            <a:normAutofit fontScale="90000"/>
          </a:bodyPr>
          <a:lstStyle/>
          <a:p>
            <a:r>
              <a:rPr lang="he-IL" dirty="0"/>
              <a:t>שאילתה 3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41CD027-6B43-40F7-2E0A-ECD3F0748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" y="984350"/>
            <a:ext cx="11369040" cy="3926840"/>
          </a:xfrm>
        </p:spPr>
        <p:txBody>
          <a:bodyPr>
            <a:normAutofit/>
          </a:bodyPr>
          <a:lstStyle/>
          <a:p>
            <a:pPr algn="r"/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השופטים ששופטים בכל הליגות. ( שם השופט)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7302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R.First_Name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R.Last_Name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7302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Referees R</a:t>
            </a:r>
          </a:p>
          <a:p>
            <a:pPr marL="457200" algn="l" rtl="1">
              <a:lnSpc>
                <a:spcPct val="107000"/>
              </a:lnSpc>
              <a:tabLst>
                <a:tab pos="7302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NOT EXISTS(SELECT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L.League_Name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730250" algn="l"/>
              </a:tabLs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Leagues L</a:t>
            </a:r>
          </a:p>
          <a:p>
            <a:pPr marL="457200" algn="l" rtl="1">
              <a:lnSpc>
                <a:spcPct val="107000"/>
              </a:lnSpc>
              <a:tabLst>
                <a:tab pos="730250" algn="l"/>
              </a:tabLs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NOT EXISTS(SELECT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RIL.Referee_Id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730250" algn="l"/>
              </a:tabLs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Referee_In_League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RIL</a:t>
            </a:r>
          </a:p>
          <a:p>
            <a:pPr marL="457200" algn="l" rtl="1">
              <a:lnSpc>
                <a:spcPct val="107000"/>
              </a:lnSpc>
              <a:tabLst>
                <a:tab pos="730250" algn="l"/>
              </a:tabLs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RIL.League_Name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L.League_Name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spcAft>
                <a:spcPts val="800"/>
              </a:spcAft>
              <a:tabLst>
                <a:tab pos="730250" algn="l"/>
              </a:tabLs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R.Referee_Id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RIL.Referee_Id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5B5E8C7-F4EE-80C9-E4A7-26168D08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768950"/>
            <a:ext cx="6189980" cy="159121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BDB8CACB-53CD-5F29-7ADE-C79494D0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494" y="4768950"/>
            <a:ext cx="2607945" cy="15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7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13BA17-CD78-0DE4-D577-6831A5108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5802" y="0"/>
            <a:ext cx="2916198" cy="854883"/>
          </a:xfrm>
        </p:spPr>
        <p:txBody>
          <a:bodyPr>
            <a:normAutofit fontScale="90000"/>
          </a:bodyPr>
          <a:lstStyle/>
          <a:p>
            <a:r>
              <a:rPr lang="he-IL" dirty="0"/>
              <a:t>שאילתה 4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75801B4-62FE-6829-CFC6-8D18988C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080" y="1209040"/>
            <a:ext cx="9784080" cy="4282440"/>
          </a:xfrm>
        </p:spPr>
        <p:txBody>
          <a:bodyPr>
            <a:normAutofit/>
          </a:bodyPr>
          <a:lstStyle/>
          <a:p>
            <a:pPr algn="r"/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הקבוצות שאחוז התפוסה של </a:t>
            </a:r>
            <a:r>
              <a:rPr lang="he-I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האיצטדיון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הביתי יהיה יותר גדול מ50% בכל משחק. (היחס בין כמות מנויים לכמות המושבים </a:t>
            </a:r>
            <a:r>
              <a:rPr lang="he-I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באיצטדיון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הביתי שלה)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hs.Team_Name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s.Stadium_Name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t.Num_Of_Subscribers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s.Seats_Num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) AS tonnage</a:t>
            </a:r>
          </a:p>
          <a:p>
            <a:pPr marL="457200" algn="l" rtl="1">
              <a:lnSpc>
                <a:spcPct val="107000"/>
              </a:lnSpc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Stadiums 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Home_Stadium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s.Stadium_Name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hs.Stadium_Name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JOIN Teams t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t.Team_Name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hs.Team_Name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hs.Team_Name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spcAft>
                <a:spcPts val="800"/>
              </a:spcAft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HAVING tonnage &gt; 0.5</a:t>
            </a:r>
          </a:p>
          <a:p>
            <a:pPr algn="l"/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CD915EC-6CBC-B960-1EF1-C68928F6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1" y="4945538"/>
            <a:ext cx="9517951" cy="1406843"/>
          </a:xfrm>
          <a:prstGeom prst="rect">
            <a:avLst/>
          </a:prstGeom>
        </p:spPr>
      </p:pic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7F631547-F3A8-4738-AC45-01A55D765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54" y="3642199"/>
            <a:ext cx="4909032" cy="97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7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6A1200-C940-EA60-26DA-3FC740789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4080" y="-182880"/>
            <a:ext cx="3403600" cy="1132523"/>
          </a:xfrm>
        </p:spPr>
        <p:txBody>
          <a:bodyPr/>
          <a:lstStyle/>
          <a:p>
            <a:r>
              <a:rPr lang="he-IL" dirty="0"/>
              <a:t>שאילתה 5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0AF6981-994A-1806-36AE-6ED8B3D92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0" y="802640"/>
            <a:ext cx="11257280" cy="605536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 הוא המלך שערים של כל קבוצה? מסודר בסדר יורד.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ts.Name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ts.LastName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ph.Team_Name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p.Goals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(SELECT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ph.Team_Name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MAX(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ph.Date_action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date_of_signature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Player_history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JOIN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team_squad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ts.Id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GROUP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ph.Team_Name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ph_max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457200" algn="l" rtl="1">
              <a:lnSpc>
                <a:spcPct val="107000"/>
              </a:lnSpc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Player_history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ph_max.Id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ph_max.date_of_signature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ph.Date_action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team_squad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ts.Id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JOIN Players p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ts.Id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p.PlayerId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p.Goals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(SELECT MAX(p2.Goals)</a:t>
            </a:r>
          </a:p>
          <a:p>
            <a:pPr marL="457200" algn="l" rtl="1">
              <a:lnSpc>
                <a:spcPct val="107000"/>
              </a:lnSpc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Player_history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ph2 JOIN Players p2 ON ph2.Id = p2.PlayerId</a:t>
            </a:r>
          </a:p>
          <a:p>
            <a:pPr marL="457200" algn="l" rtl="1">
              <a:lnSpc>
                <a:spcPct val="107000"/>
              </a:lnSpc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WHERE ph2.Team_Name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ph.Team_Name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457200" algn="l" rtl="1">
              <a:lnSpc>
                <a:spcPct val="107000"/>
              </a:lnSpc>
              <a:tabLst>
                <a:tab pos="1270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p.Goals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DESC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F3DC15F-4DAB-B70D-EB4C-23C325B52811}"/>
              </a:ext>
            </a:extLst>
          </p:cNvPr>
          <p:cNvSpPr txBox="1"/>
          <p:nvPr/>
        </p:nvSpPr>
        <p:spPr>
          <a:xfrm>
            <a:off x="8900160" y="6248400"/>
            <a:ext cx="24638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צילומי מסך בעמוד הבא: </a:t>
            </a:r>
          </a:p>
        </p:txBody>
      </p:sp>
    </p:spTree>
    <p:extLst>
      <p:ext uri="{BB962C8B-B14F-4D97-AF65-F5344CB8AC3E}">
        <p14:creationId xmlns:p14="http://schemas.microsoft.com/office/powerpoint/2010/main" val="314094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5839EF-F187-2A72-F483-5FCC09D6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600" y="363661"/>
            <a:ext cx="3200400" cy="1051243"/>
          </a:xfrm>
        </p:spPr>
        <p:txBody>
          <a:bodyPr>
            <a:normAutofit fontScale="90000"/>
          </a:bodyPr>
          <a:lstStyle/>
          <a:p>
            <a:r>
              <a:rPr lang="he-IL" sz="4400" dirty="0"/>
              <a:t>צילומי מסך</a:t>
            </a:r>
            <a:br>
              <a:rPr lang="he-IL" sz="4400" dirty="0"/>
            </a:br>
            <a:r>
              <a:rPr lang="he-IL" sz="4400" dirty="0"/>
              <a:t>שאילתה 5 </a:t>
            </a:r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AF8063E5-BACD-40F5-A66B-A989BCB9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4" y="276825"/>
            <a:ext cx="8554646" cy="227615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1F26A45-BD5E-5F53-07BF-749EC70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480" y="2377757"/>
            <a:ext cx="3921761" cy="4338022"/>
          </a:xfrm>
          <a:prstGeom prst="rect">
            <a:avLst/>
          </a:prstGeom>
        </p:spPr>
      </p:pic>
      <p:pic>
        <p:nvPicPr>
          <p:cNvPr id="6" name="תמונה 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C5130E1E-0BF6-AE09-AB99-7919EBA01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588" y="3058948"/>
            <a:ext cx="3921761" cy="3656831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FB5C387-CA5A-D32C-5548-802066A07B25}"/>
              </a:ext>
            </a:extLst>
          </p:cNvPr>
          <p:cNvSpPr txBox="1"/>
          <p:nvPr/>
        </p:nvSpPr>
        <p:spPr>
          <a:xfrm>
            <a:off x="3484880" y="2652077"/>
            <a:ext cx="372872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המשך מלכי השערים של כל קבוצה</a:t>
            </a:r>
          </a:p>
        </p:txBody>
      </p:sp>
    </p:spTree>
    <p:extLst>
      <p:ext uri="{BB962C8B-B14F-4D97-AF65-F5344CB8AC3E}">
        <p14:creationId xmlns:p14="http://schemas.microsoft.com/office/powerpoint/2010/main" val="306404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6495BD-A5A0-D750-8649-D2C698B3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מטרת המערכת ואפיון המשתמשים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347B65-4B26-01EA-98B2-1D0E753A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שמירת מידע עבור ההתאחדות לכדורגל לצורכי ניהול הליגה כמו העברות שחקנים, טבלאות הליגה, שיבוץ שופטים לליגות, תקציבי ליגה, סגלי הקבוצות, משכורת עבור השופטים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  <a:p>
            <a:r>
              <a:rPr lang="he-IL" dirty="0"/>
              <a:t>הספקת מידע עבור חובבי הכדורגל כמו מלך שערים, מספר הרחקות, מיקום בליגה, אצטדיון ביתי של הקבוצה </a:t>
            </a:r>
            <a:r>
              <a:rPr lang="he-IL" dirty="0" err="1"/>
              <a:t>וכו</a:t>
            </a:r>
            <a:r>
              <a:rPr lang="he-IL" dirty="0"/>
              <a:t>'. </a:t>
            </a:r>
          </a:p>
          <a:p>
            <a:r>
              <a:rPr lang="he-IL" dirty="0"/>
              <a:t>מאפשרת שאיבת מידע עבור מנהלי קבוצות שרוצות לקבל מידע על שחקנים ספציפיים כמו בישולים, שערים וכל מידע רלוונטי עבורם.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8215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5429FA-4223-77E7-3B4D-004D3D0E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אילוצי המערכת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BD8CA2-F51A-2FC3-D910-F9F8EBC6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כל שחקן חייב להיות רשום בקבוצה.</a:t>
            </a:r>
          </a:p>
          <a:p>
            <a:r>
              <a:rPr lang="he-IL" dirty="0"/>
              <a:t>המערכת תשמור את כל היסטוריית ההעברות של השחקנים. </a:t>
            </a:r>
          </a:p>
          <a:p>
            <a:r>
              <a:rPr lang="he-IL" dirty="0"/>
              <a:t>לכל קבוצה יש בדיוק אצטדיון ביתי אחד.</a:t>
            </a:r>
          </a:p>
          <a:p>
            <a:r>
              <a:rPr lang="he-IL" dirty="0"/>
              <a:t>אצטדיון ביתי יכול להיות ליותר מקבוצה אחת. </a:t>
            </a:r>
          </a:p>
          <a:p>
            <a:r>
              <a:rPr lang="he-IL" dirty="0"/>
              <a:t>קבוצה עם האצטדיון הביתי שלה יכולה להיות רשומה לכל היותר בליגה אחת. </a:t>
            </a:r>
          </a:p>
          <a:p>
            <a:r>
              <a:rPr lang="he-IL" dirty="0"/>
              <a:t>שופט חייב לשפוט בליגה אחת לפחות כדי שההתאחדות לא תשלם משכורת סתם.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427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0F98E7A-0904-03EF-40EA-79B937959C55}"/>
              </a:ext>
            </a:extLst>
          </p:cNvPr>
          <p:cNvSpPr/>
          <p:nvPr/>
        </p:nvSpPr>
        <p:spPr>
          <a:xfrm>
            <a:off x="9022469" y="1155628"/>
            <a:ext cx="1544510" cy="6565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Teams_squad</a:t>
            </a:r>
            <a:endParaRPr lang="he-IL" sz="1600" b="1" dirty="0">
              <a:solidFill>
                <a:schemeClr val="tx1"/>
              </a:solidFill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B822F01-DC94-463A-25AA-770A7D19512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794724" y="1812227"/>
            <a:ext cx="208185" cy="83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92EEB5B2-F181-82B5-D16A-11AA71376247}"/>
              </a:ext>
            </a:extLst>
          </p:cNvPr>
          <p:cNvCxnSpPr>
            <a:cxnSpLocks/>
          </p:cNvCxnSpPr>
          <p:nvPr/>
        </p:nvCxnSpPr>
        <p:spPr>
          <a:xfrm flipV="1">
            <a:off x="10559216" y="920636"/>
            <a:ext cx="687330" cy="35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>
            <a:extLst>
              <a:ext uri="{FF2B5EF4-FFF2-40B4-BE49-F238E27FC236}">
                <a16:creationId xmlns:a16="http://schemas.microsoft.com/office/drawing/2014/main" id="{CEFD0B5A-4A00-12B6-6CA0-0044CA9BBD0A}"/>
              </a:ext>
            </a:extLst>
          </p:cNvPr>
          <p:cNvSpPr/>
          <p:nvPr/>
        </p:nvSpPr>
        <p:spPr>
          <a:xfrm rot="2586709">
            <a:off x="11087304" y="701856"/>
            <a:ext cx="672222" cy="2876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>
                <a:solidFill>
                  <a:schemeClr val="tx1"/>
                </a:solidFill>
              </a:rPr>
              <a:t>ID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03BCB262-8016-1C2D-FF0E-C740DAD90891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10038859" y="581358"/>
            <a:ext cx="617900" cy="59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0F04530A-5591-6BF6-B3C3-4D6BDFA5B0E6}"/>
              </a:ext>
            </a:extLst>
          </p:cNvPr>
          <p:cNvSpPr/>
          <p:nvPr/>
        </p:nvSpPr>
        <p:spPr>
          <a:xfrm rot="19303026">
            <a:off x="7524937" y="620892"/>
            <a:ext cx="1222421" cy="4441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BirthDate</a:t>
            </a:r>
            <a:endParaRPr lang="he-IL" sz="1050" b="1" dirty="0">
              <a:solidFill>
                <a:schemeClr val="tx1"/>
              </a:solidFill>
            </a:endParaRP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D7E7FD9B-6A33-C93B-AFCD-19FE7C4C9BD6}"/>
              </a:ext>
            </a:extLst>
          </p:cNvPr>
          <p:cNvSpPr/>
          <p:nvPr/>
        </p:nvSpPr>
        <p:spPr>
          <a:xfrm>
            <a:off x="10233753" y="201448"/>
            <a:ext cx="846012" cy="379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Name</a:t>
            </a:r>
            <a:endParaRPr lang="he-IL" sz="1050" b="1" dirty="0">
              <a:solidFill>
                <a:schemeClr val="tx1"/>
              </a:solidFill>
            </a:endParaRPr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EAC2BF5-0C5E-C352-3F05-DEDC04A7E961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9284261" y="462792"/>
            <a:ext cx="301731" cy="68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F232D78C-8F1A-A35F-18BB-9BE688036542}"/>
              </a:ext>
            </a:extLst>
          </p:cNvPr>
          <p:cNvSpPr/>
          <p:nvPr/>
        </p:nvSpPr>
        <p:spPr>
          <a:xfrm>
            <a:off x="8638048" y="173116"/>
            <a:ext cx="1292425" cy="2896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LastName</a:t>
            </a:r>
            <a:endParaRPr lang="he-IL" sz="1050" b="1" dirty="0">
              <a:solidFill>
                <a:schemeClr val="tx1"/>
              </a:solidFill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641DD146-4AFC-19C0-FC75-51D0A5664954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8273739" y="1017305"/>
            <a:ext cx="752526" cy="311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שולש שווה-שוקיים 27">
            <a:extLst>
              <a:ext uri="{FF2B5EF4-FFF2-40B4-BE49-F238E27FC236}">
                <a16:creationId xmlns:a16="http://schemas.microsoft.com/office/drawing/2014/main" id="{BD27999B-E81C-DF1F-266D-65F68FAA895C}"/>
              </a:ext>
            </a:extLst>
          </p:cNvPr>
          <p:cNvSpPr/>
          <p:nvPr/>
        </p:nvSpPr>
        <p:spPr>
          <a:xfrm>
            <a:off x="9631440" y="2629068"/>
            <a:ext cx="786759" cy="55782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Is a</a:t>
            </a:r>
            <a:endParaRPr lang="he-IL" sz="1100" b="1" dirty="0">
              <a:solidFill>
                <a:schemeClr val="tx1"/>
              </a:solidFill>
            </a:endParaRPr>
          </a:p>
        </p:txBody>
      </p: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4DACBE7E-D63F-9A43-F375-C751122ED436}"/>
              </a:ext>
            </a:extLst>
          </p:cNvPr>
          <p:cNvCxnSpPr>
            <a:stCxn id="28" idx="2"/>
          </p:cNvCxnSpPr>
          <p:nvPr/>
        </p:nvCxnSpPr>
        <p:spPr>
          <a:xfrm flipH="1">
            <a:off x="8989456" y="3186896"/>
            <a:ext cx="641984" cy="71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לבן 31">
            <a:extLst>
              <a:ext uri="{FF2B5EF4-FFF2-40B4-BE49-F238E27FC236}">
                <a16:creationId xmlns:a16="http://schemas.microsoft.com/office/drawing/2014/main" id="{BCB734E1-0373-A30B-0686-3A17959C276D}"/>
              </a:ext>
            </a:extLst>
          </p:cNvPr>
          <p:cNvSpPr/>
          <p:nvPr/>
        </p:nvSpPr>
        <p:spPr>
          <a:xfrm>
            <a:off x="8470959" y="3928709"/>
            <a:ext cx="962927" cy="557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Coaches</a:t>
            </a:r>
            <a:endParaRPr lang="he-IL" sz="1600" b="1" dirty="0">
              <a:solidFill>
                <a:schemeClr val="tx1"/>
              </a:solidFill>
            </a:endParaRPr>
          </a:p>
        </p:txBody>
      </p: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5080F85F-F3D7-AFA6-C42F-2786E49DE2B2}"/>
              </a:ext>
            </a:extLst>
          </p:cNvPr>
          <p:cNvCxnSpPr>
            <a:cxnSpLocks/>
          </p:cNvCxnSpPr>
          <p:nvPr/>
        </p:nvCxnSpPr>
        <p:spPr>
          <a:xfrm flipH="1">
            <a:off x="8175720" y="4477213"/>
            <a:ext cx="347801" cy="75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אליפסה 34">
            <a:extLst>
              <a:ext uri="{FF2B5EF4-FFF2-40B4-BE49-F238E27FC236}">
                <a16:creationId xmlns:a16="http://schemas.microsoft.com/office/drawing/2014/main" id="{45313B67-28B9-E437-A0BA-2E2971B09F64}"/>
              </a:ext>
            </a:extLst>
          </p:cNvPr>
          <p:cNvSpPr/>
          <p:nvPr/>
        </p:nvSpPr>
        <p:spPr>
          <a:xfrm>
            <a:off x="7521172" y="5215812"/>
            <a:ext cx="896296" cy="4579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>
                <a:solidFill>
                  <a:schemeClr val="tx1"/>
                </a:solidFill>
              </a:rPr>
              <a:t>ID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457F3145-8E57-B92E-7ED0-1DE5454EDB82}"/>
              </a:ext>
            </a:extLst>
          </p:cNvPr>
          <p:cNvCxnSpPr>
            <a:cxnSpLocks/>
          </p:cNvCxnSpPr>
          <p:nvPr/>
        </p:nvCxnSpPr>
        <p:spPr>
          <a:xfrm>
            <a:off x="8827938" y="4486537"/>
            <a:ext cx="117028" cy="73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אליפסה 37">
            <a:extLst>
              <a:ext uri="{FF2B5EF4-FFF2-40B4-BE49-F238E27FC236}">
                <a16:creationId xmlns:a16="http://schemas.microsoft.com/office/drawing/2014/main" id="{66789C06-D474-50A9-9EB2-C08086F2C2F3}"/>
              </a:ext>
            </a:extLst>
          </p:cNvPr>
          <p:cNvSpPr/>
          <p:nvPr/>
        </p:nvSpPr>
        <p:spPr>
          <a:xfrm>
            <a:off x="8518149" y="5226933"/>
            <a:ext cx="800264" cy="463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role</a:t>
            </a:r>
            <a:endParaRPr lang="he-IL" sz="1050" b="1" dirty="0">
              <a:solidFill>
                <a:schemeClr val="tx1"/>
              </a:solidFill>
            </a:endParaRPr>
          </a:p>
        </p:txBody>
      </p: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BF2FE16B-4436-C10C-F95F-A71CCAADCC94}"/>
              </a:ext>
            </a:extLst>
          </p:cNvPr>
          <p:cNvCxnSpPr>
            <a:cxnSpLocks/>
            <a:stCxn id="28" idx="4"/>
            <a:endCxn id="41" idx="0"/>
          </p:cNvCxnSpPr>
          <p:nvPr/>
        </p:nvCxnSpPr>
        <p:spPr>
          <a:xfrm>
            <a:off x="10418199" y="3186896"/>
            <a:ext cx="830949" cy="74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71BF6E2C-62DD-EF6E-49A5-D772242F4624}"/>
              </a:ext>
            </a:extLst>
          </p:cNvPr>
          <p:cNvSpPr/>
          <p:nvPr/>
        </p:nvSpPr>
        <p:spPr>
          <a:xfrm>
            <a:off x="10767684" y="3928709"/>
            <a:ext cx="962927" cy="557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Players</a:t>
            </a:r>
            <a:endParaRPr lang="he-IL" sz="1600" b="1" dirty="0">
              <a:solidFill>
                <a:schemeClr val="tx1"/>
              </a:solidFill>
            </a:endParaRPr>
          </a:p>
        </p:txBody>
      </p: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628DC250-700C-75AA-F46A-D69AFE3DA375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10485493" y="4505554"/>
            <a:ext cx="280306" cy="25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אליפסה 43">
            <a:extLst>
              <a:ext uri="{FF2B5EF4-FFF2-40B4-BE49-F238E27FC236}">
                <a16:creationId xmlns:a16="http://schemas.microsoft.com/office/drawing/2014/main" id="{BEBD5302-B9A2-7932-2AE9-F3B8F49572D8}"/>
              </a:ext>
            </a:extLst>
          </p:cNvPr>
          <p:cNvSpPr/>
          <p:nvPr/>
        </p:nvSpPr>
        <p:spPr>
          <a:xfrm>
            <a:off x="9577487" y="3962709"/>
            <a:ext cx="712235" cy="326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>
                <a:solidFill>
                  <a:schemeClr val="tx1"/>
                </a:solidFill>
              </a:rPr>
              <a:t>ID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8E88D765-686D-B79C-75F5-2470B8665274}"/>
              </a:ext>
            </a:extLst>
          </p:cNvPr>
          <p:cNvCxnSpPr>
            <a:cxnSpLocks/>
          </p:cNvCxnSpPr>
          <p:nvPr/>
        </p:nvCxnSpPr>
        <p:spPr>
          <a:xfrm>
            <a:off x="11701169" y="4505554"/>
            <a:ext cx="200577" cy="1037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אליפסה 46">
            <a:extLst>
              <a:ext uri="{FF2B5EF4-FFF2-40B4-BE49-F238E27FC236}">
                <a16:creationId xmlns:a16="http://schemas.microsoft.com/office/drawing/2014/main" id="{28E77DC1-6E62-144F-42FA-5000D8B03019}"/>
              </a:ext>
            </a:extLst>
          </p:cNvPr>
          <p:cNvSpPr/>
          <p:nvPr/>
        </p:nvSpPr>
        <p:spPr>
          <a:xfrm>
            <a:off x="11374959" y="5548561"/>
            <a:ext cx="794010" cy="4529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Yellow Card</a:t>
            </a:r>
            <a:endParaRPr lang="he-IL" sz="1050" b="1" dirty="0">
              <a:solidFill>
                <a:schemeClr val="tx1"/>
              </a:solidFill>
            </a:endParaRPr>
          </a:p>
        </p:txBody>
      </p: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75D1F19D-F4BB-F7E1-E471-3CCD5696D241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1033022" y="4486537"/>
            <a:ext cx="216126" cy="97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אליפסה 48">
            <a:extLst>
              <a:ext uri="{FF2B5EF4-FFF2-40B4-BE49-F238E27FC236}">
                <a16:creationId xmlns:a16="http://schemas.microsoft.com/office/drawing/2014/main" id="{4A7B1812-9D26-86DF-B2EF-4C58219BCF90}"/>
              </a:ext>
            </a:extLst>
          </p:cNvPr>
          <p:cNvSpPr/>
          <p:nvPr/>
        </p:nvSpPr>
        <p:spPr>
          <a:xfrm rot="1867011">
            <a:off x="10375453" y="5434107"/>
            <a:ext cx="989122" cy="346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RedCard</a:t>
            </a:r>
            <a:endParaRPr lang="he-IL" sz="1050" b="1" dirty="0">
              <a:solidFill>
                <a:schemeClr val="tx1"/>
              </a:solidFill>
            </a:endParaRPr>
          </a:p>
        </p:txBody>
      </p: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EEDD6E8-3F0B-40BA-AD35-53AFE08CCB9A}"/>
              </a:ext>
            </a:extLst>
          </p:cNvPr>
          <p:cNvCxnSpPr>
            <a:cxnSpLocks/>
          </p:cNvCxnSpPr>
          <p:nvPr/>
        </p:nvCxnSpPr>
        <p:spPr>
          <a:xfrm>
            <a:off x="10270512" y="4055198"/>
            <a:ext cx="497172" cy="2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אליפסה 57">
            <a:extLst>
              <a:ext uri="{FF2B5EF4-FFF2-40B4-BE49-F238E27FC236}">
                <a16:creationId xmlns:a16="http://schemas.microsoft.com/office/drawing/2014/main" id="{4141A6C9-05FE-01CB-F6D2-039AF0234C06}"/>
              </a:ext>
            </a:extLst>
          </p:cNvPr>
          <p:cNvSpPr/>
          <p:nvPr/>
        </p:nvSpPr>
        <p:spPr>
          <a:xfrm>
            <a:off x="11079765" y="3121886"/>
            <a:ext cx="794009" cy="4051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Goals</a:t>
            </a:r>
            <a:endParaRPr lang="he-IL" sz="1050" b="1" dirty="0">
              <a:solidFill>
                <a:schemeClr val="tx1"/>
              </a:solidFill>
            </a:endParaRPr>
          </a:p>
        </p:txBody>
      </p: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E4BC099C-D525-A516-162E-1822593BF75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11472020" y="3527049"/>
            <a:ext cx="4750" cy="402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אליפסה 64">
            <a:extLst>
              <a:ext uri="{FF2B5EF4-FFF2-40B4-BE49-F238E27FC236}">
                <a16:creationId xmlns:a16="http://schemas.microsoft.com/office/drawing/2014/main" id="{06D15AFD-6EC9-2770-05D4-5932706F3AEC}"/>
              </a:ext>
            </a:extLst>
          </p:cNvPr>
          <p:cNvSpPr/>
          <p:nvPr/>
        </p:nvSpPr>
        <p:spPr>
          <a:xfrm rot="2408340">
            <a:off x="9784498" y="4718595"/>
            <a:ext cx="1198701" cy="3153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Cooking</a:t>
            </a:r>
            <a:endParaRPr lang="he-IL" sz="1050" b="1" dirty="0">
              <a:solidFill>
                <a:schemeClr val="tx1"/>
              </a:solidFill>
            </a:endParaRPr>
          </a:p>
        </p:txBody>
      </p: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C70F0BE3-9EC3-ACEE-E2DF-B0D0643E72C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9395393" y="4486537"/>
            <a:ext cx="190599" cy="312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אליפסה 68">
            <a:extLst>
              <a:ext uri="{FF2B5EF4-FFF2-40B4-BE49-F238E27FC236}">
                <a16:creationId xmlns:a16="http://schemas.microsoft.com/office/drawing/2014/main" id="{97F625BD-BB60-D322-EF2E-3C44A349B23B}"/>
              </a:ext>
            </a:extLst>
          </p:cNvPr>
          <p:cNvSpPr/>
          <p:nvPr/>
        </p:nvSpPr>
        <p:spPr>
          <a:xfrm rot="19516385">
            <a:off x="9339390" y="4771552"/>
            <a:ext cx="670525" cy="311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Role</a:t>
            </a:r>
            <a:endParaRPr lang="he-IL" sz="1050" b="1" dirty="0">
              <a:solidFill>
                <a:schemeClr val="tx1"/>
              </a:solidFill>
            </a:endParaRPr>
          </a:p>
        </p:txBody>
      </p:sp>
      <p:cxnSp>
        <p:nvCxnSpPr>
          <p:cNvPr id="79" name="מחבר ישר 78">
            <a:extLst>
              <a:ext uri="{FF2B5EF4-FFF2-40B4-BE49-F238E27FC236}">
                <a16:creationId xmlns:a16="http://schemas.microsoft.com/office/drawing/2014/main" id="{D52CB8FB-1E59-FB8F-FC98-800540BAAA06}"/>
              </a:ext>
            </a:extLst>
          </p:cNvPr>
          <p:cNvCxnSpPr>
            <a:cxnSpLocks/>
          </p:cNvCxnSpPr>
          <p:nvPr/>
        </p:nvCxnSpPr>
        <p:spPr>
          <a:xfrm flipH="1" flipV="1">
            <a:off x="7608344" y="1490218"/>
            <a:ext cx="1444753" cy="32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יהלום 88">
            <a:extLst>
              <a:ext uri="{FF2B5EF4-FFF2-40B4-BE49-F238E27FC236}">
                <a16:creationId xmlns:a16="http://schemas.microsoft.com/office/drawing/2014/main" id="{4561FAC6-F0F5-A507-3AA2-F12CAE598618}"/>
              </a:ext>
            </a:extLst>
          </p:cNvPr>
          <p:cNvSpPr/>
          <p:nvPr/>
        </p:nvSpPr>
        <p:spPr>
          <a:xfrm>
            <a:off x="6707345" y="1070343"/>
            <a:ext cx="924390" cy="83559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a</a:t>
            </a:r>
            <a:endParaRPr lang="he-IL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מחבר ישר 90">
            <a:extLst>
              <a:ext uri="{FF2B5EF4-FFF2-40B4-BE49-F238E27FC236}">
                <a16:creationId xmlns:a16="http://schemas.microsoft.com/office/drawing/2014/main" id="{7F8CEDB3-5724-495A-BCC2-257DEA25ECDD}"/>
              </a:ext>
            </a:extLst>
          </p:cNvPr>
          <p:cNvCxnSpPr>
            <a:cxnSpLocks/>
          </p:cNvCxnSpPr>
          <p:nvPr/>
        </p:nvCxnSpPr>
        <p:spPr>
          <a:xfrm>
            <a:off x="7182064" y="1905941"/>
            <a:ext cx="0" cy="82024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מלבן 91">
            <a:extLst>
              <a:ext uri="{FF2B5EF4-FFF2-40B4-BE49-F238E27FC236}">
                <a16:creationId xmlns:a16="http://schemas.microsoft.com/office/drawing/2014/main" id="{15E5BE0E-3EB6-2847-AAEB-FED60943FB39}"/>
              </a:ext>
            </a:extLst>
          </p:cNvPr>
          <p:cNvSpPr/>
          <p:nvPr/>
        </p:nvSpPr>
        <p:spPr>
          <a:xfrm>
            <a:off x="6436768" y="2726182"/>
            <a:ext cx="1452699" cy="595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 err="1"/>
              <a:t>Player_History</a:t>
            </a:r>
            <a:endParaRPr lang="he-IL" sz="1600" b="1" dirty="0"/>
          </a:p>
        </p:txBody>
      </p:sp>
      <p:cxnSp>
        <p:nvCxnSpPr>
          <p:cNvPr id="94" name="מחבר ישר 93">
            <a:extLst>
              <a:ext uri="{FF2B5EF4-FFF2-40B4-BE49-F238E27FC236}">
                <a16:creationId xmlns:a16="http://schemas.microsoft.com/office/drawing/2014/main" id="{8D804400-1B7D-7C1A-AEC0-A46AD1272994}"/>
              </a:ext>
            </a:extLst>
          </p:cNvPr>
          <p:cNvCxnSpPr>
            <a:cxnSpLocks/>
          </p:cNvCxnSpPr>
          <p:nvPr/>
        </p:nvCxnSpPr>
        <p:spPr>
          <a:xfrm flipH="1">
            <a:off x="6463391" y="3308898"/>
            <a:ext cx="96862" cy="57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אליפסה 94">
            <a:extLst>
              <a:ext uri="{FF2B5EF4-FFF2-40B4-BE49-F238E27FC236}">
                <a16:creationId xmlns:a16="http://schemas.microsoft.com/office/drawing/2014/main" id="{AB36AF39-6406-3571-BF81-0FED25C3F6E1}"/>
              </a:ext>
            </a:extLst>
          </p:cNvPr>
          <p:cNvSpPr/>
          <p:nvPr/>
        </p:nvSpPr>
        <p:spPr>
          <a:xfrm rot="357191">
            <a:off x="6157571" y="3910065"/>
            <a:ext cx="525724" cy="3072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>
                <a:solidFill>
                  <a:schemeClr val="tx1"/>
                </a:solidFill>
              </a:rPr>
              <a:t>ID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cxnSp>
        <p:nvCxnSpPr>
          <p:cNvPr id="96" name="מחבר ישר 95">
            <a:extLst>
              <a:ext uri="{FF2B5EF4-FFF2-40B4-BE49-F238E27FC236}">
                <a16:creationId xmlns:a16="http://schemas.microsoft.com/office/drawing/2014/main" id="{21F8E08E-98E4-F1B8-CDDC-789834E471B5}"/>
              </a:ext>
            </a:extLst>
          </p:cNvPr>
          <p:cNvCxnSpPr>
            <a:cxnSpLocks/>
          </p:cNvCxnSpPr>
          <p:nvPr/>
        </p:nvCxnSpPr>
        <p:spPr>
          <a:xfrm flipH="1">
            <a:off x="6663676" y="3315448"/>
            <a:ext cx="225767" cy="1099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אליפסה 96">
            <a:extLst>
              <a:ext uri="{FF2B5EF4-FFF2-40B4-BE49-F238E27FC236}">
                <a16:creationId xmlns:a16="http://schemas.microsoft.com/office/drawing/2014/main" id="{09060CDC-6CF4-35F3-000F-9370514C186D}"/>
              </a:ext>
            </a:extLst>
          </p:cNvPr>
          <p:cNvSpPr/>
          <p:nvPr/>
        </p:nvSpPr>
        <p:spPr>
          <a:xfrm>
            <a:off x="6140594" y="4420079"/>
            <a:ext cx="896296" cy="4579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>
                <a:solidFill>
                  <a:schemeClr val="tx1"/>
                </a:solidFill>
              </a:rPr>
              <a:t>Team Name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cxnSp>
        <p:nvCxnSpPr>
          <p:cNvPr id="103" name="מחבר ישר 102">
            <a:extLst>
              <a:ext uri="{FF2B5EF4-FFF2-40B4-BE49-F238E27FC236}">
                <a16:creationId xmlns:a16="http://schemas.microsoft.com/office/drawing/2014/main" id="{97D82487-B95F-961F-1AA0-03D72925BC80}"/>
              </a:ext>
            </a:extLst>
          </p:cNvPr>
          <p:cNvCxnSpPr>
            <a:cxnSpLocks/>
            <a:stCxn id="92" idx="2"/>
            <a:endCxn id="104" idx="0"/>
          </p:cNvCxnSpPr>
          <p:nvPr/>
        </p:nvCxnSpPr>
        <p:spPr>
          <a:xfrm flipH="1">
            <a:off x="7160743" y="3321636"/>
            <a:ext cx="2375" cy="6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אליפסה 103">
            <a:extLst>
              <a:ext uri="{FF2B5EF4-FFF2-40B4-BE49-F238E27FC236}">
                <a16:creationId xmlns:a16="http://schemas.microsoft.com/office/drawing/2014/main" id="{8FE24D29-873E-35E6-7968-3CAB695231E2}"/>
              </a:ext>
            </a:extLst>
          </p:cNvPr>
          <p:cNvSpPr/>
          <p:nvPr/>
        </p:nvSpPr>
        <p:spPr>
          <a:xfrm>
            <a:off x="6809842" y="3955011"/>
            <a:ext cx="701802" cy="44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Date</a:t>
            </a:r>
            <a:endParaRPr lang="he-IL" sz="1050" b="1" dirty="0">
              <a:solidFill>
                <a:schemeClr val="tx1"/>
              </a:solidFill>
            </a:endParaRPr>
          </a:p>
        </p:txBody>
      </p:sp>
      <p:cxnSp>
        <p:nvCxnSpPr>
          <p:cNvPr id="110" name="מחבר ישר 109">
            <a:extLst>
              <a:ext uri="{FF2B5EF4-FFF2-40B4-BE49-F238E27FC236}">
                <a16:creationId xmlns:a16="http://schemas.microsoft.com/office/drawing/2014/main" id="{BDFBD259-989E-9BDD-1614-ADEC84F39101}"/>
              </a:ext>
            </a:extLst>
          </p:cNvPr>
          <p:cNvCxnSpPr>
            <a:cxnSpLocks/>
          </p:cNvCxnSpPr>
          <p:nvPr/>
        </p:nvCxnSpPr>
        <p:spPr>
          <a:xfrm>
            <a:off x="7434418" y="3308898"/>
            <a:ext cx="312190" cy="574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אליפסה 110">
            <a:extLst>
              <a:ext uri="{FF2B5EF4-FFF2-40B4-BE49-F238E27FC236}">
                <a16:creationId xmlns:a16="http://schemas.microsoft.com/office/drawing/2014/main" id="{F5393965-2152-08CB-E799-426C2ED2C8F4}"/>
              </a:ext>
            </a:extLst>
          </p:cNvPr>
          <p:cNvSpPr/>
          <p:nvPr/>
        </p:nvSpPr>
        <p:spPr>
          <a:xfrm rot="18557312">
            <a:off x="7460243" y="3788429"/>
            <a:ext cx="865165" cy="3937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Action</a:t>
            </a:r>
            <a:endParaRPr lang="he-IL" sz="1050" b="1" dirty="0">
              <a:solidFill>
                <a:schemeClr val="tx1"/>
              </a:solidFill>
            </a:endParaRPr>
          </a:p>
        </p:txBody>
      </p: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FA6E8971-BEF1-3E69-3FB7-D0B5E2194BD8}"/>
              </a:ext>
            </a:extLst>
          </p:cNvPr>
          <p:cNvCxnSpPr>
            <a:cxnSpLocks/>
            <a:stCxn id="89" idx="1"/>
          </p:cNvCxnSpPr>
          <p:nvPr/>
        </p:nvCxnSpPr>
        <p:spPr>
          <a:xfrm flipH="1" flipV="1">
            <a:off x="5460264" y="1483927"/>
            <a:ext cx="1247081" cy="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מלבן 118">
            <a:extLst>
              <a:ext uri="{FF2B5EF4-FFF2-40B4-BE49-F238E27FC236}">
                <a16:creationId xmlns:a16="http://schemas.microsoft.com/office/drawing/2014/main" id="{78DE00CC-2C48-FDBF-CF6F-BFBEEC043FA1}"/>
              </a:ext>
            </a:extLst>
          </p:cNvPr>
          <p:cNvSpPr/>
          <p:nvPr/>
        </p:nvSpPr>
        <p:spPr>
          <a:xfrm>
            <a:off x="3962912" y="1155628"/>
            <a:ext cx="1546325" cy="8355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Teams</a:t>
            </a:r>
            <a:endParaRPr lang="he-IL" sz="2400" b="1" dirty="0">
              <a:solidFill>
                <a:schemeClr val="tx1"/>
              </a:solidFill>
            </a:endParaRPr>
          </a:p>
        </p:txBody>
      </p: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61A62186-62E7-8860-7F4A-588B34A2DF9B}"/>
              </a:ext>
            </a:extLst>
          </p:cNvPr>
          <p:cNvCxnSpPr>
            <a:cxnSpLocks/>
            <a:stCxn id="119" idx="1"/>
            <a:endCxn id="123" idx="4"/>
          </p:cNvCxnSpPr>
          <p:nvPr/>
        </p:nvCxnSpPr>
        <p:spPr>
          <a:xfrm flipH="1" flipV="1">
            <a:off x="3338680" y="1151358"/>
            <a:ext cx="624232" cy="422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אליפסה 122">
            <a:extLst>
              <a:ext uri="{FF2B5EF4-FFF2-40B4-BE49-F238E27FC236}">
                <a16:creationId xmlns:a16="http://schemas.microsoft.com/office/drawing/2014/main" id="{95B5CCCB-1253-5BA6-CBEF-930158665D1D}"/>
              </a:ext>
            </a:extLst>
          </p:cNvPr>
          <p:cNvSpPr/>
          <p:nvPr/>
        </p:nvSpPr>
        <p:spPr>
          <a:xfrm rot="17598518">
            <a:off x="2518726" y="818673"/>
            <a:ext cx="1202082" cy="4767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 err="1">
                <a:solidFill>
                  <a:schemeClr val="tx1"/>
                </a:solidFill>
              </a:rPr>
              <a:t>TeamName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679EBDB5-97E3-064B-677B-BC14D5E992AE}"/>
              </a:ext>
            </a:extLst>
          </p:cNvPr>
          <p:cNvCxnSpPr>
            <a:cxnSpLocks/>
            <a:stCxn id="128" idx="4"/>
          </p:cNvCxnSpPr>
          <p:nvPr/>
        </p:nvCxnSpPr>
        <p:spPr>
          <a:xfrm>
            <a:off x="3748847" y="700317"/>
            <a:ext cx="217892" cy="62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אליפסה 127">
            <a:extLst>
              <a:ext uri="{FF2B5EF4-FFF2-40B4-BE49-F238E27FC236}">
                <a16:creationId xmlns:a16="http://schemas.microsoft.com/office/drawing/2014/main" id="{4A2B6F6C-F696-D3EC-9E2E-D9FBB1CDF0BE}"/>
              </a:ext>
            </a:extLst>
          </p:cNvPr>
          <p:cNvSpPr/>
          <p:nvPr/>
        </p:nvSpPr>
        <p:spPr>
          <a:xfrm rot="21156997">
            <a:off x="3376164" y="362721"/>
            <a:ext cx="701802" cy="3390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POINT</a:t>
            </a:r>
            <a:endParaRPr lang="he-IL" sz="900" b="1" dirty="0">
              <a:solidFill>
                <a:schemeClr val="tx1"/>
              </a:solidFill>
            </a:endParaRPr>
          </a:p>
        </p:txBody>
      </p:sp>
      <p:cxnSp>
        <p:nvCxnSpPr>
          <p:cNvPr id="132" name="מחבר ישר 131">
            <a:extLst>
              <a:ext uri="{FF2B5EF4-FFF2-40B4-BE49-F238E27FC236}">
                <a16:creationId xmlns:a16="http://schemas.microsoft.com/office/drawing/2014/main" id="{98F0DB79-AB86-6B95-5F19-E4F1D4B8C22F}"/>
              </a:ext>
            </a:extLst>
          </p:cNvPr>
          <p:cNvCxnSpPr>
            <a:cxnSpLocks/>
            <a:stCxn id="133" idx="4"/>
          </p:cNvCxnSpPr>
          <p:nvPr/>
        </p:nvCxnSpPr>
        <p:spPr>
          <a:xfrm flipH="1">
            <a:off x="5172669" y="690647"/>
            <a:ext cx="174748" cy="460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אליפסה 132">
            <a:extLst>
              <a:ext uri="{FF2B5EF4-FFF2-40B4-BE49-F238E27FC236}">
                <a16:creationId xmlns:a16="http://schemas.microsoft.com/office/drawing/2014/main" id="{670AC362-A92A-F61C-4E8A-27AF093282B3}"/>
              </a:ext>
            </a:extLst>
          </p:cNvPr>
          <p:cNvSpPr/>
          <p:nvPr/>
        </p:nvSpPr>
        <p:spPr>
          <a:xfrm rot="437034">
            <a:off x="4838448" y="343107"/>
            <a:ext cx="1062180" cy="3489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Nun_Of_Subcersior</a:t>
            </a:r>
            <a:endParaRPr lang="he-IL" sz="1050" b="1" dirty="0">
              <a:solidFill>
                <a:schemeClr val="tx1"/>
              </a:solidFill>
            </a:endParaRPr>
          </a:p>
        </p:txBody>
      </p:sp>
      <p:cxnSp>
        <p:nvCxnSpPr>
          <p:cNvPr id="137" name="מחבר חץ ישר 136">
            <a:extLst>
              <a:ext uri="{FF2B5EF4-FFF2-40B4-BE49-F238E27FC236}">
                <a16:creationId xmlns:a16="http://schemas.microsoft.com/office/drawing/2014/main" id="{60383F37-81D5-2FCF-C6FD-60BDB93CC9F9}"/>
              </a:ext>
            </a:extLst>
          </p:cNvPr>
          <p:cNvCxnSpPr>
            <a:cxnSpLocks/>
          </p:cNvCxnSpPr>
          <p:nvPr/>
        </p:nvCxnSpPr>
        <p:spPr>
          <a:xfrm>
            <a:off x="4732179" y="1991226"/>
            <a:ext cx="0" cy="113822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יהלום 137">
            <a:extLst>
              <a:ext uri="{FF2B5EF4-FFF2-40B4-BE49-F238E27FC236}">
                <a16:creationId xmlns:a16="http://schemas.microsoft.com/office/drawing/2014/main" id="{07778487-CEF4-EA04-4B5E-6F07BA8085E0}"/>
              </a:ext>
            </a:extLst>
          </p:cNvPr>
          <p:cNvSpPr/>
          <p:nvPr/>
        </p:nvSpPr>
        <p:spPr>
          <a:xfrm>
            <a:off x="3766388" y="3090625"/>
            <a:ext cx="1927827" cy="115935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/>
              <a:t>Home Stadiums</a:t>
            </a:r>
            <a:endParaRPr lang="he-IL" sz="1600" b="1" dirty="0"/>
          </a:p>
        </p:txBody>
      </p:sp>
      <p:sp>
        <p:nvSpPr>
          <p:cNvPr id="165" name="מלבן 164">
            <a:extLst>
              <a:ext uri="{FF2B5EF4-FFF2-40B4-BE49-F238E27FC236}">
                <a16:creationId xmlns:a16="http://schemas.microsoft.com/office/drawing/2014/main" id="{EBB5D9A1-901D-29C3-E81C-1B065E125F32}"/>
              </a:ext>
            </a:extLst>
          </p:cNvPr>
          <p:cNvSpPr/>
          <p:nvPr/>
        </p:nvSpPr>
        <p:spPr>
          <a:xfrm>
            <a:off x="4016280" y="4965810"/>
            <a:ext cx="1336631" cy="736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stadiums</a:t>
            </a:r>
            <a:endParaRPr lang="he-IL" sz="2000" b="1" dirty="0"/>
          </a:p>
        </p:txBody>
      </p:sp>
      <p:cxnSp>
        <p:nvCxnSpPr>
          <p:cNvPr id="167" name="מחבר ישר 166">
            <a:extLst>
              <a:ext uri="{FF2B5EF4-FFF2-40B4-BE49-F238E27FC236}">
                <a16:creationId xmlns:a16="http://schemas.microsoft.com/office/drawing/2014/main" id="{146C9890-699D-9E5B-8E6E-164C1F46DED1}"/>
              </a:ext>
            </a:extLst>
          </p:cNvPr>
          <p:cNvCxnSpPr>
            <a:cxnSpLocks/>
            <a:stCxn id="138" idx="2"/>
            <a:endCxn id="165" idx="0"/>
          </p:cNvCxnSpPr>
          <p:nvPr/>
        </p:nvCxnSpPr>
        <p:spPr>
          <a:xfrm flipH="1">
            <a:off x="4684596" y="4249976"/>
            <a:ext cx="45706" cy="71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190">
            <a:extLst>
              <a:ext uri="{FF2B5EF4-FFF2-40B4-BE49-F238E27FC236}">
                <a16:creationId xmlns:a16="http://schemas.microsoft.com/office/drawing/2014/main" id="{19CF71BE-03A1-3FA3-D339-1D545354C961}"/>
              </a:ext>
            </a:extLst>
          </p:cNvPr>
          <p:cNvCxnSpPr/>
          <p:nvPr/>
        </p:nvCxnSpPr>
        <p:spPr>
          <a:xfrm flipH="1">
            <a:off x="2724218" y="173116"/>
            <a:ext cx="315908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מחבר ישר 192">
            <a:extLst>
              <a:ext uri="{FF2B5EF4-FFF2-40B4-BE49-F238E27FC236}">
                <a16:creationId xmlns:a16="http://schemas.microsoft.com/office/drawing/2014/main" id="{7A9EF0F3-977D-E285-D322-80514A79B598}"/>
              </a:ext>
            </a:extLst>
          </p:cNvPr>
          <p:cNvCxnSpPr/>
          <p:nvPr/>
        </p:nvCxnSpPr>
        <p:spPr>
          <a:xfrm>
            <a:off x="2739100" y="210810"/>
            <a:ext cx="0" cy="55743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מחבר ישר 196">
            <a:extLst>
              <a:ext uri="{FF2B5EF4-FFF2-40B4-BE49-F238E27FC236}">
                <a16:creationId xmlns:a16="http://schemas.microsoft.com/office/drawing/2014/main" id="{69E4977A-377B-C9C1-E3A8-86BA4A5EA6C3}"/>
              </a:ext>
            </a:extLst>
          </p:cNvPr>
          <p:cNvCxnSpPr>
            <a:cxnSpLocks/>
          </p:cNvCxnSpPr>
          <p:nvPr/>
        </p:nvCxnSpPr>
        <p:spPr>
          <a:xfrm>
            <a:off x="2759940" y="5785180"/>
            <a:ext cx="314988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מחבר ישר 198">
            <a:extLst>
              <a:ext uri="{FF2B5EF4-FFF2-40B4-BE49-F238E27FC236}">
                <a16:creationId xmlns:a16="http://schemas.microsoft.com/office/drawing/2014/main" id="{3A2DFCE8-51F8-455A-A0F8-91769D743858}"/>
              </a:ext>
            </a:extLst>
          </p:cNvPr>
          <p:cNvCxnSpPr>
            <a:cxnSpLocks/>
          </p:cNvCxnSpPr>
          <p:nvPr/>
        </p:nvCxnSpPr>
        <p:spPr>
          <a:xfrm flipH="1">
            <a:off x="5874101" y="173116"/>
            <a:ext cx="9205" cy="56120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6" name="יהלום 205">
            <a:extLst>
              <a:ext uri="{FF2B5EF4-FFF2-40B4-BE49-F238E27FC236}">
                <a16:creationId xmlns:a16="http://schemas.microsoft.com/office/drawing/2014/main" id="{C765A894-DF39-6302-63A8-5B4111BF6CFA}"/>
              </a:ext>
            </a:extLst>
          </p:cNvPr>
          <p:cNvSpPr/>
          <p:nvPr/>
        </p:nvSpPr>
        <p:spPr>
          <a:xfrm>
            <a:off x="6122688" y="5872815"/>
            <a:ext cx="1458895" cy="83559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Belongs to</a:t>
            </a:r>
            <a:endParaRPr lang="he-I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0" name="מחבר ישר 209">
            <a:extLst>
              <a:ext uri="{FF2B5EF4-FFF2-40B4-BE49-F238E27FC236}">
                <a16:creationId xmlns:a16="http://schemas.microsoft.com/office/drawing/2014/main" id="{929448CD-12C6-DE64-FBB4-1A5381BE64FF}"/>
              </a:ext>
            </a:extLst>
          </p:cNvPr>
          <p:cNvCxnSpPr>
            <a:cxnSpLocks/>
            <a:stCxn id="206" idx="1"/>
          </p:cNvCxnSpPr>
          <p:nvPr/>
        </p:nvCxnSpPr>
        <p:spPr>
          <a:xfrm flipH="1" flipV="1">
            <a:off x="1950720" y="6215250"/>
            <a:ext cx="4171968" cy="7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מלבן 210">
            <a:extLst>
              <a:ext uri="{FF2B5EF4-FFF2-40B4-BE49-F238E27FC236}">
                <a16:creationId xmlns:a16="http://schemas.microsoft.com/office/drawing/2014/main" id="{9E1CF22A-A9E5-2822-F962-2A82B11D3123}"/>
              </a:ext>
            </a:extLst>
          </p:cNvPr>
          <p:cNvSpPr/>
          <p:nvPr/>
        </p:nvSpPr>
        <p:spPr>
          <a:xfrm>
            <a:off x="709205" y="5853241"/>
            <a:ext cx="1241515" cy="799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/>
              <a:t>leagues</a:t>
            </a:r>
            <a:endParaRPr lang="he-IL" sz="1600" b="1" dirty="0"/>
          </a:p>
        </p:txBody>
      </p:sp>
      <p:cxnSp>
        <p:nvCxnSpPr>
          <p:cNvPr id="212" name="מחבר ישר 211">
            <a:extLst>
              <a:ext uri="{FF2B5EF4-FFF2-40B4-BE49-F238E27FC236}">
                <a16:creationId xmlns:a16="http://schemas.microsoft.com/office/drawing/2014/main" id="{7953464B-E076-055C-BD90-52E909161889}"/>
              </a:ext>
            </a:extLst>
          </p:cNvPr>
          <p:cNvCxnSpPr>
            <a:cxnSpLocks/>
          </p:cNvCxnSpPr>
          <p:nvPr/>
        </p:nvCxnSpPr>
        <p:spPr>
          <a:xfrm>
            <a:off x="1324633" y="2418999"/>
            <a:ext cx="0" cy="126993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4" name="יהלום 213">
            <a:extLst>
              <a:ext uri="{FF2B5EF4-FFF2-40B4-BE49-F238E27FC236}">
                <a16:creationId xmlns:a16="http://schemas.microsoft.com/office/drawing/2014/main" id="{0F84B1E1-AEB6-758D-8AFF-A803A4FBC24B}"/>
              </a:ext>
            </a:extLst>
          </p:cNvPr>
          <p:cNvSpPr/>
          <p:nvPr/>
        </p:nvSpPr>
        <p:spPr>
          <a:xfrm>
            <a:off x="517301" y="3688932"/>
            <a:ext cx="1576283" cy="101772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Referee in league</a:t>
            </a:r>
            <a:endParaRPr lang="he-IL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6" name="מחבר ישר 215">
            <a:extLst>
              <a:ext uri="{FF2B5EF4-FFF2-40B4-BE49-F238E27FC236}">
                <a16:creationId xmlns:a16="http://schemas.microsoft.com/office/drawing/2014/main" id="{1E81D3D8-64F4-D541-59B6-73DE6E17D76E}"/>
              </a:ext>
            </a:extLst>
          </p:cNvPr>
          <p:cNvCxnSpPr>
            <a:cxnSpLocks/>
            <a:stCxn id="214" idx="2"/>
            <a:endCxn id="211" idx="0"/>
          </p:cNvCxnSpPr>
          <p:nvPr/>
        </p:nvCxnSpPr>
        <p:spPr>
          <a:xfrm>
            <a:off x="1305443" y="4706660"/>
            <a:ext cx="24520" cy="114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מלבן 216">
            <a:extLst>
              <a:ext uri="{FF2B5EF4-FFF2-40B4-BE49-F238E27FC236}">
                <a16:creationId xmlns:a16="http://schemas.microsoft.com/office/drawing/2014/main" id="{802C0247-D936-DD63-7D60-C1243130B973}"/>
              </a:ext>
            </a:extLst>
          </p:cNvPr>
          <p:cNvSpPr/>
          <p:nvPr/>
        </p:nvSpPr>
        <p:spPr>
          <a:xfrm>
            <a:off x="577693" y="1553286"/>
            <a:ext cx="1484281" cy="8355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/>
              <a:t>referees</a:t>
            </a:r>
            <a:endParaRPr lang="he-IL" sz="1600" b="1" dirty="0"/>
          </a:p>
        </p:txBody>
      </p:sp>
      <p:cxnSp>
        <p:nvCxnSpPr>
          <p:cNvPr id="226" name="מחבר ישר 225">
            <a:extLst>
              <a:ext uri="{FF2B5EF4-FFF2-40B4-BE49-F238E27FC236}">
                <a16:creationId xmlns:a16="http://schemas.microsoft.com/office/drawing/2014/main" id="{67F64AB9-7045-21A2-4537-A7EFD5156281}"/>
              </a:ext>
            </a:extLst>
          </p:cNvPr>
          <p:cNvCxnSpPr>
            <a:cxnSpLocks/>
            <a:endCxn id="233" idx="2"/>
          </p:cNvCxnSpPr>
          <p:nvPr/>
        </p:nvCxnSpPr>
        <p:spPr>
          <a:xfrm>
            <a:off x="7335520" y="6417896"/>
            <a:ext cx="826424" cy="5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מחבר ישר 227">
            <a:extLst>
              <a:ext uri="{FF2B5EF4-FFF2-40B4-BE49-F238E27FC236}">
                <a16:creationId xmlns:a16="http://schemas.microsoft.com/office/drawing/2014/main" id="{DE4F258A-1693-EC61-CB9B-AD70B1E3B295}"/>
              </a:ext>
            </a:extLst>
          </p:cNvPr>
          <p:cNvCxnSpPr>
            <a:cxnSpLocks/>
          </p:cNvCxnSpPr>
          <p:nvPr/>
        </p:nvCxnSpPr>
        <p:spPr>
          <a:xfrm flipV="1">
            <a:off x="7422809" y="6011649"/>
            <a:ext cx="896296" cy="17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מחבר ישר 229">
            <a:extLst>
              <a:ext uri="{FF2B5EF4-FFF2-40B4-BE49-F238E27FC236}">
                <a16:creationId xmlns:a16="http://schemas.microsoft.com/office/drawing/2014/main" id="{48C9D434-6109-F770-6E92-16AD1E2483D0}"/>
              </a:ext>
            </a:extLst>
          </p:cNvPr>
          <p:cNvCxnSpPr>
            <a:cxnSpLocks/>
            <a:endCxn id="234" idx="6"/>
          </p:cNvCxnSpPr>
          <p:nvPr/>
        </p:nvCxnSpPr>
        <p:spPr>
          <a:xfrm flipH="1">
            <a:off x="5752635" y="6417896"/>
            <a:ext cx="628814" cy="12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אליפסה 231">
            <a:extLst>
              <a:ext uri="{FF2B5EF4-FFF2-40B4-BE49-F238E27FC236}">
                <a16:creationId xmlns:a16="http://schemas.microsoft.com/office/drawing/2014/main" id="{29EFEB8C-DB34-91DA-C730-1D77BCA7AC1A}"/>
              </a:ext>
            </a:extLst>
          </p:cNvPr>
          <p:cNvSpPr/>
          <p:nvPr/>
        </p:nvSpPr>
        <p:spPr>
          <a:xfrm>
            <a:off x="8319105" y="5785180"/>
            <a:ext cx="879535" cy="4486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>
                <a:solidFill>
                  <a:schemeClr val="tx1"/>
                </a:solidFill>
              </a:rPr>
              <a:t>Team Name</a:t>
            </a:r>
            <a:endParaRPr lang="he-IL" sz="1050" b="1" u="sng" dirty="0">
              <a:solidFill>
                <a:schemeClr val="tx1"/>
              </a:solidFill>
            </a:endParaRPr>
          </a:p>
          <a:p>
            <a:pPr algn="ctr"/>
            <a:endParaRPr lang="he-IL" sz="1050" b="1" u="sng" dirty="0">
              <a:solidFill>
                <a:schemeClr val="tx1"/>
              </a:solidFill>
            </a:endParaRPr>
          </a:p>
        </p:txBody>
      </p:sp>
      <p:sp>
        <p:nvSpPr>
          <p:cNvPr id="233" name="אליפסה 232">
            <a:extLst>
              <a:ext uri="{FF2B5EF4-FFF2-40B4-BE49-F238E27FC236}">
                <a16:creationId xmlns:a16="http://schemas.microsoft.com/office/drawing/2014/main" id="{D6FE9A57-9245-F6A0-5236-7DCD17B736C8}"/>
              </a:ext>
            </a:extLst>
          </p:cNvPr>
          <p:cNvSpPr/>
          <p:nvPr/>
        </p:nvSpPr>
        <p:spPr>
          <a:xfrm>
            <a:off x="8161944" y="6311623"/>
            <a:ext cx="887521" cy="3255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 err="1">
                <a:solidFill>
                  <a:schemeClr val="tx1"/>
                </a:solidFill>
              </a:rPr>
              <a:t>LeagueName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sp>
        <p:nvSpPr>
          <p:cNvPr id="234" name="אליפסה 233">
            <a:extLst>
              <a:ext uri="{FF2B5EF4-FFF2-40B4-BE49-F238E27FC236}">
                <a16:creationId xmlns:a16="http://schemas.microsoft.com/office/drawing/2014/main" id="{38FF252A-E8A8-4A75-C45C-9DF8D407360A}"/>
              </a:ext>
            </a:extLst>
          </p:cNvPr>
          <p:cNvSpPr/>
          <p:nvPr/>
        </p:nvSpPr>
        <p:spPr>
          <a:xfrm>
            <a:off x="4293740" y="6318628"/>
            <a:ext cx="1458895" cy="4536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 err="1">
                <a:solidFill>
                  <a:schemeClr val="tx1"/>
                </a:solidFill>
              </a:rPr>
              <a:t>StadiumName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cxnSp>
        <p:nvCxnSpPr>
          <p:cNvPr id="236" name="מחבר ישר 235">
            <a:extLst>
              <a:ext uri="{FF2B5EF4-FFF2-40B4-BE49-F238E27FC236}">
                <a16:creationId xmlns:a16="http://schemas.microsoft.com/office/drawing/2014/main" id="{F4EF1102-1A2D-CFD9-D163-E71E214CD40C}"/>
              </a:ext>
            </a:extLst>
          </p:cNvPr>
          <p:cNvCxnSpPr>
            <a:cxnSpLocks/>
          </p:cNvCxnSpPr>
          <p:nvPr/>
        </p:nvCxnSpPr>
        <p:spPr>
          <a:xfrm flipV="1">
            <a:off x="1930300" y="5322139"/>
            <a:ext cx="440693" cy="54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מחבר ישר 236">
            <a:extLst>
              <a:ext uri="{FF2B5EF4-FFF2-40B4-BE49-F238E27FC236}">
                <a16:creationId xmlns:a16="http://schemas.microsoft.com/office/drawing/2014/main" id="{EFF36AB9-3DC7-9C12-C46A-5AB13E113A18}"/>
              </a:ext>
            </a:extLst>
          </p:cNvPr>
          <p:cNvCxnSpPr>
            <a:cxnSpLocks/>
          </p:cNvCxnSpPr>
          <p:nvPr/>
        </p:nvCxnSpPr>
        <p:spPr>
          <a:xfrm flipH="1" flipV="1">
            <a:off x="629329" y="5361255"/>
            <a:ext cx="137824" cy="511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מחבר ישר 238">
            <a:extLst>
              <a:ext uri="{FF2B5EF4-FFF2-40B4-BE49-F238E27FC236}">
                <a16:creationId xmlns:a16="http://schemas.microsoft.com/office/drawing/2014/main" id="{98614FDA-81D0-505E-E462-F5BF50598266}"/>
              </a:ext>
            </a:extLst>
          </p:cNvPr>
          <p:cNvCxnSpPr>
            <a:cxnSpLocks/>
            <a:endCxn id="243" idx="4"/>
          </p:cNvCxnSpPr>
          <p:nvPr/>
        </p:nvCxnSpPr>
        <p:spPr>
          <a:xfrm flipV="1">
            <a:off x="1589614" y="5558713"/>
            <a:ext cx="131201" cy="266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אליפסה 240">
            <a:extLst>
              <a:ext uri="{FF2B5EF4-FFF2-40B4-BE49-F238E27FC236}">
                <a16:creationId xmlns:a16="http://schemas.microsoft.com/office/drawing/2014/main" id="{FDE2C45A-DA21-C911-DEA0-45E57CA51D7A}"/>
              </a:ext>
            </a:extLst>
          </p:cNvPr>
          <p:cNvSpPr/>
          <p:nvPr/>
        </p:nvSpPr>
        <p:spPr>
          <a:xfrm rot="19996929">
            <a:off x="138014" y="3184369"/>
            <a:ext cx="820278" cy="450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 err="1">
                <a:solidFill>
                  <a:schemeClr val="tx1"/>
                </a:solidFill>
              </a:rPr>
              <a:t>LeagueName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sp>
        <p:nvSpPr>
          <p:cNvPr id="242" name="אליפסה 241">
            <a:extLst>
              <a:ext uri="{FF2B5EF4-FFF2-40B4-BE49-F238E27FC236}">
                <a16:creationId xmlns:a16="http://schemas.microsoft.com/office/drawing/2014/main" id="{7DADEE4C-3C9D-3DBA-476A-D23B7E200A32}"/>
              </a:ext>
            </a:extLst>
          </p:cNvPr>
          <p:cNvSpPr/>
          <p:nvPr/>
        </p:nvSpPr>
        <p:spPr>
          <a:xfrm rot="20151441">
            <a:off x="4854" y="4930763"/>
            <a:ext cx="1086601" cy="44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NumOf</a:t>
            </a:r>
            <a:r>
              <a:rPr lang="en-US" sz="1050" b="1" dirty="0">
                <a:solidFill>
                  <a:schemeClr val="tx1"/>
                </a:solidFill>
              </a:rPr>
              <a:t> Teams</a:t>
            </a:r>
            <a:endParaRPr lang="he-IL" sz="1050" b="1" dirty="0">
              <a:solidFill>
                <a:schemeClr val="tx1"/>
              </a:solidFill>
            </a:endParaRPr>
          </a:p>
        </p:txBody>
      </p:sp>
      <p:sp>
        <p:nvSpPr>
          <p:cNvPr id="243" name="אליפסה 242">
            <a:extLst>
              <a:ext uri="{FF2B5EF4-FFF2-40B4-BE49-F238E27FC236}">
                <a16:creationId xmlns:a16="http://schemas.microsoft.com/office/drawing/2014/main" id="{A70E198B-6747-1BFC-A967-00110B1964EA}"/>
              </a:ext>
            </a:extLst>
          </p:cNvPr>
          <p:cNvSpPr/>
          <p:nvPr/>
        </p:nvSpPr>
        <p:spPr>
          <a:xfrm>
            <a:off x="1311606" y="4988980"/>
            <a:ext cx="818418" cy="5697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>
                <a:solidFill>
                  <a:schemeClr val="tx1"/>
                </a:solidFill>
              </a:rPr>
              <a:t>League Name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cxnSp>
        <p:nvCxnSpPr>
          <p:cNvPr id="249" name="מחבר ישר 248">
            <a:extLst>
              <a:ext uri="{FF2B5EF4-FFF2-40B4-BE49-F238E27FC236}">
                <a16:creationId xmlns:a16="http://schemas.microsoft.com/office/drawing/2014/main" id="{2E206475-AC4F-19D2-C366-C9B40A7D3E47}"/>
              </a:ext>
            </a:extLst>
          </p:cNvPr>
          <p:cNvCxnSpPr>
            <a:cxnSpLocks/>
          </p:cNvCxnSpPr>
          <p:nvPr/>
        </p:nvCxnSpPr>
        <p:spPr>
          <a:xfrm flipV="1">
            <a:off x="1771650" y="3709158"/>
            <a:ext cx="137240" cy="24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מחבר ישר 249">
            <a:extLst>
              <a:ext uri="{FF2B5EF4-FFF2-40B4-BE49-F238E27FC236}">
                <a16:creationId xmlns:a16="http://schemas.microsoft.com/office/drawing/2014/main" id="{FB4AE42F-A2AC-ECCB-8143-D83BBA0D03D2}"/>
              </a:ext>
            </a:extLst>
          </p:cNvPr>
          <p:cNvCxnSpPr>
            <a:cxnSpLocks/>
          </p:cNvCxnSpPr>
          <p:nvPr/>
        </p:nvCxnSpPr>
        <p:spPr>
          <a:xfrm flipH="1" flipV="1">
            <a:off x="664650" y="3598493"/>
            <a:ext cx="230068" cy="33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אליפסה 251">
            <a:extLst>
              <a:ext uri="{FF2B5EF4-FFF2-40B4-BE49-F238E27FC236}">
                <a16:creationId xmlns:a16="http://schemas.microsoft.com/office/drawing/2014/main" id="{151571DA-21F2-BB85-2077-F4A47A5BBC8A}"/>
              </a:ext>
            </a:extLst>
          </p:cNvPr>
          <p:cNvSpPr/>
          <p:nvPr/>
        </p:nvSpPr>
        <p:spPr>
          <a:xfrm rot="1217960">
            <a:off x="1654863" y="3344092"/>
            <a:ext cx="883494" cy="450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>
                <a:solidFill>
                  <a:schemeClr val="tx1"/>
                </a:solidFill>
              </a:rPr>
              <a:t>Referee Id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sp>
        <p:nvSpPr>
          <p:cNvPr id="253" name="אליפסה 252">
            <a:extLst>
              <a:ext uri="{FF2B5EF4-FFF2-40B4-BE49-F238E27FC236}">
                <a16:creationId xmlns:a16="http://schemas.microsoft.com/office/drawing/2014/main" id="{48D6C767-CF99-C814-9E5E-64DB6A6699DA}"/>
              </a:ext>
            </a:extLst>
          </p:cNvPr>
          <p:cNvSpPr/>
          <p:nvPr/>
        </p:nvSpPr>
        <p:spPr>
          <a:xfrm rot="1217960">
            <a:off x="2058732" y="4963020"/>
            <a:ext cx="820278" cy="450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Budget</a:t>
            </a:r>
            <a:endParaRPr lang="he-IL" sz="1050" b="1" dirty="0">
              <a:solidFill>
                <a:schemeClr val="tx1"/>
              </a:solidFill>
            </a:endParaRPr>
          </a:p>
        </p:txBody>
      </p:sp>
      <p:cxnSp>
        <p:nvCxnSpPr>
          <p:cNvPr id="255" name="מחבר ישר 254">
            <a:extLst>
              <a:ext uri="{FF2B5EF4-FFF2-40B4-BE49-F238E27FC236}">
                <a16:creationId xmlns:a16="http://schemas.microsoft.com/office/drawing/2014/main" id="{9628A605-6176-9095-9DD6-B674480D8657}"/>
              </a:ext>
            </a:extLst>
          </p:cNvPr>
          <p:cNvCxnSpPr>
            <a:cxnSpLocks/>
          </p:cNvCxnSpPr>
          <p:nvPr/>
        </p:nvCxnSpPr>
        <p:spPr>
          <a:xfrm flipV="1">
            <a:off x="2078448" y="1155628"/>
            <a:ext cx="180644" cy="39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מחבר ישר 257">
            <a:extLst>
              <a:ext uri="{FF2B5EF4-FFF2-40B4-BE49-F238E27FC236}">
                <a16:creationId xmlns:a16="http://schemas.microsoft.com/office/drawing/2014/main" id="{E603F439-E698-4A65-F023-4BFDEBB973D4}"/>
              </a:ext>
            </a:extLst>
          </p:cNvPr>
          <p:cNvCxnSpPr>
            <a:cxnSpLocks/>
            <a:endCxn id="277" idx="4"/>
          </p:cNvCxnSpPr>
          <p:nvPr/>
        </p:nvCxnSpPr>
        <p:spPr>
          <a:xfrm flipH="1" flipV="1">
            <a:off x="554605" y="1237399"/>
            <a:ext cx="116907" cy="336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מחבר ישר 260">
            <a:extLst>
              <a:ext uri="{FF2B5EF4-FFF2-40B4-BE49-F238E27FC236}">
                <a16:creationId xmlns:a16="http://schemas.microsoft.com/office/drawing/2014/main" id="{390683CD-7719-6358-0C95-EA9F4CFD156F}"/>
              </a:ext>
            </a:extLst>
          </p:cNvPr>
          <p:cNvCxnSpPr>
            <a:cxnSpLocks/>
          </p:cNvCxnSpPr>
          <p:nvPr/>
        </p:nvCxnSpPr>
        <p:spPr>
          <a:xfrm flipH="1" flipV="1">
            <a:off x="961996" y="657624"/>
            <a:ext cx="46094" cy="87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מחבר ישר 262">
            <a:extLst>
              <a:ext uri="{FF2B5EF4-FFF2-40B4-BE49-F238E27FC236}">
                <a16:creationId xmlns:a16="http://schemas.microsoft.com/office/drawing/2014/main" id="{5564D19A-377B-00F1-23FE-5B7979B87110}"/>
              </a:ext>
            </a:extLst>
          </p:cNvPr>
          <p:cNvCxnSpPr>
            <a:cxnSpLocks/>
          </p:cNvCxnSpPr>
          <p:nvPr/>
        </p:nvCxnSpPr>
        <p:spPr>
          <a:xfrm flipV="1">
            <a:off x="1417921" y="393208"/>
            <a:ext cx="420981" cy="1160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מחבר ישר 265">
            <a:extLst>
              <a:ext uri="{FF2B5EF4-FFF2-40B4-BE49-F238E27FC236}">
                <a16:creationId xmlns:a16="http://schemas.microsoft.com/office/drawing/2014/main" id="{7B53CC86-4346-4600-1A7B-E61FF6FCF460}"/>
              </a:ext>
            </a:extLst>
          </p:cNvPr>
          <p:cNvCxnSpPr>
            <a:cxnSpLocks/>
          </p:cNvCxnSpPr>
          <p:nvPr/>
        </p:nvCxnSpPr>
        <p:spPr>
          <a:xfrm flipH="1" flipV="1">
            <a:off x="2061974" y="2303449"/>
            <a:ext cx="103798" cy="42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אליפסה 269">
            <a:extLst>
              <a:ext uri="{FF2B5EF4-FFF2-40B4-BE49-F238E27FC236}">
                <a16:creationId xmlns:a16="http://schemas.microsoft.com/office/drawing/2014/main" id="{9702DEB9-0C28-502A-47C7-671B96951D9F}"/>
              </a:ext>
            </a:extLst>
          </p:cNvPr>
          <p:cNvSpPr/>
          <p:nvPr/>
        </p:nvSpPr>
        <p:spPr>
          <a:xfrm rot="20792213">
            <a:off x="1836111" y="2682423"/>
            <a:ext cx="883494" cy="450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>
                <a:solidFill>
                  <a:schemeClr val="tx1"/>
                </a:solidFill>
              </a:rPr>
              <a:t>Referee Id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sp>
        <p:nvSpPr>
          <p:cNvPr id="271" name="אליפסה 270">
            <a:extLst>
              <a:ext uri="{FF2B5EF4-FFF2-40B4-BE49-F238E27FC236}">
                <a16:creationId xmlns:a16="http://schemas.microsoft.com/office/drawing/2014/main" id="{09EAABA4-8631-C477-E062-F8AD8C3EC843}"/>
              </a:ext>
            </a:extLst>
          </p:cNvPr>
          <p:cNvSpPr/>
          <p:nvPr/>
        </p:nvSpPr>
        <p:spPr>
          <a:xfrm rot="1217960">
            <a:off x="1804850" y="763666"/>
            <a:ext cx="883494" cy="450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First Name</a:t>
            </a:r>
            <a:endParaRPr lang="he-IL" sz="1050" b="1" dirty="0">
              <a:solidFill>
                <a:schemeClr val="tx1"/>
              </a:solidFill>
            </a:endParaRPr>
          </a:p>
        </p:txBody>
      </p:sp>
      <p:sp>
        <p:nvSpPr>
          <p:cNvPr id="272" name="אליפסה 271">
            <a:extLst>
              <a:ext uri="{FF2B5EF4-FFF2-40B4-BE49-F238E27FC236}">
                <a16:creationId xmlns:a16="http://schemas.microsoft.com/office/drawing/2014/main" id="{F3B6EFB8-C6FC-DEBF-37A2-E73AA30ADFCD}"/>
              </a:ext>
            </a:extLst>
          </p:cNvPr>
          <p:cNvSpPr/>
          <p:nvPr/>
        </p:nvSpPr>
        <p:spPr>
          <a:xfrm>
            <a:off x="577420" y="277984"/>
            <a:ext cx="883494" cy="450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Birth Date</a:t>
            </a:r>
            <a:endParaRPr lang="he-IL" sz="1050" b="1" dirty="0">
              <a:solidFill>
                <a:schemeClr val="tx1"/>
              </a:solidFill>
            </a:endParaRPr>
          </a:p>
        </p:txBody>
      </p:sp>
      <p:sp>
        <p:nvSpPr>
          <p:cNvPr id="273" name="אליפסה 272">
            <a:extLst>
              <a:ext uri="{FF2B5EF4-FFF2-40B4-BE49-F238E27FC236}">
                <a16:creationId xmlns:a16="http://schemas.microsoft.com/office/drawing/2014/main" id="{D0CDFB90-3B84-9332-CA84-9BC0AE40EDBE}"/>
              </a:ext>
            </a:extLst>
          </p:cNvPr>
          <p:cNvSpPr/>
          <p:nvPr/>
        </p:nvSpPr>
        <p:spPr>
          <a:xfrm rot="1217960">
            <a:off x="1467143" y="31913"/>
            <a:ext cx="883494" cy="450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Last Name</a:t>
            </a:r>
            <a:endParaRPr lang="he-IL" sz="1050" b="1" dirty="0">
              <a:solidFill>
                <a:schemeClr val="tx1"/>
              </a:solidFill>
            </a:endParaRPr>
          </a:p>
        </p:txBody>
      </p:sp>
      <p:sp>
        <p:nvSpPr>
          <p:cNvPr id="277" name="אליפסה 276">
            <a:extLst>
              <a:ext uri="{FF2B5EF4-FFF2-40B4-BE49-F238E27FC236}">
                <a16:creationId xmlns:a16="http://schemas.microsoft.com/office/drawing/2014/main" id="{41AD4099-0B9F-3540-FDC1-2CC5CB6DB48A}"/>
              </a:ext>
            </a:extLst>
          </p:cNvPr>
          <p:cNvSpPr/>
          <p:nvPr/>
        </p:nvSpPr>
        <p:spPr>
          <a:xfrm rot="20607830">
            <a:off x="48710" y="795956"/>
            <a:ext cx="883494" cy="4507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Salery</a:t>
            </a:r>
            <a:endParaRPr lang="he-IL" sz="1050" b="1" dirty="0">
              <a:solidFill>
                <a:schemeClr val="tx1"/>
              </a:solidFill>
            </a:endParaRPr>
          </a:p>
        </p:txBody>
      </p:sp>
      <p:cxnSp>
        <p:nvCxnSpPr>
          <p:cNvPr id="248" name="מחבר ישר 247">
            <a:extLst>
              <a:ext uri="{FF2B5EF4-FFF2-40B4-BE49-F238E27FC236}">
                <a16:creationId xmlns:a16="http://schemas.microsoft.com/office/drawing/2014/main" id="{2EFAC28C-7846-158B-726C-0654F0C29688}"/>
              </a:ext>
            </a:extLst>
          </p:cNvPr>
          <p:cNvCxnSpPr>
            <a:cxnSpLocks/>
            <a:stCxn id="251" idx="4"/>
          </p:cNvCxnSpPr>
          <p:nvPr/>
        </p:nvCxnSpPr>
        <p:spPr>
          <a:xfrm>
            <a:off x="4520506" y="714926"/>
            <a:ext cx="53577" cy="44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אליפסה 250">
            <a:extLst>
              <a:ext uri="{FF2B5EF4-FFF2-40B4-BE49-F238E27FC236}">
                <a16:creationId xmlns:a16="http://schemas.microsoft.com/office/drawing/2014/main" id="{DCED816B-5543-0F9B-A332-07F3D069F8AA}"/>
              </a:ext>
            </a:extLst>
          </p:cNvPr>
          <p:cNvSpPr/>
          <p:nvPr/>
        </p:nvSpPr>
        <p:spPr>
          <a:xfrm rot="21134154">
            <a:off x="3974845" y="476377"/>
            <a:ext cx="1058946" cy="2396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>
                <a:solidFill>
                  <a:schemeClr val="tx1"/>
                </a:solidFill>
              </a:rPr>
              <a:t>Champion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sp>
        <p:nvSpPr>
          <p:cNvPr id="39" name="אליפסה 38">
            <a:extLst>
              <a:ext uri="{FF2B5EF4-FFF2-40B4-BE49-F238E27FC236}">
                <a16:creationId xmlns:a16="http://schemas.microsoft.com/office/drawing/2014/main" id="{D738E400-4DD1-E777-06BC-031AAFCAE9B8}"/>
              </a:ext>
            </a:extLst>
          </p:cNvPr>
          <p:cNvSpPr/>
          <p:nvPr/>
        </p:nvSpPr>
        <p:spPr>
          <a:xfrm rot="18868025">
            <a:off x="2685217" y="4474306"/>
            <a:ext cx="1529466" cy="5381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 err="1">
                <a:solidFill>
                  <a:schemeClr val="tx1"/>
                </a:solidFill>
              </a:rPr>
              <a:t>Name_stadiums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64751A43-D8DD-BB67-F2BE-502BDC53FFD3}"/>
              </a:ext>
            </a:extLst>
          </p:cNvPr>
          <p:cNvCxnSpPr>
            <a:cxnSpLocks/>
          </p:cNvCxnSpPr>
          <p:nvPr/>
        </p:nvCxnSpPr>
        <p:spPr>
          <a:xfrm>
            <a:off x="3625561" y="4931168"/>
            <a:ext cx="399117" cy="39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27AB3C35-DA9D-A4E2-9DFC-8CD6CE15DD64}"/>
              </a:ext>
            </a:extLst>
          </p:cNvPr>
          <p:cNvCxnSpPr>
            <a:cxnSpLocks/>
          </p:cNvCxnSpPr>
          <p:nvPr/>
        </p:nvCxnSpPr>
        <p:spPr>
          <a:xfrm flipH="1">
            <a:off x="5172669" y="4378884"/>
            <a:ext cx="96862" cy="57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אליפסה 50">
            <a:extLst>
              <a:ext uri="{FF2B5EF4-FFF2-40B4-BE49-F238E27FC236}">
                <a16:creationId xmlns:a16="http://schemas.microsoft.com/office/drawing/2014/main" id="{E66FFEC5-43B9-0333-E504-3891AB7EE0C2}"/>
              </a:ext>
            </a:extLst>
          </p:cNvPr>
          <p:cNvSpPr/>
          <p:nvPr/>
        </p:nvSpPr>
        <p:spPr>
          <a:xfrm rot="357191">
            <a:off x="4956290" y="4038113"/>
            <a:ext cx="793543" cy="3590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 err="1">
                <a:solidFill>
                  <a:schemeClr val="tx1"/>
                </a:solidFill>
              </a:rPr>
              <a:t>Seats_num</a:t>
            </a:r>
            <a:endParaRPr lang="he-IL" sz="1050" b="1" dirty="0">
              <a:solidFill>
                <a:schemeClr val="tx1"/>
              </a:solidFill>
            </a:endParaRPr>
          </a:p>
        </p:txBody>
      </p:sp>
      <p:sp>
        <p:nvSpPr>
          <p:cNvPr id="52" name="אליפסה 51">
            <a:extLst>
              <a:ext uri="{FF2B5EF4-FFF2-40B4-BE49-F238E27FC236}">
                <a16:creationId xmlns:a16="http://schemas.microsoft.com/office/drawing/2014/main" id="{2EEFC1EC-07E6-CDDA-03E0-F16CD6AAE816}"/>
              </a:ext>
            </a:extLst>
          </p:cNvPr>
          <p:cNvSpPr/>
          <p:nvPr/>
        </p:nvSpPr>
        <p:spPr>
          <a:xfrm rot="357191">
            <a:off x="4013283" y="4389730"/>
            <a:ext cx="548652" cy="3713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>
                <a:solidFill>
                  <a:schemeClr val="tx1"/>
                </a:solidFill>
              </a:rPr>
              <a:t>city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FCF4A4E0-32B7-1C18-9713-DEDFCA14284A}"/>
              </a:ext>
            </a:extLst>
          </p:cNvPr>
          <p:cNvCxnSpPr>
            <a:cxnSpLocks/>
          </p:cNvCxnSpPr>
          <p:nvPr/>
        </p:nvCxnSpPr>
        <p:spPr>
          <a:xfrm flipH="1">
            <a:off x="4270558" y="4751372"/>
            <a:ext cx="4667" cy="21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מחבר ישר 259">
            <a:extLst>
              <a:ext uri="{FF2B5EF4-FFF2-40B4-BE49-F238E27FC236}">
                <a16:creationId xmlns:a16="http://schemas.microsoft.com/office/drawing/2014/main" id="{4C90B96B-CEFC-4E1E-B2F7-509834D26540}"/>
              </a:ext>
            </a:extLst>
          </p:cNvPr>
          <p:cNvCxnSpPr>
            <a:cxnSpLocks/>
          </p:cNvCxnSpPr>
          <p:nvPr/>
        </p:nvCxnSpPr>
        <p:spPr>
          <a:xfrm>
            <a:off x="3177386" y="3324467"/>
            <a:ext cx="711745" cy="254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אליפסה 264">
            <a:extLst>
              <a:ext uri="{FF2B5EF4-FFF2-40B4-BE49-F238E27FC236}">
                <a16:creationId xmlns:a16="http://schemas.microsoft.com/office/drawing/2014/main" id="{8C9E5704-63B9-62BD-5F4B-C0DBB3DF3D5F}"/>
              </a:ext>
            </a:extLst>
          </p:cNvPr>
          <p:cNvSpPr/>
          <p:nvPr/>
        </p:nvSpPr>
        <p:spPr>
          <a:xfrm rot="19137847">
            <a:off x="2555924" y="3058882"/>
            <a:ext cx="1021367" cy="3344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 err="1">
                <a:solidFill>
                  <a:schemeClr val="tx1"/>
                </a:solidFill>
              </a:rPr>
              <a:t>Stadium_Name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sp>
        <p:nvSpPr>
          <p:cNvPr id="268" name="אליפסה 267">
            <a:extLst>
              <a:ext uri="{FF2B5EF4-FFF2-40B4-BE49-F238E27FC236}">
                <a16:creationId xmlns:a16="http://schemas.microsoft.com/office/drawing/2014/main" id="{3C03FDC7-C0B4-F72F-3F0D-5D269A36B014}"/>
              </a:ext>
            </a:extLst>
          </p:cNvPr>
          <p:cNvSpPr/>
          <p:nvPr/>
        </p:nvSpPr>
        <p:spPr>
          <a:xfrm rot="20544871">
            <a:off x="3530046" y="2505437"/>
            <a:ext cx="892650" cy="3922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u="sng" dirty="0" err="1">
                <a:solidFill>
                  <a:schemeClr val="tx1"/>
                </a:solidFill>
              </a:rPr>
              <a:t>Team_Name</a:t>
            </a:r>
            <a:endParaRPr lang="he-IL" sz="1050" b="1" u="sng" dirty="0">
              <a:solidFill>
                <a:schemeClr val="tx1"/>
              </a:solidFill>
            </a:endParaRPr>
          </a:p>
        </p:txBody>
      </p:sp>
      <p:cxnSp>
        <p:nvCxnSpPr>
          <p:cNvPr id="269" name="מחבר ישר 268">
            <a:extLst>
              <a:ext uri="{FF2B5EF4-FFF2-40B4-BE49-F238E27FC236}">
                <a16:creationId xmlns:a16="http://schemas.microsoft.com/office/drawing/2014/main" id="{B3A11B8F-5B4D-2069-5BF2-69923AC5A17E}"/>
              </a:ext>
            </a:extLst>
          </p:cNvPr>
          <p:cNvCxnSpPr>
            <a:cxnSpLocks/>
          </p:cNvCxnSpPr>
          <p:nvPr/>
        </p:nvCxnSpPr>
        <p:spPr>
          <a:xfrm>
            <a:off x="4030380" y="2863170"/>
            <a:ext cx="283387" cy="445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מחבר חץ ישר 277">
            <a:extLst>
              <a:ext uri="{FF2B5EF4-FFF2-40B4-BE49-F238E27FC236}">
                <a16:creationId xmlns:a16="http://schemas.microsoft.com/office/drawing/2014/main" id="{4E46C1BE-AE44-CC48-A255-34B48616E46E}"/>
              </a:ext>
            </a:extLst>
          </p:cNvPr>
          <p:cNvCxnSpPr>
            <a:endCxn id="206" idx="0"/>
          </p:cNvCxnSpPr>
          <p:nvPr/>
        </p:nvCxnSpPr>
        <p:spPr>
          <a:xfrm>
            <a:off x="5883306" y="4437310"/>
            <a:ext cx="968830" cy="1435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5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1193EB-F3B2-0688-644F-CBAF77B1B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5200" y="132079"/>
            <a:ext cx="5608320" cy="1010603"/>
          </a:xfrm>
        </p:spPr>
        <p:txBody>
          <a:bodyPr/>
          <a:lstStyle/>
          <a:p>
            <a:r>
              <a:rPr lang="he-IL" dirty="0"/>
              <a:t>מבנה טבלאות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AD6E50C-07AC-63D5-D391-47568240F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08" y="1933446"/>
            <a:ext cx="1963512" cy="1455227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6380E08-2A9D-DDD4-C357-B652EAACEE97}"/>
              </a:ext>
            </a:extLst>
          </p:cNvPr>
          <p:cNvSpPr txBox="1"/>
          <p:nvPr/>
        </p:nvSpPr>
        <p:spPr>
          <a:xfrm>
            <a:off x="4580137" y="1276454"/>
            <a:ext cx="19635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0" i="0" u="none" strike="noStrike" baseline="-25000" dirty="0" err="1">
                <a:effectLst/>
                <a:latin typeface="Arial" panose="020B0604020202020204" pitchFamily="34" charset="0"/>
                <a:hlinkClick r:id="rId3" tooltip="עיון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team_squad</a:t>
            </a:r>
            <a:endParaRPr lang="he-IL" sz="2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839D8D9-02E7-4EE8-0422-7FBA1F998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759" y="4693891"/>
            <a:ext cx="1968601" cy="1898748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7F3618A-5342-45AB-1CB4-8EFCA0F758B0}"/>
              </a:ext>
            </a:extLst>
          </p:cNvPr>
          <p:cNvSpPr txBox="1"/>
          <p:nvPr/>
        </p:nvSpPr>
        <p:spPr>
          <a:xfrm>
            <a:off x="4340759" y="4199998"/>
            <a:ext cx="14464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Players</a:t>
            </a:r>
            <a:endParaRPr lang="he-IL" u="sng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FA08EC1-0664-5F83-1D29-E1497E18F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49" y="4733533"/>
            <a:ext cx="2509664" cy="1010603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FA51E66-F41D-A550-DC7A-AA544B00499B}"/>
              </a:ext>
            </a:extLst>
          </p:cNvPr>
          <p:cNvSpPr txBox="1"/>
          <p:nvPr/>
        </p:nvSpPr>
        <p:spPr>
          <a:xfrm>
            <a:off x="6725920" y="4199998"/>
            <a:ext cx="14464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Coaches</a:t>
            </a:r>
            <a:endParaRPr lang="he-IL" u="sng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A419F4D0-3845-E813-33C7-60C0A9B3B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536" y="1721202"/>
            <a:ext cx="2609984" cy="213371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FC9091FD-36E2-391E-DA27-FE53B5608CD1}"/>
              </a:ext>
            </a:extLst>
          </p:cNvPr>
          <p:cNvSpPr txBox="1"/>
          <p:nvPr/>
        </p:nvSpPr>
        <p:spPr>
          <a:xfrm>
            <a:off x="509132" y="1242026"/>
            <a:ext cx="18822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Teams</a:t>
            </a:r>
            <a:endParaRPr lang="he-IL" u="sng" dirty="0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D1F6A8FB-CA66-C2AC-9C75-E9D9B8D77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614" y="4733533"/>
            <a:ext cx="3136594" cy="1764881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81B410D-1EFA-A8ED-62D2-B69A0D5B2CF1}"/>
              </a:ext>
            </a:extLst>
          </p:cNvPr>
          <p:cNvSpPr txBox="1"/>
          <p:nvPr/>
        </p:nvSpPr>
        <p:spPr>
          <a:xfrm>
            <a:off x="1367088" y="4199998"/>
            <a:ext cx="17068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Player History</a:t>
            </a:r>
            <a:endParaRPr lang="he-IL" u="sng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BC54B23-96CD-8FCB-9748-C1605DE154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6482" y="1084476"/>
            <a:ext cx="3342722" cy="34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4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A5DCB1-0E8F-F463-2AC4-8B9E8DCFB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0" y="152399"/>
            <a:ext cx="9144000" cy="898843"/>
          </a:xfrm>
        </p:spPr>
        <p:txBody>
          <a:bodyPr>
            <a:normAutofit fontScale="90000"/>
          </a:bodyPr>
          <a:lstStyle/>
          <a:p>
            <a:r>
              <a:rPr lang="he-IL" dirty="0"/>
              <a:t>מבנה טבלאות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50BFA53-F5F9-3BF7-AC56-02D1EC7F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19" y="1752929"/>
            <a:ext cx="3164623" cy="139414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67AE253-6A62-FD1A-CBF0-B94F0364E591}"/>
              </a:ext>
            </a:extLst>
          </p:cNvPr>
          <p:cNvSpPr txBox="1"/>
          <p:nvPr/>
        </p:nvSpPr>
        <p:spPr>
          <a:xfrm>
            <a:off x="8300720" y="1164238"/>
            <a:ext cx="2357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/>
              <a:t>Stadiums</a:t>
            </a:r>
            <a:endParaRPr lang="he-IL" sz="2000" u="sng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05447D0-DD9B-0DEB-821E-46E804EBB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19" y="3848760"/>
            <a:ext cx="3258859" cy="1013479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44BFAD7-367A-CA13-AE39-AB605DA0F6C2}"/>
              </a:ext>
            </a:extLst>
          </p:cNvPr>
          <p:cNvSpPr txBox="1"/>
          <p:nvPr/>
        </p:nvSpPr>
        <p:spPr>
          <a:xfrm>
            <a:off x="8727440" y="3404570"/>
            <a:ext cx="2184400" cy="375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Home </a:t>
            </a:r>
            <a:r>
              <a:rPr lang="en-US" u="sng" dirty="0" err="1"/>
              <a:t>Stadiume</a:t>
            </a:r>
            <a:endParaRPr lang="he-IL" u="sng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2B7C7B32-128B-3C81-3F75-C6E1E9751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346" y="1752929"/>
            <a:ext cx="3211028" cy="1394144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4A84EF6-0CBD-067E-2021-D5B79ED6E86D}"/>
              </a:ext>
            </a:extLst>
          </p:cNvPr>
          <p:cNvSpPr txBox="1"/>
          <p:nvPr/>
        </p:nvSpPr>
        <p:spPr>
          <a:xfrm>
            <a:off x="4206240" y="1211723"/>
            <a:ext cx="2164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Leagues</a:t>
            </a:r>
            <a:endParaRPr lang="he-IL" u="sng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ECC93369-B30B-3761-C415-5C2CFFB50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346" y="3858886"/>
            <a:ext cx="3419534" cy="144849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BB9E076-EED7-4795-E2F0-5BA114EDF09E}"/>
              </a:ext>
            </a:extLst>
          </p:cNvPr>
          <p:cNvSpPr txBox="1"/>
          <p:nvPr/>
        </p:nvSpPr>
        <p:spPr>
          <a:xfrm>
            <a:off x="4307840" y="3352601"/>
            <a:ext cx="2255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Belong to</a:t>
            </a:r>
            <a:endParaRPr lang="he-IL" u="sng" dirty="0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51D91C6F-7234-24C5-A6A9-C475DF0686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72" y="1636519"/>
            <a:ext cx="2525448" cy="1942653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B1A61AA6-F342-7098-E64A-2A5150CA27F3}"/>
              </a:ext>
            </a:extLst>
          </p:cNvPr>
          <p:cNvSpPr txBox="1"/>
          <p:nvPr/>
        </p:nvSpPr>
        <p:spPr>
          <a:xfrm>
            <a:off x="1087120" y="1051242"/>
            <a:ext cx="192024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 err="1"/>
              <a:t>Referree</a:t>
            </a:r>
            <a:endParaRPr lang="he-IL" sz="2000" u="sng" dirty="0"/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BD3125DA-5FA1-D9F0-B409-97E6137EA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072" y="4492149"/>
            <a:ext cx="3043608" cy="970305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F55BE246-BC04-D9C2-D140-EA2F674C616E}"/>
              </a:ext>
            </a:extLst>
          </p:cNvPr>
          <p:cNvSpPr txBox="1"/>
          <p:nvPr/>
        </p:nvSpPr>
        <p:spPr>
          <a:xfrm>
            <a:off x="1128575" y="3858886"/>
            <a:ext cx="193616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 err="1"/>
              <a:t>Referre</a:t>
            </a:r>
            <a:r>
              <a:rPr lang="en-US" sz="2000" u="sng" dirty="0"/>
              <a:t> in </a:t>
            </a:r>
            <a:r>
              <a:rPr lang="en-US" sz="2000" u="sng" dirty="0" err="1"/>
              <a:t>leagus</a:t>
            </a:r>
            <a:endParaRPr lang="he-IL" sz="2000" u="sng" dirty="0"/>
          </a:p>
        </p:txBody>
      </p:sp>
    </p:spTree>
    <p:extLst>
      <p:ext uri="{BB962C8B-B14F-4D97-AF65-F5344CB8AC3E}">
        <p14:creationId xmlns:p14="http://schemas.microsoft.com/office/powerpoint/2010/main" val="23518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AB5274-2DF6-42AA-7D65-5516D5AF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מרכזיות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F43F4D-CD97-38B8-F3A9-8C746F7C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טבלת ליגת העל (לפי מספר נקודות והפרש שערים).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הסגל הנוכחי של קבוצת ביתר ירושלים. (הקבוצה האחרונה בה שיחק שחקן מהיסטוריית השחקן).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שמות השופטים ששופטים בכל הליגות.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הקבוצות שאחוז התפוסה של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האיצטדיון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הביתי יהיה יותר גדול מ50% בכל משחק. (היחס בין כמות מנויים לכמות המושבים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באיצטדיון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הביתי שלה)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 הוא המלך שערים של כל קבוצה? מסודר בסדר יורד.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5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3C4B5D-0D68-BEFC-33B3-94A6F7CA8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20" y="81279"/>
            <a:ext cx="4196080" cy="858203"/>
          </a:xfrm>
        </p:spPr>
        <p:txBody>
          <a:bodyPr>
            <a:normAutofit fontScale="90000"/>
          </a:bodyPr>
          <a:lstStyle/>
          <a:p>
            <a:r>
              <a:rPr lang="he-IL" dirty="0"/>
              <a:t>שאילתה 1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59D2873-88EC-D2EF-C3DA-037BEEBC1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" y="1241873"/>
            <a:ext cx="11226799" cy="2540000"/>
          </a:xfrm>
        </p:spPr>
        <p:txBody>
          <a:bodyPr>
            <a:normAutofit/>
          </a:bodyPr>
          <a:lstStyle/>
          <a:p>
            <a:pPr algn="r"/>
            <a:r>
              <a:rPr lang="he-IL" sz="2400" dirty="0">
                <a:effectLst/>
                <a:latin typeface="Arial Nova" panose="020B05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טבלת ליגת העל (לפי מספר נקודות והפרש שערים).	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  <a:tabLst>
                <a:tab pos="3822700" algn="l"/>
              </a:tabLs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t.Team_Name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t.Points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t.GD</a:t>
            </a:r>
          </a:p>
          <a:p>
            <a:pPr algn="l" rtl="1">
              <a:lnSpc>
                <a:spcPct val="107000"/>
              </a:lnSpc>
              <a:spcAft>
                <a:spcPts val="800"/>
              </a:spcAft>
              <a:tabLst>
                <a:tab pos="38227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Teams t JOIN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Belongs_To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 ON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t.Team_Name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b.Team_Name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  <a:tabLst>
                <a:tab pos="38227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b.League_Name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'TOP LEAGUE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  <a:tabLst>
                <a:tab pos="38227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BY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t.Points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DESC, t.GD DESC</a:t>
            </a:r>
          </a:p>
          <a:p>
            <a:pPr algn="l"/>
            <a:endParaRPr lang="he-IL" sz="24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1BD6305-EF1C-8994-15F1-E3F30929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980498"/>
            <a:ext cx="7284720" cy="111889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4D82CB5-5871-D8FD-17A7-4874CFD60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0" y="3175027"/>
            <a:ext cx="3636010" cy="33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3B38D4-9265-66C4-7E71-B63EBBC50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8640" y="-37241"/>
            <a:ext cx="4151586" cy="1029522"/>
          </a:xfrm>
        </p:spPr>
        <p:txBody>
          <a:bodyPr/>
          <a:lstStyle/>
          <a:p>
            <a:r>
              <a:rPr lang="he-IL" dirty="0"/>
              <a:t>שאילתה 2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3C345A5-C38F-9BCE-6923-7BDD7554C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17600"/>
            <a:ext cx="12192000" cy="4140200"/>
          </a:xfrm>
        </p:spPr>
        <p:txBody>
          <a:bodyPr>
            <a:normAutofit/>
          </a:bodyPr>
          <a:lstStyle/>
          <a:p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הסגל הנוכחי של קבוצת ביתר ירושלים. (הקבוצה האחרונה בה שיחק שחקן מהיסטוריית השחקן).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7302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ts.Name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ts.LastName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ph.Team_Name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MAX(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ph.Date_action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date_of_signature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7302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Player_history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JOIN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team_squad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ts.Id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tabLst>
                <a:tab pos="7302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ph.Team_Name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1">
              <a:lnSpc>
                <a:spcPct val="107000"/>
              </a:lnSpc>
              <a:spcAft>
                <a:spcPts val="800"/>
              </a:spcAft>
              <a:tabLst>
                <a:tab pos="73025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ph.Team_Name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'Beitar Jerusalem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65D1573-8970-4EE7-442F-BB13E287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3666545"/>
            <a:ext cx="7914755" cy="125089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0D03E9C-52B5-61A2-25BE-84CFD5A5F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515" y="2397760"/>
            <a:ext cx="4165485" cy="428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101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6538</TotalTime>
  <Words>893</Words>
  <Application>Microsoft Office PowerPoint</Application>
  <PresentationFormat>מסך רחב</PresentationFormat>
  <Paragraphs>131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Calibri</vt:lpstr>
      <vt:lpstr>Calibri Light</vt:lpstr>
      <vt:lpstr>ערכת נושא Office</vt:lpstr>
      <vt:lpstr>פרוייקט מסדי נתונים – ההתאחדות לכדורגל בישראל  </vt:lpstr>
      <vt:lpstr>מטרת המערכת ואפיון המשתמשים</vt:lpstr>
      <vt:lpstr>אילוצי המערכת</vt:lpstr>
      <vt:lpstr>מצגת של PowerPoint‏</vt:lpstr>
      <vt:lpstr>מבנה טבלאות</vt:lpstr>
      <vt:lpstr>מבנה טבלאות</vt:lpstr>
      <vt:lpstr>שאלות מרכזיות </vt:lpstr>
      <vt:lpstr>שאילתה 1</vt:lpstr>
      <vt:lpstr>שאילתה 2 </vt:lpstr>
      <vt:lpstr>שאילתה 3 </vt:lpstr>
      <vt:lpstr>שאילתה 4 </vt:lpstr>
      <vt:lpstr>שאילתה 5</vt:lpstr>
      <vt:lpstr>צילומי מסך שאילתה 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מסדי נתונים – ההתאחדות לכדורגל בישראל  </dc:title>
  <dc:creator>Michael Cohen</dc:creator>
  <cp:lastModifiedBy>Ron Zaken</cp:lastModifiedBy>
  <cp:revision>18</cp:revision>
  <dcterms:created xsi:type="dcterms:W3CDTF">2023-01-18T15:30:48Z</dcterms:created>
  <dcterms:modified xsi:type="dcterms:W3CDTF">2023-08-21T14:42:03Z</dcterms:modified>
</cp:coreProperties>
</file>