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8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3DDF-DCCC-40AE-9E91-F49B11230B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F2E2D4-EEB5-4405-83B8-A0B56A29D1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335AF8-013B-4126-B6BA-1C0D655B1947}"/>
              </a:ext>
            </a:extLst>
          </p:cNvPr>
          <p:cNvSpPr>
            <a:spLocks noGrp="1"/>
          </p:cNvSpPr>
          <p:nvPr>
            <p:ph type="dt" sz="half" idx="10"/>
          </p:nvPr>
        </p:nvSpPr>
        <p:spPr/>
        <p:txBody>
          <a:bodyPr/>
          <a:lstStyle/>
          <a:p>
            <a:fld id="{2F8BE30B-BA9D-4B65-B37C-1D8555A26470}" type="datetimeFigureOut">
              <a:rPr lang="en-IN" smtClean="0"/>
              <a:t>22-04-2022</a:t>
            </a:fld>
            <a:endParaRPr lang="en-IN"/>
          </a:p>
        </p:txBody>
      </p:sp>
      <p:sp>
        <p:nvSpPr>
          <p:cNvPr id="5" name="Footer Placeholder 4">
            <a:extLst>
              <a:ext uri="{FF2B5EF4-FFF2-40B4-BE49-F238E27FC236}">
                <a16:creationId xmlns:a16="http://schemas.microsoft.com/office/drawing/2014/main" id="{EC81ECC6-CD04-490B-B915-9DDB79A370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23A560-29E7-43DA-B596-39D90C2AC4A9}"/>
              </a:ext>
            </a:extLst>
          </p:cNvPr>
          <p:cNvSpPr>
            <a:spLocks noGrp="1"/>
          </p:cNvSpPr>
          <p:nvPr>
            <p:ph type="sldNum" sz="quarter" idx="12"/>
          </p:nvPr>
        </p:nvSpPr>
        <p:spPr/>
        <p:txBody>
          <a:bodyPr/>
          <a:lstStyle/>
          <a:p>
            <a:fld id="{32F29CF1-E97D-427D-AECD-85C9BCFD4223}" type="slidenum">
              <a:rPr lang="en-IN" smtClean="0"/>
              <a:t>‹#›</a:t>
            </a:fld>
            <a:endParaRPr lang="en-IN"/>
          </a:p>
        </p:txBody>
      </p:sp>
    </p:spTree>
    <p:extLst>
      <p:ext uri="{BB962C8B-B14F-4D97-AF65-F5344CB8AC3E}">
        <p14:creationId xmlns:p14="http://schemas.microsoft.com/office/powerpoint/2010/main" val="3198288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F934-F111-4175-920D-CE4CD3F87D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F9C905-A69F-4285-A8B2-D740569250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7FA804-CAC8-4DED-831E-77BCA1BB4A70}"/>
              </a:ext>
            </a:extLst>
          </p:cNvPr>
          <p:cNvSpPr>
            <a:spLocks noGrp="1"/>
          </p:cNvSpPr>
          <p:nvPr>
            <p:ph type="dt" sz="half" idx="10"/>
          </p:nvPr>
        </p:nvSpPr>
        <p:spPr/>
        <p:txBody>
          <a:bodyPr/>
          <a:lstStyle/>
          <a:p>
            <a:fld id="{2F8BE30B-BA9D-4B65-B37C-1D8555A26470}" type="datetimeFigureOut">
              <a:rPr lang="en-IN" smtClean="0"/>
              <a:t>22-04-2022</a:t>
            </a:fld>
            <a:endParaRPr lang="en-IN"/>
          </a:p>
        </p:txBody>
      </p:sp>
      <p:sp>
        <p:nvSpPr>
          <p:cNvPr id="5" name="Footer Placeholder 4">
            <a:extLst>
              <a:ext uri="{FF2B5EF4-FFF2-40B4-BE49-F238E27FC236}">
                <a16:creationId xmlns:a16="http://schemas.microsoft.com/office/drawing/2014/main" id="{2C696865-5997-4F7B-80B5-FDD5172CE9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B28B06-62A4-4B99-9F10-F82F6B33FAD6}"/>
              </a:ext>
            </a:extLst>
          </p:cNvPr>
          <p:cNvSpPr>
            <a:spLocks noGrp="1"/>
          </p:cNvSpPr>
          <p:nvPr>
            <p:ph type="sldNum" sz="quarter" idx="12"/>
          </p:nvPr>
        </p:nvSpPr>
        <p:spPr/>
        <p:txBody>
          <a:bodyPr/>
          <a:lstStyle/>
          <a:p>
            <a:fld id="{32F29CF1-E97D-427D-AECD-85C9BCFD4223}" type="slidenum">
              <a:rPr lang="en-IN" smtClean="0"/>
              <a:t>‹#›</a:t>
            </a:fld>
            <a:endParaRPr lang="en-IN"/>
          </a:p>
        </p:txBody>
      </p:sp>
    </p:spTree>
    <p:extLst>
      <p:ext uri="{BB962C8B-B14F-4D97-AF65-F5344CB8AC3E}">
        <p14:creationId xmlns:p14="http://schemas.microsoft.com/office/powerpoint/2010/main" val="380159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A6A6D-AF8A-4B8D-8682-774D5F39D9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6E94CB-AA8A-4731-8A8B-1DB11BEFCB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4DA24-837B-4006-88AD-D1D285EE0639}"/>
              </a:ext>
            </a:extLst>
          </p:cNvPr>
          <p:cNvSpPr>
            <a:spLocks noGrp="1"/>
          </p:cNvSpPr>
          <p:nvPr>
            <p:ph type="dt" sz="half" idx="10"/>
          </p:nvPr>
        </p:nvSpPr>
        <p:spPr/>
        <p:txBody>
          <a:bodyPr/>
          <a:lstStyle/>
          <a:p>
            <a:fld id="{2F8BE30B-BA9D-4B65-B37C-1D8555A26470}" type="datetimeFigureOut">
              <a:rPr lang="en-IN" smtClean="0"/>
              <a:t>22-04-2022</a:t>
            </a:fld>
            <a:endParaRPr lang="en-IN"/>
          </a:p>
        </p:txBody>
      </p:sp>
      <p:sp>
        <p:nvSpPr>
          <p:cNvPr id="5" name="Footer Placeholder 4">
            <a:extLst>
              <a:ext uri="{FF2B5EF4-FFF2-40B4-BE49-F238E27FC236}">
                <a16:creationId xmlns:a16="http://schemas.microsoft.com/office/drawing/2014/main" id="{473093CC-4D32-4113-BB6E-8C8BB47EBD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8B400A-4BE0-424B-9E55-84618BD9DB28}"/>
              </a:ext>
            </a:extLst>
          </p:cNvPr>
          <p:cNvSpPr>
            <a:spLocks noGrp="1"/>
          </p:cNvSpPr>
          <p:nvPr>
            <p:ph type="sldNum" sz="quarter" idx="12"/>
          </p:nvPr>
        </p:nvSpPr>
        <p:spPr/>
        <p:txBody>
          <a:bodyPr/>
          <a:lstStyle/>
          <a:p>
            <a:fld id="{32F29CF1-E97D-427D-AECD-85C9BCFD4223}" type="slidenum">
              <a:rPr lang="en-IN" smtClean="0"/>
              <a:t>‹#›</a:t>
            </a:fld>
            <a:endParaRPr lang="en-IN"/>
          </a:p>
        </p:txBody>
      </p:sp>
    </p:spTree>
    <p:extLst>
      <p:ext uri="{BB962C8B-B14F-4D97-AF65-F5344CB8AC3E}">
        <p14:creationId xmlns:p14="http://schemas.microsoft.com/office/powerpoint/2010/main" val="384655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D720-CAF2-4638-A8B4-AD33526BE0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AE0516-1279-4D8B-847D-839D1164CE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47037B-84CC-40E4-B5F2-156EFF3B1993}"/>
              </a:ext>
            </a:extLst>
          </p:cNvPr>
          <p:cNvSpPr>
            <a:spLocks noGrp="1"/>
          </p:cNvSpPr>
          <p:nvPr>
            <p:ph type="dt" sz="half" idx="10"/>
          </p:nvPr>
        </p:nvSpPr>
        <p:spPr/>
        <p:txBody>
          <a:bodyPr/>
          <a:lstStyle/>
          <a:p>
            <a:fld id="{2F8BE30B-BA9D-4B65-B37C-1D8555A26470}" type="datetimeFigureOut">
              <a:rPr lang="en-IN" smtClean="0"/>
              <a:t>22-04-2022</a:t>
            </a:fld>
            <a:endParaRPr lang="en-IN"/>
          </a:p>
        </p:txBody>
      </p:sp>
      <p:sp>
        <p:nvSpPr>
          <p:cNvPr id="5" name="Footer Placeholder 4">
            <a:extLst>
              <a:ext uri="{FF2B5EF4-FFF2-40B4-BE49-F238E27FC236}">
                <a16:creationId xmlns:a16="http://schemas.microsoft.com/office/drawing/2014/main" id="{99B46895-5A20-4963-994D-3F26F7DD83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3C81E5-3CCE-4622-97A1-8C6117EA64EE}"/>
              </a:ext>
            </a:extLst>
          </p:cNvPr>
          <p:cNvSpPr>
            <a:spLocks noGrp="1"/>
          </p:cNvSpPr>
          <p:nvPr>
            <p:ph type="sldNum" sz="quarter" idx="12"/>
          </p:nvPr>
        </p:nvSpPr>
        <p:spPr/>
        <p:txBody>
          <a:bodyPr/>
          <a:lstStyle/>
          <a:p>
            <a:fld id="{32F29CF1-E97D-427D-AECD-85C9BCFD4223}" type="slidenum">
              <a:rPr lang="en-IN" smtClean="0"/>
              <a:t>‹#›</a:t>
            </a:fld>
            <a:endParaRPr lang="en-IN"/>
          </a:p>
        </p:txBody>
      </p:sp>
    </p:spTree>
    <p:extLst>
      <p:ext uri="{BB962C8B-B14F-4D97-AF65-F5344CB8AC3E}">
        <p14:creationId xmlns:p14="http://schemas.microsoft.com/office/powerpoint/2010/main" val="158949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3C8F8-A079-4F5D-8747-463B7932FE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DEBF40-89B6-4B2F-A3D4-2150FBE476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89E446-B759-4984-84F5-D3AC2D88129B}"/>
              </a:ext>
            </a:extLst>
          </p:cNvPr>
          <p:cNvSpPr>
            <a:spLocks noGrp="1"/>
          </p:cNvSpPr>
          <p:nvPr>
            <p:ph type="dt" sz="half" idx="10"/>
          </p:nvPr>
        </p:nvSpPr>
        <p:spPr/>
        <p:txBody>
          <a:bodyPr/>
          <a:lstStyle/>
          <a:p>
            <a:fld id="{2F8BE30B-BA9D-4B65-B37C-1D8555A26470}" type="datetimeFigureOut">
              <a:rPr lang="en-IN" smtClean="0"/>
              <a:t>22-04-2022</a:t>
            </a:fld>
            <a:endParaRPr lang="en-IN"/>
          </a:p>
        </p:txBody>
      </p:sp>
      <p:sp>
        <p:nvSpPr>
          <p:cNvPr id="5" name="Footer Placeholder 4">
            <a:extLst>
              <a:ext uri="{FF2B5EF4-FFF2-40B4-BE49-F238E27FC236}">
                <a16:creationId xmlns:a16="http://schemas.microsoft.com/office/drawing/2014/main" id="{90F3339A-0442-4D9F-8B42-FABCAD5180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FC5AD5-64ED-4813-9811-043A9C11A725}"/>
              </a:ext>
            </a:extLst>
          </p:cNvPr>
          <p:cNvSpPr>
            <a:spLocks noGrp="1"/>
          </p:cNvSpPr>
          <p:nvPr>
            <p:ph type="sldNum" sz="quarter" idx="12"/>
          </p:nvPr>
        </p:nvSpPr>
        <p:spPr/>
        <p:txBody>
          <a:bodyPr/>
          <a:lstStyle/>
          <a:p>
            <a:fld id="{32F29CF1-E97D-427D-AECD-85C9BCFD4223}" type="slidenum">
              <a:rPr lang="en-IN" smtClean="0"/>
              <a:t>‹#›</a:t>
            </a:fld>
            <a:endParaRPr lang="en-IN"/>
          </a:p>
        </p:txBody>
      </p:sp>
    </p:spTree>
    <p:extLst>
      <p:ext uri="{BB962C8B-B14F-4D97-AF65-F5344CB8AC3E}">
        <p14:creationId xmlns:p14="http://schemas.microsoft.com/office/powerpoint/2010/main" val="1109676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2314-8883-49E0-8D71-38D123FF1E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E4FF37-5777-4788-903A-65ABB7895C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0E1004-6AF3-48D1-8800-8D7247A73D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851F32-A9A8-420B-A4E1-509CE076E36E}"/>
              </a:ext>
            </a:extLst>
          </p:cNvPr>
          <p:cNvSpPr>
            <a:spLocks noGrp="1"/>
          </p:cNvSpPr>
          <p:nvPr>
            <p:ph type="dt" sz="half" idx="10"/>
          </p:nvPr>
        </p:nvSpPr>
        <p:spPr/>
        <p:txBody>
          <a:bodyPr/>
          <a:lstStyle/>
          <a:p>
            <a:fld id="{2F8BE30B-BA9D-4B65-B37C-1D8555A26470}" type="datetimeFigureOut">
              <a:rPr lang="en-IN" smtClean="0"/>
              <a:t>22-04-2022</a:t>
            </a:fld>
            <a:endParaRPr lang="en-IN"/>
          </a:p>
        </p:txBody>
      </p:sp>
      <p:sp>
        <p:nvSpPr>
          <p:cNvPr id="6" name="Footer Placeholder 5">
            <a:extLst>
              <a:ext uri="{FF2B5EF4-FFF2-40B4-BE49-F238E27FC236}">
                <a16:creationId xmlns:a16="http://schemas.microsoft.com/office/drawing/2014/main" id="{3E97384C-F8DD-4F6B-AF83-DB9BE84757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F1B2F0-E33E-49F2-9642-89C714427DA8}"/>
              </a:ext>
            </a:extLst>
          </p:cNvPr>
          <p:cNvSpPr>
            <a:spLocks noGrp="1"/>
          </p:cNvSpPr>
          <p:nvPr>
            <p:ph type="sldNum" sz="quarter" idx="12"/>
          </p:nvPr>
        </p:nvSpPr>
        <p:spPr/>
        <p:txBody>
          <a:bodyPr/>
          <a:lstStyle/>
          <a:p>
            <a:fld id="{32F29CF1-E97D-427D-AECD-85C9BCFD4223}" type="slidenum">
              <a:rPr lang="en-IN" smtClean="0"/>
              <a:t>‹#›</a:t>
            </a:fld>
            <a:endParaRPr lang="en-IN"/>
          </a:p>
        </p:txBody>
      </p:sp>
    </p:spTree>
    <p:extLst>
      <p:ext uri="{BB962C8B-B14F-4D97-AF65-F5344CB8AC3E}">
        <p14:creationId xmlns:p14="http://schemas.microsoft.com/office/powerpoint/2010/main" val="4157886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DC64-D680-409F-8C8F-E667D2A43B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1EC265-3ED9-48F6-904D-35432E2114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BBFA3A-B95A-47AA-8E7E-0B298B22F5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23F07-4441-42C6-8BFE-7D08AAF6B8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174CD9-58A0-47E8-91D6-7EF9802C2E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525C88-3B47-4A18-924D-3AF142DD6DE8}"/>
              </a:ext>
            </a:extLst>
          </p:cNvPr>
          <p:cNvSpPr>
            <a:spLocks noGrp="1"/>
          </p:cNvSpPr>
          <p:nvPr>
            <p:ph type="dt" sz="half" idx="10"/>
          </p:nvPr>
        </p:nvSpPr>
        <p:spPr/>
        <p:txBody>
          <a:bodyPr/>
          <a:lstStyle/>
          <a:p>
            <a:fld id="{2F8BE30B-BA9D-4B65-B37C-1D8555A26470}" type="datetimeFigureOut">
              <a:rPr lang="en-IN" smtClean="0"/>
              <a:t>22-04-2022</a:t>
            </a:fld>
            <a:endParaRPr lang="en-IN"/>
          </a:p>
        </p:txBody>
      </p:sp>
      <p:sp>
        <p:nvSpPr>
          <p:cNvPr id="8" name="Footer Placeholder 7">
            <a:extLst>
              <a:ext uri="{FF2B5EF4-FFF2-40B4-BE49-F238E27FC236}">
                <a16:creationId xmlns:a16="http://schemas.microsoft.com/office/drawing/2014/main" id="{1A1F2E98-B1F2-4EA4-B35C-E98649AF1C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C66C95-39C3-405E-83AE-ABD07D6DEC13}"/>
              </a:ext>
            </a:extLst>
          </p:cNvPr>
          <p:cNvSpPr>
            <a:spLocks noGrp="1"/>
          </p:cNvSpPr>
          <p:nvPr>
            <p:ph type="sldNum" sz="quarter" idx="12"/>
          </p:nvPr>
        </p:nvSpPr>
        <p:spPr/>
        <p:txBody>
          <a:bodyPr/>
          <a:lstStyle/>
          <a:p>
            <a:fld id="{32F29CF1-E97D-427D-AECD-85C9BCFD4223}" type="slidenum">
              <a:rPr lang="en-IN" smtClean="0"/>
              <a:t>‹#›</a:t>
            </a:fld>
            <a:endParaRPr lang="en-IN"/>
          </a:p>
        </p:txBody>
      </p:sp>
    </p:spTree>
    <p:extLst>
      <p:ext uri="{BB962C8B-B14F-4D97-AF65-F5344CB8AC3E}">
        <p14:creationId xmlns:p14="http://schemas.microsoft.com/office/powerpoint/2010/main" val="2967439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4258-C83E-4F1D-88F3-6CBD28D04F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6AFBC0-F8FF-4077-89A0-21FABAB6FD3B}"/>
              </a:ext>
            </a:extLst>
          </p:cNvPr>
          <p:cNvSpPr>
            <a:spLocks noGrp="1"/>
          </p:cNvSpPr>
          <p:nvPr>
            <p:ph type="dt" sz="half" idx="10"/>
          </p:nvPr>
        </p:nvSpPr>
        <p:spPr/>
        <p:txBody>
          <a:bodyPr/>
          <a:lstStyle/>
          <a:p>
            <a:fld id="{2F8BE30B-BA9D-4B65-B37C-1D8555A26470}" type="datetimeFigureOut">
              <a:rPr lang="en-IN" smtClean="0"/>
              <a:t>22-04-2022</a:t>
            </a:fld>
            <a:endParaRPr lang="en-IN"/>
          </a:p>
        </p:txBody>
      </p:sp>
      <p:sp>
        <p:nvSpPr>
          <p:cNvPr id="4" name="Footer Placeholder 3">
            <a:extLst>
              <a:ext uri="{FF2B5EF4-FFF2-40B4-BE49-F238E27FC236}">
                <a16:creationId xmlns:a16="http://schemas.microsoft.com/office/drawing/2014/main" id="{263DE615-6129-4AFE-B37F-D5BB1ED72E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A9040E-FE55-4037-BB85-2106302EA0BA}"/>
              </a:ext>
            </a:extLst>
          </p:cNvPr>
          <p:cNvSpPr>
            <a:spLocks noGrp="1"/>
          </p:cNvSpPr>
          <p:nvPr>
            <p:ph type="sldNum" sz="quarter" idx="12"/>
          </p:nvPr>
        </p:nvSpPr>
        <p:spPr/>
        <p:txBody>
          <a:bodyPr/>
          <a:lstStyle/>
          <a:p>
            <a:fld id="{32F29CF1-E97D-427D-AECD-85C9BCFD4223}" type="slidenum">
              <a:rPr lang="en-IN" smtClean="0"/>
              <a:t>‹#›</a:t>
            </a:fld>
            <a:endParaRPr lang="en-IN"/>
          </a:p>
        </p:txBody>
      </p:sp>
    </p:spTree>
    <p:extLst>
      <p:ext uri="{BB962C8B-B14F-4D97-AF65-F5344CB8AC3E}">
        <p14:creationId xmlns:p14="http://schemas.microsoft.com/office/powerpoint/2010/main" val="616924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620325-46B1-4ABB-871B-FB9105B55946}"/>
              </a:ext>
            </a:extLst>
          </p:cNvPr>
          <p:cNvSpPr>
            <a:spLocks noGrp="1"/>
          </p:cNvSpPr>
          <p:nvPr>
            <p:ph type="dt" sz="half" idx="10"/>
          </p:nvPr>
        </p:nvSpPr>
        <p:spPr/>
        <p:txBody>
          <a:bodyPr/>
          <a:lstStyle/>
          <a:p>
            <a:fld id="{2F8BE30B-BA9D-4B65-B37C-1D8555A26470}" type="datetimeFigureOut">
              <a:rPr lang="en-IN" smtClean="0"/>
              <a:t>22-04-2022</a:t>
            </a:fld>
            <a:endParaRPr lang="en-IN"/>
          </a:p>
        </p:txBody>
      </p:sp>
      <p:sp>
        <p:nvSpPr>
          <p:cNvPr id="3" name="Footer Placeholder 2">
            <a:extLst>
              <a:ext uri="{FF2B5EF4-FFF2-40B4-BE49-F238E27FC236}">
                <a16:creationId xmlns:a16="http://schemas.microsoft.com/office/drawing/2014/main" id="{577E5B40-6CE5-4B75-8734-F4AB9E6887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3FD8DC-E85B-4610-A0EA-E7793A575E0E}"/>
              </a:ext>
            </a:extLst>
          </p:cNvPr>
          <p:cNvSpPr>
            <a:spLocks noGrp="1"/>
          </p:cNvSpPr>
          <p:nvPr>
            <p:ph type="sldNum" sz="quarter" idx="12"/>
          </p:nvPr>
        </p:nvSpPr>
        <p:spPr/>
        <p:txBody>
          <a:bodyPr/>
          <a:lstStyle/>
          <a:p>
            <a:fld id="{32F29CF1-E97D-427D-AECD-85C9BCFD4223}" type="slidenum">
              <a:rPr lang="en-IN" smtClean="0"/>
              <a:t>‹#›</a:t>
            </a:fld>
            <a:endParaRPr lang="en-IN"/>
          </a:p>
        </p:txBody>
      </p:sp>
    </p:spTree>
    <p:extLst>
      <p:ext uri="{BB962C8B-B14F-4D97-AF65-F5344CB8AC3E}">
        <p14:creationId xmlns:p14="http://schemas.microsoft.com/office/powerpoint/2010/main" val="234269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12F4-B0B9-4AE7-877E-20C559397D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366EAD-677A-497F-8CCC-0EF37F048A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9A8945-A890-47AD-B575-926537A5F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B4A43-7044-4F55-A3B6-48D14CFF8DC4}"/>
              </a:ext>
            </a:extLst>
          </p:cNvPr>
          <p:cNvSpPr>
            <a:spLocks noGrp="1"/>
          </p:cNvSpPr>
          <p:nvPr>
            <p:ph type="dt" sz="half" idx="10"/>
          </p:nvPr>
        </p:nvSpPr>
        <p:spPr/>
        <p:txBody>
          <a:bodyPr/>
          <a:lstStyle/>
          <a:p>
            <a:fld id="{2F8BE30B-BA9D-4B65-B37C-1D8555A26470}" type="datetimeFigureOut">
              <a:rPr lang="en-IN" smtClean="0"/>
              <a:t>22-04-2022</a:t>
            </a:fld>
            <a:endParaRPr lang="en-IN"/>
          </a:p>
        </p:txBody>
      </p:sp>
      <p:sp>
        <p:nvSpPr>
          <p:cNvPr id="6" name="Footer Placeholder 5">
            <a:extLst>
              <a:ext uri="{FF2B5EF4-FFF2-40B4-BE49-F238E27FC236}">
                <a16:creationId xmlns:a16="http://schemas.microsoft.com/office/drawing/2014/main" id="{A972E7D9-DC64-420A-9475-9CC704D60F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63B1AA-20A1-4A38-898A-D5265505F4CA}"/>
              </a:ext>
            </a:extLst>
          </p:cNvPr>
          <p:cNvSpPr>
            <a:spLocks noGrp="1"/>
          </p:cNvSpPr>
          <p:nvPr>
            <p:ph type="sldNum" sz="quarter" idx="12"/>
          </p:nvPr>
        </p:nvSpPr>
        <p:spPr/>
        <p:txBody>
          <a:bodyPr/>
          <a:lstStyle/>
          <a:p>
            <a:fld id="{32F29CF1-E97D-427D-AECD-85C9BCFD4223}" type="slidenum">
              <a:rPr lang="en-IN" smtClean="0"/>
              <a:t>‹#›</a:t>
            </a:fld>
            <a:endParaRPr lang="en-IN"/>
          </a:p>
        </p:txBody>
      </p:sp>
    </p:spTree>
    <p:extLst>
      <p:ext uri="{BB962C8B-B14F-4D97-AF65-F5344CB8AC3E}">
        <p14:creationId xmlns:p14="http://schemas.microsoft.com/office/powerpoint/2010/main" val="113765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B4E03-26FE-43EC-B8C0-CEFE8D9425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DAB349-10FA-4978-8AB2-D1DA52BFD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AD36FC-6AB1-432A-9581-9D3AE3ACE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F925E-C49B-4502-A010-78EFCAEB0907}"/>
              </a:ext>
            </a:extLst>
          </p:cNvPr>
          <p:cNvSpPr>
            <a:spLocks noGrp="1"/>
          </p:cNvSpPr>
          <p:nvPr>
            <p:ph type="dt" sz="half" idx="10"/>
          </p:nvPr>
        </p:nvSpPr>
        <p:spPr/>
        <p:txBody>
          <a:bodyPr/>
          <a:lstStyle/>
          <a:p>
            <a:fld id="{2F8BE30B-BA9D-4B65-B37C-1D8555A26470}" type="datetimeFigureOut">
              <a:rPr lang="en-IN" smtClean="0"/>
              <a:t>22-04-2022</a:t>
            </a:fld>
            <a:endParaRPr lang="en-IN"/>
          </a:p>
        </p:txBody>
      </p:sp>
      <p:sp>
        <p:nvSpPr>
          <p:cNvPr id="6" name="Footer Placeholder 5">
            <a:extLst>
              <a:ext uri="{FF2B5EF4-FFF2-40B4-BE49-F238E27FC236}">
                <a16:creationId xmlns:a16="http://schemas.microsoft.com/office/drawing/2014/main" id="{18517FB1-ADDA-4B5A-9D78-3476FFD019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C911B3-478D-4AA1-A261-7729E3BCFFFB}"/>
              </a:ext>
            </a:extLst>
          </p:cNvPr>
          <p:cNvSpPr>
            <a:spLocks noGrp="1"/>
          </p:cNvSpPr>
          <p:nvPr>
            <p:ph type="sldNum" sz="quarter" idx="12"/>
          </p:nvPr>
        </p:nvSpPr>
        <p:spPr/>
        <p:txBody>
          <a:bodyPr/>
          <a:lstStyle/>
          <a:p>
            <a:fld id="{32F29CF1-E97D-427D-AECD-85C9BCFD4223}" type="slidenum">
              <a:rPr lang="en-IN" smtClean="0"/>
              <a:t>‹#›</a:t>
            </a:fld>
            <a:endParaRPr lang="en-IN"/>
          </a:p>
        </p:txBody>
      </p:sp>
    </p:spTree>
    <p:extLst>
      <p:ext uri="{BB962C8B-B14F-4D97-AF65-F5344CB8AC3E}">
        <p14:creationId xmlns:p14="http://schemas.microsoft.com/office/powerpoint/2010/main" val="910522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F63CC2-9F92-4AFF-BCE6-B4DC17E81A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0D03B1-A4BC-4870-9BA4-36B3674EB0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803061-F3A3-4297-9EB8-3EF8C61AA2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BE30B-BA9D-4B65-B37C-1D8555A26470}" type="datetimeFigureOut">
              <a:rPr lang="en-IN" smtClean="0"/>
              <a:t>22-04-2022</a:t>
            </a:fld>
            <a:endParaRPr lang="en-IN"/>
          </a:p>
        </p:txBody>
      </p:sp>
      <p:sp>
        <p:nvSpPr>
          <p:cNvPr id="5" name="Footer Placeholder 4">
            <a:extLst>
              <a:ext uri="{FF2B5EF4-FFF2-40B4-BE49-F238E27FC236}">
                <a16:creationId xmlns:a16="http://schemas.microsoft.com/office/drawing/2014/main" id="{83FC7726-5830-4938-849D-8F54D03BA7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50F392-5FA8-4D64-8FBF-EA13C291CD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F29CF1-E97D-427D-AECD-85C9BCFD4223}" type="slidenum">
              <a:rPr lang="en-IN" smtClean="0"/>
              <a:t>‹#›</a:t>
            </a:fld>
            <a:endParaRPr lang="en-IN"/>
          </a:p>
        </p:txBody>
      </p:sp>
    </p:spTree>
    <p:extLst>
      <p:ext uri="{BB962C8B-B14F-4D97-AF65-F5344CB8AC3E}">
        <p14:creationId xmlns:p14="http://schemas.microsoft.com/office/powerpoint/2010/main" val="392983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C0D2-B0AB-4719-B656-ABE0BD797514}"/>
              </a:ext>
            </a:extLst>
          </p:cNvPr>
          <p:cNvSpPr>
            <a:spLocks noGrp="1"/>
          </p:cNvSpPr>
          <p:nvPr>
            <p:ph type="ctrTitle"/>
          </p:nvPr>
        </p:nvSpPr>
        <p:spPr/>
        <p:txBody>
          <a:bodyPr>
            <a:normAutofit fontScale="90000"/>
          </a:bodyPr>
          <a:lstStyle/>
          <a:p>
            <a:pPr>
              <a:lnSpc>
                <a:spcPct val="107000"/>
              </a:lnSpc>
              <a:spcAft>
                <a:spcPts val="800"/>
              </a:spcAft>
            </a:pPr>
            <a:r>
              <a:rPr lang="en-IN" sz="6000" b="1" u="sng" dirty="0">
                <a:effectLst/>
                <a:latin typeface="Calibri" panose="020F0502020204030204" pitchFamily="34" charset="0"/>
                <a:ea typeface="Calibri" panose="020F0502020204030204" pitchFamily="34" charset="0"/>
                <a:cs typeface="Times New Roman" panose="02020603050405020304" pitchFamily="18" charset="0"/>
              </a:rPr>
              <a:t>ADLD COURSE PROJECT</a:t>
            </a:r>
            <a:br>
              <a:rPr lang="en-IN" sz="6000" dirty="0">
                <a:effectLst/>
                <a:latin typeface="Calibri" panose="020F0502020204030204" pitchFamily="34" charset="0"/>
                <a:ea typeface="Calibri" panose="020F0502020204030204" pitchFamily="34" charset="0"/>
                <a:cs typeface="Times New Roman" panose="02020603050405020304" pitchFamily="18" charset="0"/>
              </a:rPr>
            </a:br>
            <a:r>
              <a:rPr lang="en-IN" sz="6000" b="1" u="sng" dirty="0">
                <a:effectLst/>
                <a:latin typeface="Calibri" panose="020F0502020204030204" pitchFamily="34" charset="0"/>
                <a:ea typeface="Calibri" panose="020F0502020204030204" pitchFamily="34" charset="0"/>
                <a:cs typeface="Times New Roman" panose="02020603050405020304" pitchFamily="18" charset="0"/>
              </a:rPr>
              <a:t>TEAM-21</a:t>
            </a:r>
            <a:br>
              <a:rPr lang="en-IN" sz="6000" dirty="0">
                <a:effectLst/>
                <a:latin typeface="Calibri" panose="020F0502020204030204" pitchFamily="34" charset="0"/>
                <a:ea typeface="Calibri" panose="020F0502020204030204" pitchFamily="34" charset="0"/>
                <a:cs typeface="Times New Roman" panose="02020603050405020304" pitchFamily="18" charset="0"/>
              </a:rPr>
            </a:br>
            <a:r>
              <a:rPr lang="en-IN" sz="6000" dirty="0">
                <a:effectLst/>
                <a:latin typeface="Calibri" panose="020F0502020204030204" pitchFamily="34" charset="0"/>
                <a:ea typeface="Calibri" panose="020F0502020204030204" pitchFamily="34" charset="0"/>
                <a:cs typeface="Times New Roman" panose="02020603050405020304" pitchFamily="18" charset="0"/>
              </a:rPr>
              <a:t>Review - 1</a:t>
            </a:r>
            <a:endParaRPr lang="en-IN" dirty="0"/>
          </a:p>
        </p:txBody>
      </p:sp>
      <p:sp>
        <p:nvSpPr>
          <p:cNvPr id="3" name="Subtitle 2">
            <a:extLst>
              <a:ext uri="{FF2B5EF4-FFF2-40B4-BE49-F238E27FC236}">
                <a16:creationId xmlns:a16="http://schemas.microsoft.com/office/drawing/2014/main" id="{E00E52CE-35BA-4178-A5A8-7039BEE5AF6A}"/>
              </a:ext>
            </a:extLst>
          </p:cNvPr>
          <p:cNvSpPr>
            <a:spLocks noGrp="1"/>
          </p:cNvSpPr>
          <p:nvPr>
            <p:ph type="subTitle" idx="1"/>
          </p:nvPr>
        </p:nvSpPr>
        <p:spPr>
          <a:xfrm>
            <a:off x="1524000" y="3429000"/>
            <a:ext cx="9144000" cy="2076061"/>
          </a:xfrm>
        </p:spPr>
        <p:txBody>
          <a:bodyPr>
            <a:noAutofit/>
          </a:bodyPr>
          <a:lstStyle/>
          <a:p>
            <a:pPr>
              <a:lnSpc>
                <a:spcPct val="107000"/>
              </a:lnSpc>
              <a:spcAft>
                <a:spcPts val="800"/>
              </a:spcAft>
            </a:pPr>
            <a:r>
              <a:rPr lang="en-IN" sz="2000" b="1" u="sng" dirty="0">
                <a:effectLst/>
                <a:latin typeface="Calibri" panose="020F0502020204030204" pitchFamily="34" charset="0"/>
                <a:ea typeface="Calibri" panose="020F0502020204030204" pitchFamily="34" charset="0"/>
                <a:cs typeface="Times New Roman" panose="02020603050405020304" pitchFamily="18" charset="0"/>
              </a:rPr>
              <a:t>Team members: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Aditi V Angadi – 01FE19BEC212</a:t>
            </a:r>
          </a:p>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Venkatesh Kulkarni – 01FE19BEC131</a:t>
            </a:r>
          </a:p>
          <a:p>
            <a:pPr algn="l"/>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Prathamesh</a:t>
            </a:r>
            <a:r>
              <a:rPr lang="en-IN" sz="2000" dirty="0">
                <a:effectLst/>
                <a:latin typeface="Calibri" panose="020F0502020204030204" pitchFamily="34" charset="0"/>
                <a:ea typeface="Calibri" panose="020F0502020204030204" pitchFamily="34" charset="0"/>
                <a:cs typeface="Times New Roman" panose="02020603050405020304" pitchFamily="18" charset="0"/>
              </a:rPr>
              <a:t> Rane </a:t>
            </a:r>
            <a:r>
              <a:rPr lang="en-IN" sz="2000">
                <a:effectLst/>
                <a:latin typeface="Calibri" panose="020F0502020204030204" pitchFamily="34" charset="0"/>
                <a:ea typeface="Calibri" panose="020F0502020204030204" pitchFamily="34" charset="0"/>
                <a:cs typeface="Times New Roman" panose="02020603050405020304" pitchFamily="18" charset="0"/>
              </a:rPr>
              <a:t>–  01FE19BEC294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r"/>
            <a:r>
              <a:rPr lang="en-IN" sz="2000" dirty="0">
                <a:latin typeface="Calibri" panose="020F0502020204030204" pitchFamily="34" charset="0"/>
                <a:cs typeface="Times New Roman" panose="02020603050405020304" pitchFamily="18" charset="0"/>
              </a:rPr>
              <a:t>Under guidance of </a:t>
            </a:r>
          </a:p>
          <a:p>
            <a:pPr algn="r"/>
            <a:r>
              <a:rPr lang="en-IN" sz="2000" dirty="0" err="1"/>
              <a:t>Dr.</a:t>
            </a:r>
            <a:r>
              <a:rPr lang="en-IN" sz="2000" dirty="0"/>
              <a:t> Saroja V. </a:t>
            </a:r>
            <a:r>
              <a:rPr lang="en-IN" sz="2000" dirty="0" err="1"/>
              <a:t>Siddamal</a:t>
            </a:r>
            <a:endParaRPr lang="en-IN" sz="2000" dirty="0"/>
          </a:p>
        </p:txBody>
      </p:sp>
    </p:spTree>
    <p:extLst>
      <p:ext uri="{BB962C8B-B14F-4D97-AF65-F5344CB8AC3E}">
        <p14:creationId xmlns:p14="http://schemas.microsoft.com/office/powerpoint/2010/main" val="190878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290F-1DAE-41EA-A14D-264F88053565}"/>
              </a:ext>
            </a:extLst>
          </p:cNvPr>
          <p:cNvSpPr>
            <a:spLocks noGrp="1"/>
          </p:cNvSpPr>
          <p:nvPr>
            <p:ph type="title"/>
          </p:nvPr>
        </p:nvSpPr>
        <p:spPr>
          <a:xfrm>
            <a:off x="996820" y="1727395"/>
            <a:ext cx="10515600" cy="1325563"/>
          </a:xfrm>
        </p:spPr>
        <p:txBody>
          <a:bodyPr>
            <a:noAutofit/>
          </a:bodyPr>
          <a:lstStyle/>
          <a:p>
            <a:pPr>
              <a:lnSpc>
                <a:spcPct val="107000"/>
              </a:lnSpc>
              <a:spcAft>
                <a:spcPts val="800"/>
              </a:spcAft>
            </a:pPr>
            <a:r>
              <a:rPr lang="en-IN" sz="3000" i="1" dirty="0">
                <a:effectLst/>
                <a:latin typeface="Calibri" panose="020F0502020204030204" pitchFamily="34" charset="0"/>
                <a:ea typeface="Calibri" panose="020F0502020204030204" pitchFamily="34" charset="0"/>
                <a:cs typeface="Times New Roman" panose="02020603050405020304" pitchFamily="18" charset="0"/>
              </a:rPr>
              <a:t>1) </a:t>
            </a:r>
            <a:r>
              <a:rPr lang="en-IN" sz="3000" i="1" u="sng" dirty="0">
                <a:effectLst/>
                <a:latin typeface="Calibri" panose="020F0502020204030204" pitchFamily="34" charset="0"/>
                <a:ea typeface="Calibri" panose="020F0502020204030204" pitchFamily="34" charset="0"/>
                <a:cs typeface="Times New Roman" panose="02020603050405020304" pitchFamily="18" charset="0"/>
              </a:rPr>
              <a:t>Problem Statement</a:t>
            </a:r>
            <a:r>
              <a:rPr lang="en-IN" sz="3000" i="1" dirty="0">
                <a:effectLst/>
                <a:latin typeface="Calibri" panose="020F0502020204030204" pitchFamily="34" charset="0"/>
                <a:ea typeface="Calibri" panose="020F0502020204030204" pitchFamily="34" charset="0"/>
                <a:cs typeface="Times New Roman" panose="02020603050405020304" pitchFamily="18" charset="0"/>
              </a:rPr>
              <a:t> : </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r>
              <a:rPr lang="en-IN" sz="4000" i="1" dirty="0">
                <a:effectLst/>
                <a:latin typeface="Calibri" panose="020F0502020204030204" pitchFamily="34" charset="0"/>
                <a:ea typeface="Calibri" panose="020F0502020204030204" pitchFamily="34" charset="0"/>
                <a:cs typeface="Times New Roman" panose="02020603050405020304" pitchFamily="18" charset="0"/>
              </a:rPr>
              <a:t> </a:t>
            </a:r>
            <a:r>
              <a:rPr lang="en-IN" sz="4000" dirty="0">
                <a:effectLst/>
                <a:latin typeface="Calibri" panose="020F0502020204030204" pitchFamily="34" charset="0"/>
                <a:ea typeface="Calibri" panose="020F0502020204030204" pitchFamily="34" charset="0"/>
                <a:cs typeface="Times New Roman" panose="02020603050405020304" pitchFamily="18" charset="0"/>
              </a:rPr>
              <a:t>License Plate Recognition System.</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r>
              <a:rPr lang="en-IN" sz="2500" spc="10" dirty="0">
                <a:solidFill>
                  <a:srgbClr val="000000"/>
                </a:solidFill>
                <a:effectLst/>
                <a:latin typeface="Calibri(body)"/>
                <a:ea typeface="Calibri" panose="020F0502020204030204" pitchFamily="34" charset="0"/>
                <a:cs typeface="Times New Roman" panose="02020603050405020304" pitchFamily="18" charset="0"/>
              </a:rPr>
              <a:t>A license plate is a series of letters, numbers, or a combination of both that is a registration of a vehicle's identity. Usually, a license plate is on a rectangular metal plate and is required to be both on the front and back of the vehicle.</a:t>
            </a:r>
            <a:br>
              <a:rPr lang="en-IN" sz="2500" dirty="0">
                <a:effectLst/>
                <a:latin typeface="Calibri" panose="020F0502020204030204" pitchFamily="34" charset="0"/>
                <a:ea typeface="Calibri" panose="020F0502020204030204" pitchFamily="34" charset="0"/>
                <a:cs typeface="Times New Roman" panose="02020603050405020304" pitchFamily="18" charset="0"/>
              </a:rPr>
            </a:b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pic>
        <p:nvPicPr>
          <p:cNvPr id="3" name="Picture 2">
            <a:extLst>
              <a:ext uri="{FF2B5EF4-FFF2-40B4-BE49-F238E27FC236}">
                <a16:creationId xmlns:a16="http://schemas.microsoft.com/office/drawing/2014/main" id="{EB335FA9-A570-405D-A1C1-B4348C529A23}"/>
              </a:ext>
            </a:extLst>
          </p:cNvPr>
          <p:cNvPicPr>
            <a:picLocks noChangeAspect="1"/>
          </p:cNvPicPr>
          <p:nvPr/>
        </p:nvPicPr>
        <p:blipFill rotWithShape="1">
          <a:blip r:embed="rId2">
            <a:extLst>
              <a:ext uri="{28A0092B-C50C-407E-A947-70E740481C1C}">
                <a14:useLocalDpi xmlns:a14="http://schemas.microsoft.com/office/drawing/2010/main" val="0"/>
              </a:ext>
            </a:extLst>
          </a:blip>
          <a:srcRect l="13960" t="17447" r="36849" b="59214"/>
          <a:stretch/>
        </p:blipFill>
        <p:spPr bwMode="auto">
          <a:xfrm>
            <a:off x="1675797" y="3258560"/>
            <a:ext cx="8303570" cy="23118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56510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92451-0904-4B46-9689-341EADD5D612}"/>
              </a:ext>
            </a:extLst>
          </p:cNvPr>
          <p:cNvSpPr>
            <a:spLocks noGrp="1"/>
          </p:cNvSpPr>
          <p:nvPr>
            <p:ph type="title"/>
          </p:nvPr>
        </p:nvSpPr>
        <p:spPr>
          <a:xfrm>
            <a:off x="931506" y="882618"/>
            <a:ext cx="10515600" cy="1325563"/>
          </a:xfrm>
        </p:spPr>
        <p:txBody>
          <a:bodyPr>
            <a:noAutofit/>
          </a:bodyPr>
          <a:lstStyle/>
          <a:p>
            <a:pPr>
              <a:lnSpc>
                <a:spcPct val="107000"/>
              </a:lnSpc>
              <a:spcAft>
                <a:spcPts val="800"/>
              </a:spcAft>
            </a:pPr>
            <a:r>
              <a:rPr lang="en-IN" sz="3000" i="1" dirty="0">
                <a:effectLst/>
                <a:latin typeface="Calibri" panose="020F0502020204030204" pitchFamily="34" charset="0"/>
                <a:ea typeface="Calibri" panose="020F0502020204030204" pitchFamily="34" charset="0"/>
                <a:cs typeface="Times New Roman" panose="02020603050405020304" pitchFamily="18" charset="0"/>
              </a:rPr>
              <a:t>2) </a:t>
            </a:r>
            <a:r>
              <a:rPr lang="en-IN" sz="3000" i="1" u="sng" dirty="0">
                <a:effectLst/>
                <a:latin typeface="Calibri" panose="020F0502020204030204" pitchFamily="34" charset="0"/>
                <a:ea typeface="Calibri" panose="020F0502020204030204" pitchFamily="34" charset="0"/>
                <a:cs typeface="Times New Roman" panose="02020603050405020304" pitchFamily="18" charset="0"/>
              </a:rPr>
              <a:t>Architecture</a:t>
            </a:r>
            <a:r>
              <a:rPr lang="en-IN" sz="3000" i="1" dirty="0">
                <a:effectLst/>
                <a:latin typeface="Calibri" panose="020F0502020204030204" pitchFamily="34" charset="0"/>
                <a:ea typeface="Calibri" panose="020F0502020204030204" pitchFamily="34" charset="0"/>
                <a:cs typeface="Times New Roman" panose="02020603050405020304" pitchFamily="18" charset="0"/>
              </a:rPr>
              <a:t> : </a:t>
            </a:r>
            <a:br>
              <a:rPr lang="en-IN" sz="2500" dirty="0">
                <a:effectLst/>
                <a:latin typeface="Calibri" panose="020F0502020204030204" pitchFamily="34" charset="0"/>
                <a:ea typeface="Calibri" panose="020F0502020204030204" pitchFamily="34" charset="0"/>
                <a:cs typeface="Times New Roman" panose="02020603050405020304" pitchFamily="18" charset="0"/>
              </a:rPr>
            </a:br>
            <a:r>
              <a:rPr lang="en-IN" sz="2500" dirty="0">
                <a:effectLst/>
                <a:latin typeface="Calibri" panose="020F0502020204030204" pitchFamily="34" charset="0"/>
                <a:ea typeface="Calibri" panose="020F0502020204030204" pitchFamily="34" charset="0"/>
                <a:cs typeface="Times New Roman" panose="02020603050405020304" pitchFamily="18" charset="0"/>
              </a:rPr>
              <a:t>	We have used 3 stage pipeline architecture. This is an architecture implementation technique that allows multiple instructions to overlap in execution. The processor is organized as a number of stages that allow multiple instructions to be in various stages of their instruction cycle.</a:t>
            </a:r>
            <a:br>
              <a:rPr lang="en-IN" sz="2500" dirty="0">
                <a:effectLst/>
                <a:latin typeface="Calibri" panose="020F0502020204030204" pitchFamily="34" charset="0"/>
                <a:ea typeface="Calibri" panose="020F0502020204030204" pitchFamily="34" charset="0"/>
                <a:cs typeface="Times New Roman" panose="02020603050405020304" pitchFamily="18" charset="0"/>
              </a:rPr>
            </a:br>
            <a:endParaRPr lang="en-IN" sz="2500" dirty="0"/>
          </a:p>
        </p:txBody>
      </p:sp>
      <p:pic>
        <p:nvPicPr>
          <p:cNvPr id="5" name="Content Placeholder 4">
            <a:extLst>
              <a:ext uri="{FF2B5EF4-FFF2-40B4-BE49-F238E27FC236}">
                <a16:creationId xmlns:a16="http://schemas.microsoft.com/office/drawing/2014/main" id="{9C0A2121-230C-43CD-8252-E679B45B44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3232" y="2595190"/>
            <a:ext cx="9912147" cy="2723259"/>
          </a:xfrm>
        </p:spPr>
      </p:pic>
    </p:spTree>
    <p:extLst>
      <p:ext uri="{BB962C8B-B14F-4D97-AF65-F5344CB8AC3E}">
        <p14:creationId xmlns:p14="http://schemas.microsoft.com/office/powerpoint/2010/main" val="1074979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D27D5-7C3A-48F8-AAE3-C796AB636F87}"/>
              </a:ext>
            </a:extLst>
          </p:cNvPr>
          <p:cNvSpPr>
            <a:spLocks noGrp="1"/>
          </p:cNvSpPr>
          <p:nvPr>
            <p:ph type="title"/>
          </p:nvPr>
        </p:nvSpPr>
        <p:spPr>
          <a:xfrm>
            <a:off x="718457" y="2946319"/>
            <a:ext cx="10793963" cy="1325563"/>
          </a:xfrm>
        </p:spPr>
        <p:txBody>
          <a:bodyPr>
            <a:noAutofit/>
          </a:bodyPr>
          <a:lstStyle/>
          <a:p>
            <a:pPr>
              <a:lnSpc>
                <a:spcPct val="107000"/>
              </a:lnSpc>
              <a:spcAft>
                <a:spcPts val="800"/>
              </a:spcAft>
            </a:pPr>
            <a:r>
              <a:rPr lang="en-IN" sz="3000" i="1" dirty="0">
                <a:effectLst/>
                <a:latin typeface="Calibri" panose="020F0502020204030204" pitchFamily="34" charset="0"/>
                <a:ea typeface="Calibri" panose="020F0502020204030204" pitchFamily="34" charset="0"/>
                <a:cs typeface="Times New Roman" panose="02020603050405020304" pitchFamily="18" charset="0"/>
              </a:rPr>
              <a:t>3) </a:t>
            </a:r>
            <a:r>
              <a:rPr lang="en-IN" sz="3000" i="1" u="sng" dirty="0">
                <a:effectLst/>
                <a:latin typeface="Calibri" panose="020F0502020204030204" pitchFamily="34" charset="0"/>
                <a:ea typeface="Calibri" panose="020F0502020204030204" pitchFamily="34" charset="0"/>
                <a:cs typeface="Times New Roman" panose="02020603050405020304" pitchFamily="18" charset="0"/>
              </a:rPr>
              <a:t>Algorithm</a:t>
            </a:r>
            <a:r>
              <a:rPr lang="en-IN" sz="3000" i="1" dirty="0">
                <a:effectLst/>
                <a:latin typeface="Calibri" panose="020F0502020204030204" pitchFamily="34" charset="0"/>
                <a:ea typeface="Calibri" panose="020F0502020204030204" pitchFamily="34" charset="0"/>
                <a:cs typeface="Times New Roman" panose="02020603050405020304" pitchFamily="18" charset="0"/>
              </a:rPr>
              <a:t> : </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Calibri" panose="020F0502020204030204" pitchFamily="34" charset="0"/>
                <a:ea typeface="Calibri" panose="020F0502020204030204" pitchFamily="34" charset="0"/>
                <a:cs typeface="Times New Roman" panose="02020603050405020304" pitchFamily="18" charset="0"/>
              </a:rPr>
              <a:t>- Here we are taking Number plate to be of 9 bits i.e., 4 MSBs represent plate number(0-3) , next 3 bits represent RTO number(4-6) , next 2 bits represent State(7-8). Total vehicles = 512.</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Calibri" panose="020F0502020204030204" pitchFamily="34" charset="0"/>
                <a:ea typeface="Calibri" panose="020F0502020204030204" pitchFamily="34" charset="0"/>
                <a:cs typeface="Times New Roman" panose="02020603050405020304" pitchFamily="18" charset="0"/>
              </a:rPr>
              <a:t>- State : KA, GJ, BR, MH</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Calibri" panose="020F0502020204030204" pitchFamily="34" charset="0"/>
                <a:ea typeface="Calibri" panose="020F0502020204030204" pitchFamily="34" charset="0"/>
                <a:cs typeface="Times New Roman" panose="02020603050405020304" pitchFamily="18" charset="0"/>
              </a:rPr>
              <a:t>- RTO number : rto1, rto2, rto3, rto4, rto5, rto6, rto7, rto8.</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Calibri" panose="020F0502020204030204" pitchFamily="34" charset="0"/>
                <a:ea typeface="Calibri" panose="020F0502020204030204" pitchFamily="34" charset="0"/>
                <a:cs typeface="Times New Roman" panose="02020603050405020304" pitchFamily="18" charset="0"/>
              </a:rPr>
              <a:t>- Plate number : person1, person2, person3, person4, person5, person6, person7, person8, person9, person10, person11, person12, person13, person14, person15, person16.</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Calibri" panose="020F0502020204030204" pitchFamily="34" charset="0"/>
                <a:ea typeface="Calibri" panose="020F0502020204030204" pitchFamily="34" charset="0"/>
                <a:cs typeface="Times New Roman" panose="02020603050405020304" pitchFamily="18" charset="0"/>
              </a:rPr>
              <a:t>- Memory has 4 number plate info stored.</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Calibri" panose="020F0502020204030204" pitchFamily="34" charset="0"/>
                <a:ea typeface="Calibri" panose="020F0502020204030204" pitchFamily="34" charset="0"/>
                <a:cs typeface="Times New Roman" panose="02020603050405020304" pitchFamily="18" charset="0"/>
              </a:rPr>
              <a:t>a) Initially in memory program counter(pc=0).</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Calibri" panose="020F0502020204030204" pitchFamily="34" charset="0"/>
                <a:ea typeface="Calibri" panose="020F0502020204030204" pitchFamily="34" charset="0"/>
                <a:cs typeface="Times New Roman" panose="02020603050405020304" pitchFamily="18" charset="0"/>
              </a:rPr>
              <a:t>b) Step 1 : In pipeline stage 1, L1_IR instruction fetches the mem[pc] then it increments pc.</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Calibri" panose="020F0502020204030204" pitchFamily="34" charset="0"/>
                <a:ea typeface="Calibri" panose="020F0502020204030204" pitchFamily="34" charset="0"/>
                <a:cs typeface="Times New Roman" panose="02020603050405020304" pitchFamily="18" charset="0"/>
              </a:rPr>
              <a:t>c) Step 2 : In pipeline stage 2, number plate info is decoded to L2_State, L2_RTO, L2_NUM from L2_IR.</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Calibri" panose="020F0502020204030204" pitchFamily="34" charset="0"/>
                <a:ea typeface="Calibri" panose="020F0502020204030204" pitchFamily="34" charset="0"/>
                <a:cs typeface="Times New Roman" panose="02020603050405020304" pitchFamily="18" charset="0"/>
              </a:rPr>
              <a:t>d) Step 3 : In pipeline stage 3, execution takes place through L3_State, L3_RTO, L3_NUM.</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Calibri" panose="020F0502020204030204" pitchFamily="34" charset="0"/>
                <a:ea typeface="Calibri" panose="020F0502020204030204" pitchFamily="34" charset="0"/>
                <a:cs typeface="Times New Roman" panose="02020603050405020304" pitchFamily="18" charset="0"/>
              </a:rPr>
              <a:t>e) Then L3_State is checked by case statement if it’s KA then it checks the RTO. Then it checks with plate number.</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Calibri" panose="020F0502020204030204" pitchFamily="34" charset="0"/>
                <a:ea typeface="Calibri" panose="020F0502020204030204" pitchFamily="34" charset="0"/>
                <a:cs typeface="Times New Roman" panose="02020603050405020304" pitchFamily="18" charset="0"/>
              </a:rPr>
              <a:t>f) Same checking happens with other states and other RTOs.</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Calibri" panose="020F0502020204030204" pitchFamily="34" charset="0"/>
                <a:ea typeface="Calibri" panose="020F0502020204030204" pitchFamily="34" charset="0"/>
                <a:cs typeface="Times New Roman" panose="02020603050405020304" pitchFamily="18" charset="0"/>
              </a:rPr>
              <a:t>g) Output is Monitored by LEDs. Combination of LEDs is blinked based on the output ( License Plate Recognition) generated.</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endParaRPr lang="en-IN" sz="2200" dirty="0"/>
          </a:p>
        </p:txBody>
      </p:sp>
    </p:spTree>
    <p:extLst>
      <p:ext uri="{BB962C8B-B14F-4D97-AF65-F5344CB8AC3E}">
        <p14:creationId xmlns:p14="http://schemas.microsoft.com/office/powerpoint/2010/main" val="2890580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F7FBB-F888-418A-A223-79DD61F7D6AF}"/>
              </a:ext>
            </a:extLst>
          </p:cNvPr>
          <p:cNvSpPr>
            <a:spLocks noGrp="1"/>
          </p:cNvSpPr>
          <p:nvPr>
            <p:ph type="title"/>
          </p:nvPr>
        </p:nvSpPr>
        <p:spPr/>
        <p:txBody>
          <a:bodyPr>
            <a:normAutofit/>
          </a:bodyPr>
          <a:lstStyle/>
          <a:p>
            <a:r>
              <a:rPr lang="en-IN" sz="3000" i="1" dirty="0">
                <a:effectLst/>
                <a:latin typeface="Calibri" panose="020F0502020204030204" pitchFamily="34" charset="0"/>
                <a:ea typeface="Calibri" panose="020F0502020204030204" pitchFamily="34" charset="0"/>
                <a:cs typeface="Times New Roman" panose="02020603050405020304" pitchFamily="18" charset="0"/>
              </a:rPr>
              <a:t>4) </a:t>
            </a:r>
            <a:r>
              <a:rPr lang="en-IN" sz="3000" i="1" u="sng" dirty="0">
                <a:effectLst/>
                <a:latin typeface="Calibri" panose="020F0502020204030204" pitchFamily="34" charset="0"/>
                <a:ea typeface="Calibri" panose="020F0502020204030204" pitchFamily="34" charset="0"/>
                <a:cs typeface="Times New Roman" panose="02020603050405020304" pitchFamily="18" charset="0"/>
              </a:rPr>
              <a:t>Simulation</a:t>
            </a:r>
            <a:r>
              <a:rPr lang="en-IN" sz="3000" i="1" dirty="0">
                <a:effectLst/>
                <a:latin typeface="Calibri" panose="020F0502020204030204" pitchFamily="34" charset="0"/>
                <a:ea typeface="Calibri" panose="020F0502020204030204" pitchFamily="34" charset="0"/>
                <a:cs typeface="Times New Roman" panose="02020603050405020304" pitchFamily="18" charset="0"/>
              </a:rPr>
              <a:t> : </a:t>
            </a:r>
            <a:br>
              <a:rPr lang="en-IN" sz="3000" dirty="0">
                <a:effectLst/>
                <a:latin typeface="Calibri" panose="020F0502020204030204" pitchFamily="34" charset="0"/>
                <a:ea typeface="Calibri" panose="020F0502020204030204" pitchFamily="34" charset="0"/>
                <a:cs typeface="Times New Roman" panose="02020603050405020304" pitchFamily="18" charset="0"/>
              </a:rPr>
            </a:br>
            <a:endParaRPr lang="en-IN" sz="3000" dirty="0"/>
          </a:p>
        </p:txBody>
      </p:sp>
      <p:sp>
        <p:nvSpPr>
          <p:cNvPr id="3" name="Content Placeholder 2">
            <a:extLst>
              <a:ext uri="{FF2B5EF4-FFF2-40B4-BE49-F238E27FC236}">
                <a16:creationId xmlns:a16="http://schemas.microsoft.com/office/drawing/2014/main" id="{7D09A944-58E6-4175-8D58-149593AF2975}"/>
              </a:ext>
            </a:extLst>
          </p:cNvPr>
          <p:cNvSpPr>
            <a:spLocks noGrp="1"/>
          </p:cNvSpPr>
          <p:nvPr>
            <p:ph idx="1"/>
          </p:nvPr>
        </p:nvSpPr>
        <p:spPr>
          <a:xfrm>
            <a:off x="838200" y="1097837"/>
            <a:ext cx="10515600" cy="4351338"/>
          </a:xfrm>
        </p:spPr>
        <p:txBody>
          <a:bodyPr>
            <a:normAutofit/>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Here we can also see that after 3 clock cycles output execution starts which indicates that we are going through 3- stage pipelined architecture. For the first mem[0] = 9’b000010010 , we can see that outputs indicates that this vehicle is from {KA RTO2 person3} i.e., State = {00} indicating State KA and RTO = {001} indicating RTO2 . </a:t>
            </a:r>
          </a:p>
          <a:p>
            <a:endParaRPr lang="en-IN" sz="2000" dirty="0"/>
          </a:p>
        </p:txBody>
      </p:sp>
      <p:pic>
        <p:nvPicPr>
          <p:cNvPr id="5" name="Picture 4">
            <a:extLst>
              <a:ext uri="{FF2B5EF4-FFF2-40B4-BE49-F238E27FC236}">
                <a16:creationId xmlns:a16="http://schemas.microsoft.com/office/drawing/2014/main" id="{15FE18CB-D174-4082-960C-1F4406969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070" y="2491273"/>
            <a:ext cx="9946432" cy="4767943"/>
          </a:xfrm>
          <a:prstGeom prst="rect">
            <a:avLst/>
          </a:prstGeom>
        </p:spPr>
      </p:pic>
    </p:spTree>
    <p:extLst>
      <p:ext uri="{BB962C8B-B14F-4D97-AF65-F5344CB8AC3E}">
        <p14:creationId xmlns:p14="http://schemas.microsoft.com/office/powerpoint/2010/main" val="2374163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8EABE-2CFC-4C2D-8B71-C742B234A116}"/>
              </a:ext>
            </a:extLst>
          </p:cNvPr>
          <p:cNvSpPr>
            <a:spLocks noGrp="1"/>
          </p:cNvSpPr>
          <p:nvPr>
            <p:ph type="title"/>
          </p:nvPr>
        </p:nvSpPr>
        <p:spPr/>
        <p:txBody>
          <a:bodyPr>
            <a:normAutofit fontScale="90000"/>
          </a:bodyPr>
          <a:lstStyle/>
          <a:p>
            <a:pPr>
              <a:lnSpc>
                <a:spcPct val="107000"/>
              </a:lnSpc>
              <a:spcAft>
                <a:spcPts val="800"/>
              </a:spcAft>
              <a:tabLst>
                <a:tab pos="2036445" algn="l"/>
              </a:tabLst>
            </a:pPr>
            <a:r>
              <a:rPr lang="en-IN" sz="3300" i="1" dirty="0">
                <a:effectLst/>
                <a:latin typeface="Calibri" panose="020F0502020204030204" pitchFamily="34" charset="0"/>
                <a:ea typeface="Calibri" panose="020F0502020204030204" pitchFamily="34" charset="0"/>
                <a:cs typeface="Times New Roman" panose="02020603050405020304" pitchFamily="18" charset="0"/>
              </a:rPr>
              <a:t>5) </a:t>
            </a:r>
            <a:r>
              <a:rPr lang="en-IN" sz="3300" i="1" u="sng" dirty="0">
                <a:effectLst/>
                <a:latin typeface="Calibri" panose="020F0502020204030204" pitchFamily="34" charset="0"/>
                <a:ea typeface="Calibri" panose="020F0502020204030204" pitchFamily="34" charset="0"/>
                <a:cs typeface="Times New Roman" panose="02020603050405020304" pitchFamily="18" charset="0"/>
              </a:rPr>
              <a:t>Synthesis</a:t>
            </a:r>
            <a:r>
              <a:rPr lang="en-IN" sz="3300" i="1" dirty="0">
                <a:effectLst/>
                <a:latin typeface="Calibri" panose="020F0502020204030204" pitchFamily="34" charset="0"/>
                <a:ea typeface="Calibri" panose="020F0502020204030204" pitchFamily="34" charset="0"/>
                <a:cs typeface="Times New Roman" panose="02020603050405020304" pitchFamily="18" charset="0"/>
              </a:rPr>
              <a:t> :</a:t>
            </a:r>
            <a:r>
              <a:rPr lang="en-IN" sz="3300" dirty="0">
                <a:effectLst/>
                <a:latin typeface="Calibri" panose="020F0502020204030204" pitchFamily="34" charset="0"/>
                <a:ea typeface="Calibri" panose="020F0502020204030204" pitchFamily="34" charset="0"/>
                <a:cs typeface="Times New Roman" panose="02020603050405020304" pitchFamily="18" charset="0"/>
              </a:rPr>
              <a:t> </a:t>
            </a:r>
            <a:br>
              <a:rPr lang="en-IN" sz="3300" dirty="0">
                <a:effectLst/>
                <a:latin typeface="Calibri" panose="020F0502020204030204" pitchFamily="34" charset="0"/>
                <a:ea typeface="Calibri" panose="020F0502020204030204" pitchFamily="34" charset="0"/>
                <a:cs typeface="Times New Roman" panose="02020603050405020304" pitchFamily="18" charset="0"/>
              </a:rPr>
            </a:br>
            <a:r>
              <a:rPr lang="en-IN" sz="2800" dirty="0">
                <a:effectLst/>
                <a:latin typeface="Calibri" panose="020F0502020204030204" pitchFamily="34" charset="0"/>
                <a:ea typeface="Calibri" panose="020F0502020204030204" pitchFamily="34" charset="0"/>
                <a:cs typeface="Times New Roman" panose="02020603050405020304" pitchFamily="18" charset="0"/>
              </a:rPr>
              <a:t>Below is the RTL Schematic obtained when we synthesize the Verilog code in Xilinx Software –</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pic>
        <p:nvPicPr>
          <p:cNvPr id="4" name="Content Placeholder 3">
            <a:extLst>
              <a:ext uri="{FF2B5EF4-FFF2-40B4-BE49-F238E27FC236}">
                <a16:creationId xmlns:a16="http://schemas.microsoft.com/office/drawing/2014/main" id="{773E6B9C-3CB9-4907-AC87-9A0C45DEB05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5942" t="8167" r="24678" b="26298"/>
          <a:stretch/>
        </p:blipFill>
        <p:spPr bwMode="auto">
          <a:xfrm>
            <a:off x="993650" y="1690688"/>
            <a:ext cx="3467997" cy="4351338"/>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E6EB1782-4128-40FF-9356-D87A35EB2D3D}"/>
              </a:ext>
            </a:extLst>
          </p:cNvPr>
          <p:cNvPicPr>
            <a:picLocks noChangeAspect="1"/>
          </p:cNvPicPr>
          <p:nvPr/>
        </p:nvPicPr>
        <p:blipFill rotWithShape="1">
          <a:blip r:embed="rId3">
            <a:extLst>
              <a:ext uri="{28A0092B-C50C-407E-A947-70E740481C1C}">
                <a14:useLocalDpi xmlns:a14="http://schemas.microsoft.com/office/drawing/2010/main" val="0"/>
              </a:ext>
            </a:extLst>
          </a:blip>
          <a:srcRect l="44720" t="9458" r="25669" b="26709"/>
          <a:stretch/>
        </p:blipFill>
        <p:spPr bwMode="auto">
          <a:xfrm>
            <a:off x="5329860" y="1667362"/>
            <a:ext cx="3618198" cy="43873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64878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9F32-E494-4914-9DD1-E449E41D9DA0}"/>
              </a:ext>
            </a:extLst>
          </p:cNvPr>
          <p:cNvSpPr>
            <a:spLocks noGrp="1"/>
          </p:cNvSpPr>
          <p:nvPr>
            <p:ph type="title"/>
          </p:nvPr>
        </p:nvSpPr>
        <p:spPr/>
        <p:txBody>
          <a:bodyPr>
            <a:noAutofit/>
          </a:bodyPr>
          <a:lstStyle/>
          <a:p>
            <a:pPr>
              <a:lnSpc>
                <a:spcPct val="107000"/>
              </a:lnSpc>
              <a:spcAft>
                <a:spcPts val="800"/>
              </a:spcAft>
            </a:pPr>
            <a:r>
              <a:rPr lang="en-IN" sz="3000" i="1" dirty="0">
                <a:effectLst/>
                <a:latin typeface="Calibri" panose="020F0502020204030204" pitchFamily="34" charset="0"/>
                <a:ea typeface="Calibri" panose="020F0502020204030204" pitchFamily="34" charset="0"/>
                <a:cs typeface="Times New Roman" panose="02020603050405020304" pitchFamily="18" charset="0"/>
              </a:rPr>
              <a:t>6) </a:t>
            </a:r>
            <a:r>
              <a:rPr lang="en-IN" sz="3000" i="1" u="sng" dirty="0">
                <a:effectLst/>
                <a:latin typeface="Calibri" panose="020F0502020204030204" pitchFamily="34" charset="0"/>
                <a:ea typeface="Calibri" panose="020F0502020204030204" pitchFamily="34" charset="0"/>
                <a:cs typeface="Times New Roman" panose="02020603050405020304" pitchFamily="18" charset="0"/>
              </a:rPr>
              <a:t>HDL Synthesis Report</a:t>
            </a:r>
            <a:r>
              <a:rPr lang="en-IN" sz="3000" i="1" dirty="0">
                <a:effectLst/>
                <a:latin typeface="Calibri" panose="020F0502020204030204" pitchFamily="34" charset="0"/>
                <a:ea typeface="Calibri" panose="020F0502020204030204" pitchFamily="34" charset="0"/>
                <a:cs typeface="Times New Roman" panose="02020603050405020304" pitchFamily="18" charset="0"/>
              </a:rPr>
              <a:t> :</a:t>
            </a:r>
            <a:br>
              <a:rPr lang="en-IN" sz="3000" dirty="0">
                <a:effectLst/>
                <a:latin typeface="Calibri" panose="020F0502020204030204" pitchFamily="34" charset="0"/>
                <a:ea typeface="Calibri" panose="020F0502020204030204" pitchFamily="34" charset="0"/>
                <a:cs typeface="Times New Roman" panose="02020603050405020304" pitchFamily="18" charset="0"/>
              </a:rPr>
            </a:br>
            <a:r>
              <a:rPr lang="en-IN" sz="3000" dirty="0">
                <a:effectLst/>
                <a:latin typeface="Calibri" panose="020F0502020204030204" pitchFamily="34" charset="0"/>
                <a:ea typeface="Calibri" panose="020F0502020204030204" pitchFamily="34" charset="0"/>
                <a:cs typeface="Times New Roman" panose="02020603050405020304" pitchFamily="18" charset="0"/>
              </a:rPr>
              <a:t>Macro Statistics</a:t>
            </a:r>
            <a:br>
              <a:rPr lang="en-IN" sz="3000" dirty="0">
                <a:effectLst/>
                <a:latin typeface="Calibri" panose="020F0502020204030204" pitchFamily="34" charset="0"/>
                <a:ea typeface="Calibri" panose="020F0502020204030204" pitchFamily="34" charset="0"/>
                <a:cs typeface="Times New Roman" panose="02020603050405020304" pitchFamily="18" charset="0"/>
              </a:rPr>
            </a:br>
            <a:endParaRPr lang="en-IN" sz="3000" dirty="0"/>
          </a:p>
        </p:txBody>
      </p:sp>
      <p:sp>
        <p:nvSpPr>
          <p:cNvPr id="3" name="Content Placeholder 2">
            <a:extLst>
              <a:ext uri="{FF2B5EF4-FFF2-40B4-BE49-F238E27FC236}">
                <a16:creationId xmlns:a16="http://schemas.microsoft.com/office/drawing/2014/main" id="{2C8257F4-263E-4259-943B-34E74E209BE3}"/>
              </a:ext>
            </a:extLst>
          </p:cNvPr>
          <p:cNvSpPr>
            <a:spLocks noGrp="1"/>
          </p:cNvSpPr>
          <p:nvPr>
            <p:ph idx="1"/>
          </p:nvPr>
        </p:nvSpPr>
        <p:spPr>
          <a:xfrm>
            <a:off x="838200" y="1405747"/>
            <a:ext cx="10515600" cy="4351338"/>
          </a:xfrm>
        </p:spPr>
        <p:txBody>
          <a:bodyPr>
            <a:normAutofit/>
          </a:bodyPr>
          <a:lstStyle/>
          <a:p>
            <a:pPr lvl="1"/>
            <a:r>
              <a:rPr lang="en-IN" sz="2500" dirty="0">
                <a:effectLst/>
                <a:latin typeface="Calibri" panose="020F0502020204030204" pitchFamily="34" charset="0"/>
                <a:ea typeface="Calibri" panose="020F0502020204030204" pitchFamily="34" charset="0"/>
                <a:cs typeface="Times New Roman" panose="02020603050405020304" pitchFamily="18" charset="0"/>
              </a:rPr>
              <a:t># Registers                                             : 24</a:t>
            </a:r>
            <a:br>
              <a:rPr lang="en-IN" sz="2500" dirty="0">
                <a:effectLst/>
                <a:latin typeface="Calibri" panose="020F0502020204030204" pitchFamily="34" charset="0"/>
                <a:ea typeface="Calibri" panose="020F0502020204030204" pitchFamily="34" charset="0"/>
                <a:cs typeface="Times New Roman" panose="02020603050405020304" pitchFamily="18" charset="0"/>
              </a:rPr>
            </a:br>
            <a:r>
              <a:rPr lang="en-IN" sz="2500" dirty="0">
                <a:effectLst/>
                <a:latin typeface="Calibri" panose="020F0502020204030204" pitchFamily="34" charset="0"/>
                <a:ea typeface="Calibri" panose="020F0502020204030204" pitchFamily="34" charset="0"/>
                <a:cs typeface="Times New Roman" panose="02020603050405020304" pitchFamily="18" charset="0"/>
              </a:rPr>
              <a:t> 1-bit register                                        : 16</a:t>
            </a:r>
            <a:br>
              <a:rPr lang="en-IN" sz="2500" dirty="0">
                <a:effectLst/>
                <a:latin typeface="Calibri" panose="020F0502020204030204" pitchFamily="34" charset="0"/>
                <a:ea typeface="Calibri" panose="020F0502020204030204" pitchFamily="34" charset="0"/>
                <a:cs typeface="Times New Roman" panose="02020603050405020304" pitchFamily="18" charset="0"/>
              </a:rPr>
            </a:br>
            <a:r>
              <a:rPr lang="en-IN" sz="2500" dirty="0">
                <a:effectLst/>
                <a:latin typeface="Calibri" panose="020F0502020204030204" pitchFamily="34" charset="0"/>
                <a:ea typeface="Calibri" panose="020F0502020204030204" pitchFamily="34" charset="0"/>
                <a:cs typeface="Times New Roman" panose="02020603050405020304" pitchFamily="18" charset="0"/>
              </a:rPr>
              <a:t> 2-bit register                                        : 2</a:t>
            </a:r>
            <a:br>
              <a:rPr lang="en-IN" sz="2500" dirty="0">
                <a:effectLst/>
                <a:latin typeface="Calibri" panose="020F0502020204030204" pitchFamily="34" charset="0"/>
                <a:ea typeface="Calibri" panose="020F0502020204030204" pitchFamily="34" charset="0"/>
                <a:cs typeface="Times New Roman" panose="02020603050405020304" pitchFamily="18" charset="0"/>
              </a:rPr>
            </a:br>
            <a:r>
              <a:rPr lang="en-IN" sz="2500" dirty="0">
                <a:effectLst/>
                <a:latin typeface="Calibri" panose="020F0502020204030204" pitchFamily="34" charset="0"/>
                <a:ea typeface="Calibri" panose="020F0502020204030204" pitchFamily="34" charset="0"/>
                <a:cs typeface="Times New Roman" panose="02020603050405020304" pitchFamily="18" charset="0"/>
              </a:rPr>
              <a:t> 3-bit register                                        : 2</a:t>
            </a:r>
            <a:br>
              <a:rPr lang="en-IN" sz="2500" dirty="0">
                <a:effectLst/>
                <a:latin typeface="Calibri" panose="020F0502020204030204" pitchFamily="34" charset="0"/>
                <a:ea typeface="Calibri" panose="020F0502020204030204" pitchFamily="34" charset="0"/>
                <a:cs typeface="Times New Roman" panose="02020603050405020304" pitchFamily="18" charset="0"/>
              </a:rPr>
            </a:br>
            <a:r>
              <a:rPr lang="en-IN" sz="2500" dirty="0">
                <a:effectLst/>
                <a:latin typeface="Calibri" panose="020F0502020204030204" pitchFamily="34" charset="0"/>
                <a:ea typeface="Calibri" panose="020F0502020204030204" pitchFamily="34" charset="0"/>
                <a:cs typeface="Times New Roman" panose="02020603050405020304" pitchFamily="18" charset="0"/>
              </a:rPr>
              <a:t> 4-bit register                                        : 2</a:t>
            </a:r>
            <a:br>
              <a:rPr lang="en-IN" sz="2500" dirty="0">
                <a:effectLst/>
                <a:latin typeface="Calibri" panose="020F0502020204030204" pitchFamily="34" charset="0"/>
                <a:ea typeface="Calibri" panose="020F0502020204030204" pitchFamily="34" charset="0"/>
                <a:cs typeface="Times New Roman" panose="02020603050405020304" pitchFamily="18" charset="0"/>
              </a:rPr>
            </a:br>
            <a:r>
              <a:rPr lang="en-IN" sz="2500" dirty="0">
                <a:effectLst/>
                <a:latin typeface="Calibri" panose="020F0502020204030204" pitchFamily="34" charset="0"/>
                <a:ea typeface="Calibri" panose="020F0502020204030204" pitchFamily="34" charset="0"/>
                <a:cs typeface="Times New Roman" panose="02020603050405020304" pitchFamily="18" charset="0"/>
              </a:rPr>
              <a:t> 9-bit register                                        : 2</a:t>
            </a:r>
            <a:br>
              <a:rPr lang="en-IN" sz="2500" dirty="0">
                <a:effectLst/>
                <a:latin typeface="Calibri" panose="020F0502020204030204" pitchFamily="34" charset="0"/>
                <a:ea typeface="Calibri" panose="020F0502020204030204" pitchFamily="34" charset="0"/>
                <a:cs typeface="Times New Roman" panose="02020603050405020304" pitchFamily="18" charset="0"/>
              </a:rPr>
            </a:br>
            <a:r>
              <a:rPr lang="en-IN" sz="2500" dirty="0">
                <a:effectLst/>
                <a:latin typeface="Calibri" panose="020F0502020204030204" pitchFamily="34" charset="0"/>
                <a:ea typeface="Calibri" panose="020F0502020204030204" pitchFamily="34" charset="0"/>
                <a:cs typeface="Times New Roman" panose="02020603050405020304" pitchFamily="18" charset="0"/>
              </a:rPr>
              <a:t># Multiplexers                                      : 16</a:t>
            </a:r>
            <a:br>
              <a:rPr lang="en-IN" sz="2500" dirty="0">
                <a:effectLst/>
                <a:latin typeface="Calibri" panose="020F0502020204030204" pitchFamily="34" charset="0"/>
                <a:ea typeface="Calibri" panose="020F0502020204030204" pitchFamily="34" charset="0"/>
                <a:cs typeface="Times New Roman" panose="02020603050405020304" pitchFamily="18" charset="0"/>
              </a:rPr>
            </a:br>
            <a:r>
              <a:rPr lang="en-IN" sz="2500" dirty="0">
                <a:effectLst/>
                <a:latin typeface="Calibri" panose="020F0502020204030204" pitchFamily="34" charset="0"/>
                <a:ea typeface="Calibri" panose="020F0502020204030204" pitchFamily="34" charset="0"/>
                <a:cs typeface="Times New Roman" panose="02020603050405020304" pitchFamily="18" charset="0"/>
              </a:rPr>
              <a:t> 1-bit 4-to-1 multiplexer                     : 16 </a:t>
            </a:r>
            <a:br>
              <a:rPr lang="en-IN" sz="2500" dirty="0">
                <a:effectLst/>
                <a:latin typeface="Calibri" panose="020F0502020204030204" pitchFamily="34" charset="0"/>
                <a:ea typeface="Calibri" panose="020F0502020204030204" pitchFamily="34" charset="0"/>
                <a:cs typeface="Times New Roman" panose="02020603050405020304" pitchFamily="18" charset="0"/>
              </a:rPr>
            </a:br>
            <a:endParaRPr lang="en-IN" sz="2500" dirty="0"/>
          </a:p>
        </p:txBody>
      </p:sp>
    </p:spTree>
    <p:extLst>
      <p:ext uri="{BB962C8B-B14F-4D97-AF65-F5344CB8AC3E}">
        <p14:creationId xmlns:p14="http://schemas.microsoft.com/office/powerpoint/2010/main" val="1407864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6140B-03CC-4A03-A788-DC687ED744ED}"/>
              </a:ext>
            </a:extLst>
          </p:cNvPr>
          <p:cNvSpPr>
            <a:spLocks noGrp="1"/>
          </p:cNvSpPr>
          <p:nvPr>
            <p:ph type="title"/>
          </p:nvPr>
        </p:nvSpPr>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589EAD27-95E0-4A08-A444-DB656C18FD3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96874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613</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Calibri(body)</vt:lpstr>
      <vt:lpstr>Office Theme</vt:lpstr>
      <vt:lpstr>ADLD COURSE PROJECT TEAM-21 Review - 1</vt:lpstr>
      <vt:lpstr>1) Problem Statement :   License Plate Recognition System. A license plate is a series of letters, numbers, or a combination of both that is a registration of a vehicle's identity. Usually, a license plate is on a rectangular metal plate and is required to be both on the front and back of the vehicle.  </vt:lpstr>
      <vt:lpstr>2) Architecture :   We have used 3 stage pipeline architecture. This is an architecture implementation technique that allows multiple instructions to overlap in execution. The processor is organized as a number of stages that allow multiple instructions to be in various stages of their instruction cycle. </vt:lpstr>
      <vt:lpstr>3) Algorithm :  - Here we are taking Number plate to be of 9 bits i.e., 4 MSBs represent plate number(0-3) , next 3 bits represent RTO number(4-6) , next 2 bits represent State(7-8). Total vehicles = 512. - State : KA, GJ, BR, MH - RTO number : rto1, rto2, rto3, rto4, rto5, rto6, rto7, rto8. - Plate number : person1, person2, person3, person4, person5, person6, person7, person8, person9, person10, person11, person12, person13, person14, person15, person16. - Memory has 4 number plate info stored.  a) Initially in memory program counter(pc=0). b) Step 1 : In pipeline stage 1, L1_IR instruction fetches the mem[pc] then it increments pc. c) Step 2 : In pipeline stage 2, number plate info is decoded to L2_State, L2_RTO, L2_NUM from L2_IR. d) Step 3 : In pipeline stage 3, execution takes place through L3_State, L3_RTO, L3_NUM. e) Then L3_State is checked by case statement if it’s KA then it checks the RTO. Then it checks with plate number. f) Same checking happens with other states and other RTOs. g) Output is Monitored by LEDs. Combination of LEDs is blinked based on the output ( License Plate Recognition) generated. </vt:lpstr>
      <vt:lpstr>4) Simulation :  </vt:lpstr>
      <vt:lpstr>5) Synthesis :  Below is the RTL Schematic obtained when we synthesize the Verilog code in Xilinx Software – </vt:lpstr>
      <vt:lpstr>6) HDL Synthesis Report : Macro Statistics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ADLD COURSE PROJECT TEAM-21 </dc:title>
  <dc:creator>01fe19bec131</dc:creator>
  <cp:lastModifiedBy>01fe19bec131</cp:lastModifiedBy>
  <cp:revision>13</cp:revision>
  <dcterms:created xsi:type="dcterms:W3CDTF">2022-04-11T02:19:27Z</dcterms:created>
  <dcterms:modified xsi:type="dcterms:W3CDTF">2022-04-22T12:11:38Z</dcterms:modified>
</cp:coreProperties>
</file>