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88" r:id="rId3"/>
    <p:sldId id="276" r:id="rId4"/>
    <p:sldId id="290" r:id="rId5"/>
    <p:sldId id="289" r:id="rId6"/>
    <p:sldId id="297" r:id="rId7"/>
    <p:sldId id="291" r:id="rId8"/>
    <p:sldId id="298" r:id="rId9"/>
    <p:sldId id="293" r:id="rId10"/>
    <p:sldId id="299" r:id="rId11"/>
    <p:sldId id="300" r:id="rId12"/>
    <p:sldId id="304" r:id="rId13"/>
    <p:sldId id="305"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27CA5-6CF8-6044-A32E-A37738CED310}" v="28" dt="2019-05-03T18:19:02.943"/>
    <p1510:client id="{1BE4C49C-016D-4B89-98D3-E692C84F660A}" v="2863" dt="2019-05-03T17:56:34.317"/>
    <p1510:client id="{548D53E7-B005-40C9-BF87-079AE41B8561}" v="54" dt="2019-05-03T17:28:37.067"/>
    <p1510:client id="{B69E25C9-96AC-DC3F-5A12-79D75E2F8A73}" v="18" dt="2019-05-03T17:33:59.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5" autoAdjust="0"/>
    <p:restoredTop sz="84106" autoAdjust="0"/>
  </p:normalViewPr>
  <p:slideViewPr>
    <p:cSldViewPr snapToGrid="0" showGuides="1">
      <p:cViewPr varScale="1">
        <p:scale>
          <a:sx n="152" d="100"/>
          <a:sy n="152" d="100"/>
        </p:scale>
        <p:origin x="848" y="184"/>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 first step lets do three simple things on the data.</a:t>
            </a:r>
          </a:p>
          <a:p>
            <a:r>
              <a:rPr lang="en-US" sz="1200" b="0" i="0" kern="1200" dirty="0">
                <a:solidFill>
                  <a:schemeClr val="tx1"/>
                </a:solidFill>
                <a:effectLst/>
                <a:latin typeface="+mn-lt"/>
                <a:ea typeface="+mn-ea"/>
                <a:cs typeface="+mn-cs"/>
              </a:rPr>
              <a:t>Dataset size.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Get a glimpse of data by printing few rows of it.</a:t>
            </a:r>
          </a:p>
          <a:p>
            <a:r>
              <a:rPr lang="en-US" sz="1200" b="0" i="0" kern="1200" dirty="0">
                <a:solidFill>
                  <a:schemeClr val="tx1"/>
                </a:solidFill>
                <a:effectLst/>
                <a:latin typeface="+mn-lt"/>
                <a:ea typeface="+mn-ea"/>
                <a:cs typeface="+mn-cs"/>
              </a:rPr>
              <a:t>What type of variables contribute our data.</a:t>
            </a:r>
          </a:p>
          <a:p>
            <a:endParaRPr lang="en-US" dirty="0"/>
          </a:p>
        </p:txBody>
      </p:sp>
      <p:sp>
        <p:nvSpPr>
          <p:cNvPr id="4" name="Slide Number Placeholder 3"/>
          <p:cNvSpPr>
            <a:spLocks noGrp="1"/>
          </p:cNvSpPr>
          <p:nvPr>
            <p:ph type="sldNum" sz="quarter" idx="10"/>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46649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it doesn't make sense, mistake from the data set. </a:t>
            </a:r>
          </a:p>
          <a:p>
            <a:endParaRPr lang="en-US" dirty="0"/>
          </a:p>
        </p:txBody>
      </p:sp>
      <p:sp>
        <p:nvSpPr>
          <p:cNvPr id="4" name="Slide Number Placeholder 3"/>
          <p:cNvSpPr>
            <a:spLocks noGrp="1"/>
          </p:cNvSpPr>
          <p:nvPr>
            <p:ph type="sldNum" sz="quarter" idx="10"/>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201133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we get the hang of the data and attributes, next step we generally do is to find out whether we have any missing values in our data. </a:t>
            </a:r>
          </a:p>
          <a:p>
            <a:r>
              <a:rPr lang="en-US" sz="1200" b="0" i="0" kern="1200" dirty="0">
                <a:solidFill>
                  <a:schemeClr val="tx1"/>
                </a:solidFill>
                <a:effectLst/>
                <a:latin typeface="+mn-lt"/>
                <a:ea typeface="+mn-ea"/>
                <a:cs typeface="+mn-cs"/>
              </a:rPr>
              <a:t>Luckily we do not have any missing value in the data. </a:t>
            </a:r>
          </a:p>
          <a:p>
            <a:r>
              <a:rPr lang="en-US" sz="1200" b="0" i="0" kern="1200" dirty="0">
                <a:solidFill>
                  <a:schemeClr val="tx1"/>
                </a:solidFill>
                <a:effectLst/>
                <a:latin typeface="+mn-lt"/>
                <a:ea typeface="+mn-ea"/>
                <a:cs typeface="+mn-cs"/>
              </a:rPr>
              <a:t>One way which I generally prefer to visualize missing value in the data is through </a:t>
            </a:r>
            <a:r>
              <a:rPr lang="en-US" sz="1200" b="0" i="1" kern="1200" dirty="0" err="1">
                <a:solidFill>
                  <a:schemeClr val="tx1"/>
                </a:solidFill>
                <a:effectLst/>
                <a:latin typeface="+mn-lt"/>
                <a:ea typeface="+mn-ea"/>
                <a:cs typeface="+mn-cs"/>
              </a:rPr>
              <a:t>missingno</a:t>
            </a:r>
            <a:r>
              <a:rPr lang="en-US" sz="1200" b="0" i="0" kern="1200" dirty="0">
                <a:solidFill>
                  <a:schemeClr val="tx1"/>
                </a:solidFill>
                <a:effectLst/>
                <a:latin typeface="+mn-lt"/>
                <a:ea typeface="+mn-ea"/>
                <a:cs typeface="+mn-cs"/>
              </a:rPr>
              <a:t> library in python.</a:t>
            </a:r>
            <a:endParaRPr lang="en-US" dirty="0"/>
          </a:p>
          <a:p>
            <a:endParaRPr lang="en-US" dirty="0"/>
          </a:p>
          <a:p>
            <a:r>
              <a:rPr lang="en-US" sz="1200" b="0" i="0" kern="1200" dirty="0">
                <a:solidFill>
                  <a:schemeClr val="tx1"/>
                </a:solidFill>
                <a:effectLst/>
                <a:latin typeface="+mn-lt"/>
                <a:ea typeface="+mn-ea"/>
                <a:cs typeface="+mn-cs"/>
              </a:rPr>
              <a:t>temp” and “humidity” features have positive and negative correlation with count respectively. Although the correlations between them are not very prominent, still the count variable has got little dependency on “temp” and “humidity”.</a:t>
            </a:r>
          </a:p>
          <a:p>
            <a:r>
              <a:rPr lang="en-US" sz="1200" b="0" i="0" kern="1200" dirty="0">
                <a:solidFill>
                  <a:schemeClr val="tx1"/>
                </a:solidFill>
                <a:effectLst/>
                <a:latin typeface="+mn-lt"/>
                <a:ea typeface="+mn-ea"/>
                <a:cs typeface="+mn-cs"/>
              </a:rPr>
              <a:t>“windspeed” is not going to be a really useful numerical feature and that is visible from the correlation value with “count”.</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atemp</a:t>
            </a:r>
            <a:r>
              <a:rPr lang="en-US" sz="1200" b="0" i="0" kern="1200" dirty="0">
                <a:solidFill>
                  <a:schemeClr val="tx1"/>
                </a:solidFill>
                <a:effectLst/>
                <a:latin typeface="+mn-lt"/>
                <a:ea typeface="+mn-ea"/>
                <a:cs typeface="+mn-cs"/>
              </a:rPr>
              <a:t>” variable is not taken into account since “</a:t>
            </a:r>
            <a:r>
              <a:rPr lang="en-US" sz="1200" b="0" i="0" kern="1200" dirty="0" err="1">
                <a:solidFill>
                  <a:schemeClr val="tx1"/>
                </a:solidFill>
                <a:effectLst/>
                <a:latin typeface="+mn-lt"/>
                <a:ea typeface="+mn-ea"/>
                <a:cs typeface="+mn-cs"/>
              </a:rPr>
              <a:t>atemp</a:t>
            </a:r>
            <a:r>
              <a:rPr lang="en-US" sz="1200" b="0" i="0" kern="1200" dirty="0">
                <a:solidFill>
                  <a:schemeClr val="tx1"/>
                </a:solidFill>
                <a:effectLst/>
                <a:latin typeface="+mn-lt"/>
                <a:ea typeface="+mn-ea"/>
                <a:cs typeface="+mn-cs"/>
              </a:rPr>
              <a:t>” and “temp” has strong correlation with each other. During model building any one of the variables has to be dropped since they will exhibit </a:t>
            </a:r>
            <a:r>
              <a:rPr lang="en-US" sz="1200" b="0" i="1" kern="1200" dirty="0">
                <a:solidFill>
                  <a:schemeClr val="tx1"/>
                </a:solidFill>
                <a:effectLst/>
                <a:latin typeface="+mn-lt"/>
                <a:ea typeface="+mn-ea"/>
                <a:cs typeface="+mn-cs"/>
              </a:rPr>
              <a:t>multicollinearity</a:t>
            </a:r>
            <a:r>
              <a:rPr lang="en-US" sz="1200" b="0" i="0" kern="1200" dirty="0">
                <a:solidFill>
                  <a:schemeClr val="tx1"/>
                </a:solidFill>
                <a:effectLst/>
                <a:latin typeface="+mn-lt"/>
                <a:ea typeface="+mn-ea"/>
                <a:cs typeface="+mn-cs"/>
              </a:rPr>
              <a:t> in the data.</a:t>
            </a:r>
          </a:p>
          <a:p>
            <a:r>
              <a:rPr lang="en-US" sz="1200" b="0" i="0" kern="1200" dirty="0">
                <a:solidFill>
                  <a:schemeClr val="tx1"/>
                </a:solidFill>
                <a:effectLst/>
                <a:latin typeface="+mn-lt"/>
                <a:ea typeface="+mn-ea"/>
                <a:cs typeface="+mn-cs"/>
              </a:rPr>
              <a:t>“casual” and “registered” attributes are also not taken into account since they are </a:t>
            </a:r>
            <a:r>
              <a:rPr lang="en-US" sz="1200" b="0" i="1" kern="1200" dirty="0">
                <a:solidFill>
                  <a:schemeClr val="tx1"/>
                </a:solidFill>
                <a:effectLst/>
                <a:latin typeface="+mn-lt"/>
                <a:ea typeface="+mn-ea"/>
                <a:cs typeface="+mn-cs"/>
              </a:rPr>
              <a:t>leakage variables</a:t>
            </a:r>
            <a:r>
              <a:rPr lang="en-US" sz="1200" b="0" i="0" kern="1200" dirty="0">
                <a:solidFill>
                  <a:schemeClr val="tx1"/>
                </a:solidFill>
                <a:effectLst/>
                <a:latin typeface="+mn-lt"/>
                <a:ea typeface="+mn-ea"/>
                <a:cs typeface="+mn-cs"/>
              </a:rPr>
              <a:t> in nature and need to be dropped during model building.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Regression plot in seaborn library in python is one useful way to depict the relationship between two features. Here we consider “count” vs “temp”, “humidity” and “windspeed”. Although we have three numerical features which have some correlation with the dependent variable “Count”, its not going to help us a lot in predicting and it is clearly visible from the regression plots shown below. So as a next step let us see how the categorical variables help us in model building</a:t>
            </a:r>
          </a:p>
          <a:p>
            <a:br>
              <a:rPr lang="en-US" dirty="0">
                <a:effectLst/>
              </a:rPr>
            </a:br>
            <a:endParaRPr lang="en-US" dirty="0"/>
          </a:p>
        </p:txBody>
      </p:sp>
      <p:sp>
        <p:nvSpPr>
          <p:cNvPr id="4" name="Slide Number Placeholder 3"/>
          <p:cNvSpPr>
            <a:spLocks noGrp="1"/>
          </p:cNvSpPr>
          <p:nvPr>
            <p:ph type="sldNum" sz="quarter" idx="10"/>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442003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we see from the above results, the columns season, holiday, </a:t>
            </a:r>
            <a:r>
              <a:rPr lang="en-US" sz="1200" b="0" i="0" kern="1200" dirty="0" err="1">
                <a:solidFill>
                  <a:schemeClr val="tx1"/>
                </a:solidFill>
                <a:effectLst/>
                <a:latin typeface="+mn-lt"/>
                <a:ea typeface="+mn-ea"/>
                <a:cs typeface="+mn-cs"/>
              </a:rPr>
              <a:t>workingday</a:t>
            </a:r>
            <a:r>
              <a:rPr lang="en-US" sz="1200" b="0" i="0" kern="1200" dirty="0">
                <a:solidFill>
                  <a:schemeClr val="tx1"/>
                </a:solidFill>
                <a:effectLst/>
                <a:latin typeface="+mn-lt"/>
                <a:ea typeface="+mn-ea"/>
                <a:cs typeface="+mn-cs"/>
              </a:rPr>
              <a:t> and weather should be of </a:t>
            </a:r>
            <a:r>
              <a:rPr lang="en-US" sz="1200" b="0" i="1" kern="1200" dirty="0">
                <a:solidFill>
                  <a:schemeClr val="tx1"/>
                </a:solidFill>
                <a:effectLst/>
                <a:latin typeface="+mn-lt"/>
                <a:ea typeface="+mn-ea"/>
                <a:cs typeface="+mn-cs"/>
              </a:rPr>
              <a:t>categorical data type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But the current data type is </a:t>
            </a:r>
            <a:r>
              <a:rPr lang="en-US" sz="1200" b="0" i="1" kern="1200" dirty="0">
                <a:solidFill>
                  <a:schemeClr val="tx1"/>
                </a:solidFill>
                <a:effectLst/>
                <a:latin typeface="+mn-lt"/>
                <a:ea typeface="+mn-ea"/>
                <a:cs typeface="+mn-cs"/>
              </a:rPr>
              <a:t>int </a:t>
            </a:r>
            <a:r>
              <a:rPr lang="en-US" sz="1200" b="0" i="0" kern="1200" dirty="0">
                <a:solidFill>
                  <a:schemeClr val="tx1"/>
                </a:solidFill>
                <a:effectLst/>
                <a:latin typeface="+mn-lt"/>
                <a:ea typeface="+mn-ea"/>
                <a:cs typeface="+mn-cs"/>
              </a:rPr>
              <a:t>for those columns. Let us transform the dataset in the following ways so that we can get started with our EDA.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Temp, Wind, </a:t>
            </a:r>
            <a:r>
              <a:rPr lang="en-US" sz="1200" b="0" i="0" kern="1200" dirty="0" err="1">
                <a:solidFill>
                  <a:schemeClr val="tx1"/>
                </a:solidFill>
                <a:effectLst/>
                <a:latin typeface="+mn-lt"/>
                <a:ea typeface="+mn-ea"/>
                <a:cs typeface="+mn-cs"/>
              </a:rPr>
              <a:t>Humadity</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2834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first look, “count” variable contains lot of outlier data points which skews the distribution towards right (as there are more data points beyond </a:t>
            </a:r>
            <a:r>
              <a:rPr lang="en-US" sz="1200" b="0" i="1" kern="1200" dirty="0">
                <a:solidFill>
                  <a:schemeClr val="tx1"/>
                </a:solidFill>
                <a:effectLst/>
                <a:latin typeface="+mn-lt"/>
                <a:ea typeface="+mn-ea"/>
                <a:cs typeface="+mn-cs"/>
              </a:rPr>
              <a:t>Outer Quartile Limit</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Besides, the following </a:t>
            </a:r>
            <a:r>
              <a:rPr lang="en-US" dirty="0"/>
              <a:t>inferen0ces</a:t>
            </a:r>
            <a:r>
              <a:rPr lang="en-US" sz="1200" b="0" i="0" kern="1200" dirty="0">
                <a:solidFill>
                  <a:schemeClr val="tx1"/>
                </a:solidFill>
                <a:effectLst/>
                <a:latin typeface="+mn-lt"/>
                <a:ea typeface="+mn-ea"/>
                <a:cs typeface="+mn-cs"/>
              </a:rPr>
              <a:t> can also been made from the simple box plots given below.</a:t>
            </a:r>
            <a:endParaRPr lang="en-US" dirty="0">
              <a:cs typeface="Calibri"/>
            </a:endParaRPr>
          </a:p>
        </p:txBody>
      </p:sp>
      <p:sp>
        <p:nvSpPr>
          <p:cNvPr id="4" name="Slide Number Placeholder 3"/>
          <p:cNvSpPr>
            <a:spLocks noGrp="1"/>
          </p:cNvSpPr>
          <p:nvPr>
            <p:ph type="sldNum" sz="quarter" idx="10"/>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280669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the Dataset looks like before modeling.  </a:t>
            </a:r>
          </a:p>
          <a:p>
            <a:endParaRPr lang="en-US" dirty="0"/>
          </a:p>
          <a:p>
            <a:r>
              <a:rPr lang="en-US" dirty="0"/>
              <a:t>Adding new column called “Count” which is containing empty values to be populated with predicted count, based on our modeling. </a:t>
            </a:r>
          </a:p>
          <a:p>
            <a:r>
              <a:rPr lang="en-US" dirty="0"/>
              <a:t>Selected features: Parameters from the initial dataset, since we believe those are the only one matters. </a:t>
            </a:r>
          </a:p>
        </p:txBody>
      </p:sp>
      <p:sp>
        <p:nvSpPr>
          <p:cNvPr id="4" name="Slide Number Placeholder 3"/>
          <p:cNvSpPr>
            <a:spLocks noGrp="1"/>
          </p:cNvSpPr>
          <p:nvPr>
            <p:ph type="sldNum" sz="quarter" idx="10"/>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915140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872281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257960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72168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11/4/2019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11/4/2019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11/4/2019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11/4/2019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11/4/2019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11/4/2019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11/4/2019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11/4/2019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11/4/2019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11/4/2019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11/4/2019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11/4/2019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533692"/>
            <a:ext cx="9144000" cy="1384995"/>
          </a:xfrm>
        </p:spPr>
        <p:txBody>
          <a:bodyPr lIns="0" tIns="0" rIns="0" bIns="0" anchor="t">
            <a:spAutoFit/>
          </a:bodyPr>
          <a:lstStyle/>
          <a:p>
            <a:r>
              <a:rPr lang="en-US" b="1" dirty="0">
                <a:solidFill>
                  <a:schemeClr val="bg1"/>
                </a:solidFill>
              </a:rPr>
              <a:t>Bike Sharing Demand</a:t>
            </a:r>
            <a:br>
              <a:rPr lang="en-US" dirty="0">
                <a:solidFill>
                  <a:schemeClr val="bg1"/>
                </a:solidFill>
              </a:rPr>
            </a:br>
            <a:r>
              <a:rPr lang="en-US" sz="4000" dirty="0">
                <a:solidFill>
                  <a:schemeClr val="accent4"/>
                </a:solidFill>
              </a:rPr>
              <a:t>Final Project</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9732556" y="3101107"/>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a:extLst>
              <a:ext uri="{FF2B5EF4-FFF2-40B4-BE49-F238E27FC236}">
                <a16:creationId xmlns:a16="http://schemas.microsoft.com/office/drawing/2014/main" id="{A6C46DE5-0C9E-439B-8463-C5BC4798D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1446" y="2246465"/>
            <a:ext cx="2029108" cy="952633"/>
          </a:xfrm>
          <a:prstGeom prst="rect">
            <a:avLst/>
          </a:prstGeom>
        </p:spPr>
      </p:pic>
      <p:sp>
        <p:nvSpPr>
          <p:cNvPr id="11" name="Rectangle 10">
            <a:extLst>
              <a:ext uri="{FF2B5EF4-FFF2-40B4-BE49-F238E27FC236}">
                <a16:creationId xmlns:a16="http://schemas.microsoft.com/office/drawing/2014/main" id="{0A80F6A3-02C6-4686-93E7-34DEEA39793D}"/>
              </a:ext>
            </a:extLst>
          </p:cNvPr>
          <p:cNvSpPr/>
          <p:nvPr/>
        </p:nvSpPr>
        <p:spPr>
          <a:xfrm>
            <a:off x="304492" y="5765161"/>
            <a:ext cx="1795556" cy="369332"/>
          </a:xfrm>
          <a:prstGeom prst="rect">
            <a:avLst/>
          </a:prstGeom>
        </p:spPr>
        <p:txBody>
          <a:bodyPr wrap="none">
            <a:spAutoFit/>
          </a:bodyPr>
          <a:lstStyle/>
          <a:p>
            <a:r>
              <a:rPr lang="en-US" dirty="0">
                <a:solidFill>
                  <a:schemeClr val="accent4"/>
                </a:solidFill>
              </a:rPr>
              <a:t>Fazmi Mohamed</a:t>
            </a:r>
            <a:endParaRPr lang="en-US" dirty="0"/>
          </a:p>
        </p:txBody>
      </p:sp>
      <p:sp>
        <p:nvSpPr>
          <p:cNvPr id="12" name="Rectangle 11">
            <a:extLst>
              <a:ext uri="{FF2B5EF4-FFF2-40B4-BE49-F238E27FC236}">
                <a16:creationId xmlns:a16="http://schemas.microsoft.com/office/drawing/2014/main" id="{11FB4784-796F-4EA0-BD06-AAD2BE76AC62}"/>
              </a:ext>
            </a:extLst>
          </p:cNvPr>
          <p:cNvSpPr/>
          <p:nvPr/>
        </p:nvSpPr>
        <p:spPr>
          <a:xfrm>
            <a:off x="2683287" y="5765161"/>
            <a:ext cx="1814920" cy="369332"/>
          </a:xfrm>
          <a:prstGeom prst="rect">
            <a:avLst/>
          </a:prstGeom>
        </p:spPr>
        <p:txBody>
          <a:bodyPr wrap="none">
            <a:spAutoFit/>
          </a:bodyPr>
          <a:lstStyle/>
          <a:p>
            <a:r>
              <a:rPr lang="en-US" dirty="0">
                <a:solidFill>
                  <a:schemeClr val="accent4"/>
                </a:solidFill>
              </a:rPr>
              <a:t>Dima </a:t>
            </a:r>
            <a:r>
              <a:rPr lang="en-US" dirty="0" err="1">
                <a:solidFill>
                  <a:schemeClr val="accent4"/>
                </a:solidFill>
              </a:rPr>
              <a:t>Kudriashov</a:t>
            </a:r>
            <a:endParaRPr lang="en-US" dirty="0"/>
          </a:p>
        </p:txBody>
      </p:sp>
      <p:sp>
        <p:nvSpPr>
          <p:cNvPr id="13" name="Rectangle 12">
            <a:extLst>
              <a:ext uri="{FF2B5EF4-FFF2-40B4-BE49-F238E27FC236}">
                <a16:creationId xmlns:a16="http://schemas.microsoft.com/office/drawing/2014/main" id="{E6F3C9FB-E5AF-4188-B54A-A409BFBE3260}"/>
              </a:ext>
            </a:extLst>
          </p:cNvPr>
          <p:cNvSpPr/>
          <p:nvPr/>
        </p:nvSpPr>
        <p:spPr>
          <a:xfrm>
            <a:off x="5083424" y="5789681"/>
            <a:ext cx="2337499" cy="369332"/>
          </a:xfrm>
          <a:prstGeom prst="rect">
            <a:avLst/>
          </a:prstGeom>
        </p:spPr>
        <p:txBody>
          <a:bodyPr wrap="none">
            <a:spAutoFit/>
          </a:bodyPr>
          <a:lstStyle/>
          <a:p>
            <a:r>
              <a:rPr lang="en-US" dirty="0" err="1">
                <a:solidFill>
                  <a:schemeClr val="accent4"/>
                </a:solidFill>
              </a:rPr>
              <a:t>Tharinda</a:t>
            </a:r>
            <a:r>
              <a:rPr lang="en-US" dirty="0">
                <a:solidFill>
                  <a:schemeClr val="accent4"/>
                </a:solidFill>
              </a:rPr>
              <a:t> </a:t>
            </a:r>
            <a:r>
              <a:rPr lang="en-US" dirty="0" err="1">
                <a:solidFill>
                  <a:schemeClr val="accent4"/>
                </a:solidFill>
              </a:rPr>
              <a:t>Embuldeniya</a:t>
            </a:r>
            <a:endParaRPr lang="en-US" dirty="0"/>
          </a:p>
        </p:txBody>
      </p:sp>
      <p:sp>
        <p:nvSpPr>
          <p:cNvPr id="14" name="Rectangle 13">
            <a:extLst>
              <a:ext uri="{FF2B5EF4-FFF2-40B4-BE49-F238E27FC236}">
                <a16:creationId xmlns:a16="http://schemas.microsoft.com/office/drawing/2014/main" id="{343ADAAC-56C5-427C-B5FB-A4331A0ED5A8}"/>
              </a:ext>
            </a:extLst>
          </p:cNvPr>
          <p:cNvSpPr/>
          <p:nvPr/>
        </p:nvSpPr>
        <p:spPr>
          <a:xfrm>
            <a:off x="8059090" y="5764004"/>
            <a:ext cx="1493807" cy="369332"/>
          </a:xfrm>
          <a:prstGeom prst="rect">
            <a:avLst/>
          </a:prstGeom>
        </p:spPr>
        <p:txBody>
          <a:bodyPr wrap="none">
            <a:spAutoFit/>
          </a:bodyPr>
          <a:lstStyle/>
          <a:p>
            <a:r>
              <a:rPr lang="en-US" dirty="0" err="1">
                <a:solidFill>
                  <a:schemeClr val="accent4"/>
                </a:solidFill>
              </a:rPr>
              <a:t>Charan</a:t>
            </a:r>
            <a:r>
              <a:rPr lang="en-US" dirty="0">
                <a:solidFill>
                  <a:schemeClr val="accent4"/>
                </a:solidFill>
              </a:rPr>
              <a:t> Yadav</a:t>
            </a:r>
            <a:endParaRPr lang="en-US" dirty="0"/>
          </a:p>
        </p:txBody>
      </p:sp>
      <p:sp>
        <p:nvSpPr>
          <p:cNvPr id="15" name="Rectangle 14">
            <a:extLst>
              <a:ext uri="{FF2B5EF4-FFF2-40B4-BE49-F238E27FC236}">
                <a16:creationId xmlns:a16="http://schemas.microsoft.com/office/drawing/2014/main" id="{9BDC7DFC-1C2A-4573-A192-AE04AB358D7F}"/>
              </a:ext>
            </a:extLst>
          </p:cNvPr>
          <p:cNvSpPr/>
          <p:nvPr/>
        </p:nvSpPr>
        <p:spPr>
          <a:xfrm>
            <a:off x="10193043" y="5764004"/>
            <a:ext cx="1693092" cy="369332"/>
          </a:xfrm>
          <a:prstGeom prst="rect">
            <a:avLst/>
          </a:prstGeom>
        </p:spPr>
        <p:txBody>
          <a:bodyPr wrap="none">
            <a:spAutoFit/>
          </a:bodyPr>
          <a:lstStyle/>
          <a:p>
            <a:r>
              <a:rPr lang="en-US" dirty="0">
                <a:solidFill>
                  <a:schemeClr val="accent4"/>
                </a:solidFill>
              </a:rPr>
              <a:t>Pravin Bhandari</a:t>
            </a:r>
            <a:endParaRPr lang="en-US" dirty="0"/>
          </a:p>
        </p:txBody>
      </p:sp>
      <p:sp>
        <p:nvSpPr>
          <p:cNvPr id="16" name="Slide Number Placeholder 5">
            <a:extLst>
              <a:ext uri="{FF2B5EF4-FFF2-40B4-BE49-F238E27FC236}">
                <a16:creationId xmlns:a16="http://schemas.microsoft.com/office/drawing/2014/main" id="{ECFC9F76-068E-48CB-B710-E98280755A12}"/>
              </a:ext>
            </a:extLst>
          </p:cNvPr>
          <p:cNvSpPr>
            <a:spLocks noGrp="1"/>
          </p:cNvSpPr>
          <p:nvPr>
            <p:ph type="sldNum" sz="quarter" idx="12"/>
          </p:nvPr>
        </p:nvSpPr>
        <p:spPr>
          <a:xfrm>
            <a:off x="8610600" y="6356350"/>
            <a:ext cx="2743200" cy="365125"/>
          </a:xfrm>
        </p:spPr>
        <p:txBody>
          <a:bodyPr/>
          <a:lstStyle/>
          <a:p>
            <a:fld id="{06FEDF93-2BFD-41CA-ABC7-B039102F3792}" type="slidenum">
              <a:rPr lang="en-US" smtClean="0"/>
              <a:pPr/>
              <a:t>1</a:t>
            </a:fld>
            <a:endParaRPr lang="en-US"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10</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4952FAC-FBEF-4AA3-9D2A-D7B6E5BA4F0F}"/>
              </a:ext>
            </a:extLst>
          </p:cNvPr>
          <p:cNvPicPr>
            <a:picLocks noChangeAspect="1"/>
          </p:cNvPicPr>
          <p:nvPr/>
        </p:nvPicPr>
        <p:blipFill>
          <a:blip r:embed="rId3"/>
          <a:stretch>
            <a:fillRect/>
          </a:stretch>
        </p:blipFill>
        <p:spPr>
          <a:xfrm>
            <a:off x="838200" y="1511765"/>
            <a:ext cx="5438775" cy="828675"/>
          </a:xfrm>
          <a:prstGeom prst="rect">
            <a:avLst/>
          </a:prstGeom>
        </p:spPr>
      </p:pic>
      <p:pic>
        <p:nvPicPr>
          <p:cNvPr id="7" name="Picture 6">
            <a:extLst>
              <a:ext uri="{FF2B5EF4-FFF2-40B4-BE49-F238E27FC236}">
                <a16:creationId xmlns:a16="http://schemas.microsoft.com/office/drawing/2014/main" id="{90DB442C-A824-46A2-97D9-ACB1C9D65317}"/>
              </a:ext>
            </a:extLst>
          </p:cNvPr>
          <p:cNvPicPr>
            <a:picLocks noChangeAspect="1"/>
          </p:cNvPicPr>
          <p:nvPr/>
        </p:nvPicPr>
        <p:blipFill>
          <a:blip r:embed="rId4"/>
          <a:stretch>
            <a:fillRect/>
          </a:stretch>
        </p:blipFill>
        <p:spPr>
          <a:xfrm>
            <a:off x="928687" y="2703865"/>
            <a:ext cx="3467100" cy="2238375"/>
          </a:xfrm>
          <a:prstGeom prst="rect">
            <a:avLst/>
          </a:prstGeom>
        </p:spPr>
      </p:pic>
      <p:pic>
        <p:nvPicPr>
          <p:cNvPr id="9" name="Picture 8">
            <a:extLst>
              <a:ext uri="{FF2B5EF4-FFF2-40B4-BE49-F238E27FC236}">
                <a16:creationId xmlns:a16="http://schemas.microsoft.com/office/drawing/2014/main" id="{EF2AA7B1-851C-4AE6-920E-5C4B86DA1C80}"/>
              </a:ext>
            </a:extLst>
          </p:cNvPr>
          <p:cNvPicPr>
            <a:picLocks noChangeAspect="1"/>
          </p:cNvPicPr>
          <p:nvPr/>
        </p:nvPicPr>
        <p:blipFill>
          <a:blip r:embed="rId5"/>
          <a:stretch>
            <a:fillRect/>
          </a:stretch>
        </p:blipFill>
        <p:spPr>
          <a:xfrm>
            <a:off x="7753356" y="1507682"/>
            <a:ext cx="3743325" cy="2857500"/>
          </a:xfrm>
          <a:prstGeom prst="rect">
            <a:avLst/>
          </a:prstGeom>
        </p:spPr>
      </p:pic>
      <p:pic>
        <p:nvPicPr>
          <p:cNvPr id="12" name="Picture 11">
            <a:extLst>
              <a:ext uri="{FF2B5EF4-FFF2-40B4-BE49-F238E27FC236}">
                <a16:creationId xmlns:a16="http://schemas.microsoft.com/office/drawing/2014/main" id="{7365D8C0-CCD5-4DA6-B040-929AA0E7D6F6}"/>
              </a:ext>
            </a:extLst>
          </p:cNvPr>
          <p:cNvPicPr>
            <a:picLocks noChangeAspect="1"/>
          </p:cNvPicPr>
          <p:nvPr/>
        </p:nvPicPr>
        <p:blipFill>
          <a:blip r:embed="rId6"/>
          <a:stretch>
            <a:fillRect/>
          </a:stretch>
        </p:blipFill>
        <p:spPr>
          <a:xfrm>
            <a:off x="838199" y="5260510"/>
            <a:ext cx="7115175" cy="1247775"/>
          </a:xfrm>
          <a:prstGeom prst="rect">
            <a:avLst/>
          </a:prstGeom>
        </p:spPr>
      </p:pic>
      <p:sp>
        <p:nvSpPr>
          <p:cNvPr id="15" name="Rectangle 14">
            <a:extLst>
              <a:ext uri="{FF2B5EF4-FFF2-40B4-BE49-F238E27FC236}">
                <a16:creationId xmlns:a16="http://schemas.microsoft.com/office/drawing/2014/main" id="{09C033E0-A52E-40AB-BF91-B4760BAE0E04}"/>
              </a:ext>
            </a:extLst>
          </p:cNvPr>
          <p:cNvSpPr/>
          <p:nvPr/>
        </p:nvSpPr>
        <p:spPr>
          <a:xfrm>
            <a:off x="8162935" y="5670785"/>
            <a:ext cx="4029065" cy="22339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Choosing what matters for the prediction. </a:t>
            </a:r>
          </a:p>
        </p:txBody>
      </p:sp>
      <p:sp>
        <p:nvSpPr>
          <p:cNvPr id="16" name="Rectangle 15">
            <a:extLst>
              <a:ext uri="{FF2B5EF4-FFF2-40B4-BE49-F238E27FC236}">
                <a16:creationId xmlns:a16="http://schemas.microsoft.com/office/drawing/2014/main" id="{9178DA76-0DC0-4BB5-A29E-3A56223163B6}"/>
              </a:ext>
            </a:extLst>
          </p:cNvPr>
          <p:cNvSpPr/>
          <p:nvPr/>
        </p:nvSpPr>
        <p:spPr>
          <a:xfrm>
            <a:off x="8753486" y="5294567"/>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SELECTED FEATURES</a:t>
            </a:r>
          </a:p>
        </p:txBody>
      </p:sp>
      <p:sp>
        <p:nvSpPr>
          <p:cNvPr id="17" name="Rectangle 16">
            <a:extLst>
              <a:ext uri="{FF2B5EF4-FFF2-40B4-BE49-F238E27FC236}">
                <a16:creationId xmlns:a16="http://schemas.microsoft.com/office/drawing/2014/main" id="{60F0FDBE-35CF-48FB-B464-74FCE6DA80AD}"/>
              </a:ext>
            </a:extLst>
          </p:cNvPr>
          <p:cNvSpPr/>
          <p:nvPr/>
        </p:nvSpPr>
        <p:spPr>
          <a:xfrm>
            <a:off x="4702974" y="3386671"/>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DATASET AFTER CLEANING </a:t>
            </a:r>
          </a:p>
        </p:txBody>
      </p:sp>
    </p:spTree>
    <p:extLst>
      <p:ext uri="{BB962C8B-B14F-4D97-AF65-F5344CB8AC3E}">
        <p14:creationId xmlns:p14="http://schemas.microsoft.com/office/powerpoint/2010/main" val="200401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a:xfrm>
            <a:off x="8210550" y="6307320"/>
            <a:ext cx="2743200" cy="365125"/>
          </a:xfrm>
        </p:spPr>
        <p:txBody>
          <a:bodyPr/>
          <a:lstStyle/>
          <a:p>
            <a:fld id="{06FEDF93-2BFD-41CA-ABC7-B039102F3792}" type="slidenum">
              <a:rPr lang="en-US" smtClean="0"/>
              <a:pPr/>
              <a:t>11</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3FA703D-6E6E-432B-9AB8-5E084AACC4B7}"/>
              </a:ext>
            </a:extLst>
          </p:cNvPr>
          <p:cNvPicPr>
            <a:picLocks noChangeAspect="1"/>
          </p:cNvPicPr>
          <p:nvPr/>
        </p:nvPicPr>
        <p:blipFill>
          <a:blip r:embed="rId3"/>
          <a:stretch>
            <a:fillRect/>
          </a:stretch>
        </p:blipFill>
        <p:spPr>
          <a:xfrm>
            <a:off x="2043112" y="1086643"/>
            <a:ext cx="5298356" cy="1460486"/>
          </a:xfrm>
          <a:prstGeom prst="rect">
            <a:avLst/>
          </a:prstGeom>
        </p:spPr>
      </p:pic>
      <p:pic>
        <p:nvPicPr>
          <p:cNvPr id="15" name="Picture 14">
            <a:extLst>
              <a:ext uri="{FF2B5EF4-FFF2-40B4-BE49-F238E27FC236}">
                <a16:creationId xmlns:a16="http://schemas.microsoft.com/office/drawing/2014/main" id="{E1F78928-ADEB-4D8E-B255-C725174EB2DB}"/>
              </a:ext>
            </a:extLst>
          </p:cNvPr>
          <p:cNvPicPr>
            <a:picLocks noChangeAspect="1"/>
          </p:cNvPicPr>
          <p:nvPr/>
        </p:nvPicPr>
        <p:blipFill>
          <a:blip r:embed="rId4"/>
          <a:stretch>
            <a:fillRect/>
          </a:stretch>
        </p:blipFill>
        <p:spPr>
          <a:xfrm>
            <a:off x="7909807" y="1086643"/>
            <a:ext cx="1460486" cy="1460486"/>
          </a:xfrm>
          <a:prstGeom prst="rect">
            <a:avLst/>
          </a:prstGeom>
        </p:spPr>
      </p:pic>
      <p:pic>
        <p:nvPicPr>
          <p:cNvPr id="16" name="Picture 15">
            <a:extLst>
              <a:ext uri="{FF2B5EF4-FFF2-40B4-BE49-F238E27FC236}">
                <a16:creationId xmlns:a16="http://schemas.microsoft.com/office/drawing/2014/main" id="{E85E528D-B755-489C-B377-935BEB505366}"/>
              </a:ext>
            </a:extLst>
          </p:cNvPr>
          <p:cNvPicPr>
            <a:picLocks noChangeAspect="1"/>
          </p:cNvPicPr>
          <p:nvPr/>
        </p:nvPicPr>
        <p:blipFill>
          <a:blip r:embed="rId5"/>
          <a:stretch>
            <a:fillRect/>
          </a:stretch>
        </p:blipFill>
        <p:spPr>
          <a:xfrm>
            <a:off x="1797770" y="3110873"/>
            <a:ext cx="3367401" cy="3152775"/>
          </a:xfrm>
          <a:prstGeom prst="rect">
            <a:avLst/>
          </a:prstGeom>
        </p:spPr>
      </p:pic>
      <p:sp>
        <p:nvSpPr>
          <p:cNvPr id="17" name="Rectangle 16">
            <a:extLst>
              <a:ext uri="{FF2B5EF4-FFF2-40B4-BE49-F238E27FC236}">
                <a16:creationId xmlns:a16="http://schemas.microsoft.com/office/drawing/2014/main" id="{2A099D17-0694-4686-86D6-FAAE927FF69F}"/>
              </a:ext>
            </a:extLst>
          </p:cNvPr>
          <p:cNvSpPr/>
          <p:nvPr/>
        </p:nvSpPr>
        <p:spPr>
          <a:xfrm>
            <a:off x="2801656" y="2833554"/>
            <a:ext cx="4248156"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REGRESSION TREE</a:t>
            </a:r>
          </a:p>
        </p:txBody>
      </p:sp>
      <p:pic>
        <p:nvPicPr>
          <p:cNvPr id="18" name="Picture 17">
            <a:extLst>
              <a:ext uri="{FF2B5EF4-FFF2-40B4-BE49-F238E27FC236}">
                <a16:creationId xmlns:a16="http://schemas.microsoft.com/office/drawing/2014/main" id="{B9678D26-C5AA-4ED9-A196-DB2B156DE298}"/>
              </a:ext>
            </a:extLst>
          </p:cNvPr>
          <p:cNvPicPr>
            <a:picLocks noChangeAspect="1"/>
          </p:cNvPicPr>
          <p:nvPr/>
        </p:nvPicPr>
        <p:blipFill>
          <a:blip r:embed="rId6"/>
          <a:stretch>
            <a:fillRect/>
          </a:stretch>
        </p:blipFill>
        <p:spPr>
          <a:xfrm>
            <a:off x="2390862" y="6273764"/>
            <a:ext cx="2856733" cy="520072"/>
          </a:xfrm>
          <a:prstGeom prst="rect">
            <a:avLst/>
          </a:prstGeom>
        </p:spPr>
      </p:pic>
      <p:pic>
        <p:nvPicPr>
          <p:cNvPr id="19" name="Picture 18">
            <a:extLst>
              <a:ext uri="{FF2B5EF4-FFF2-40B4-BE49-F238E27FC236}">
                <a16:creationId xmlns:a16="http://schemas.microsoft.com/office/drawing/2014/main" id="{FED65E27-B1B3-4DFA-86D1-F4C1A23B0811}"/>
              </a:ext>
            </a:extLst>
          </p:cNvPr>
          <p:cNvPicPr>
            <a:picLocks noChangeAspect="1"/>
          </p:cNvPicPr>
          <p:nvPr/>
        </p:nvPicPr>
        <p:blipFill>
          <a:blip r:embed="rId7"/>
          <a:stretch>
            <a:fillRect/>
          </a:stretch>
        </p:blipFill>
        <p:spPr>
          <a:xfrm>
            <a:off x="6556299" y="3110873"/>
            <a:ext cx="3367401" cy="3075851"/>
          </a:xfrm>
          <a:prstGeom prst="rect">
            <a:avLst/>
          </a:prstGeom>
        </p:spPr>
      </p:pic>
      <p:pic>
        <p:nvPicPr>
          <p:cNvPr id="21" name="Picture 20">
            <a:extLst>
              <a:ext uri="{FF2B5EF4-FFF2-40B4-BE49-F238E27FC236}">
                <a16:creationId xmlns:a16="http://schemas.microsoft.com/office/drawing/2014/main" id="{1B0238BF-C678-485D-AAE9-97BCBA3DBDEC}"/>
              </a:ext>
            </a:extLst>
          </p:cNvPr>
          <p:cNvPicPr>
            <a:picLocks noChangeAspect="1"/>
          </p:cNvPicPr>
          <p:nvPr/>
        </p:nvPicPr>
        <p:blipFill>
          <a:blip r:embed="rId8"/>
          <a:stretch>
            <a:fillRect/>
          </a:stretch>
        </p:blipFill>
        <p:spPr>
          <a:xfrm>
            <a:off x="7143712" y="6186724"/>
            <a:ext cx="2779988" cy="524226"/>
          </a:xfrm>
          <a:prstGeom prst="rect">
            <a:avLst/>
          </a:prstGeom>
        </p:spPr>
      </p:pic>
      <p:sp>
        <p:nvSpPr>
          <p:cNvPr id="22" name="Rectangle 21">
            <a:extLst>
              <a:ext uri="{FF2B5EF4-FFF2-40B4-BE49-F238E27FC236}">
                <a16:creationId xmlns:a16="http://schemas.microsoft.com/office/drawing/2014/main" id="{67829B43-8F73-4C28-9E66-0DF3AFBC7B55}"/>
              </a:ext>
            </a:extLst>
          </p:cNvPr>
          <p:cNvSpPr/>
          <p:nvPr/>
        </p:nvSpPr>
        <p:spPr>
          <a:xfrm>
            <a:off x="7705725" y="2833554"/>
            <a:ext cx="4326656" cy="221920"/>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RANDOM FOREST</a:t>
            </a:r>
          </a:p>
        </p:txBody>
      </p:sp>
      <p:sp>
        <p:nvSpPr>
          <p:cNvPr id="23" name="Rectangle 22">
            <a:extLst>
              <a:ext uri="{FF2B5EF4-FFF2-40B4-BE49-F238E27FC236}">
                <a16:creationId xmlns:a16="http://schemas.microsoft.com/office/drawing/2014/main" id="{94BC8ADD-64B9-4765-9E2E-9B5F76E694CB}"/>
              </a:ext>
            </a:extLst>
          </p:cNvPr>
          <p:cNvSpPr/>
          <p:nvPr/>
        </p:nvSpPr>
        <p:spPr>
          <a:xfrm>
            <a:off x="4095750" y="721510"/>
            <a:ext cx="4248156"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PREDICTED VS ACTUAL COUNT</a:t>
            </a:r>
            <a:r>
              <a:rPr lang="en-US" sz="1400" b="1" dirty="0">
                <a:solidFill>
                  <a:schemeClr val="accent4">
                    <a:lumMod val="75000"/>
                  </a:schemeClr>
                </a:solidFill>
                <a:latin typeface="+mj-lt"/>
                <a:cs typeface="Segoe UI" panose="020B0502040204020203" pitchFamily="34" charset="0"/>
              </a:rPr>
              <a:t> (ENTIRE DATASET)</a:t>
            </a:r>
          </a:p>
        </p:txBody>
      </p:sp>
    </p:spTree>
    <p:extLst>
      <p:ext uri="{BB962C8B-B14F-4D97-AF65-F5344CB8AC3E}">
        <p14:creationId xmlns:p14="http://schemas.microsoft.com/office/powerpoint/2010/main" val="387570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a:xfrm>
            <a:off x="8210550" y="6307320"/>
            <a:ext cx="2743200" cy="365125"/>
          </a:xfrm>
        </p:spPr>
        <p:txBody>
          <a:bodyPr/>
          <a:lstStyle/>
          <a:p>
            <a:fld id="{06FEDF93-2BFD-41CA-ABC7-B039102F3792}" type="slidenum">
              <a:rPr lang="en-US" smtClean="0"/>
              <a:pPr/>
              <a:t>12</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4BC8ADD-64B9-4765-9E2E-9B5F76E694CB}"/>
              </a:ext>
            </a:extLst>
          </p:cNvPr>
          <p:cNvSpPr/>
          <p:nvPr/>
        </p:nvSpPr>
        <p:spPr>
          <a:xfrm>
            <a:off x="3601766" y="721510"/>
            <a:ext cx="5274543"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PREDICTED VS ACTUAL COUNT </a:t>
            </a:r>
            <a:r>
              <a:rPr lang="en-US" sz="1400" b="1" dirty="0">
                <a:solidFill>
                  <a:schemeClr val="accent4">
                    <a:lumMod val="75000"/>
                  </a:schemeClr>
                </a:solidFill>
                <a:latin typeface="+mj-lt"/>
                <a:cs typeface="Segoe UI" panose="020B0502040204020203" pitchFamily="34" charset="0"/>
              </a:rPr>
              <a:t>(WEEKENDS AND HOLIDAYS)</a:t>
            </a:r>
          </a:p>
        </p:txBody>
      </p:sp>
      <p:pic>
        <p:nvPicPr>
          <p:cNvPr id="2" name="Picture 1">
            <a:extLst>
              <a:ext uri="{FF2B5EF4-FFF2-40B4-BE49-F238E27FC236}">
                <a16:creationId xmlns:a16="http://schemas.microsoft.com/office/drawing/2014/main" id="{C5CFCD71-AFC2-46BC-9B81-29AB918E13B5}"/>
              </a:ext>
            </a:extLst>
          </p:cNvPr>
          <p:cNvPicPr>
            <a:picLocks noChangeAspect="1"/>
          </p:cNvPicPr>
          <p:nvPr/>
        </p:nvPicPr>
        <p:blipFill>
          <a:blip r:embed="rId3"/>
          <a:stretch>
            <a:fillRect/>
          </a:stretch>
        </p:blipFill>
        <p:spPr>
          <a:xfrm>
            <a:off x="1080344" y="1878280"/>
            <a:ext cx="3964500" cy="3634848"/>
          </a:xfrm>
          <a:prstGeom prst="rect">
            <a:avLst/>
          </a:prstGeom>
        </p:spPr>
      </p:pic>
      <p:pic>
        <p:nvPicPr>
          <p:cNvPr id="3" name="Picture 2">
            <a:extLst>
              <a:ext uri="{FF2B5EF4-FFF2-40B4-BE49-F238E27FC236}">
                <a16:creationId xmlns:a16="http://schemas.microsoft.com/office/drawing/2014/main" id="{A6CD879B-BC20-4DE1-A47A-8B11B6DE980C}"/>
              </a:ext>
            </a:extLst>
          </p:cNvPr>
          <p:cNvPicPr>
            <a:picLocks noChangeAspect="1"/>
          </p:cNvPicPr>
          <p:nvPr/>
        </p:nvPicPr>
        <p:blipFill>
          <a:blip r:embed="rId4"/>
          <a:stretch>
            <a:fillRect/>
          </a:stretch>
        </p:blipFill>
        <p:spPr>
          <a:xfrm>
            <a:off x="6462335" y="1854328"/>
            <a:ext cx="3964500" cy="3641402"/>
          </a:xfrm>
          <a:prstGeom prst="rect">
            <a:avLst/>
          </a:prstGeom>
        </p:spPr>
      </p:pic>
      <p:pic>
        <p:nvPicPr>
          <p:cNvPr id="5" name="Picture 4">
            <a:extLst>
              <a:ext uri="{FF2B5EF4-FFF2-40B4-BE49-F238E27FC236}">
                <a16:creationId xmlns:a16="http://schemas.microsoft.com/office/drawing/2014/main" id="{20420213-6959-4DD4-9D54-ECF3F8336B5B}"/>
              </a:ext>
            </a:extLst>
          </p:cNvPr>
          <p:cNvPicPr>
            <a:picLocks noChangeAspect="1"/>
          </p:cNvPicPr>
          <p:nvPr/>
        </p:nvPicPr>
        <p:blipFill>
          <a:blip r:embed="rId5"/>
          <a:stretch>
            <a:fillRect/>
          </a:stretch>
        </p:blipFill>
        <p:spPr>
          <a:xfrm>
            <a:off x="1415819" y="5776571"/>
            <a:ext cx="3629025" cy="676275"/>
          </a:xfrm>
          <a:prstGeom prst="rect">
            <a:avLst/>
          </a:prstGeom>
        </p:spPr>
      </p:pic>
      <p:pic>
        <p:nvPicPr>
          <p:cNvPr id="7" name="Picture 6">
            <a:extLst>
              <a:ext uri="{FF2B5EF4-FFF2-40B4-BE49-F238E27FC236}">
                <a16:creationId xmlns:a16="http://schemas.microsoft.com/office/drawing/2014/main" id="{51A46D39-F142-45CA-B81E-2DC783C12608}"/>
              </a:ext>
            </a:extLst>
          </p:cNvPr>
          <p:cNvPicPr>
            <a:picLocks noChangeAspect="1"/>
          </p:cNvPicPr>
          <p:nvPr/>
        </p:nvPicPr>
        <p:blipFill>
          <a:blip r:embed="rId6"/>
          <a:stretch>
            <a:fillRect/>
          </a:stretch>
        </p:blipFill>
        <p:spPr>
          <a:xfrm>
            <a:off x="7012934" y="5688022"/>
            <a:ext cx="3361013" cy="657181"/>
          </a:xfrm>
          <a:prstGeom prst="rect">
            <a:avLst/>
          </a:prstGeom>
        </p:spPr>
      </p:pic>
      <p:sp>
        <p:nvSpPr>
          <p:cNvPr id="16" name="Rectangle 15">
            <a:extLst>
              <a:ext uri="{FF2B5EF4-FFF2-40B4-BE49-F238E27FC236}">
                <a16:creationId xmlns:a16="http://schemas.microsoft.com/office/drawing/2014/main" id="{5C918A3B-C2A8-D849-BC36-C818035DA7F1}"/>
              </a:ext>
            </a:extLst>
          </p:cNvPr>
          <p:cNvSpPr/>
          <p:nvPr/>
        </p:nvSpPr>
        <p:spPr>
          <a:xfrm>
            <a:off x="2318644" y="1513148"/>
            <a:ext cx="4248156"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REGRESSION TREE</a:t>
            </a:r>
          </a:p>
        </p:txBody>
      </p:sp>
      <p:sp>
        <p:nvSpPr>
          <p:cNvPr id="18" name="Rectangle 17">
            <a:extLst>
              <a:ext uri="{FF2B5EF4-FFF2-40B4-BE49-F238E27FC236}">
                <a16:creationId xmlns:a16="http://schemas.microsoft.com/office/drawing/2014/main" id="{7206DC73-1ECE-DA42-AC59-3A86AD700376}"/>
              </a:ext>
            </a:extLst>
          </p:cNvPr>
          <p:cNvSpPr/>
          <p:nvPr/>
        </p:nvSpPr>
        <p:spPr>
          <a:xfrm>
            <a:off x="7809941" y="1433797"/>
            <a:ext cx="4326656" cy="221920"/>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RANDOM FOREST</a:t>
            </a:r>
          </a:p>
        </p:txBody>
      </p:sp>
    </p:spTree>
    <p:extLst>
      <p:ext uri="{BB962C8B-B14F-4D97-AF65-F5344CB8AC3E}">
        <p14:creationId xmlns:p14="http://schemas.microsoft.com/office/powerpoint/2010/main" val="5561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a:xfrm>
            <a:off x="8210550" y="6307320"/>
            <a:ext cx="2743200" cy="365125"/>
          </a:xfrm>
        </p:spPr>
        <p:txBody>
          <a:bodyPr/>
          <a:lstStyle/>
          <a:p>
            <a:fld id="{06FEDF93-2BFD-41CA-ABC7-B039102F3792}" type="slidenum">
              <a:rPr lang="en-US" smtClean="0"/>
              <a:pPr/>
              <a:t>13</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4BC8ADD-64B9-4765-9E2E-9B5F76E694CB}"/>
              </a:ext>
            </a:extLst>
          </p:cNvPr>
          <p:cNvSpPr/>
          <p:nvPr/>
        </p:nvSpPr>
        <p:spPr>
          <a:xfrm>
            <a:off x="4281487" y="712645"/>
            <a:ext cx="5274543"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PREDICTED VS ACTUAL COUNT </a:t>
            </a:r>
            <a:r>
              <a:rPr lang="en-US" sz="1400" b="1" dirty="0">
                <a:solidFill>
                  <a:schemeClr val="accent4">
                    <a:lumMod val="75000"/>
                  </a:schemeClr>
                </a:solidFill>
                <a:latin typeface="+mj-lt"/>
                <a:cs typeface="Segoe UI" panose="020B0502040204020203" pitchFamily="34" charset="0"/>
              </a:rPr>
              <a:t>(WORKDAYS)</a:t>
            </a:r>
          </a:p>
        </p:txBody>
      </p:sp>
      <p:pic>
        <p:nvPicPr>
          <p:cNvPr id="9" name="Picture 8">
            <a:extLst>
              <a:ext uri="{FF2B5EF4-FFF2-40B4-BE49-F238E27FC236}">
                <a16:creationId xmlns:a16="http://schemas.microsoft.com/office/drawing/2014/main" id="{37643D41-CCC4-493E-8946-4FBED27C5CD0}"/>
              </a:ext>
            </a:extLst>
          </p:cNvPr>
          <p:cNvPicPr>
            <a:picLocks noChangeAspect="1"/>
          </p:cNvPicPr>
          <p:nvPr/>
        </p:nvPicPr>
        <p:blipFill>
          <a:blip r:embed="rId3"/>
          <a:stretch>
            <a:fillRect/>
          </a:stretch>
        </p:blipFill>
        <p:spPr>
          <a:xfrm>
            <a:off x="975261" y="1898432"/>
            <a:ext cx="4248156" cy="3913510"/>
          </a:xfrm>
          <a:prstGeom prst="rect">
            <a:avLst/>
          </a:prstGeom>
        </p:spPr>
      </p:pic>
      <p:pic>
        <p:nvPicPr>
          <p:cNvPr id="10" name="Picture 9">
            <a:extLst>
              <a:ext uri="{FF2B5EF4-FFF2-40B4-BE49-F238E27FC236}">
                <a16:creationId xmlns:a16="http://schemas.microsoft.com/office/drawing/2014/main" id="{156EE5FF-4C0E-49B9-B08E-C0197D25D579}"/>
              </a:ext>
            </a:extLst>
          </p:cNvPr>
          <p:cNvPicPr>
            <a:picLocks noChangeAspect="1"/>
          </p:cNvPicPr>
          <p:nvPr/>
        </p:nvPicPr>
        <p:blipFill>
          <a:blip r:embed="rId4"/>
          <a:stretch>
            <a:fillRect/>
          </a:stretch>
        </p:blipFill>
        <p:spPr>
          <a:xfrm>
            <a:off x="1598585" y="5918382"/>
            <a:ext cx="3505200" cy="571500"/>
          </a:xfrm>
          <a:prstGeom prst="rect">
            <a:avLst/>
          </a:prstGeom>
        </p:spPr>
      </p:pic>
      <p:pic>
        <p:nvPicPr>
          <p:cNvPr id="12" name="Picture 11">
            <a:extLst>
              <a:ext uri="{FF2B5EF4-FFF2-40B4-BE49-F238E27FC236}">
                <a16:creationId xmlns:a16="http://schemas.microsoft.com/office/drawing/2014/main" id="{2048276B-BACA-42D8-9925-B8B74908CCD3}"/>
              </a:ext>
            </a:extLst>
          </p:cNvPr>
          <p:cNvPicPr>
            <a:picLocks noChangeAspect="1"/>
          </p:cNvPicPr>
          <p:nvPr/>
        </p:nvPicPr>
        <p:blipFill>
          <a:blip r:embed="rId5"/>
          <a:stretch>
            <a:fillRect/>
          </a:stretch>
        </p:blipFill>
        <p:spPr>
          <a:xfrm>
            <a:off x="6516086" y="1758753"/>
            <a:ext cx="4248156" cy="3922091"/>
          </a:xfrm>
          <a:prstGeom prst="rect">
            <a:avLst/>
          </a:prstGeom>
        </p:spPr>
      </p:pic>
      <p:pic>
        <p:nvPicPr>
          <p:cNvPr id="16" name="Picture 15">
            <a:extLst>
              <a:ext uri="{FF2B5EF4-FFF2-40B4-BE49-F238E27FC236}">
                <a16:creationId xmlns:a16="http://schemas.microsoft.com/office/drawing/2014/main" id="{3643B04B-E766-4943-9147-3E36B6ECFCCE}"/>
              </a:ext>
            </a:extLst>
          </p:cNvPr>
          <p:cNvPicPr>
            <a:picLocks noChangeAspect="1"/>
          </p:cNvPicPr>
          <p:nvPr/>
        </p:nvPicPr>
        <p:blipFill>
          <a:blip r:embed="rId6"/>
          <a:stretch>
            <a:fillRect/>
          </a:stretch>
        </p:blipFill>
        <p:spPr>
          <a:xfrm>
            <a:off x="7088216" y="5884612"/>
            <a:ext cx="3371850" cy="571500"/>
          </a:xfrm>
          <a:prstGeom prst="rect">
            <a:avLst/>
          </a:prstGeom>
        </p:spPr>
      </p:pic>
      <p:sp>
        <p:nvSpPr>
          <p:cNvPr id="18" name="Rectangle 17">
            <a:extLst>
              <a:ext uri="{FF2B5EF4-FFF2-40B4-BE49-F238E27FC236}">
                <a16:creationId xmlns:a16="http://schemas.microsoft.com/office/drawing/2014/main" id="{CDEF4F0F-9A25-9F49-AD4E-47B4B659F185}"/>
              </a:ext>
            </a:extLst>
          </p:cNvPr>
          <p:cNvSpPr/>
          <p:nvPr/>
        </p:nvSpPr>
        <p:spPr>
          <a:xfrm>
            <a:off x="2318644" y="1513148"/>
            <a:ext cx="4248156"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REGRESSION TREE</a:t>
            </a:r>
          </a:p>
        </p:txBody>
      </p:sp>
      <p:sp>
        <p:nvSpPr>
          <p:cNvPr id="19" name="Rectangle 18">
            <a:extLst>
              <a:ext uri="{FF2B5EF4-FFF2-40B4-BE49-F238E27FC236}">
                <a16:creationId xmlns:a16="http://schemas.microsoft.com/office/drawing/2014/main" id="{F4A77BFE-997D-8342-B1F2-BC0BD0F3DF37}"/>
              </a:ext>
            </a:extLst>
          </p:cNvPr>
          <p:cNvSpPr/>
          <p:nvPr/>
        </p:nvSpPr>
        <p:spPr>
          <a:xfrm>
            <a:off x="7809941" y="1433797"/>
            <a:ext cx="4326656" cy="221920"/>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RANDOM FOREST</a:t>
            </a:r>
          </a:p>
        </p:txBody>
      </p:sp>
    </p:spTree>
    <p:extLst>
      <p:ext uri="{BB962C8B-B14F-4D97-AF65-F5344CB8AC3E}">
        <p14:creationId xmlns:p14="http://schemas.microsoft.com/office/powerpoint/2010/main" val="48015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bg1"/>
          </a:fgClr>
          <a:bgClr>
            <a:schemeClr val="bg1"/>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685925" y="1595183"/>
            <a:ext cx="9144000" cy="997196"/>
          </a:xfrm>
        </p:spPr>
        <p:txBody>
          <a:bodyPr lIns="0" tIns="0" rIns="0" bIns="0" anchor="ctr">
            <a:spAutoFit/>
          </a:bodyPr>
          <a:lstStyle/>
          <a:p>
            <a:r>
              <a:rPr lang="en-US" sz="7200" b="1" dirty="0">
                <a:solidFill>
                  <a:schemeClr val="accent3">
                    <a:lumMod val="50000"/>
                  </a:schemeClr>
                </a:solidFill>
              </a:rPr>
              <a:t>Thank You</a:t>
            </a:r>
            <a:endParaRPr lang="en-US" sz="7200" dirty="0">
              <a:solidFill>
                <a:schemeClr val="accent3">
                  <a:lumMod val="50000"/>
                </a:schemeClr>
              </a:solidFill>
            </a:endParaRPr>
          </a:p>
        </p:txBody>
      </p:sp>
      <p:pic>
        <p:nvPicPr>
          <p:cNvPr id="10" name="Picture 9">
            <a:extLst>
              <a:ext uri="{FF2B5EF4-FFF2-40B4-BE49-F238E27FC236}">
                <a16:creationId xmlns:a16="http://schemas.microsoft.com/office/drawing/2014/main" id="{871F8F35-1481-4371-8F90-6B35C1E04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9719" y="3082416"/>
            <a:ext cx="1986053" cy="2117328"/>
          </a:xfrm>
          <a:prstGeom prst="rect">
            <a:avLst/>
          </a:prstGeom>
          <a:effectLst>
            <a:outerShdw blurRad="76200" dir="13500000" sy="23000" kx="1200000" algn="br" rotWithShape="0">
              <a:prstClr val="black">
                <a:alpha val="20000"/>
              </a:prstClr>
            </a:outerShdw>
          </a:effectLst>
        </p:spPr>
      </p:pic>
      <p:pic>
        <p:nvPicPr>
          <p:cNvPr id="2050" name="Picture 2" descr="Bikes">
            <a:extLst>
              <a:ext uri="{FF2B5EF4-FFF2-40B4-BE49-F238E27FC236}">
                <a16:creationId xmlns:a16="http://schemas.microsoft.com/office/drawing/2014/main" id="{A2AE1569-2D65-485C-B546-17F37423E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5479154"/>
            <a:ext cx="5715000" cy="1095375"/>
          </a:xfrm>
          <a:prstGeom prst="rect">
            <a:avLst/>
          </a:prstGeom>
          <a:noFill/>
          <a:extLst>
            <a:ext uri="{909E8E84-426E-40DD-AFC4-6F175D3DCCD1}">
              <a14:hiddenFill xmlns:a14="http://schemas.microsoft.com/office/drawing/2010/main">
                <a:solidFill>
                  <a:srgbClr val="FFFFFF"/>
                </a:solidFill>
              </a14:hiddenFill>
            </a:ext>
          </a:extLst>
        </p:spPr>
      </p:pic>
      <p:sp>
        <p:nvSpPr>
          <p:cNvPr id="23" name="Slide Number Placeholder 5">
            <a:extLst>
              <a:ext uri="{FF2B5EF4-FFF2-40B4-BE49-F238E27FC236}">
                <a16:creationId xmlns:a16="http://schemas.microsoft.com/office/drawing/2014/main" id="{9E892543-5C10-4BFB-A1CF-65BFF7D15896}"/>
              </a:ext>
            </a:extLst>
          </p:cNvPr>
          <p:cNvSpPr>
            <a:spLocks noGrp="1"/>
          </p:cNvSpPr>
          <p:nvPr>
            <p:ph type="sldNum" sz="quarter" idx="12"/>
          </p:nvPr>
        </p:nvSpPr>
        <p:spPr>
          <a:xfrm>
            <a:off x="8610600" y="6356350"/>
            <a:ext cx="2743200" cy="365125"/>
          </a:xfrm>
        </p:spPr>
        <p:txBody>
          <a:bodyPr/>
          <a:lstStyle/>
          <a:p>
            <a:fld id="{06FEDF93-2BFD-41CA-ABC7-B039102F3792}" type="slidenum">
              <a:rPr lang="en-US" smtClean="0"/>
              <a:pPr/>
              <a:t>14</a:t>
            </a:fld>
            <a:endParaRPr lang="en-US" dirty="0"/>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What Is This About</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1037447" y="1886486"/>
            <a:ext cx="4268298" cy="1685333"/>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Bike sharing systems are a means of renting bicycles where the process of obtaining membership, rental, and bike return is automated via a network of kiosk locations throughout a city. Using these systems, people are able to rent a bike from a one location and return it to a different place on an as-needed basis. Currently, there are over 500 bike-sharing programs around the world.</a:t>
            </a:r>
          </a:p>
        </p:txBody>
      </p:sp>
      <p:sp>
        <p:nvSpPr>
          <p:cNvPr id="12" name="Rectangle 11">
            <a:extLst>
              <a:ext uri="{FF2B5EF4-FFF2-40B4-BE49-F238E27FC236}">
                <a16:creationId xmlns:a16="http://schemas.microsoft.com/office/drawing/2014/main" id="{690C1A7A-78BB-48B4-B5CE-2B9C34E5E67B}"/>
              </a:ext>
            </a:extLst>
          </p:cNvPr>
          <p:cNvSpPr/>
          <p:nvPr/>
        </p:nvSpPr>
        <p:spPr>
          <a:xfrm>
            <a:off x="6096000" y="3480169"/>
            <a:ext cx="4268298" cy="144167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The data generated by these systems makes them attractive for researchers because the duration of travel, departure location, arrival location, and time elapsed is explicitly recorded. Bike sharing systems therefore function as a sensor network, which can be used for studying mobility in a city.</a:t>
            </a:r>
          </a:p>
        </p:txBody>
      </p:sp>
      <p:sp>
        <p:nvSpPr>
          <p:cNvPr id="13" name="Rectangle 12">
            <a:extLst>
              <a:ext uri="{FF2B5EF4-FFF2-40B4-BE49-F238E27FC236}">
                <a16:creationId xmlns:a16="http://schemas.microsoft.com/office/drawing/2014/main" id="{53CF038C-66AF-4E81-9068-703EC0088620}"/>
              </a:ext>
            </a:extLst>
          </p:cNvPr>
          <p:cNvSpPr/>
          <p:nvPr/>
        </p:nvSpPr>
        <p:spPr>
          <a:xfrm>
            <a:off x="1047766" y="5335617"/>
            <a:ext cx="4268298" cy="95436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In this competition, participants are asked to combine historical usage patterns with weather data in order to forecast bike rental demand in the Capital Bike share program in Washington, D.C.</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3062059" y="1474264"/>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3062059" y="4921846"/>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8086480" y="3073560"/>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a:extLst>
              <a:ext uri="{FF2B5EF4-FFF2-40B4-BE49-F238E27FC236}">
                <a16:creationId xmlns:a16="http://schemas.microsoft.com/office/drawing/2014/main" id="{8CF83E37-5E14-4452-AB3C-14B458AAA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222" y="5812799"/>
            <a:ext cx="2029108" cy="952633"/>
          </a:xfrm>
          <a:prstGeom prst="rect">
            <a:avLst/>
          </a:prstGeom>
        </p:spPr>
      </p:pic>
      <p:sp>
        <p:nvSpPr>
          <p:cNvPr id="26" name="Slide Number Placeholder 5">
            <a:extLst>
              <a:ext uri="{FF2B5EF4-FFF2-40B4-BE49-F238E27FC236}">
                <a16:creationId xmlns:a16="http://schemas.microsoft.com/office/drawing/2014/main" id="{F59E387F-CB0C-4321-A20D-0585BD735EEE}"/>
              </a:ext>
            </a:extLst>
          </p:cNvPr>
          <p:cNvSpPr>
            <a:spLocks noGrp="1"/>
          </p:cNvSpPr>
          <p:nvPr>
            <p:ph type="sldNum" sz="quarter" idx="12"/>
          </p:nvPr>
        </p:nvSpPr>
        <p:spPr>
          <a:xfrm>
            <a:off x="8610600" y="6356350"/>
            <a:ext cx="2743200" cy="365125"/>
          </a:xfrm>
        </p:spPr>
        <p:txBody>
          <a:bodyPr/>
          <a:lstStyle/>
          <a:p>
            <a:fld id="{06FEDF93-2BFD-41CA-ABC7-B039102F3792}" type="slidenum">
              <a:rPr lang="en-US" smtClean="0"/>
              <a:pPr/>
              <a:t>2</a:t>
            </a:fld>
            <a:endParaRPr lang="en-US" dirty="0"/>
          </a:p>
        </p:txBody>
      </p:sp>
    </p:spTree>
    <p:extLst>
      <p:ext uri="{BB962C8B-B14F-4D97-AF65-F5344CB8AC3E}">
        <p14:creationId xmlns:p14="http://schemas.microsoft.com/office/powerpoint/2010/main" val="424933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E2E Process </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DATA SUMMARY</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VISUALIZING</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DATA CLEANING</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MODELING </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OUTLIER ANALYSIS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FEATURE ENGINEERING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7786324" y="3530425"/>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4679424" y="1817338"/>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3886" descr="Icon of magnifying glass to represent search. ">
            <a:extLst>
              <a:ext uri="{FF2B5EF4-FFF2-40B4-BE49-F238E27FC236}">
                <a16:creationId xmlns:a16="http://schemas.microsoft.com/office/drawing/2014/main" id="{3A10BEC5-35B0-48C6-B566-6DDA1F350410}"/>
              </a:ext>
            </a:extLst>
          </p:cNvPr>
          <p:cNvSpPr>
            <a:spLocks noEditPoints="1"/>
          </p:cNvSpPr>
          <p:nvPr/>
        </p:nvSpPr>
        <p:spPr bwMode="auto">
          <a:xfrm>
            <a:off x="3983149" y="3538730"/>
            <a:ext cx="434792" cy="43239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3850" descr="Icon of lightning. ">
            <a:extLst>
              <a:ext uri="{FF2B5EF4-FFF2-40B4-BE49-F238E27FC236}">
                <a16:creationId xmlns:a16="http://schemas.microsoft.com/office/drawing/2014/main" id="{170ACCA8-D954-4CF1-8E42-5054E0625873}"/>
              </a:ext>
            </a:extLst>
          </p:cNvPr>
          <p:cNvSpPr>
            <a:spLocks/>
          </p:cNvSpPr>
          <p:nvPr/>
        </p:nvSpPr>
        <p:spPr bwMode="auto">
          <a:xfrm>
            <a:off x="4070878" y="3599932"/>
            <a:ext cx="129667" cy="183781"/>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5" name="Group 44" descr="Icon of paper and pen. ">
            <a:extLst>
              <a:ext uri="{FF2B5EF4-FFF2-40B4-BE49-F238E27FC236}">
                <a16:creationId xmlns:a16="http://schemas.microsoft.com/office/drawing/2014/main" id="{39416269-0969-4C69-A521-29CBCB5E9174}"/>
              </a:ext>
            </a:extLst>
          </p:cNvPr>
          <p:cNvGrpSpPr/>
          <p:nvPr/>
        </p:nvGrpSpPr>
        <p:grpSpPr>
          <a:xfrm>
            <a:off x="7106255" y="5327133"/>
            <a:ext cx="398888" cy="396685"/>
            <a:chOff x="7018338" y="4656138"/>
            <a:chExt cx="287337" cy="285750"/>
          </a:xfrm>
          <a:solidFill>
            <a:schemeClr val="bg1"/>
          </a:solidFill>
        </p:grpSpPr>
        <p:sp>
          <p:nvSpPr>
            <p:cNvPr id="46" name="Freeform 4604">
              <a:extLst>
                <a:ext uri="{FF2B5EF4-FFF2-40B4-BE49-F238E27FC236}">
                  <a16:creationId xmlns:a16="http://schemas.microsoft.com/office/drawing/2014/main" id="{E3FF331A-F9F8-413E-956E-AA02956B1A65}"/>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605">
              <a:extLst>
                <a:ext uri="{FF2B5EF4-FFF2-40B4-BE49-F238E27FC236}">
                  <a16:creationId xmlns:a16="http://schemas.microsoft.com/office/drawing/2014/main" id="{57C59C59-E78C-4B31-85E1-018BF9937285}"/>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606">
              <a:extLst>
                <a:ext uri="{FF2B5EF4-FFF2-40B4-BE49-F238E27FC236}">
                  <a16:creationId xmlns:a16="http://schemas.microsoft.com/office/drawing/2014/main" id="{D6292930-35CB-4081-BFDF-BC20D15CEAE1}"/>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07">
              <a:extLst>
                <a:ext uri="{FF2B5EF4-FFF2-40B4-BE49-F238E27FC236}">
                  <a16:creationId xmlns:a16="http://schemas.microsoft.com/office/drawing/2014/main" id="{38A6EB6F-7D66-4224-BBCB-B177606A4A48}"/>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0" name="Slide Number Placeholder 5">
            <a:extLst>
              <a:ext uri="{FF2B5EF4-FFF2-40B4-BE49-F238E27FC236}">
                <a16:creationId xmlns:a16="http://schemas.microsoft.com/office/drawing/2014/main" id="{B0F77A0D-DCC6-4BDA-B245-BC08127B9D43}"/>
              </a:ext>
            </a:extLst>
          </p:cNvPr>
          <p:cNvSpPr>
            <a:spLocks noGrp="1"/>
          </p:cNvSpPr>
          <p:nvPr>
            <p:ph type="sldNum" sz="quarter" idx="12"/>
          </p:nvPr>
        </p:nvSpPr>
        <p:spPr>
          <a:xfrm>
            <a:off x="8610600" y="6356350"/>
            <a:ext cx="2743200" cy="365125"/>
          </a:xfrm>
        </p:spPr>
        <p:txBody>
          <a:bodyPr/>
          <a:lstStyle/>
          <a:p>
            <a:fld id="{06FEDF93-2BFD-41CA-ABC7-B039102F3792}" type="slidenum">
              <a:rPr lang="en-US" smtClean="0"/>
              <a:pPr/>
              <a:t>3</a:t>
            </a:fld>
            <a:endParaRPr lang="en-US" dirty="0"/>
          </a:p>
        </p:txBody>
      </p:sp>
      <p:grpSp>
        <p:nvGrpSpPr>
          <p:cNvPr id="36" name="Group 35" descr="Icon of books. ">
            <a:extLst>
              <a:ext uri="{FF2B5EF4-FFF2-40B4-BE49-F238E27FC236}">
                <a16:creationId xmlns:a16="http://schemas.microsoft.com/office/drawing/2014/main" id="{52FD82D0-73FD-4922-868C-8056645AE9E2}"/>
              </a:ext>
            </a:extLst>
          </p:cNvPr>
          <p:cNvGrpSpPr/>
          <p:nvPr/>
        </p:nvGrpSpPr>
        <p:grpSpPr>
          <a:xfrm>
            <a:off x="4716252" y="5343525"/>
            <a:ext cx="344413" cy="382447"/>
            <a:chOff x="2608263" y="1920875"/>
            <a:chExt cx="258763" cy="287338"/>
          </a:xfrm>
          <a:solidFill>
            <a:schemeClr val="bg1"/>
          </a:solidFill>
        </p:grpSpPr>
        <p:sp>
          <p:nvSpPr>
            <p:cNvPr id="37" name="Rectangle 705">
              <a:extLst>
                <a:ext uri="{FF2B5EF4-FFF2-40B4-BE49-F238E27FC236}">
                  <a16:creationId xmlns:a16="http://schemas.microsoft.com/office/drawing/2014/main" id="{CA39D2C7-4B59-4AD9-8C07-2B75CC104F20}"/>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706">
              <a:extLst>
                <a:ext uri="{FF2B5EF4-FFF2-40B4-BE49-F238E27FC236}">
                  <a16:creationId xmlns:a16="http://schemas.microsoft.com/office/drawing/2014/main" id="{9CF3EC36-3AC5-48C3-83DD-1DF5B2506BAD}"/>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07">
              <a:extLst>
                <a:ext uri="{FF2B5EF4-FFF2-40B4-BE49-F238E27FC236}">
                  <a16:creationId xmlns:a16="http://schemas.microsoft.com/office/drawing/2014/main" id="{A53CCE0B-C021-4763-A6CB-7D76C445671D}"/>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708">
              <a:extLst>
                <a:ext uri="{FF2B5EF4-FFF2-40B4-BE49-F238E27FC236}">
                  <a16:creationId xmlns:a16="http://schemas.microsoft.com/office/drawing/2014/main" id="{D3B83FE5-2B80-447B-A83D-BBBDFCD851E0}"/>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709">
              <a:extLst>
                <a:ext uri="{FF2B5EF4-FFF2-40B4-BE49-F238E27FC236}">
                  <a16:creationId xmlns:a16="http://schemas.microsoft.com/office/drawing/2014/main" id="{88FDF618-32E0-4322-B04C-3B60D8260914}"/>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710">
              <a:extLst>
                <a:ext uri="{FF2B5EF4-FFF2-40B4-BE49-F238E27FC236}">
                  <a16:creationId xmlns:a16="http://schemas.microsoft.com/office/drawing/2014/main" id="{53170C1C-E5C4-4346-A5A9-9836B737C575}"/>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711">
              <a:extLst>
                <a:ext uri="{FF2B5EF4-FFF2-40B4-BE49-F238E27FC236}">
                  <a16:creationId xmlns:a16="http://schemas.microsoft.com/office/drawing/2014/main" id="{3AB50CB7-D807-4C4A-92FE-DEBAFFB46DF6}"/>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712">
              <a:extLst>
                <a:ext uri="{FF2B5EF4-FFF2-40B4-BE49-F238E27FC236}">
                  <a16:creationId xmlns:a16="http://schemas.microsoft.com/office/drawing/2014/main" id="{6281C34F-04F7-4003-976B-9CE2021999AD}"/>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713">
              <a:extLst>
                <a:ext uri="{FF2B5EF4-FFF2-40B4-BE49-F238E27FC236}">
                  <a16:creationId xmlns:a16="http://schemas.microsoft.com/office/drawing/2014/main" id="{E424B9E2-9560-4410-9DBD-E3FDBAAFADF2}"/>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14">
              <a:extLst>
                <a:ext uri="{FF2B5EF4-FFF2-40B4-BE49-F238E27FC236}">
                  <a16:creationId xmlns:a16="http://schemas.microsoft.com/office/drawing/2014/main" id="{08F50B5D-FE67-4584-9051-25351669E07A}"/>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715">
              <a:extLst>
                <a:ext uri="{FF2B5EF4-FFF2-40B4-BE49-F238E27FC236}">
                  <a16:creationId xmlns:a16="http://schemas.microsoft.com/office/drawing/2014/main" id="{C4B83EA6-5170-418F-8FD8-014FE11FADB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16">
              <a:extLst>
                <a:ext uri="{FF2B5EF4-FFF2-40B4-BE49-F238E27FC236}">
                  <a16:creationId xmlns:a16="http://schemas.microsoft.com/office/drawing/2014/main" id="{7C53EB25-482F-4B01-9371-DA82DAA59BFB}"/>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17">
              <a:extLst>
                <a:ext uri="{FF2B5EF4-FFF2-40B4-BE49-F238E27FC236}">
                  <a16:creationId xmlns:a16="http://schemas.microsoft.com/office/drawing/2014/main" id="{B6BB0EDB-278D-4378-8B5F-09F34043847F}"/>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718">
              <a:extLst>
                <a:ext uri="{FF2B5EF4-FFF2-40B4-BE49-F238E27FC236}">
                  <a16:creationId xmlns:a16="http://schemas.microsoft.com/office/drawing/2014/main" id="{D60AE0E1-7249-4392-AE3D-936D965BA15C}"/>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719">
              <a:extLst>
                <a:ext uri="{FF2B5EF4-FFF2-40B4-BE49-F238E27FC236}">
                  <a16:creationId xmlns:a16="http://schemas.microsoft.com/office/drawing/2014/main" id="{F78B8446-E425-4CD4-B102-094D177B1C11}"/>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20">
              <a:extLst>
                <a:ext uri="{FF2B5EF4-FFF2-40B4-BE49-F238E27FC236}">
                  <a16:creationId xmlns:a16="http://schemas.microsoft.com/office/drawing/2014/main" id="{860269DA-BE23-47EA-96CC-A734EA5686B1}"/>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4</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Summary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EC8C8B4-5430-4E44-B4F2-0B78DB724173}"/>
              </a:ext>
            </a:extLst>
          </p:cNvPr>
          <p:cNvPicPr>
            <a:picLocks noChangeAspect="1"/>
          </p:cNvPicPr>
          <p:nvPr/>
        </p:nvPicPr>
        <p:blipFill>
          <a:blip r:embed="rId3"/>
          <a:stretch>
            <a:fillRect/>
          </a:stretch>
        </p:blipFill>
        <p:spPr>
          <a:xfrm>
            <a:off x="646254" y="4746895"/>
            <a:ext cx="8153400" cy="1790700"/>
          </a:xfrm>
          <a:prstGeom prst="rect">
            <a:avLst/>
          </a:prstGeom>
        </p:spPr>
      </p:pic>
      <p:pic>
        <p:nvPicPr>
          <p:cNvPr id="9" name="Picture 8">
            <a:extLst>
              <a:ext uri="{FF2B5EF4-FFF2-40B4-BE49-F238E27FC236}">
                <a16:creationId xmlns:a16="http://schemas.microsoft.com/office/drawing/2014/main" id="{D001631E-0CD8-4819-B833-44CD2788157B}"/>
              </a:ext>
            </a:extLst>
          </p:cNvPr>
          <p:cNvPicPr>
            <a:picLocks noChangeAspect="1"/>
          </p:cNvPicPr>
          <p:nvPr/>
        </p:nvPicPr>
        <p:blipFill>
          <a:blip r:embed="rId4"/>
          <a:stretch>
            <a:fillRect/>
          </a:stretch>
        </p:blipFill>
        <p:spPr>
          <a:xfrm>
            <a:off x="3389449" y="1100956"/>
            <a:ext cx="4657725" cy="3489265"/>
          </a:xfrm>
          <a:prstGeom prst="rect">
            <a:avLst/>
          </a:prstGeom>
        </p:spPr>
      </p:pic>
      <p:sp>
        <p:nvSpPr>
          <p:cNvPr id="15" name="Rectangle 14">
            <a:extLst>
              <a:ext uri="{FF2B5EF4-FFF2-40B4-BE49-F238E27FC236}">
                <a16:creationId xmlns:a16="http://schemas.microsoft.com/office/drawing/2014/main" id="{E59A0862-1566-4714-8174-E1E2C3CE55FC}"/>
              </a:ext>
            </a:extLst>
          </p:cNvPr>
          <p:cNvSpPr/>
          <p:nvPr/>
        </p:nvSpPr>
        <p:spPr>
          <a:xfrm>
            <a:off x="646254" y="2152980"/>
            <a:ext cx="3143240"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Here we have shows all the variable types and the size of our data set from Kaggle. </a:t>
            </a:r>
          </a:p>
        </p:txBody>
      </p:sp>
      <p:sp>
        <p:nvSpPr>
          <p:cNvPr id="16" name="Rectangle 15">
            <a:extLst>
              <a:ext uri="{FF2B5EF4-FFF2-40B4-BE49-F238E27FC236}">
                <a16:creationId xmlns:a16="http://schemas.microsoft.com/office/drawing/2014/main" id="{9F47BD8A-F35B-48E4-B064-3F94446C0216}"/>
              </a:ext>
            </a:extLst>
          </p:cNvPr>
          <p:cNvSpPr/>
          <p:nvPr/>
        </p:nvSpPr>
        <p:spPr>
          <a:xfrm>
            <a:off x="646254" y="1776762"/>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DATASET SIZE &amp; VARIABLES TYPE</a:t>
            </a:r>
          </a:p>
        </p:txBody>
      </p:sp>
      <p:sp>
        <p:nvSpPr>
          <p:cNvPr id="17" name="Rectangle 16">
            <a:extLst>
              <a:ext uri="{FF2B5EF4-FFF2-40B4-BE49-F238E27FC236}">
                <a16:creationId xmlns:a16="http://schemas.microsoft.com/office/drawing/2014/main" id="{7B8A0DD8-DEEA-46C7-BED7-9534F9DCD4F6}"/>
              </a:ext>
            </a:extLst>
          </p:cNvPr>
          <p:cNvSpPr/>
          <p:nvPr/>
        </p:nvSpPr>
        <p:spPr>
          <a:xfrm>
            <a:off x="9380674" y="5281607"/>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rPr>
              <a:t>This is the first few rows of the CSV file. </a:t>
            </a:r>
            <a:endParaRPr lang="en-US" sz="1400" dirty="0">
              <a:solidFill>
                <a:schemeClr val="tx1">
                  <a:lumMod val="75000"/>
                  <a:lumOff val="25000"/>
                </a:schemeClr>
              </a:solidFill>
              <a:cs typeface="Segoe UI" panose="020B0502040204020203" pitchFamily="34" charset="0"/>
            </a:endParaRPr>
          </a:p>
        </p:txBody>
      </p:sp>
      <p:sp>
        <p:nvSpPr>
          <p:cNvPr id="18" name="Rectangle 17">
            <a:extLst>
              <a:ext uri="{FF2B5EF4-FFF2-40B4-BE49-F238E27FC236}">
                <a16:creationId xmlns:a16="http://schemas.microsoft.com/office/drawing/2014/main" id="{F954846E-925B-4F11-865A-9D983F7B2A48}"/>
              </a:ext>
            </a:extLst>
          </p:cNvPr>
          <p:cNvSpPr/>
          <p:nvPr/>
        </p:nvSpPr>
        <p:spPr>
          <a:xfrm>
            <a:off x="9380674" y="4880551"/>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HEAD OF THE CSV</a:t>
            </a:r>
          </a:p>
        </p:txBody>
      </p:sp>
    </p:spTree>
    <p:extLst>
      <p:ext uri="{BB962C8B-B14F-4D97-AF65-F5344CB8AC3E}">
        <p14:creationId xmlns:p14="http://schemas.microsoft.com/office/powerpoint/2010/main" val="319895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Summary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447957902"/>
              </p:ext>
            </p:extLst>
          </p:nvPr>
        </p:nvGraphicFramePr>
        <p:xfrm>
          <a:off x="431800" y="1263895"/>
          <a:ext cx="11328404" cy="3103244"/>
        </p:xfrm>
        <a:graphic>
          <a:graphicData uri="http://schemas.openxmlformats.org/drawingml/2006/table">
            <a:tbl>
              <a:tblPr firstRow="1" bandRow="1">
                <a:tableStyleId>{5C22544A-7EE6-4342-B048-85BDC9FD1C3A}</a:tableStyleId>
              </a:tblPr>
              <a:tblGrid>
                <a:gridCol w="771849">
                  <a:extLst>
                    <a:ext uri="{9D8B030D-6E8A-4147-A177-3AD203B41FA5}">
                      <a16:colId xmlns:a16="http://schemas.microsoft.com/office/drawing/2014/main" val="1064767228"/>
                    </a:ext>
                  </a:extLst>
                </a:gridCol>
                <a:gridCol w="979714">
                  <a:extLst>
                    <a:ext uri="{9D8B030D-6E8A-4147-A177-3AD203B41FA5}">
                      <a16:colId xmlns:a16="http://schemas.microsoft.com/office/drawing/2014/main" val="2110247153"/>
                    </a:ext>
                  </a:extLst>
                </a:gridCol>
                <a:gridCol w="746449">
                  <a:extLst>
                    <a:ext uri="{9D8B030D-6E8A-4147-A177-3AD203B41FA5}">
                      <a16:colId xmlns:a16="http://schemas.microsoft.com/office/drawing/2014/main" val="1671774837"/>
                    </a:ext>
                  </a:extLst>
                </a:gridCol>
                <a:gridCol w="746449">
                  <a:extLst>
                    <a:ext uri="{9D8B030D-6E8A-4147-A177-3AD203B41FA5}">
                      <a16:colId xmlns:a16="http://schemas.microsoft.com/office/drawing/2014/main" val="1042921663"/>
                    </a:ext>
                  </a:extLst>
                </a:gridCol>
                <a:gridCol w="2071396">
                  <a:extLst>
                    <a:ext uri="{9D8B030D-6E8A-4147-A177-3AD203B41FA5}">
                      <a16:colId xmlns:a16="http://schemas.microsoft.com/office/drawing/2014/main" val="1140046485"/>
                    </a:ext>
                  </a:extLst>
                </a:gridCol>
                <a:gridCol w="821094">
                  <a:extLst>
                    <a:ext uri="{9D8B030D-6E8A-4147-A177-3AD203B41FA5}">
                      <a16:colId xmlns:a16="http://schemas.microsoft.com/office/drawing/2014/main" val="1773304150"/>
                    </a:ext>
                  </a:extLst>
                </a:gridCol>
                <a:gridCol w="849086">
                  <a:extLst>
                    <a:ext uri="{9D8B030D-6E8A-4147-A177-3AD203B41FA5}">
                      <a16:colId xmlns:a16="http://schemas.microsoft.com/office/drawing/2014/main" val="1528819555"/>
                    </a:ext>
                  </a:extLst>
                </a:gridCol>
                <a:gridCol w="821094">
                  <a:extLst>
                    <a:ext uri="{9D8B030D-6E8A-4147-A177-3AD203B41FA5}">
                      <a16:colId xmlns:a16="http://schemas.microsoft.com/office/drawing/2014/main" val="3985123976"/>
                    </a:ext>
                  </a:extLst>
                </a:gridCol>
                <a:gridCol w="858416">
                  <a:extLst>
                    <a:ext uri="{9D8B030D-6E8A-4147-A177-3AD203B41FA5}">
                      <a16:colId xmlns:a16="http://schemas.microsoft.com/office/drawing/2014/main" val="1999644776"/>
                    </a:ext>
                  </a:extLst>
                </a:gridCol>
                <a:gridCol w="886408">
                  <a:extLst>
                    <a:ext uri="{9D8B030D-6E8A-4147-A177-3AD203B41FA5}">
                      <a16:colId xmlns:a16="http://schemas.microsoft.com/office/drawing/2014/main" val="1607982248"/>
                    </a:ext>
                  </a:extLst>
                </a:gridCol>
                <a:gridCol w="1045029">
                  <a:extLst>
                    <a:ext uri="{9D8B030D-6E8A-4147-A177-3AD203B41FA5}">
                      <a16:colId xmlns:a16="http://schemas.microsoft.com/office/drawing/2014/main" val="3003874225"/>
                    </a:ext>
                  </a:extLst>
                </a:gridCol>
                <a:gridCol w="731420">
                  <a:extLst>
                    <a:ext uri="{9D8B030D-6E8A-4147-A177-3AD203B41FA5}">
                      <a16:colId xmlns:a16="http://schemas.microsoft.com/office/drawing/2014/main" val="2223550899"/>
                    </a:ext>
                  </a:extLst>
                </a:gridCol>
              </a:tblGrid>
              <a:tr h="500062">
                <a:tc>
                  <a:txBody>
                    <a:bodyPr/>
                    <a:lstStyle/>
                    <a:p>
                      <a:pPr algn="ctr"/>
                      <a:r>
                        <a:rPr lang="en-US" sz="1200" dirty="0"/>
                        <a:t>Date</a:t>
                      </a:r>
                    </a:p>
                    <a:p>
                      <a:pPr algn="ctr"/>
                      <a:r>
                        <a:rPr lang="en-US" sz="1200" dirty="0"/>
                        <a:t>time</a:t>
                      </a:r>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200" dirty="0"/>
                        <a:t>Season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200" dirty="0"/>
                        <a:t>Holiday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200" dirty="0"/>
                        <a:t>Working day </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200" dirty="0"/>
                        <a:t>Weather</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200" dirty="0"/>
                        <a:t>Temp</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200" dirty="0" err="1"/>
                        <a:t>atemp</a:t>
                      </a:r>
                      <a:endParaRPr lang="en-US" sz="12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200" dirty="0"/>
                        <a:t>Humidity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200" dirty="0"/>
                        <a:t>Wind</a:t>
                      </a:r>
                    </a:p>
                    <a:p>
                      <a:pPr algn="ctr"/>
                      <a:r>
                        <a:rPr lang="en-US" sz="1200" dirty="0"/>
                        <a:t>speed</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200" dirty="0"/>
                        <a:t>Casual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200" dirty="0"/>
                        <a:t>Registered</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200" dirty="0"/>
                        <a:t>count</a:t>
                      </a:r>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r>
                        <a:rPr lang="en-US" sz="1200" dirty="0">
                          <a:solidFill>
                            <a:schemeClr val="tx1"/>
                          </a:solidFill>
                        </a:rPr>
                        <a:t>Hourly date </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1200" dirty="0">
                          <a:solidFill>
                            <a:schemeClr val="tx1"/>
                          </a:solidFill>
                        </a:rPr>
                        <a:t>1 = Spring</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rowSpan="4">
                  <a:txBody>
                    <a:bodyPr/>
                    <a:lstStyle/>
                    <a:p>
                      <a:pPr algn="ctr"/>
                      <a:r>
                        <a:rPr lang="en-US" sz="1200" dirty="0">
                          <a:solidFill>
                            <a:schemeClr val="tx1"/>
                          </a:solidFill>
                        </a:rPr>
                        <a:t>Whether the day is considered a holiday</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algn="ctr"/>
                      <a:r>
                        <a:rPr lang="en-US" sz="1200" dirty="0">
                          <a:solidFill>
                            <a:schemeClr val="tx1"/>
                          </a:solidFill>
                        </a:rPr>
                        <a:t> Whether the day is neither a weekend nor holiday</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1200" dirty="0">
                          <a:solidFill>
                            <a:schemeClr val="tx1"/>
                          </a:solidFill>
                        </a:rPr>
                        <a:t>1: Clear, Few clouds, Partly cloudy, Partly cloudy</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rowSpan="4">
                  <a:txBody>
                    <a:bodyPr/>
                    <a:lstStyle/>
                    <a:p>
                      <a:pPr algn="ctr"/>
                      <a:r>
                        <a:rPr lang="en-US" sz="1200" dirty="0">
                          <a:solidFill>
                            <a:schemeClr val="tx1"/>
                          </a:solidFill>
                        </a:rPr>
                        <a:t>Temperature in Celsius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algn="ctr"/>
                      <a:r>
                        <a:rPr lang="en-US" sz="1200" dirty="0">
                          <a:solidFill>
                            <a:schemeClr val="tx1"/>
                          </a:solidFill>
                        </a:rPr>
                        <a:t>“Feels like" temperature in Celsius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rowSpan="4">
                  <a:txBody>
                    <a:bodyPr/>
                    <a:lstStyle/>
                    <a:p>
                      <a:pPr algn="ctr"/>
                      <a:r>
                        <a:rPr lang="en-US" sz="1200" dirty="0">
                          <a:solidFill>
                            <a:schemeClr val="tx1"/>
                          </a:solidFill>
                        </a:rPr>
                        <a:t>Relative humidity</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algn="ctr"/>
                      <a:r>
                        <a:rPr lang="en-US" sz="1200" dirty="0">
                          <a:solidFill>
                            <a:schemeClr val="tx1"/>
                          </a:solidFill>
                        </a:rPr>
                        <a:t>Speed of the wind</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rowSpan="4">
                  <a:txBody>
                    <a:bodyPr/>
                    <a:lstStyle/>
                    <a:p>
                      <a:pPr algn="ctr"/>
                      <a:r>
                        <a:rPr lang="en-US" sz="1200" dirty="0">
                          <a:solidFill>
                            <a:schemeClr val="tx1"/>
                          </a:solidFill>
                        </a:rPr>
                        <a:t>#</a:t>
                      </a:r>
                    </a:p>
                    <a:p>
                      <a:pPr algn="ctr"/>
                      <a:r>
                        <a:rPr lang="en-US" sz="1200" dirty="0">
                          <a:solidFill>
                            <a:schemeClr val="tx1"/>
                          </a:solidFill>
                        </a:rPr>
                        <a:t>Non-registered user rentals initiated</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algn="ctr"/>
                      <a:r>
                        <a:rPr lang="en-US" sz="1200" dirty="0">
                          <a:solidFill>
                            <a:schemeClr val="tx1"/>
                          </a:solidFill>
                        </a:rPr>
                        <a:t># </a:t>
                      </a:r>
                    </a:p>
                    <a:p>
                      <a:pPr algn="ctr"/>
                      <a:r>
                        <a:rPr lang="en-US" sz="1200" dirty="0">
                          <a:solidFill>
                            <a:schemeClr val="tx1"/>
                          </a:solidFill>
                        </a:rPr>
                        <a:t>Registered user rentals initiated</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rowSpan="4">
                  <a:txBody>
                    <a:bodyPr/>
                    <a:lstStyle/>
                    <a:p>
                      <a:pPr algn="ctr"/>
                      <a:r>
                        <a:rPr lang="en-US" sz="1200" dirty="0">
                          <a:solidFill>
                            <a:schemeClr val="tx1"/>
                          </a:solidFill>
                        </a:rPr>
                        <a:t># </a:t>
                      </a:r>
                    </a:p>
                    <a:p>
                      <a:pPr algn="ctr"/>
                      <a:r>
                        <a:rPr lang="en-US" sz="1200" dirty="0">
                          <a:solidFill>
                            <a:schemeClr val="tx1"/>
                          </a:solidFill>
                        </a:rPr>
                        <a:t>Total rentals</a:t>
                      </a: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8672463"/>
                  </a:ext>
                </a:extLst>
              </a:tr>
              <a:tr h="500062">
                <a:tc>
                  <a:txBody>
                    <a:bodyPr/>
                    <a:lstStyle/>
                    <a:p>
                      <a:pPr algn="ctr"/>
                      <a:r>
                        <a:rPr lang="en-US" sz="1200" dirty="0">
                          <a:solidFill>
                            <a:schemeClr val="tx1"/>
                          </a:solidFill>
                        </a:rPr>
                        <a:t>Time</a:t>
                      </a:r>
                    </a:p>
                    <a:p>
                      <a:pPr algn="ctr"/>
                      <a:r>
                        <a:rPr lang="en-US" sz="1200" dirty="0">
                          <a:solidFill>
                            <a:schemeClr val="tx1"/>
                          </a:solidFill>
                        </a:rPr>
                        <a:t>stamp</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2 = Summer</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2: Mist + Cloudy, Mist + Broken clouds, Mist + Few clouds, Mist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2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1200" dirty="0">
                          <a:solidFill>
                            <a:schemeClr val="tx1"/>
                          </a:solidFill>
                        </a:rPr>
                        <a:t>3 = Fall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1200" dirty="0">
                          <a:solidFill>
                            <a:schemeClr val="tx1"/>
                          </a:solidFill>
                        </a:rPr>
                        <a:t>3: Light Snow, Light Rain + Thunderstorm + Scattered clouds, Light Rain + Scattered clouds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2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4 = Winter</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4: Heavy Rain + Ice Pallets + Thunderstorm + Mist, Snow + Fog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a:endParaRPr lang="en-US" sz="12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bl>
          </a:graphicData>
        </a:graphic>
      </p:graphicFrame>
      <p:sp>
        <p:nvSpPr>
          <p:cNvPr id="151" name="Rectangle 150">
            <a:extLst>
              <a:ext uri="{FF2B5EF4-FFF2-40B4-BE49-F238E27FC236}">
                <a16:creationId xmlns:a16="http://schemas.microsoft.com/office/drawing/2014/main" id="{E4A19D68-212D-4790-BD3C-F0BA95BFD219}"/>
              </a:ext>
            </a:extLst>
          </p:cNvPr>
          <p:cNvSpPr/>
          <p:nvPr/>
        </p:nvSpPr>
        <p:spPr>
          <a:xfrm>
            <a:off x="2043112" y="5058443"/>
            <a:ext cx="8075613" cy="861774"/>
          </a:xfrm>
          <a:prstGeom prst="rect">
            <a:avLst/>
          </a:prstGeom>
        </p:spPr>
        <p:txBody>
          <a:bodyPr wrap="square" lIns="0" tIns="0" rIns="0" bIns="0" anchor="ctr">
            <a:spAutoFit/>
          </a:bodyPr>
          <a:lstStyle/>
          <a:p>
            <a:r>
              <a:rPr lang="en-US" sz="1400" dirty="0"/>
              <a:t>You are provided hourly rental data spanning two years. For this competition, the training set is comprised of the first 19 days of each month, while the test set is the 20th to the end of the month. You must predict the total count of bikes rented during each hour covered by the test set, using only information available prior to the rental period.</a:t>
            </a:r>
          </a:p>
        </p:txBody>
      </p:sp>
    </p:spTree>
    <p:extLst>
      <p:ext uri="{BB962C8B-B14F-4D97-AF65-F5344CB8AC3E}">
        <p14:creationId xmlns:p14="http://schemas.microsoft.com/office/powerpoint/2010/main" val="79642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6</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Visualizing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1643E07-0F8E-42DE-A789-CFB5C667ED27}"/>
              </a:ext>
            </a:extLst>
          </p:cNvPr>
          <p:cNvPicPr>
            <a:picLocks noChangeAspect="1"/>
          </p:cNvPicPr>
          <p:nvPr/>
        </p:nvPicPr>
        <p:blipFill>
          <a:blip r:embed="rId3"/>
          <a:stretch>
            <a:fillRect/>
          </a:stretch>
        </p:blipFill>
        <p:spPr>
          <a:xfrm>
            <a:off x="696877" y="1403104"/>
            <a:ext cx="4391869" cy="3937242"/>
          </a:xfrm>
          <a:prstGeom prst="rect">
            <a:avLst/>
          </a:prstGeom>
        </p:spPr>
      </p:pic>
      <p:pic>
        <p:nvPicPr>
          <p:cNvPr id="3" name="Picture 2">
            <a:extLst>
              <a:ext uri="{FF2B5EF4-FFF2-40B4-BE49-F238E27FC236}">
                <a16:creationId xmlns:a16="http://schemas.microsoft.com/office/drawing/2014/main" id="{36F20467-4AE8-4869-925D-C07130AB2C34}"/>
              </a:ext>
            </a:extLst>
          </p:cNvPr>
          <p:cNvPicPr>
            <a:picLocks noChangeAspect="1"/>
          </p:cNvPicPr>
          <p:nvPr/>
        </p:nvPicPr>
        <p:blipFill>
          <a:blip r:embed="rId4"/>
          <a:stretch>
            <a:fillRect/>
          </a:stretch>
        </p:blipFill>
        <p:spPr>
          <a:xfrm>
            <a:off x="6032266" y="1375533"/>
            <a:ext cx="5156667" cy="3842777"/>
          </a:xfrm>
          <a:prstGeom prst="rect">
            <a:avLst/>
          </a:prstGeom>
        </p:spPr>
      </p:pic>
      <p:sp>
        <p:nvSpPr>
          <p:cNvPr id="15" name="Rectangle 14">
            <a:extLst>
              <a:ext uri="{FF2B5EF4-FFF2-40B4-BE49-F238E27FC236}">
                <a16:creationId xmlns:a16="http://schemas.microsoft.com/office/drawing/2014/main" id="{62095676-F85B-4070-B696-DA308F316686}"/>
              </a:ext>
            </a:extLst>
          </p:cNvPr>
          <p:cNvSpPr/>
          <p:nvPr/>
        </p:nvSpPr>
        <p:spPr>
          <a:xfrm>
            <a:off x="1599055" y="5348281"/>
            <a:ext cx="2813379" cy="221920"/>
          </a:xfrm>
          <a:prstGeom prst="rect">
            <a:avLst/>
          </a:prstGeom>
        </p:spPr>
        <p:txBody>
          <a:bodyPr wrap="square" lIns="0" tIns="0" rIns="0" bIns="0" anchor="t">
            <a:spAutoFit/>
          </a:bodyPr>
          <a:lstStyle/>
          <a:p>
            <a:pPr>
              <a:lnSpc>
                <a:spcPts val="1900"/>
              </a:lnSpc>
            </a:pPr>
            <a:endParaRPr lang="en-US" sz="1400" b="1">
              <a:solidFill>
                <a:schemeClr val="accent3">
                  <a:lumMod val="75000"/>
                </a:schemeClr>
              </a:solidFill>
              <a:latin typeface="+mj-lt"/>
              <a:cs typeface="Segoe UI"/>
            </a:endParaRPr>
          </a:p>
        </p:txBody>
      </p:sp>
      <p:sp>
        <p:nvSpPr>
          <p:cNvPr id="16" name="Rectangle 15">
            <a:extLst>
              <a:ext uri="{FF2B5EF4-FFF2-40B4-BE49-F238E27FC236}">
                <a16:creationId xmlns:a16="http://schemas.microsoft.com/office/drawing/2014/main" id="{B54DDF3C-A78A-4D01-B470-0F4BF776694F}"/>
              </a:ext>
            </a:extLst>
          </p:cNvPr>
          <p:cNvSpPr/>
          <p:nvPr/>
        </p:nvSpPr>
        <p:spPr>
          <a:xfrm>
            <a:off x="7867650" y="5767111"/>
            <a:ext cx="2743195" cy="223394"/>
          </a:xfrm>
          <a:prstGeom prst="rect">
            <a:avLst/>
          </a:prstGeom>
        </p:spPr>
        <p:txBody>
          <a:bodyPr wrap="square" lIns="0" tIns="0" rIns="0" bIns="0" anchor="t">
            <a:spAutoFit/>
          </a:bodyPr>
          <a:lstStyle/>
          <a:p>
            <a:pPr>
              <a:lnSpc>
                <a:spcPts val="1900"/>
              </a:lnSpc>
            </a:pPr>
            <a:endParaRPr lang="en-US" sz="1400">
              <a:solidFill>
                <a:schemeClr val="tx1">
                  <a:lumMod val="75000"/>
                  <a:lumOff val="25000"/>
                </a:schemeClr>
              </a:solidFill>
              <a:cs typeface="Segoe UI Light"/>
            </a:endParaRPr>
          </a:p>
        </p:txBody>
      </p:sp>
      <p:sp>
        <p:nvSpPr>
          <p:cNvPr id="17" name="Rectangle 16">
            <a:extLst>
              <a:ext uri="{FF2B5EF4-FFF2-40B4-BE49-F238E27FC236}">
                <a16:creationId xmlns:a16="http://schemas.microsoft.com/office/drawing/2014/main" id="{158FE4FF-B7E7-4BB2-B998-BACD36C30ADE}"/>
              </a:ext>
            </a:extLst>
          </p:cNvPr>
          <p:cNvSpPr/>
          <p:nvPr/>
        </p:nvSpPr>
        <p:spPr>
          <a:xfrm>
            <a:off x="7867650" y="5366055"/>
            <a:ext cx="2743195" cy="223394"/>
          </a:xfrm>
          <a:prstGeom prst="rect">
            <a:avLst/>
          </a:prstGeom>
        </p:spPr>
        <p:txBody>
          <a:bodyPr wrap="square" lIns="0" tIns="0" rIns="0" bIns="0" anchor="t">
            <a:spAutoFit/>
          </a:bodyPr>
          <a:lstStyle/>
          <a:p>
            <a:pPr>
              <a:lnSpc>
                <a:spcPts val="1900"/>
              </a:lnSpc>
            </a:pPr>
            <a:endParaRPr lang="en-US" sz="1400" b="1">
              <a:solidFill>
                <a:schemeClr val="accent4">
                  <a:lumMod val="75000"/>
                </a:schemeClr>
              </a:solidFill>
              <a:latin typeface="+mj-lt"/>
              <a:cs typeface="Segoe UI"/>
            </a:endParaRPr>
          </a:p>
        </p:txBody>
      </p:sp>
      <p:sp>
        <p:nvSpPr>
          <p:cNvPr id="25" name="Rectangle 24">
            <a:extLst>
              <a:ext uri="{FF2B5EF4-FFF2-40B4-BE49-F238E27FC236}">
                <a16:creationId xmlns:a16="http://schemas.microsoft.com/office/drawing/2014/main" id="{C1F18536-1250-42A4-9D2B-3DDC60747FF5}"/>
              </a:ext>
            </a:extLst>
          </p:cNvPr>
          <p:cNvSpPr/>
          <p:nvPr/>
        </p:nvSpPr>
        <p:spPr>
          <a:xfrm>
            <a:off x="1853357" y="5454646"/>
            <a:ext cx="2895591"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COUNT DISTRIBUTION BY SEASON </a:t>
            </a:r>
          </a:p>
        </p:txBody>
      </p:sp>
      <p:sp>
        <p:nvSpPr>
          <p:cNvPr id="27" name="Rectangle 26">
            <a:extLst>
              <a:ext uri="{FF2B5EF4-FFF2-40B4-BE49-F238E27FC236}">
                <a16:creationId xmlns:a16="http://schemas.microsoft.com/office/drawing/2014/main" id="{18FBD6EE-583E-4E42-902A-734D14C5D25B}"/>
              </a:ext>
            </a:extLst>
          </p:cNvPr>
          <p:cNvSpPr/>
          <p:nvPr/>
        </p:nvSpPr>
        <p:spPr>
          <a:xfrm>
            <a:off x="7673856" y="5454646"/>
            <a:ext cx="3130781" cy="221920"/>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SAMPLE OF THE DIFFERENT COLUMNS </a:t>
            </a:r>
          </a:p>
        </p:txBody>
      </p:sp>
    </p:spTree>
    <p:extLst>
      <p:ext uri="{BB962C8B-B14F-4D97-AF65-F5344CB8AC3E}">
        <p14:creationId xmlns:p14="http://schemas.microsoft.com/office/powerpoint/2010/main" val="329009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Cleaning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8ED96C9-3583-4F8B-BE56-01748FB97F0B}"/>
              </a:ext>
            </a:extLst>
          </p:cNvPr>
          <p:cNvPicPr>
            <a:picLocks noChangeAspect="1"/>
          </p:cNvPicPr>
          <p:nvPr/>
        </p:nvPicPr>
        <p:blipFill>
          <a:blip r:embed="rId3"/>
          <a:stretch>
            <a:fillRect/>
          </a:stretch>
        </p:blipFill>
        <p:spPr>
          <a:xfrm>
            <a:off x="8447705" y="784987"/>
            <a:ext cx="1645328" cy="1574736"/>
          </a:xfrm>
          <a:prstGeom prst="rect">
            <a:avLst/>
          </a:prstGeom>
        </p:spPr>
      </p:pic>
      <p:pic>
        <p:nvPicPr>
          <p:cNvPr id="3" name="Picture 2">
            <a:extLst>
              <a:ext uri="{FF2B5EF4-FFF2-40B4-BE49-F238E27FC236}">
                <a16:creationId xmlns:a16="http://schemas.microsoft.com/office/drawing/2014/main" id="{D8AE9D41-5453-4334-BB8D-26A1460B10BB}"/>
              </a:ext>
            </a:extLst>
          </p:cNvPr>
          <p:cNvPicPr>
            <a:picLocks noChangeAspect="1"/>
          </p:cNvPicPr>
          <p:nvPr/>
        </p:nvPicPr>
        <p:blipFill>
          <a:blip r:embed="rId4"/>
          <a:stretch>
            <a:fillRect/>
          </a:stretch>
        </p:blipFill>
        <p:spPr>
          <a:xfrm>
            <a:off x="6524874" y="2282063"/>
            <a:ext cx="5014665" cy="2534628"/>
          </a:xfrm>
          <a:prstGeom prst="rect">
            <a:avLst/>
          </a:prstGeom>
        </p:spPr>
      </p:pic>
      <p:cxnSp>
        <p:nvCxnSpPr>
          <p:cNvPr id="9" name="Straight Connector 8">
            <a:extLst>
              <a:ext uri="{FF2B5EF4-FFF2-40B4-BE49-F238E27FC236}">
                <a16:creationId xmlns:a16="http://schemas.microsoft.com/office/drawing/2014/main" id="{8E4CA529-540F-42DA-952E-AD2D6B080934}"/>
              </a:ext>
              <a:ext uri="{C183D7F6-B498-43B3-948B-1728B52AA6E4}">
                <adec:decorative xmlns:adec="http://schemas.microsoft.com/office/drawing/2017/decorative" val="1"/>
              </a:ext>
            </a:extLst>
          </p:cNvPr>
          <p:cNvCxnSpPr/>
          <p:nvPr/>
        </p:nvCxnSpPr>
        <p:spPr>
          <a:xfrm>
            <a:off x="6296027" y="4900962"/>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46018A8-0B87-4BC2-9D36-8720CF71623C}"/>
              </a:ext>
            </a:extLst>
          </p:cNvPr>
          <p:cNvSpPr/>
          <p:nvPr/>
        </p:nvSpPr>
        <p:spPr>
          <a:xfrm>
            <a:off x="1743085" y="5277180"/>
            <a:ext cx="3143240" cy="95436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casual” and “registered” attributes are also not taken into account since they are leakage variables in nature and need to be dropped during model building.</a:t>
            </a:r>
          </a:p>
        </p:txBody>
      </p:sp>
      <p:sp>
        <p:nvSpPr>
          <p:cNvPr id="15" name="Rectangle 14">
            <a:extLst>
              <a:ext uri="{FF2B5EF4-FFF2-40B4-BE49-F238E27FC236}">
                <a16:creationId xmlns:a16="http://schemas.microsoft.com/office/drawing/2014/main" id="{A7277A55-65C6-462A-935B-E77AEAC1275C}"/>
              </a:ext>
            </a:extLst>
          </p:cNvPr>
          <p:cNvSpPr/>
          <p:nvPr/>
        </p:nvSpPr>
        <p:spPr>
          <a:xfrm>
            <a:off x="1743085" y="4900962"/>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CASUAL VS REGISTERED</a:t>
            </a:r>
          </a:p>
        </p:txBody>
      </p:sp>
      <p:sp>
        <p:nvSpPr>
          <p:cNvPr id="16" name="Rectangle 15">
            <a:extLst>
              <a:ext uri="{FF2B5EF4-FFF2-40B4-BE49-F238E27FC236}">
                <a16:creationId xmlns:a16="http://schemas.microsoft.com/office/drawing/2014/main" id="{368F44D3-A19F-4F07-B185-89F02CE667B3}"/>
              </a:ext>
            </a:extLst>
          </p:cNvPr>
          <p:cNvSpPr/>
          <p:nvPr/>
        </p:nvSpPr>
        <p:spPr>
          <a:xfrm>
            <a:off x="8105775" y="5277180"/>
            <a:ext cx="2743195" cy="954364"/>
          </a:xfrm>
          <a:prstGeom prst="rect">
            <a:avLst/>
          </a:prstGeom>
        </p:spPr>
        <p:txBody>
          <a:bodyPr wrap="square" lIns="0" tIns="0" rIns="0" bIns="0" anchor="t">
            <a:spAutoFit/>
          </a:bodyPr>
          <a:lstStyle/>
          <a:p>
            <a:pPr>
              <a:lnSpc>
                <a:spcPts val="1900"/>
              </a:lnSpc>
            </a:pPr>
            <a:r>
              <a:rPr lang="en-US" sz="1400" dirty="0" err="1">
                <a:solidFill>
                  <a:schemeClr val="tx1">
                    <a:lumMod val="75000"/>
                    <a:lumOff val="25000"/>
                  </a:schemeClr>
                </a:solidFill>
              </a:rPr>
              <a:t>atemp</a:t>
            </a:r>
            <a:r>
              <a:rPr lang="en-US" sz="1400" dirty="0">
                <a:solidFill>
                  <a:schemeClr val="tx1">
                    <a:lumMod val="75000"/>
                    <a:lumOff val="25000"/>
                  </a:schemeClr>
                </a:solidFill>
              </a:rPr>
              <a:t>” variable is not taken into account since “</a:t>
            </a:r>
            <a:r>
              <a:rPr lang="en-US" sz="1400" dirty="0" err="1">
                <a:solidFill>
                  <a:schemeClr val="tx1">
                    <a:lumMod val="75000"/>
                    <a:lumOff val="25000"/>
                  </a:schemeClr>
                </a:solidFill>
              </a:rPr>
              <a:t>atemp</a:t>
            </a:r>
            <a:r>
              <a:rPr lang="en-US" sz="1400" dirty="0">
                <a:solidFill>
                  <a:schemeClr val="tx1">
                    <a:lumMod val="75000"/>
                    <a:lumOff val="25000"/>
                  </a:schemeClr>
                </a:solidFill>
              </a:rPr>
              <a:t>” and “temp” has strong correlation with each other.</a:t>
            </a:r>
            <a:endParaRPr lang="en-US" sz="1400" dirty="0">
              <a:solidFill>
                <a:schemeClr val="tx1">
                  <a:lumMod val="75000"/>
                  <a:lumOff val="25000"/>
                </a:schemeClr>
              </a:solidFill>
              <a:cs typeface="Segoe UI" panose="020B0502040204020203" pitchFamily="34" charset="0"/>
            </a:endParaRPr>
          </a:p>
        </p:txBody>
      </p:sp>
      <p:sp>
        <p:nvSpPr>
          <p:cNvPr id="18" name="Rectangle 17">
            <a:extLst>
              <a:ext uri="{FF2B5EF4-FFF2-40B4-BE49-F238E27FC236}">
                <a16:creationId xmlns:a16="http://schemas.microsoft.com/office/drawing/2014/main" id="{BD5877AC-02D9-474E-B09F-32C79A36891D}"/>
              </a:ext>
            </a:extLst>
          </p:cNvPr>
          <p:cNvSpPr/>
          <p:nvPr/>
        </p:nvSpPr>
        <p:spPr>
          <a:xfrm>
            <a:off x="8105775" y="487612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TEMP VS ATEMP</a:t>
            </a:r>
          </a:p>
        </p:txBody>
      </p:sp>
      <p:pic>
        <p:nvPicPr>
          <p:cNvPr id="5" name="Picture 4">
            <a:extLst>
              <a:ext uri="{FF2B5EF4-FFF2-40B4-BE49-F238E27FC236}">
                <a16:creationId xmlns:a16="http://schemas.microsoft.com/office/drawing/2014/main" id="{B793B04A-15CB-4420-81D7-1846380B2CC4}"/>
              </a:ext>
            </a:extLst>
          </p:cNvPr>
          <p:cNvPicPr>
            <a:picLocks noChangeAspect="1"/>
          </p:cNvPicPr>
          <p:nvPr/>
        </p:nvPicPr>
        <p:blipFill>
          <a:blip r:embed="rId5"/>
          <a:stretch>
            <a:fillRect/>
          </a:stretch>
        </p:blipFill>
        <p:spPr>
          <a:xfrm>
            <a:off x="751563" y="2282063"/>
            <a:ext cx="4780283" cy="2451037"/>
          </a:xfrm>
          <a:prstGeom prst="rect">
            <a:avLst/>
          </a:prstGeom>
        </p:spPr>
      </p:pic>
    </p:spTree>
    <p:extLst>
      <p:ext uri="{BB962C8B-B14F-4D97-AF65-F5344CB8AC3E}">
        <p14:creationId xmlns:p14="http://schemas.microsoft.com/office/powerpoint/2010/main" val="325569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a:xfrm>
            <a:off x="8610600" y="6356350"/>
            <a:ext cx="2743200" cy="365125"/>
          </a:xfrm>
        </p:spPr>
        <p:txBody>
          <a:bodyPr/>
          <a:lstStyle/>
          <a:p>
            <a:fld id="{06FEDF93-2BFD-41CA-ABC7-B039102F3792}" type="slidenum">
              <a:rPr lang="en-US" smtClean="0"/>
              <a:pPr/>
              <a:t>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Feature Engineering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338C463-5C14-4C93-B326-8F6605DF4CA8}"/>
              </a:ext>
            </a:extLst>
          </p:cNvPr>
          <p:cNvPicPr>
            <a:picLocks noChangeAspect="1"/>
          </p:cNvPicPr>
          <p:nvPr/>
        </p:nvPicPr>
        <p:blipFill>
          <a:blip r:embed="rId3"/>
          <a:stretch>
            <a:fillRect/>
          </a:stretch>
        </p:blipFill>
        <p:spPr>
          <a:xfrm>
            <a:off x="542924" y="1246411"/>
            <a:ext cx="5819775" cy="1514475"/>
          </a:xfrm>
          <a:prstGeom prst="rect">
            <a:avLst/>
          </a:prstGeom>
        </p:spPr>
      </p:pic>
      <p:pic>
        <p:nvPicPr>
          <p:cNvPr id="9" name="Picture 8">
            <a:extLst>
              <a:ext uri="{FF2B5EF4-FFF2-40B4-BE49-F238E27FC236}">
                <a16:creationId xmlns:a16="http://schemas.microsoft.com/office/drawing/2014/main" id="{2731D6BC-E10C-4457-A18A-4CDE1DFF23B2}"/>
              </a:ext>
            </a:extLst>
          </p:cNvPr>
          <p:cNvPicPr>
            <a:picLocks noChangeAspect="1"/>
          </p:cNvPicPr>
          <p:nvPr/>
        </p:nvPicPr>
        <p:blipFill>
          <a:blip r:embed="rId4"/>
          <a:stretch>
            <a:fillRect/>
          </a:stretch>
        </p:blipFill>
        <p:spPr>
          <a:xfrm>
            <a:off x="363111" y="5408342"/>
            <a:ext cx="7019925" cy="857250"/>
          </a:xfrm>
          <a:prstGeom prst="rect">
            <a:avLst/>
          </a:prstGeom>
        </p:spPr>
      </p:pic>
      <p:pic>
        <p:nvPicPr>
          <p:cNvPr id="10" name="Picture 9">
            <a:extLst>
              <a:ext uri="{FF2B5EF4-FFF2-40B4-BE49-F238E27FC236}">
                <a16:creationId xmlns:a16="http://schemas.microsoft.com/office/drawing/2014/main" id="{E8B3ACA8-10E8-423C-9DBC-B303A856E203}"/>
              </a:ext>
            </a:extLst>
          </p:cNvPr>
          <p:cNvPicPr>
            <a:picLocks noChangeAspect="1"/>
          </p:cNvPicPr>
          <p:nvPr/>
        </p:nvPicPr>
        <p:blipFill>
          <a:blip r:embed="rId5"/>
          <a:stretch>
            <a:fillRect/>
          </a:stretch>
        </p:blipFill>
        <p:spPr>
          <a:xfrm>
            <a:off x="542924" y="3567800"/>
            <a:ext cx="5981702" cy="640600"/>
          </a:xfrm>
          <a:prstGeom prst="rect">
            <a:avLst/>
          </a:prstGeom>
        </p:spPr>
      </p:pic>
      <p:pic>
        <p:nvPicPr>
          <p:cNvPr id="12" name="Picture 11">
            <a:extLst>
              <a:ext uri="{FF2B5EF4-FFF2-40B4-BE49-F238E27FC236}">
                <a16:creationId xmlns:a16="http://schemas.microsoft.com/office/drawing/2014/main" id="{EFADCD12-FB24-45CA-A883-8343ECA51FB9}"/>
              </a:ext>
            </a:extLst>
          </p:cNvPr>
          <p:cNvPicPr>
            <a:picLocks noChangeAspect="1"/>
          </p:cNvPicPr>
          <p:nvPr/>
        </p:nvPicPr>
        <p:blipFill>
          <a:blip r:embed="rId6"/>
          <a:stretch>
            <a:fillRect/>
          </a:stretch>
        </p:blipFill>
        <p:spPr>
          <a:xfrm>
            <a:off x="8009185" y="5006782"/>
            <a:ext cx="3763948" cy="1548856"/>
          </a:xfrm>
          <a:prstGeom prst="rect">
            <a:avLst/>
          </a:prstGeom>
        </p:spPr>
      </p:pic>
      <p:pic>
        <p:nvPicPr>
          <p:cNvPr id="13" name="Picture 12">
            <a:extLst>
              <a:ext uri="{FF2B5EF4-FFF2-40B4-BE49-F238E27FC236}">
                <a16:creationId xmlns:a16="http://schemas.microsoft.com/office/drawing/2014/main" id="{B5069D0B-08D6-45A9-AB4E-056430CDE015}"/>
              </a:ext>
            </a:extLst>
          </p:cNvPr>
          <p:cNvPicPr>
            <a:picLocks noChangeAspect="1"/>
          </p:cNvPicPr>
          <p:nvPr/>
        </p:nvPicPr>
        <p:blipFill>
          <a:blip r:embed="rId7"/>
          <a:stretch>
            <a:fillRect/>
          </a:stretch>
        </p:blipFill>
        <p:spPr>
          <a:xfrm>
            <a:off x="7983345" y="3133777"/>
            <a:ext cx="3743325" cy="1507493"/>
          </a:xfrm>
          <a:prstGeom prst="rect">
            <a:avLst/>
          </a:prstGeom>
        </p:spPr>
      </p:pic>
      <p:pic>
        <p:nvPicPr>
          <p:cNvPr id="2" name="Picture 2" descr="A screenshot of a cell phone&#10;&#10;Description generated with very high confidence">
            <a:extLst>
              <a:ext uri="{FF2B5EF4-FFF2-40B4-BE49-F238E27FC236}">
                <a16:creationId xmlns:a16="http://schemas.microsoft.com/office/drawing/2014/main" id="{F4042291-3A75-4FF9-BBFF-171A8F997EAD}"/>
              </a:ext>
            </a:extLst>
          </p:cNvPr>
          <p:cNvPicPr>
            <a:picLocks noChangeAspect="1"/>
          </p:cNvPicPr>
          <p:nvPr/>
        </p:nvPicPr>
        <p:blipFill rotWithShape="1">
          <a:blip r:embed="rId8"/>
          <a:srcRect l="-552" t="27329" r="240" b="1242"/>
          <a:stretch/>
        </p:blipFill>
        <p:spPr>
          <a:xfrm>
            <a:off x="7899711" y="1167611"/>
            <a:ext cx="4046970" cy="1484865"/>
          </a:xfrm>
          <a:prstGeom prst="rect">
            <a:avLst/>
          </a:prstGeom>
        </p:spPr>
      </p:pic>
      <p:sp>
        <p:nvSpPr>
          <p:cNvPr id="15" name="Rectangle 14">
            <a:extLst>
              <a:ext uri="{FF2B5EF4-FFF2-40B4-BE49-F238E27FC236}">
                <a16:creationId xmlns:a16="http://schemas.microsoft.com/office/drawing/2014/main" id="{5CFE1BF5-C58D-6F4F-B129-2497C957E99C}"/>
              </a:ext>
            </a:extLst>
          </p:cNvPr>
          <p:cNvSpPr/>
          <p:nvPr/>
        </p:nvSpPr>
        <p:spPr>
          <a:xfrm>
            <a:off x="2081213" y="899476"/>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TEMP CATEGORY </a:t>
            </a:r>
          </a:p>
        </p:txBody>
      </p:sp>
      <p:sp>
        <p:nvSpPr>
          <p:cNvPr id="16" name="Rectangle 15">
            <a:extLst>
              <a:ext uri="{FF2B5EF4-FFF2-40B4-BE49-F238E27FC236}">
                <a16:creationId xmlns:a16="http://schemas.microsoft.com/office/drawing/2014/main" id="{E4E92F23-385D-B04D-8472-4D26FF998C2F}"/>
              </a:ext>
            </a:extLst>
          </p:cNvPr>
          <p:cNvSpPr/>
          <p:nvPr/>
        </p:nvSpPr>
        <p:spPr>
          <a:xfrm>
            <a:off x="2081213" y="5055813"/>
            <a:ext cx="2743195" cy="223394"/>
          </a:xfrm>
          <a:prstGeom prst="rect">
            <a:avLst/>
          </a:prstGeom>
        </p:spPr>
        <p:txBody>
          <a:bodyPr wrap="square" lIns="0" tIns="0" rIns="0" bIns="0" anchor="t">
            <a:spAutoFit/>
          </a:bodyPr>
          <a:lstStyle/>
          <a:p>
            <a:pPr algn="ctr">
              <a:lnSpc>
                <a:spcPts val="1900"/>
              </a:lnSpc>
            </a:pPr>
            <a:r>
              <a:rPr lang="en-US" sz="1400" b="1" dirty="0">
                <a:solidFill>
                  <a:schemeClr val="accent3">
                    <a:lumMod val="75000"/>
                  </a:schemeClr>
                </a:solidFill>
                <a:latin typeface="+mj-lt"/>
                <a:cs typeface="Segoe UI" panose="020B0502040204020203" pitchFamily="34" charset="0"/>
              </a:rPr>
              <a:t>WIND CATEGORY </a:t>
            </a:r>
          </a:p>
        </p:txBody>
      </p:sp>
      <p:sp>
        <p:nvSpPr>
          <p:cNvPr id="17" name="Rectangle 16">
            <a:extLst>
              <a:ext uri="{FF2B5EF4-FFF2-40B4-BE49-F238E27FC236}">
                <a16:creationId xmlns:a16="http://schemas.microsoft.com/office/drawing/2014/main" id="{51119907-274A-F346-A5A9-4F851414B1FB}"/>
              </a:ext>
            </a:extLst>
          </p:cNvPr>
          <p:cNvSpPr/>
          <p:nvPr/>
        </p:nvSpPr>
        <p:spPr>
          <a:xfrm>
            <a:off x="2162177" y="3225754"/>
            <a:ext cx="2743195" cy="223394"/>
          </a:xfrm>
          <a:prstGeom prst="rect">
            <a:avLst/>
          </a:prstGeom>
        </p:spPr>
        <p:txBody>
          <a:bodyPr wrap="square" lIns="0" tIns="0" rIns="0" bIns="0" anchor="t">
            <a:spAutoFit/>
          </a:bodyPr>
          <a:lstStyle/>
          <a:p>
            <a:pPr algn="ctr">
              <a:lnSpc>
                <a:spcPts val="1900"/>
              </a:lnSpc>
            </a:pPr>
            <a:r>
              <a:rPr lang="en-US" sz="1400" b="1" dirty="0">
                <a:solidFill>
                  <a:schemeClr val="accent4">
                    <a:lumMod val="75000"/>
                  </a:schemeClr>
                </a:solidFill>
                <a:latin typeface="+mj-lt"/>
                <a:cs typeface="Segoe UI" panose="020B0502040204020203" pitchFamily="34" charset="0"/>
              </a:rPr>
              <a:t>HUMIDITY CATEGORY </a:t>
            </a:r>
          </a:p>
        </p:txBody>
      </p:sp>
    </p:spTree>
    <p:extLst>
      <p:ext uri="{BB962C8B-B14F-4D97-AF65-F5344CB8AC3E}">
        <p14:creationId xmlns:p14="http://schemas.microsoft.com/office/powerpoint/2010/main" val="223516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9</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Outlier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31BCE54-497C-4B85-AA53-C1F43C4F4D47}"/>
              </a:ext>
            </a:extLst>
          </p:cNvPr>
          <p:cNvPicPr>
            <a:picLocks noChangeAspect="1"/>
          </p:cNvPicPr>
          <p:nvPr/>
        </p:nvPicPr>
        <p:blipFill>
          <a:blip r:embed="rId3"/>
          <a:stretch>
            <a:fillRect/>
          </a:stretch>
        </p:blipFill>
        <p:spPr>
          <a:xfrm>
            <a:off x="546511" y="1095374"/>
            <a:ext cx="5167393" cy="3621721"/>
          </a:xfrm>
          <a:prstGeom prst="rect">
            <a:avLst/>
          </a:prstGeom>
        </p:spPr>
      </p:pic>
      <p:pic>
        <p:nvPicPr>
          <p:cNvPr id="5" name="Picture 4">
            <a:extLst>
              <a:ext uri="{FF2B5EF4-FFF2-40B4-BE49-F238E27FC236}">
                <a16:creationId xmlns:a16="http://schemas.microsoft.com/office/drawing/2014/main" id="{ECD80F0B-3995-4543-AC21-73C795D18603}"/>
              </a:ext>
            </a:extLst>
          </p:cNvPr>
          <p:cNvPicPr>
            <a:picLocks noChangeAspect="1"/>
          </p:cNvPicPr>
          <p:nvPr/>
        </p:nvPicPr>
        <p:blipFill>
          <a:blip r:embed="rId4"/>
          <a:stretch>
            <a:fillRect/>
          </a:stretch>
        </p:blipFill>
        <p:spPr>
          <a:xfrm>
            <a:off x="6169149" y="1095374"/>
            <a:ext cx="5794251" cy="2871544"/>
          </a:xfrm>
          <a:prstGeom prst="rect">
            <a:avLst/>
          </a:prstGeom>
        </p:spPr>
      </p:pic>
      <p:pic>
        <p:nvPicPr>
          <p:cNvPr id="7" name="Picture 6">
            <a:extLst>
              <a:ext uri="{FF2B5EF4-FFF2-40B4-BE49-F238E27FC236}">
                <a16:creationId xmlns:a16="http://schemas.microsoft.com/office/drawing/2014/main" id="{03E6F64A-AA75-4B78-9735-95EC4FB985BD}"/>
              </a:ext>
            </a:extLst>
          </p:cNvPr>
          <p:cNvPicPr>
            <a:picLocks noChangeAspect="1"/>
          </p:cNvPicPr>
          <p:nvPr/>
        </p:nvPicPr>
        <p:blipFill>
          <a:blip r:embed="rId5"/>
          <a:stretch>
            <a:fillRect/>
          </a:stretch>
        </p:blipFill>
        <p:spPr>
          <a:xfrm>
            <a:off x="4317405" y="2732230"/>
            <a:ext cx="1396499" cy="1743075"/>
          </a:xfrm>
          <a:prstGeom prst="rect">
            <a:avLst/>
          </a:prstGeom>
        </p:spPr>
      </p:pic>
      <p:cxnSp>
        <p:nvCxnSpPr>
          <p:cNvPr id="17" name="Straight Connector 16">
            <a:extLst>
              <a:ext uri="{FF2B5EF4-FFF2-40B4-BE49-F238E27FC236}">
                <a16:creationId xmlns:a16="http://schemas.microsoft.com/office/drawing/2014/main" id="{26D32976-BB0C-451C-8662-8909816718DD}"/>
              </a:ext>
              <a:ext uri="{C183D7F6-B498-43B3-948B-1728B52AA6E4}">
                <adec:decorative xmlns:adec="http://schemas.microsoft.com/office/drawing/2017/decorative" val="1"/>
              </a:ext>
            </a:extLst>
          </p:cNvPr>
          <p:cNvCxnSpPr/>
          <p:nvPr/>
        </p:nvCxnSpPr>
        <p:spPr>
          <a:xfrm>
            <a:off x="5713904" y="4905697"/>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49F1FC7-294F-4CD5-B7C1-89F25B8364A8}"/>
              </a:ext>
            </a:extLst>
          </p:cNvPr>
          <p:cNvSpPr/>
          <p:nvPr/>
        </p:nvSpPr>
        <p:spPr>
          <a:xfrm>
            <a:off x="1381129" y="5281915"/>
            <a:ext cx="402906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Although work-days and weekends have surprisingly identical number of rentals, the distribution within a day is quite different</a:t>
            </a:r>
          </a:p>
        </p:txBody>
      </p:sp>
      <p:sp>
        <p:nvSpPr>
          <p:cNvPr id="19" name="Rectangle 18">
            <a:extLst>
              <a:ext uri="{FF2B5EF4-FFF2-40B4-BE49-F238E27FC236}">
                <a16:creationId xmlns:a16="http://schemas.microsoft.com/office/drawing/2014/main" id="{86B76E90-780B-4243-AA84-94A2E70C276F}"/>
              </a:ext>
            </a:extLst>
          </p:cNvPr>
          <p:cNvSpPr/>
          <p:nvPr/>
        </p:nvSpPr>
        <p:spPr>
          <a:xfrm>
            <a:off x="1971680" y="4905697"/>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WORKING DAY VS WEEKEND</a:t>
            </a:r>
          </a:p>
        </p:txBody>
      </p:sp>
      <p:sp>
        <p:nvSpPr>
          <p:cNvPr id="20" name="Rectangle 19">
            <a:extLst>
              <a:ext uri="{FF2B5EF4-FFF2-40B4-BE49-F238E27FC236}">
                <a16:creationId xmlns:a16="http://schemas.microsoft.com/office/drawing/2014/main" id="{24A40B5F-8813-4AF9-B1FB-634DEDBD7EFE}"/>
              </a:ext>
            </a:extLst>
          </p:cNvPr>
          <p:cNvSpPr/>
          <p:nvPr/>
        </p:nvSpPr>
        <p:spPr>
          <a:xfrm>
            <a:off x="6200774" y="5281915"/>
            <a:ext cx="5648315" cy="1198020"/>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There are two distinct trends:</a:t>
            </a:r>
          </a:p>
          <a:p>
            <a:pPr marL="285750" indent="-285750">
              <a:lnSpc>
                <a:spcPts val="1900"/>
              </a:lnSpc>
              <a:buFontTx/>
              <a:buChar char="-"/>
            </a:pPr>
            <a:r>
              <a:rPr lang="en-US" sz="1400" dirty="0">
                <a:solidFill>
                  <a:schemeClr val="tx1">
                    <a:lumMod val="75000"/>
                    <a:lumOff val="25000"/>
                  </a:schemeClr>
                </a:solidFill>
                <a:cs typeface="Segoe UI" panose="020B0502040204020203" pitchFamily="34" charset="0"/>
              </a:rPr>
              <a:t>on workdays people rent bikes to go to and from work (spikes around 8 and 5 o’clock)</a:t>
            </a:r>
          </a:p>
          <a:p>
            <a:pPr marL="285750" indent="-285750">
              <a:lnSpc>
                <a:spcPts val="1900"/>
              </a:lnSpc>
              <a:buFontTx/>
              <a:buChar char="-"/>
            </a:pPr>
            <a:r>
              <a:rPr lang="en-US" sz="1400" dirty="0">
                <a:solidFill>
                  <a:schemeClr val="tx1">
                    <a:lumMod val="75000"/>
                    <a:lumOff val="25000"/>
                  </a:schemeClr>
                </a:solidFill>
                <a:cs typeface="Segoe UI" panose="020B0502040204020203" pitchFamily="34" charset="0"/>
              </a:rPr>
              <a:t>on weekends and holidays people rent bikes for leisure during the entire daylight time</a:t>
            </a:r>
          </a:p>
        </p:txBody>
      </p:sp>
      <p:sp>
        <p:nvSpPr>
          <p:cNvPr id="21" name="Rectangle 20">
            <a:extLst>
              <a:ext uri="{FF2B5EF4-FFF2-40B4-BE49-F238E27FC236}">
                <a16:creationId xmlns:a16="http://schemas.microsoft.com/office/drawing/2014/main" id="{C449E078-FF02-47D9-8361-AA5F87E68124}"/>
              </a:ext>
            </a:extLst>
          </p:cNvPr>
          <p:cNvSpPr/>
          <p:nvPr/>
        </p:nvSpPr>
        <p:spPr>
          <a:xfrm>
            <a:off x="7633195" y="4905697"/>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HOURLY DEMAND WITHIN A DAY</a:t>
            </a:r>
          </a:p>
        </p:txBody>
      </p:sp>
    </p:spTree>
    <p:extLst>
      <p:ext uri="{BB962C8B-B14F-4D97-AF65-F5344CB8AC3E}">
        <p14:creationId xmlns:p14="http://schemas.microsoft.com/office/powerpoint/2010/main" val="250000314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906</Words>
  <Application>Microsoft Office PowerPoint</Application>
  <PresentationFormat>Widescreen</PresentationFormat>
  <Paragraphs>162</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Bike Sharing Demand Final Project</vt:lpstr>
      <vt:lpstr>Project analysis slide 10</vt:lpstr>
      <vt:lpstr>Project analysis slide 2</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 Demand Final Project</dc:title>
  <dc:creator/>
  <cp:lastModifiedBy/>
  <cp:revision>2</cp:revision>
  <dcterms:created xsi:type="dcterms:W3CDTF">2019-05-02T19:53:25Z</dcterms:created>
  <dcterms:modified xsi:type="dcterms:W3CDTF">2019-11-04T15:38:26Z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