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ateef SemiBold"/>
      <p:regular r:id="rId28"/>
      <p:bold r:id="rId29"/>
    </p:embeddedFont>
    <p:embeddedFont>
      <p:font typeface="Lateef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eef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eef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eefMedium-bold.fntdata"/><Relationship Id="rId30" Type="http://schemas.openxmlformats.org/officeDocument/2006/relationships/font" Target="fonts/Lateef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a839136e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a839136e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a839136e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a839136e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506e4cd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506e4cd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506e4cd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506e4cd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506e4cd1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506e4cd1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06e4cd1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506e4cd1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506e4cd1a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506e4cd1a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506e4cd1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506e4cd1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a839136ee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a839136ee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506e4cd1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506e4cd1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06e4cd1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506e4cd1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506e4cd1a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506e4cd1a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a839136e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a839136e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a839136e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a839136e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a839136e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a839136e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06e4cd1a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506e4cd1a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839136e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839136e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a839136e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a839136e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a839136e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a839136e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06e4cd1a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506e4cd1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a839136e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a839136e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CA311"/>
                </a:solidFill>
              </a:defRPr>
            </a:lvl1pPr>
            <a:lvl2pPr lvl="1">
              <a:buNone/>
              <a:defRPr>
                <a:solidFill>
                  <a:srgbClr val="FCA311"/>
                </a:solidFill>
              </a:defRPr>
            </a:lvl2pPr>
            <a:lvl3pPr lvl="2">
              <a:buNone/>
              <a:defRPr>
                <a:solidFill>
                  <a:srgbClr val="FCA311"/>
                </a:solidFill>
              </a:defRPr>
            </a:lvl3pPr>
            <a:lvl4pPr lvl="3">
              <a:buNone/>
              <a:defRPr>
                <a:solidFill>
                  <a:srgbClr val="FCA311"/>
                </a:solidFill>
              </a:defRPr>
            </a:lvl4pPr>
            <a:lvl5pPr lvl="4">
              <a:buNone/>
              <a:defRPr>
                <a:solidFill>
                  <a:srgbClr val="FCA311"/>
                </a:solidFill>
              </a:defRPr>
            </a:lvl5pPr>
            <a:lvl6pPr lvl="5">
              <a:buNone/>
              <a:defRPr>
                <a:solidFill>
                  <a:srgbClr val="FCA311"/>
                </a:solidFill>
              </a:defRPr>
            </a:lvl6pPr>
            <a:lvl7pPr lvl="6">
              <a:buNone/>
              <a:defRPr>
                <a:solidFill>
                  <a:srgbClr val="FCA311"/>
                </a:solidFill>
              </a:defRPr>
            </a:lvl7pPr>
            <a:lvl8pPr lvl="7">
              <a:buNone/>
              <a:defRPr>
                <a:solidFill>
                  <a:srgbClr val="FCA311"/>
                </a:solidFill>
              </a:defRPr>
            </a:lvl8pPr>
            <a:lvl9pPr lvl="8">
              <a:buNone/>
              <a:defRPr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CA311"/>
                </a:solidFill>
              </a:defRPr>
            </a:lvl1pPr>
            <a:lvl2pPr lvl="1">
              <a:buNone/>
              <a:defRPr>
                <a:solidFill>
                  <a:srgbClr val="FCA311"/>
                </a:solidFill>
              </a:defRPr>
            </a:lvl2pPr>
            <a:lvl3pPr lvl="2">
              <a:buNone/>
              <a:defRPr>
                <a:solidFill>
                  <a:srgbClr val="FCA311"/>
                </a:solidFill>
              </a:defRPr>
            </a:lvl3pPr>
            <a:lvl4pPr lvl="3">
              <a:buNone/>
              <a:defRPr>
                <a:solidFill>
                  <a:srgbClr val="FCA311"/>
                </a:solidFill>
              </a:defRPr>
            </a:lvl4pPr>
            <a:lvl5pPr lvl="4">
              <a:buNone/>
              <a:defRPr>
                <a:solidFill>
                  <a:srgbClr val="FCA311"/>
                </a:solidFill>
              </a:defRPr>
            </a:lvl5pPr>
            <a:lvl6pPr lvl="5">
              <a:buNone/>
              <a:defRPr>
                <a:solidFill>
                  <a:srgbClr val="FCA311"/>
                </a:solidFill>
              </a:defRPr>
            </a:lvl6pPr>
            <a:lvl7pPr lvl="6">
              <a:buNone/>
              <a:defRPr>
                <a:solidFill>
                  <a:srgbClr val="FCA311"/>
                </a:solidFill>
              </a:defRPr>
            </a:lvl7pPr>
            <a:lvl8pPr lvl="7">
              <a:buNone/>
              <a:defRPr>
                <a:solidFill>
                  <a:srgbClr val="FCA311"/>
                </a:solidFill>
              </a:defRPr>
            </a:lvl8pPr>
            <a:lvl9pPr lvl="8">
              <a:buNone/>
              <a:defRPr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CA311"/>
                </a:solidFill>
              </a:defRPr>
            </a:lvl1pPr>
            <a:lvl2pPr lvl="1">
              <a:buNone/>
              <a:defRPr>
                <a:solidFill>
                  <a:srgbClr val="FCA311"/>
                </a:solidFill>
              </a:defRPr>
            </a:lvl2pPr>
            <a:lvl3pPr lvl="2">
              <a:buNone/>
              <a:defRPr>
                <a:solidFill>
                  <a:srgbClr val="FCA311"/>
                </a:solidFill>
              </a:defRPr>
            </a:lvl3pPr>
            <a:lvl4pPr lvl="3">
              <a:buNone/>
              <a:defRPr>
                <a:solidFill>
                  <a:srgbClr val="FCA311"/>
                </a:solidFill>
              </a:defRPr>
            </a:lvl4pPr>
            <a:lvl5pPr lvl="4">
              <a:buNone/>
              <a:defRPr>
                <a:solidFill>
                  <a:srgbClr val="FCA311"/>
                </a:solidFill>
              </a:defRPr>
            </a:lvl5pPr>
            <a:lvl6pPr lvl="5">
              <a:buNone/>
              <a:defRPr>
                <a:solidFill>
                  <a:srgbClr val="FCA311"/>
                </a:solidFill>
              </a:defRPr>
            </a:lvl6pPr>
            <a:lvl7pPr lvl="6">
              <a:buNone/>
              <a:defRPr>
                <a:solidFill>
                  <a:srgbClr val="FCA311"/>
                </a:solidFill>
              </a:defRPr>
            </a:lvl7pPr>
            <a:lvl8pPr lvl="7">
              <a:buNone/>
              <a:defRPr>
                <a:solidFill>
                  <a:srgbClr val="FCA311"/>
                </a:solidFill>
              </a:defRPr>
            </a:lvl8pPr>
            <a:lvl9pPr lvl="8">
              <a:buNone/>
              <a:defRPr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CA311"/>
                </a:solidFill>
              </a:defRPr>
            </a:lvl1pPr>
            <a:lvl2pPr lvl="1">
              <a:buNone/>
              <a:defRPr>
                <a:solidFill>
                  <a:srgbClr val="FCA311"/>
                </a:solidFill>
              </a:defRPr>
            </a:lvl2pPr>
            <a:lvl3pPr lvl="2">
              <a:buNone/>
              <a:defRPr>
                <a:solidFill>
                  <a:srgbClr val="FCA311"/>
                </a:solidFill>
              </a:defRPr>
            </a:lvl3pPr>
            <a:lvl4pPr lvl="3">
              <a:buNone/>
              <a:defRPr>
                <a:solidFill>
                  <a:srgbClr val="FCA311"/>
                </a:solidFill>
              </a:defRPr>
            </a:lvl4pPr>
            <a:lvl5pPr lvl="4">
              <a:buNone/>
              <a:defRPr>
                <a:solidFill>
                  <a:srgbClr val="FCA311"/>
                </a:solidFill>
              </a:defRPr>
            </a:lvl5pPr>
            <a:lvl6pPr lvl="5">
              <a:buNone/>
              <a:defRPr>
                <a:solidFill>
                  <a:srgbClr val="FCA311"/>
                </a:solidFill>
              </a:defRPr>
            </a:lvl6pPr>
            <a:lvl7pPr lvl="6">
              <a:buNone/>
              <a:defRPr>
                <a:solidFill>
                  <a:srgbClr val="FCA311"/>
                </a:solidFill>
              </a:defRPr>
            </a:lvl7pPr>
            <a:lvl8pPr lvl="7">
              <a:buNone/>
              <a:defRPr>
                <a:solidFill>
                  <a:srgbClr val="FCA311"/>
                </a:solidFill>
              </a:defRPr>
            </a:lvl8pPr>
            <a:lvl9pPr lvl="8">
              <a:buNone/>
              <a:defRPr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FCA311"/>
                </a:solidFill>
              </a:defRPr>
            </a:lvl1pPr>
            <a:lvl2pPr lvl="1" algn="r">
              <a:buNone/>
              <a:defRPr sz="1000">
                <a:solidFill>
                  <a:srgbClr val="FCA311"/>
                </a:solidFill>
              </a:defRPr>
            </a:lvl2pPr>
            <a:lvl3pPr lvl="2" algn="r">
              <a:buNone/>
              <a:defRPr sz="1000">
                <a:solidFill>
                  <a:srgbClr val="FCA311"/>
                </a:solidFill>
              </a:defRPr>
            </a:lvl3pPr>
            <a:lvl4pPr lvl="3" algn="r">
              <a:buNone/>
              <a:defRPr sz="1000">
                <a:solidFill>
                  <a:srgbClr val="FCA311"/>
                </a:solidFill>
              </a:defRPr>
            </a:lvl4pPr>
            <a:lvl5pPr lvl="4" algn="r">
              <a:buNone/>
              <a:defRPr sz="1000">
                <a:solidFill>
                  <a:srgbClr val="FCA311"/>
                </a:solidFill>
              </a:defRPr>
            </a:lvl5pPr>
            <a:lvl6pPr lvl="5" algn="r">
              <a:buNone/>
              <a:defRPr sz="1000">
                <a:solidFill>
                  <a:srgbClr val="FCA311"/>
                </a:solidFill>
              </a:defRPr>
            </a:lvl6pPr>
            <a:lvl7pPr lvl="6" algn="r">
              <a:buNone/>
              <a:defRPr sz="1000">
                <a:solidFill>
                  <a:srgbClr val="FCA311"/>
                </a:solidFill>
              </a:defRPr>
            </a:lvl7pPr>
            <a:lvl8pPr lvl="7" algn="r">
              <a:buNone/>
              <a:defRPr sz="1000">
                <a:solidFill>
                  <a:srgbClr val="FCA311"/>
                </a:solidFill>
              </a:defRPr>
            </a:lvl8pPr>
            <a:lvl9pPr lvl="8" algn="r">
              <a:buNone/>
              <a:defRPr sz="1000">
                <a:solidFill>
                  <a:srgbClr val="FCA31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80">
                <a:solidFill>
                  <a:schemeClr val="lt1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A K8-Based Mechanism for Remote Monitoring</a:t>
            </a:r>
            <a:endParaRPr sz="3080">
              <a:solidFill>
                <a:schemeClr val="lt1"/>
              </a:solidFill>
              <a:latin typeface="Lateef SemiBold"/>
              <a:ea typeface="Lateef SemiBold"/>
              <a:cs typeface="Lateef SemiBold"/>
              <a:sym typeface="Lateef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and Control of IoT Devices</a:t>
            </a:r>
            <a:endParaRPr sz="3080">
              <a:solidFill>
                <a:schemeClr val="lt1"/>
              </a:solidFill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49725"/>
            <a:ext cx="85206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5E5E5"/>
                </a:solidFill>
                <a:latin typeface="Lateef Medium"/>
                <a:ea typeface="Lateef Medium"/>
                <a:cs typeface="Lateef Medium"/>
                <a:sym typeface="Lateef Medium"/>
              </a:rPr>
              <a:t>Sina </a:t>
            </a:r>
            <a:r>
              <a:rPr lang="en" sz="2100">
                <a:solidFill>
                  <a:srgbClr val="E5E5E5"/>
                </a:solidFill>
                <a:latin typeface="Lateef Medium"/>
                <a:ea typeface="Lateef Medium"/>
                <a:cs typeface="Lateef Medium"/>
                <a:sym typeface="Lateef Medium"/>
              </a:rPr>
              <a:t>Shabani Kumeleh</a:t>
            </a:r>
            <a:endParaRPr sz="2100">
              <a:solidFill>
                <a:srgbClr val="E5E5E5"/>
              </a:solidFill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5E5E5"/>
              </a:solidFill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5E5E5"/>
                </a:solidFill>
                <a:latin typeface="Lateef Medium"/>
                <a:ea typeface="Lateef Medium"/>
                <a:cs typeface="Lateef Medium"/>
                <a:sym typeface="Lateef Medium"/>
              </a:rPr>
              <a:t>SUMMER OF 2023</a:t>
            </a:r>
            <a:endParaRPr sz="1200">
              <a:solidFill>
                <a:srgbClr val="E5E5E5"/>
              </a:solidFill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242500" y="3407075"/>
            <a:ext cx="4663500" cy="900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3105230" y="-319800"/>
            <a:ext cx="2933548" cy="3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00" y="1181150"/>
            <a:ext cx="4341003" cy="38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Provider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20625" y="1389600"/>
            <a:ext cx="3373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By implementing virtual kubelet’s provider interface, we can have kubernetes node with a custom backend that receives kubernetes client API calls.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625" y="1275562"/>
            <a:ext cx="4591449" cy="25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Communication Interface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20625" y="1389600"/>
            <a:ext cx="3596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Provider communicates with Communication Interface through callbacks.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Communication Interface then fetches Device states by sending HTTP requests to IoT Controllers.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Communication Interface uses a Fan-Out technique.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400" y="1478001"/>
            <a:ext cx="4419601" cy="2187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Simulation Software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Simple CRUD software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Attempts to simulate a smart lock system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Can have multiple controllers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And multiple devices per controllers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Written in Golang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Graphical User Interface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0" name="Google Shape;170;p26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Was not the the goals of this project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However provided to show the concept better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Simple GUI with two main part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One that connects to Kubernetes and shows Pods and Nodes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One that connects to the simulation software and shows IoT Controllers and Devices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Written with Vuejs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 - Graphical User Interface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9" name="Google Shape;179;p27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63" y="1300550"/>
            <a:ext cx="8097674" cy="367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 Benchmark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8" name="Google Shape;188;p28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erformance Benchmark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6" name="Google Shape;196;p29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Benchmarks are generated with custom software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Benchmark software is written in Golang as for the rest of the project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 shell script then takes this software and generates desired results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The results are then fed to a python script that draws the charts using matplotlib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The entire project ran on a single Raspberry Pi 4 Model B Rev 1.4 with 4 cores and 8GiBs of DDR3 memory.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 Benchmark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5" name="Google Shape;205;p30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24" y="1064450"/>
            <a:ext cx="4582784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20625" y="1389600"/>
            <a:ext cx="3596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Only a single provider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As you can see with a single controller we were able to control 100K IoT Devices with reasonable time.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It took 1.15 seconds to fetch the state of 100K devices from a single controller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This gives us a highly scalable and performant way of controlling IoT Devices.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Performance Benchmark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5" name="Google Shape;215;p31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420625" y="1389600"/>
            <a:ext cx="3596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Still </a:t>
            </a: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 single provider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This time we tested a single device per controllers and then changed controller’s count.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It takes Significantly more to fetch IoT Device states.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Still reasonable. 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We have 10x HTTP traffic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Easily </a:t>
            </a: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scalable</a:t>
            </a:r>
            <a:r>
              <a:rPr lang="en" sz="1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 through adding more provider</a:t>
            </a:r>
            <a:endParaRPr sz="1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656" y="1060704"/>
            <a:ext cx="458114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Motivation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5" name="Google Shape;225;p32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3" name="Google Shape;233;p33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420625" y="1261475"/>
            <a:ext cx="76632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Security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Authentication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TLS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WireGuard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More performant transport protocols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Websockets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gRPC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More performant data serialization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Protocol buffers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Framework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Better developer experience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1600"/>
              <a:buFont typeface="Avenir"/>
              <a:buChar char="○"/>
            </a:pPr>
            <a:r>
              <a:rPr lang="en" sz="16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Better monetization</a:t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Any Questions?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2" name="Google Shape;242;p34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398750"/>
            <a:ext cx="28596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Thanks.</a:t>
            </a:r>
            <a:endParaRPr sz="34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50" y="329162"/>
            <a:ext cx="5113175" cy="4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189750" y="1872500"/>
            <a:ext cx="2812225" cy="30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73050"/>
            <a:ext cx="413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Motivation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Potential capabilities inside Edge Computing 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Lack of a centralized and unified solution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Lack of a well documented and open source </a:t>
            </a: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solution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Current solutions (if any) are not scalable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19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ts val="2100"/>
              <a:buFont typeface="Avenir"/>
              <a:buChar char="●"/>
            </a:pPr>
            <a:r>
              <a:rPr lang="en" sz="21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And very complex</a:t>
            </a:r>
            <a:endParaRPr sz="21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Related Works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Related Works - Container Technologies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20625" y="1389600"/>
            <a:ext cx="76632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Kubernetes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Highly scalable container platform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Battle-Tested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Fault Tolerant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Massive community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Basically the cloud we know today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Virtual Kubelet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A Kubernetes node proxy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Registers itself as a node with a custom backend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Open source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4327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Growing community 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Kubernetes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38" y="1181150"/>
            <a:ext cx="6818914" cy="38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Virtual Kubelet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963" y="1215400"/>
            <a:ext cx="3920064" cy="38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</a:t>
            </a:r>
            <a:endParaRPr sz="308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1845900" y="2992650"/>
            <a:ext cx="54522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13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73050"/>
            <a:ext cx="777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420624" y="1028750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CA3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20625" y="1389600"/>
            <a:ext cx="766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Scalable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Kubernetes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Fan-Out design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Simple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Used simple and popular transport protocols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■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HTTP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Used simple and popular data serialization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■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JSON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●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Written in Golang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Massive concurrency support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Simple to learn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575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5E5"/>
              </a:buClr>
              <a:buSzPct val="100000"/>
              <a:buFont typeface="Avenir"/>
              <a:buChar char="○"/>
            </a:pPr>
            <a:r>
              <a:rPr lang="en" sz="1800">
                <a:solidFill>
                  <a:srgbClr val="E5E5E5"/>
                </a:solidFill>
                <a:latin typeface="Avenir"/>
                <a:ea typeface="Avenir"/>
                <a:cs typeface="Avenir"/>
                <a:sym typeface="Avenir"/>
              </a:rPr>
              <a:t>Massive community</a:t>
            </a:r>
            <a:endParaRPr sz="1800">
              <a:solidFill>
                <a:srgbClr val="E5E5E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7729350" y="-110550"/>
            <a:ext cx="1567025" cy="16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