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67" r:id="rId7"/>
    <p:sldId id="27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62267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latin typeface="Adobe Garamond Pro Bold" panose="02020702060506020403" pitchFamily="18" charset="0"/>
              </a:rPr>
              <a:t>Variations on Diffie-Hellman Key Exchange to Optimize the Resistivity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4" y="3564834"/>
            <a:ext cx="2747701" cy="2346387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 err="1"/>
              <a:t>Harshit</a:t>
            </a:r>
            <a:r>
              <a:rPr lang="en-IN" sz="2800" b="1" dirty="0"/>
              <a:t> </a:t>
            </a:r>
            <a:r>
              <a:rPr lang="en-IN" sz="2800" b="1" dirty="0" err="1"/>
              <a:t>Shirsat</a:t>
            </a: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4NM17CS068  </a:t>
            </a:r>
          </a:p>
          <a:p>
            <a:pPr marL="0" indent="0">
              <a:buNone/>
            </a:pPr>
            <a:r>
              <a:rPr lang="en-IN" sz="2800" b="1" dirty="0"/>
              <a:t>6</a:t>
            </a:r>
            <a:r>
              <a:rPr lang="en-IN" sz="2800" b="1" baseline="30000" dirty="0"/>
              <a:t>th</a:t>
            </a:r>
            <a:r>
              <a:rPr lang="en-IN" sz="2800" b="1" dirty="0"/>
              <a:t> </a:t>
            </a:r>
            <a:r>
              <a:rPr lang="en-IN" sz="2800" b="1" dirty="0" err="1"/>
              <a:t>Sem</a:t>
            </a:r>
            <a:r>
              <a:rPr lang="en-IN" sz="2800" b="1" dirty="0"/>
              <a:t> B</a:t>
            </a:r>
          </a:p>
          <a:p>
            <a:endParaRPr lang="en-IN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752522" y="3564833"/>
            <a:ext cx="3752090" cy="2346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800" b="1" dirty="0" err="1"/>
              <a:t>Gagandeep</a:t>
            </a:r>
            <a:r>
              <a:rPr lang="en-IN" sz="2800" b="1" dirty="0"/>
              <a:t> </a:t>
            </a:r>
            <a:r>
              <a:rPr lang="en-IN" sz="2800" b="1" dirty="0" err="1"/>
              <a:t>Bekal</a:t>
            </a:r>
            <a:endParaRPr lang="en-IN" sz="2800" b="1" dirty="0"/>
          </a:p>
          <a:p>
            <a:pPr marL="0" indent="0">
              <a:buFont typeface="Wingdings 3" charset="2"/>
              <a:buNone/>
            </a:pPr>
            <a:r>
              <a:rPr lang="en-IN" sz="2800" b="1" dirty="0"/>
              <a:t>4NM17CS062  </a:t>
            </a:r>
          </a:p>
          <a:p>
            <a:pPr marL="0" indent="0">
              <a:buFont typeface="Wingdings 3" charset="2"/>
              <a:buNone/>
            </a:pPr>
            <a:r>
              <a:rPr lang="en-IN" sz="2800" b="1" dirty="0"/>
              <a:t>6</a:t>
            </a:r>
            <a:r>
              <a:rPr lang="en-IN" sz="2800" b="1" baseline="30000" dirty="0"/>
              <a:t>th</a:t>
            </a:r>
            <a:r>
              <a:rPr lang="en-IN" sz="2800" b="1" dirty="0"/>
              <a:t> </a:t>
            </a:r>
            <a:r>
              <a:rPr lang="en-IN" sz="2800" b="1" dirty="0" err="1"/>
              <a:t>Sem</a:t>
            </a:r>
            <a:r>
              <a:rPr lang="en-IN" sz="2800" b="1" dirty="0"/>
              <a:t> 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20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629"/>
          </a:xfrm>
        </p:spPr>
        <p:txBody>
          <a:bodyPr/>
          <a:lstStyle/>
          <a:p>
            <a:pPr algn="ctr"/>
            <a:r>
              <a:rPr lang="en-IN" b="1" dirty="0"/>
              <a:t>Working Principle Of DHE: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815548"/>
            <a:ext cx="8911687" cy="438646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dobe Garamond Pro Bold" panose="02020702060506020403" pitchFamily="18" charset="0"/>
              </a:rPr>
              <a:t>The two end users Alice and Bob, while communicating over a channel they know to be private, mutually agree on positive whole numbers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 and </a:t>
            </a:r>
            <a:r>
              <a:rPr lang="en-US" sz="2000" i="1" dirty="0">
                <a:latin typeface="Adobe Garamond Pro Bold" panose="02020702060506020403" pitchFamily="18" charset="0"/>
              </a:rPr>
              <a:t>G</a:t>
            </a:r>
            <a:r>
              <a:rPr lang="en-US" sz="2000" dirty="0">
                <a:latin typeface="Adobe Garamond Pro Bold" panose="02020702060506020403" pitchFamily="18" charset="0"/>
              </a:rPr>
              <a:t>, such that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 is a prime number P and </a:t>
            </a:r>
            <a:r>
              <a:rPr lang="en-US" sz="2000" i="1" dirty="0">
                <a:latin typeface="Adobe Garamond Pro Bold" panose="02020702060506020403" pitchFamily="18" charset="0"/>
              </a:rPr>
              <a:t>G</a:t>
            </a:r>
            <a:r>
              <a:rPr lang="en-US" sz="2000" dirty="0">
                <a:latin typeface="Adobe Garamond Pro Bold" panose="02020702060506020403" pitchFamily="18" charset="0"/>
              </a:rPr>
              <a:t> is a generator of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.</a:t>
            </a:r>
          </a:p>
          <a:p>
            <a:r>
              <a:rPr lang="en-US" sz="2000" dirty="0">
                <a:latin typeface="Adobe Garamond Pro Bold" panose="02020702060506020403" pitchFamily="18" charset="0"/>
              </a:rPr>
              <a:t>The generator </a:t>
            </a:r>
            <a:r>
              <a:rPr lang="en-US" sz="2000" i="1" dirty="0">
                <a:latin typeface="Adobe Garamond Pro Bold" panose="02020702060506020403" pitchFamily="18" charset="0"/>
              </a:rPr>
              <a:t>G</a:t>
            </a:r>
            <a:r>
              <a:rPr lang="en-US" sz="2000" dirty="0">
                <a:latin typeface="Adobe Garamond Pro Bold" panose="02020702060506020403" pitchFamily="18" charset="0"/>
              </a:rPr>
              <a:t> is a number that, when raised to positive whole-number powers less than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, never produces the same result for any two such whole numbers.</a:t>
            </a:r>
          </a:p>
          <a:p>
            <a:r>
              <a:rPr lang="en-US" sz="2000" dirty="0">
                <a:latin typeface="Adobe Garamond Pro Bold" panose="02020702060506020403" pitchFamily="18" charset="0"/>
              </a:rPr>
              <a:t>The value of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 may be large but the value of G is usually small.</a:t>
            </a:r>
          </a:p>
          <a:p>
            <a:r>
              <a:rPr lang="en-US" sz="2000" dirty="0">
                <a:latin typeface="Adobe Garamond Pro Bold" panose="02020702060506020403" pitchFamily="18" charset="0"/>
              </a:rPr>
              <a:t>Once Alice and Bob have agreed on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 and </a:t>
            </a:r>
            <a:r>
              <a:rPr lang="en-US" sz="2000" i="1" dirty="0">
                <a:latin typeface="Adobe Garamond Pro Bold" panose="02020702060506020403" pitchFamily="18" charset="0"/>
              </a:rPr>
              <a:t>G</a:t>
            </a:r>
            <a:r>
              <a:rPr lang="en-US" sz="2000" dirty="0">
                <a:latin typeface="Adobe Garamond Pro Bold" panose="02020702060506020403" pitchFamily="18" charset="0"/>
              </a:rPr>
              <a:t> in private, they choose positive whole-number personal keys </a:t>
            </a:r>
            <a:r>
              <a:rPr lang="en-US" sz="2000" i="1" dirty="0">
                <a:latin typeface="Adobe Garamond Pro Bold" panose="02020702060506020403" pitchFamily="18" charset="0"/>
              </a:rPr>
              <a:t>a</a:t>
            </a:r>
            <a:r>
              <a:rPr lang="en-US" sz="2000" dirty="0">
                <a:latin typeface="Adobe Garamond Pro Bold" panose="02020702060506020403" pitchFamily="18" charset="0"/>
              </a:rPr>
              <a:t> and </a:t>
            </a:r>
            <a:r>
              <a:rPr lang="en-US" sz="2000" i="1" dirty="0">
                <a:latin typeface="Adobe Garamond Pro Bold" panose="02020702060506020403" pitchFamily="18" charset="0"/>
              </a:rPr>
              <a:t>b</a:t>
            </a:r>
            <a:r>
              <a:rPr lang="en-US" sz="2000" dirty="0">
                <a:latin typeface="Adobe Garamond Pro Bold" panose="02020702060506020403" pitchFamily="18" charset="0"/>
              </a:rPr>
              <a:t>, both less than the prime-number modulus </a:t>
            </a:r>
            <a:r>
              <a:rPr lang="en-US" sz="2000" i="1" dirty="0">
                <a:latin typeface="Adobe Garamond Pro Bold" panose="02020702060506020403" pitchFamily="18" charset="0"/>
              </a:rPr>
              <a:t>P</a:t>
            </a:r>
            <a:r>
              <a:rPr lang="en-US" sz="2000" dirty="0">
                <a:latin typeface="Adobe Garamond Pro Bold" panose="02020702060506020403" pitchFamily="18" charset="0"/>
              </a:rPr>
              <a:t>.</a:t>
            </a:r>
          </a:p>
          <a:p>
            <a:r>
              <a:rPr lang="en-US" sz="2000" dirty="0">
                <a:latin typeface="Adobe Garamond Pro Bold" panose="02020702060506020403" pitchFamily="18" charset="0"/>
              </a:rPr>
              <a:t>We generate two keys for Alice and Bob named x and y respectively using the power function.</a:t>
            </a:r>
            <a:endParaRPr lang="en-IN" sz="2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8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30" y="702364"/>
            <a:ext cx="8880681" cy="520885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dobe Garamond Pro Bold" panose="02020702060506020403" pitchFamily="18" charset="0"/>
              </a:rPr>
              <a:t>Then we generate shared secret keys on both the sides </a:t>
            </a:r>
            <a:r>
              <a:rPr lang="en-IN" sz="2000" dirty="0" err="1">
                <a:latin typeface="Adobe Garamond Pro Bold" panose="02020702060506020403" pitchFamily="18" charset="0"/>
              </a:rPr>
              <a:t>ka</a:t>
            </a:r>
            <a:r>
              <a:rPr lang="en-IN" sz="2000" dirty="0">
                <a:latin typeface="Adobe Garamond Pro Bold" panose="02020702060506020403" pitchFamily="18" charset="0"/>
              </a:rPr>
              <a:t> and kb respectively using the power function.</a:t>
            </a:r>
          </a:p>
          <a:p>
            <a:r>
              <a:rPr lang="en-IN" sz="2000" dirty="0">
                <a:latin typeface="Adobe Garamond Pro Bold" panose="02020702060506020403" pitchFamily="18" charset="0"/>
              </a:rPr>
              <a:t>The shared secret key will be same on both sides.</a:t>
            </a:r>
          </a:p>
          <a:p>
            <a:r>
              <a:rPr lang="en-IN" sz="2000" dirty="0">
                <a:latin typeface="Adobe Garamond Pro Bold" panose="02020702060506020403" pitchFamily="18" charset="0"/>
              </a:rPr>
              <a:t>It is essential that the value of a and b are not transmitted on public network as these values play an important role in calculating the shared key.</a:t>
            </a:r>
          </a:p>
          <a:p>
            <a:r>
              <a:rPr lang="en-IN" sz="2000" dirty="0">
                <a:latin typeface="Adobe Garamond Pro Bold" panose="02020702060506020403" pitchFamily="18" charset="0"/>
              </a:rPr>
              <a:t>We make use of our own encryption and decryption technique where we assign prime number values to each alphabet.</a:t>
            </a:r>
          </a:p>
          <a:p>
            <a:r>
              <a:rPr lang="en-IN" sz="2000" dirty="0">
                <a:latin typeface="Adobe Garamond Pro Bold" panose="02020702060506020403" pitchFamily="18" charset="0"/>
              </a:rPr>
              <a:t>Then we use the shared secret key to perform operation on the input message to create an encrypted message.</a:t>
            </a:r>
          </a:p>
          <a:p>
            <a:r>
              <a:rPr lang="en-IN" sz="2000" dirty="0">
                <a:latin typeface="Adobe Garamond Pro Bold" panose="02020702060506020403" pitchFamily="18" charset="0"/>
              </a:rPr>
              <a:t>We use the same secret shared key at the receiver’s end to reverse the computation.</a:t>
            </a:r>
          </a:p>
          <a:p>
            <a:r>
              <a:rPr lang="en-IN" sz="2000" dirty="0">
                <a:latin typeface="Adobe Garamond Pro Bold" panose="02020702060506020403" pitchFamily="18" charset="0"/>
              </a:rPr>
              <a:t>Hence we get the actual  message which is transmitted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28107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1269-1769-4B65-94F5-63E3559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Diagramatic</a:t>
            </a:r>
            <a:r>
              <a:rPr lang="en-IN" b="1" dirty="0"/>
              <a:t> Representation: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DFC72-0BAF-434D-BF69-4CA330C8C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26382"/>
            <a:ext cx="7977941" cy="5395965"/>
          </a:xfrm>
        </p:spPr>
      </p:pic>
    </p:spTree>
    <p:extLst>
      <p:ext uri="{BB962C8B-B14F-4D97-AF65-F5344CB8AC3E}">
        <p14:creationId xmlns:p14="http://schemas.microsoft.com/office/powerpoint/2010/main" val="287718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2E74E-B2D9-4545-A69C-4A5E34E7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67" y="1321696"/>
            <a:ext cx="6913265" cy="53861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1626EF-D319-4DC5-A1A1-E553BC604BB1}"/>
              </a:ext>
            </a:extLst>
          </p:cNvPr>
          <p:cNvSpPr txBox="1">
            <a:spLocks/>
          </p:cNvSpPr>
          <p:nvPr/>
        </p:nvSpPr>
        <p:spPr>
          <a:xfrm>
            <a:off x="1640156" y="488067"/>
            <a:ext cx="8911687" cy="83362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/>
              <a:t>What we have done:</a:t>
            </a:r>
          </a:p>
        </p:txBody>
      </p:sp>
    </p:spTree>
    <p:extLst>
      <p:ext uri="{BB962C8B-B14F-4D97-AF65-F5344CB8AC3E}">
        <p14:creationId xmlns:p14="http://schemas.microsoft.com/office/powerpoint/2010/main" val="99093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935E75-4702-4783-BECD-5CC8A9DEA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119" y="1423680"/>
            <a:ext cx="6667242" cy="5261893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050F54-991B-423C-A986-5AD5AE4DFDBB}"/>
              </a:ext>
            </a:extLst>
          </p:cNvPr>
          <p:cNvSpPr txBox="1">
            <a:spLocks/>
          </p:cNvSpPr>
          <p:nvPr/>
        </p:nvSpPr>
        <p:spPr>
          <a:xfrm>
            <a:off x="1640156" y="488067"/>
            <a:ext cx="8911687" cy="83362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/>
              <a:t>Generating Shared Key using DHE:</a:t>
            </a:r>
          </a:p>
        </p:txBody>
      </p:sp>
    </p:spTree>
    <p:extLst>
      <p:ext uri="{BB962C8B-B14F-4D97-AF65-F5344CB8AC3E}">
        <p14:creationId xmlns:p14="http://schemas.microsoft.com/office/powerpoint/2010/main" val="58814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10E4DA-53C2-46A6-B4EB-2A3DD921F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510" y="26738"/>
            <a:ext cx="9736103" cy="18782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/>
              <a:t>Transmission of Message: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3539CE-86AD-4FE5-BA5E-991F6AE98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57" y="681876"/>
            <a:ext cx="5757705" cy="6149386"/>
          </a:xfrm>
        </p:spPr>
      </p:pic>
    </p:spTree>
    <p:extLst>
      <p:ext uri="{BB962C8B-B14F-4D97-AF65-F5344CB8AC3E}">
        <p14:creationId xmlns:p14="http://schemas.microsoft.com/office/powerpoint/2010/main" val="423743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04623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1198</TotalTime>
  <Words>312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Garamond Pro Bold</vt:lpstr>
      <vt:lpstr>Arial</vt:lpstr>
      <vt:lpstr>Century Gothic</vt:lpstr>
      <vt:lpstr>Wingdings 3</vt:lpstr>
      <vt:lpstr>Wisp</vt:lpstr>
      <vt:lpstr>Variations on Diffie-Hellman Key Exchange to Optimize the Resistivity</vt:lpstr>
      <vt:lpstr>Working Principle Of DHE:</vt:lpstr>
      <vt:lpstr>PowerPoint Presentation</vt:lpstr>
      <vt:lpstr>Diagramatic Representation:</vt:lpstr>
      <vt:lpstr>PowerPoint Presentation</vt:lpstr>
      <vt:lpstr>PowerPoint Presentation</vt:lpstr>
      <vt:lpstr>Transmission of Message: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Variations on Diffie-Hellman Key Exchange to Optimize the Resistivity</dc:title>
  <dc:creator>gagandeepbekal@outlook.com</dc:creator>
  <cp:lastModifiedBy>Harshit S</cp:lastModifiedBy>
  <cp:revision>13</cp:revision>
  <dcterms:created xsi:type="dcterms:W3CDTF">2020-04-09T08:10:58Z</dcterms:created>
  <dcterms:modified xsi:type="dcterms:W3CDTF">2020-04-10T10:34:42Z</dcterms:modified>
</cp:coreProperties>
</file>