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2" r:id="rId2"/>
  </p:sldMasterIdLst>
  <p:notesMasterIdLst>
    <p:notesMasterId r:id="rId17"/>
  </p:notesMasterIdLst>
  <p:sldIdLst>
    <p:sldId id="451" r:id="rId3"/>
    <p:sldId id="455" r:id="rId4"/>
    <p:sldId id="459" r:id="rId5"/>
    <p:sldId id="257" r:id="rId6"/>
    <p:sldId id="434" r:id="rId7"/>
    <p:sldId id="436" r:id="rId8"/>
    <p:sldId id="435" r:id="rId9"/>
    <p:sldId id="439" r:id="rId10"/>
    <p:sldId id="440" r:id="rId11"/>
    <p:sldId id="443" r:id="rId12"/>
    <p:sldId id="444" r:id="rId13"/>
    <p:sldId id="446" r:id="rId14"/>
    <p:sldId id="445" r:id="rId15"/>
    <p:sldId id="4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5"/>
            <p14:sldId id="459"/>
            <p14:sldId id="257"/>
            <p14:sldId id="434"/>
            <p14:sldId id="436"/>
            <p14:sldId id="435"/>
            <p14:sldId id="439"/>
            <p14:sldId id="440"/>
            <p14:sldId id="443"/>
            <p14:sldId id="444"/>
            <p14:sldId id="446"/>
            <p14:sldId id="445"/>
            <p14:sldId id="447"/>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61" d="100"/>
          <a:sy n="61" d="100"/>
        </p:scale>
        <p:origin x="894" y="6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067687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dirty="0"/>
          </a:p>
        </p:txBody>
      </p:sp>
    </p:spTree>
    <p:extLst>
      <p:ext uri="{BB962C8B-B14F-4D97-AF65-F5344CB8AC3E}">
        <p14:creationId xmlns:p14="http://schemas.microsoft.com/office/powerpoint/2010/main" val="3461503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1724137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07549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490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3842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71034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695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801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71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57907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2629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86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369088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73585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9770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543206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52898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55263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Tree>
    <p:extLst>
      <p:ext uri="{BB962C8B-B14F-4D97-AF65-F5344CB8AC3E}">
        <p14:creationId xmlns:p14="http://schemas.microsoft.com/office/powerpoint/2010/main" val="41708866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392173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7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Introduction to Programming using Python</a:t>
            </a:r>
            <a:endParaRPr lang="en-US" sz="4000" dirty="0"/>
          </a:p>
        </p:txBody>
      </p:sp>
      <p:sp>
        <p:nvSpPr>
          <p:cNvPr id="6" name="Rectangle 5"/>
          <p:cNvSpPr/>
          <p:nvPr/>
        </p:nvSpPr>
        <p:spPr>
          <a:xfrm>
            <a:off x="0" y="6337793"/>
            <a:ext cx="6096000" cy="369332"/>
          </a:xfrm>
          <a:prstGeom prst="rect">
            <a:avLst/>
          </a:prstGeom>
        </p:spPr>
        <p:txBody>
          <a:bodyPr>
            <a:spAutoFit/>
          </a:bodyPr>
          <a:lstStyle/>
          <a:p>
            <a:r>
              <a:rPr lang="en-US" dirty="0" smtClean="0"/>
              <a:t>Ismail k </a:t>
            </a:r>
            <a:endParaRPr lang="en-US"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How do I know I installed everything correctly?</a:t>
            </a:r>
            <a:endParaRPr lang="en-US" dirty="0"/>
          </a:p>
        </p:txBody>
      </p:sp>
      <p:sp>
        <p:nvSpPr>
          <p:cNvPr id="2" name="Content Placeholder 1"/>
          <p:cNvSpPr>
            <a:spLocks noGrp="1"/>
          </p:cNvSpPr>
          <p:nvPr>
            <p:ph sz="half" idx="1"/>
          </p:nvPr>
        </p:nvSpPr>
        <p:spPr>
          <a:xfrm>
            <a:off x="677334" y="2160589"/>
            <a:ext cx="6143525" cy="3880772"/>
          </a:xfrm>
        </p:spPr>
        <p:txBody>
          <a:bodyPr>
            <a:normAutofit/>
          </a:bodyPr>
          <a:lstStyle/>
          <a:p>
            <a:pPr>
              <a:lnSpc>
                <a:spcPct val="150000"/>
              </a:lnSpc>
            </a:pPr>
            <a:r>
              <a:rPr lang="en-CA" sz="2600" b="0" dirty="0" smtClean="0"/>
              <a:t>There is a tradition among programmers</a:t>
            </a:r>
          </a:p>
          <a:p>
            <a:pPr>
              <a:lnSpc>
                <a:spcPct val="150000"/>
              </a:lnSpc>
            </a:pPr>
            <a:r>
              <a:rPr lang="en-CA" sz="2600" b="0" dirty="0" smtClean="0"/>
              <a:t>We always test our installation by writing the same program:</a:t>
            </a:r>
            <a:endParaRPr lang="en-US" sz="2600" b="0" dirty="0" smtClean="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026441" y="1371601"/>
            <a:ext cx="3696101" cy="4521968"/>
          </a:xfrm>
        </p:spPr>
      </p:pic>
      <p:sp>
        <p:nvSpPr>
          <p:cNvPr id="6" name="TextBox 5"/>
          <p:cNvSpPr txBox="1"/>
          <p:nvPr/>
        </p:nvSpPr>
        <p:spPr>
          <a:xfrm>
            <a:off x="8489482" y="1819176"/>
            <a:ext cx="2027478" cy="523220"/>
          </a:xfrm>
          <a:prstGeom prst="rect">
            <a:avLst/>
          </a:prstGeom>
          <a:noFill/>
        </p:spPr>
        <p:txBody>
          <a:bodyPr wrap="none" rtlCol="0">
            <a:spAutoFit/>
          </a:bodyPr>
          <a:lstStyle/>
          <a:p>
            <a:r>
              <a:rPr lang="en-CA" sz="2800" dirty="0" smtClean="0"/>
              <a:t>Hello World!</a:t>
            </a:r>
            <a:endParaRPr lang="en-US" sz="2800" dirty="0"/>
          </a:p>
        </p:txBody>
      </p:sp>
    </p:spTree>
    <p:extLst>
      <p:ext uri="{BB962C8B-B14F-4D97-AF65-F5344CB8AC3E}">
        <p14:creationId xmlns:p14="http://schemas.microsoft.com/office/powerpoint/2010/main" val="167295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Creating your Hello World program!</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You have now created your first application</a:t>
            </a:r>
            <a:endParaRPr lang="en-US" dirty="0"/>
          </a:p>
        </p:txBody>
      </p:sp>
      <p:sp>
        <p:nvSpPr>
          <p:cNvPr id="5" name="Rectangle 1"/>
          <p:cNvSpPr>
            <a:spLocks noGrp="1" noChangeArrowheads="1"/>
          </p:cNvSpPr>
          <p:nvPr>
            <p:ph idx="1"/>
          </p:nvPr>
        </p:nvSpPr>
        <p:spPr bwMode="auto">
          <a:xfrm>
            <a:off x="379514" y="1245702"/>
            <a:ext cx="375295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405170" y="2526152"/>
            <a:ext cx="10575150" cy="3324174"/>
          </a:xfrm>
          <a:prstGeom prst="rect">
            <a:avLst/>
          </a:prstGeom>
        </p:spPr>
      </p:pic>
    </p:spTree>
    <p:extLst>
      <p:ext uri="{BB962C8B-B14F-4D97-AF65-F5344CB8AC3E}">
        <p14:creationId xmlns:p14="http://schemas.microsoft.com/office/powerpoint/2010/main" val="1378770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Pick up good habits right away!</a:t>
            </a:r>
            <a:endParaRPr lang="en-US" dirty="0"/>
          </a:p>
        </p:txBody>
      </p:sp>
      <p:sp>
        <p:nvSpPr>
          <p:cNvPr id="4" name="Content Placeholder 3"/>
          <p:cNvSpPr>
            <a:spLocks noGrp="1"/>
          </p:cNvSpPr>
          <p:nvPr>
            <p:ph idx="1"/>
          </p:nvPr>
        </p:nvSpPr>
        <p:spPr>
          <a:xfrm>
            <a:off x="677334" y="1734920"/>
            <a:ext cx="8596668" cy="3880773"/>
          </a:xfrm>
        </p:spPr>
        <p:txBody>
          <a:bodyPr>
            <a:normAutofit fontScale="92500"/>
          </a:bodyPr>
          <a:lstStyle/>
          <a:p>
            <a:pPr>
              <a:lnSpc>
                <a:spcPct val="150000"/>
              </a:lnSpc>
            </a:pPr>
            <a:r>
              <a:rPr lang="en-CA" sz="2500" dirty="0" smtClean="0"/>
              <a:t>Comments in your code help you or someone else understand</a:t>
            </a:r>
          </a:p>
          <a:p>
            <a:pPr lvl="1">
              <a:lnSpc>
                <a:spcPct val="150000"/>
              </a:lnSpc>
            </a:pPr>
            <a:r>
              <a:rPr lang="en-CA" sz="2500" dirty="0"/>
              <a:t>W</a:t>
            </a:r>
            <a:r>
              <a:rPr lang="en-CA" sz="2500" dirty="0" smtClean="0"/>
              <a:t>hat your program does</a:t>
            </a:r>
          </a:p>
          <a:p>
            <a:pPr lvl="1">
              <a:lnSpc>
                <a:spcPct val="150000"/>
              </a:lnSpc>
            </a:pPr>
            <a:r>
              <a:rPr lang="en-CA" sz="2500" dirty="0" smtClean="0"/>
              <a:t>What a particular line or section of code does</a:t>
            </a:r>
          </a:p>
          <a:p>
            <a:pPr lvl="1">
              <a:lnSpc>
                <a:spcPct val="150000"/>
              </a:lnSpc>
            </a:pPr>
            <a:r>
              <a:rPr lang="en-CA" sz="2500" dirty="0" smtClean="0"/>
              <a:t>Why you chose to do something a particular way</a:t>
            </a:r>
          </a:p>
          <a:p>
            <a:pPr lvl="1">
              <a:lnSpc>
                <a:spcPct val="150000"/>
              </a:lnSpc>
            </a:pPr>
            <a:r>
              <a:rPr lang="en-CA" sz="2500" dirty="0" smtClean="0"/>
              <a:t>Anything that might be helpful to know if I am looking at the code later and trying to understand it!</a:t>
            </a:r>
          </a:p>
          <a:p>
            <a:pPr>
              <a:lnSpc>
                <a:spcPct val="150000"/>
              </a:lnSpc>
            </a:pPr>
            <a:endParaRPr lang="en-US" dirty="0"/>
          </a:p>
        </p:txBody>
      </p:sp>
    </p:spTree>
    <p:extLst>
      <p:ext uri="{BB962C8B-B14F-4D97-AF65-F5344CB8AC3E}">
        <p14:creationId xmlns:p14="http://schemas.microsoft.com/office/powerpoint/2010/main" val="345902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Python we use a </a:t>
            </a:r>
            <a:r>
              <a:rPr lang="en-CA" dirty="0" smtClean="0">
                <a:solidFill>
                  <a:schemeClr val="accent3">
                    <a:lumMod val="75000"/>
                  </a:schemeClr>
                </a:solidFill>
              </a:rPr>
              <a:t>#</a:t>
            </a:r>
            <a:r>
              <a:rPr lang="en-CA" dirty="0" smtClean="0"/>
              <a:t> to indicate comments</a:t>
            </a:r>
            <a:endParaRPr lang="en-US" dirty="0"/>
          </a:p>
        </p:txBody>
      </p:sp>
      <p:sp>
        <p:nvSpPr>
          <p:cNvPr id="4" name="Rectangle 1"/>
          <p:cNvSpPr>
            <a:spLocks noChangeArrowheads="1"/>
          </p:cNvSpPr>
          <p:nvPr/>
        </p:nvSpPr>
        <p:spPr bwMode="auto">
          <a:xfrm>
            <a:off x="379413" y="1388226"/>
            <a:ext cx="834074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#My first Python Application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#Created by 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command displays a message on the screen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rot="20036702">
            <a:off x="1112376" y="2833467"/>
            <a:ext cx="9928680" cy="1200329"/>
          </a:xfrm>
          <a:prstGeom prst="rect">
            <a:avLst/>
          </a:prstGeom>
          <a:solidFill>
            <a:schemeClr val="bg1"/>
          </a:solidFill>
        </p:spPr>
        <p:txBody>
          <a:bodyPr wrap="none" rtlCol="0">
            <a:spAutoFit/>
          </a:bodyPr>
          <a:lstStyle/>
          <a:p>
            <a:r>
              <a:rPr lang="en-CA" sz="7200" dirty="0" smtClean="0"/>
              <a:t>Did you notice the colors?</a:t>
            </a:r>
            <a:endParaRPr lang="en-US" sz="7200" dirty="0"/>
          </a:p>
        </p:txBody>
      </p:sp>
    </p:spTree>
    <p:extLst>
      <p:ext uri="{BB962C8B-B14F-4D97-AF65-F5344CB8AC3E}">
        <p14:creationId xmlns:p14="http://schemas.microsoft.com/office/powerpoint/2010/main" val="340468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45309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One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Working with</a:t>
                      </a:r>
                      <a:r>
                        <a:rPr lang="en-US" sz="2400" baseline="0" dirty="0" smtClean="0">
                          <a:latin typeface="Segoe UI Light" panose="020B0502040204020203" pitchFamily="34" charset="0"/>
                          <a:cs typeface="Segoe UI Light" panose="020B0502040204020203" pitchFamily="34" charset="0"/>
                        </a:rPr>
                        <a:t> dates and times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Displaying text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Making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String variables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Complex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Storing numbers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3443508"/>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Two</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08 | Repeating events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12 | Reading from files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09 | Repeating events until done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13</a:t>
                      </a:r>
                      <a:r>
                        <a:rPr lang="en-US" sz="2400" baseline="0" dirty="0" smtClean="0">
                          <a:latin typeface="Segoe UI Light" panose="020B0502040204020203" pitchFamily="34" charset="0"/>
                          <a:cs typeface="Segoe UI Light" panose="020B0502040204020203" pitchFamily="34" charset="0"/>
                        </a:rPr>
                        <a:t> | Functions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10 | Remembering lists</a:t>
                      </a:r>
                    </a:p>
                  </a:txBody>
                  <a:tcPr anchor="ctr"/>
                </a:tc>
                <a:tc>
                  <a:txBody>
                    <a:bodyPr/>
                    <a:lstStyle/>
                    <a:p>
                      <a:r>
                        <a:rPr lang="en-US" sz="2400" dirty="0" smtClean="0">
                          <a:latin typeface="Segoe UI Light" panose="020B0502040204020203" pitchFamily="34" charset="0"/>
                          <a:cs typeface="Segoe UI Light" panose="020B0502040204020203" pitchFamily="34" charset="0"/>
                        </a:rPr>
                        <a:t>14 | Handling errors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11 | How to save information in files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819586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learn to code?</a:t>
            </a:r>
            <a:endParaRPr lang="en-US" dirty="0"/>
          </a:p>
        </p:txBody>
      </p:sp>
      <p:sp>
        <p:nvSpPr>
          <p:cNvPr id="3" name="Content Placeholder 2"/>
          <p:cNvSpPr>
            <a:spLocks noGrp="1"/>
          </p:cNvSpPr>
          <p:nvPr>
            <p:ph idx="1"/>
          </p:nvPr>
        </p:nvSpPr>
        <p:spPr>
          <a:xfrm>
            <a:off x="677334" y="1425904"/>
            <a:ext cx="8596668" cy="3880773"/>
          </a:xfrm>
        </p:spPr>
        <p:txBody>
          <a:bodyPr>
            <a:noAutofit/>
          </a:bodyPr>
          <a:lstStyle/>
          <a:p>
            <a:r>
              <a:rPr lang="en-CA" sz="2400" dirty="0" smtClean="0"/>
              <a:t>Programming is a powerful tool you can use to solve all kinds of problems</a:t>
            </a:r>
          </a:p>
          <a:p>
            <a:r>
              <a:rPr lang="en-CA" sz="2400" b="1" dirty="0" smtClean="0"/>
              <a:t>What do you want to do</a:t>
            </a:r>
            <a:r>
              <a:rPr lang="en-CA" sz="2400" b="1" dirty="0" smtClean="0"/>
              <a:t>?</a:t>
            </a:r>
          </a:p>
          <a:p>
            <a:pPr lvl="1"/>
            <a:r>
              <a:rPr lang="en-CA" sz="2200" dirty="0" smtClean="0"/>
              <a:t>To interact with machines</a:t>
            </a:r>
          </a:p>
          <a:p>
            <a:pPr lvl="1"/>
            <a:r>
              <a:rPr lang="en-CA" sz="2200" dirty="0" smtClean="0"/>
              <a:t>To build apps</a:t>
            </a:r>
          </a:p>
          <a:p>
            <a:pPr lvl="1"/>
            <a:r>
              <a:rPr lang="en-CA" sz="2200" dirty="0" smtClean="0"/>
              <a:t>To solve real world problems </a:t>
            </a:r>
            <a:endParaRPr lang="en-CA" sz="2200" dirty="0" smtClean="0"/>
          </a:p>
          <a:p>
            <a:pPr lvl="1">
              <a:lnSpc>
                <a:spcPct val="150000"/>
              </a:lnSpc>
            </a:pPr>
            <a:r>
              <a:rPr lang="en-CA" sz="2400" dirty="0" smtClean="0"/>
              <a:t>To make the work easy</a:t>
            </a:r>
            <a:endParaRPr lang="en-CA" sz="2400" dirty="0" smtClean="0"/>
          </a:p>
        </p:txBody>
      </p:sp>
    </p:spTree>
    <p:extLst>
      <p:ext uri="{BB962C8B-B14F-4D97-AF65-F5344CB8AC3E}">
        <p14:creationId xmlns:p14="http://schemas.microsoft.com/office/powerpoint/2010/main" val="126985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Python?</a:t>
            </a:r>
            <a:endParaRPr lang="en-US" dirty="0"/>
          </a:p>
        </p:txBody>
      </p:sp>
      <p:sp>
        <p:nvSpPr>
          <p:cNvPr id="3" name="Content Placeholder 2"/>
          <p:cNvSpPr>
            <a:spLocks noGrp="1"/>
          </p:cNvSpPr>
          <p:nvPr>
            <p:ph idx="1"/>
          </p:nvPr>
        </p:nvSpPr>
        <p:spPr>
          <a:xfrm>
            <a:off x="677333" y="2160590"/>
            <a:ext cx="9475660" cy="2915908"/>
          </a:xfrm>
        </p:spPr>
        <p:txBody>
          <a:bodyPr>
            <a:normAutofit fontScale="92500" lnSpcReduction="20000"/>
          </a:bodyPr>
          <a:lstStyle/>
          <a:p>
            <a:pPr>
              <a:lnSpc>
                <a:spcPct val="150000"/>
              </a:lnSpc>
            </a:pPr>
            <a:r>
              <a:rPr lang="en-CA" sz="2500" dirty="0" smtClean="0"/>
              <a:t>There are a LOT of different programming languages out there</a:t>
            </a:r>
          </a:p>
          <a:p>
            <a:pPr>
              <a:lnSpc>
                <a:spcPct val="150000"/>
              </a:lnSpc>
            </a:pPr>
            <a:r>
              <a:rPr lang="en-CA" sz="2500" dirty="0" smtClean="0"/>
              <a:t>Python is one of the easier ones to </a:t>
            </a:r>
            <a:r>
              <a:rPr lang="en-CA" sz="2500" dirty="0" smtClean="0"/>
              <a:t>learn</a:t>
            </a:r>
            <a:endParaRPr lang="en-CA" sz="2500" dirty="0" smtClean="0"/>
          </a:p>
          <a:p>
            <a:pPr>
              <a:lnSpc>
                <a:spcPct val="150000"/>
              </a:lnSpc>
            </a:pPr>
            <a:r>
              <a:rPr lang="en-CA" sz="2500" dirty="0" smtClean="0"/>
              <a:t>There are lots of free tools out there you can use to code or learn Python</a:t>
            </a:r>
          </a:p>
          <a:p>
            <a:pPr>
              <a:lnSpc>
                <a:spcPct val="150000"/>
              </a:lnSpc>
            </a:pPr>
            <a:r>
              <a:rPr lang="en-CA" sz="2500" dirty="0" smtClean="0"/>
              <a:t>There are a lot of different ways to use Python </a:t>
            </a:r>
            <a:r>
              <a:rPr lang="en-CA" sz="2500" dirty="0" smtClean="0"/>
              <a:t>code</a:t>
            </a:r>
            <a:endParaRPr lang="en-CA" sz="2500" dirty="0" smtClean="0"/>
          </a:p>
        </p:txBody>
      </p:sp>
    </p:spTree>
    <p:extLst>
      <p:ext uri="{BB962C8B-B14F-4D97-AF65-F5344CB8AC3E}">
        <p14:creationId xmlns:p14="http://schemas.microsoft.com/office/powerpoint/2010/main" val="31903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 as a bonus</a:t>
            </a:r>
            <a:endParaRPr lang="en-US" dirty="0"/>
          </a:p>
        </p:txBody>
      </p:sp>
      <p:sp>
        <p:nvSpPr>
          <p:cNvPr id="3" name="Content Placeholder 2"/>
          <p:cNvSpPr>
            <a:spLocks noGrp="1"/>
          </p:cNvSpPr>
          <p:nvPr>
            <p:ph idx="1"/>
          </p:nvPr>
        </p:nvSpPr>
        <p:spPr>
          <a:xfrm>
            <a:off x="379413" y="1388226"/>
            <a:ext cx="9237553" cy="1980616"/>
          </a:xfrm>
        </p:spPr>
        <p:txBody>
          <a:bodyPr>
            <a:normAutofit/>
          </a:bodyPr>
          <a:lstStyle/>
          <a:p>
            <a:pPr>
              <a:lnSpc>
                <a:spcPct val="150000"/>
              </a:lnSpc>
            </a:pPr>
            <a:r>
              <a:rPr lang="en-CA" sz="2500" dirty="0" smtClean="0"/>
              <a:t>Once you learn how to code in one programming language </a:t>
            </a:r>
            <a:r>
              <a:rPr lang="en-CA" sz="2500" dirty="0" smtClean="0"/>
              <a:t>it </a:t>
            </a:r>
            <a:r>
              <a:rPr lang="en-CA" sz="2500" dirty="0" smtClean="0"/>
              <a:t>will be easier to learn another programming language, and another, and another…</a:t>
            </a:r>
            <a:endParaRPr lang="en-US" sz="2500" dirty="0"/>
          </a:p>
        </p:txBody>
      </p:sp>
      <p:sp>
        <p:nvSpPr>
          <p:cNvPr id="4" name="TextBox 3"/>
          <p:cNvSpPr txBox="1"/>
          <p:nvPr/>
        </p:nvSpPr>
        <p:spPr>
          <a:xfrm>
            <a:off x="1905803" y="4466121"/>
            <a:ext cx="660758" cy="646331"/>
          </a:xfrm>
          <a:prstGeom prst="rect">
            <a:avLst/>
          </a:prstGeom>
          <a:noFill/>
        </p:spPr>
        <p:txBody>
          <a:bodyPr wrap="none" rtlCol="0">
            <a:spAutoFit/>
          </a:bodyPr>
          <a:lstStyle/>
          <a:p>
            <a:r>
              <a:rPr lang="en-CA" sz="3600" dirty="0" smtClean="0">
                <a:solidFill>
                  <a:srgbClr val="FF0000"/>
                </a:solidFill>
              </a:rPr>
              <a:t>C#</a:t>
            </a:r>
            <a:endParaRPr lang="en-US" sz="3600" dirty="0">
              <a:solidFill>
                <a:srgbClr val="FF0000"/>
              </a:solidFill>
            </a:endParaRPr>
          </a:p>
        </p:txBody>
      </p:sp>
      <p:sp>
        <p:nvSpPr>
          <p:cNvPr id="5" name="TextBox 4"/>
          <p:cNvSpPr txBox="1"/>
          <p:nvPr/>
        </p:nvSpPr>
        <p:spPr>
          <a:xfrm>
            <a:off x="3792354" y="3368842"/>
            <a:ext cx="2035685" cy="646331"/>
          </a:xfrm>
          <a:prstGeom prst="rect">
            <a:avLst/>
          </a:prstGeom>
          <a:noFill/>
        </p:spPr>
        <p:txBody>
          <a:bodyPr wrap="none" rtlCol="0">
            <a:spAutoFit/>
          </a:bodyPr>
          <a:lstStyle/>
          <a:p>
            <a:r>
              <a:rPr lang="en-CA" sz="3600" dirty="0" smtClean="0">
                <a:solidFill>
                  <a:schemeClr val="tx2"/>
                </a:solidFill>
              </a:rPr>
              <a:t>JavaScript</a:t>
            </a:r>
            <a:endParaRPr lang="en-US" sz="3600" dirty="0">
              <a:solidFill>
                <a:schemeClr val="tx2"/>
              </a:solidFill>
            </a:endParaRPr>
          </a:p>
        </p:txBody>
      </p:sp>
      <p:sp>
        <p:nvSpPr>
          <p:cNvPr id="6" name="TextBox 5"/>
          <p:cNvSpPr txBox="1"/>
          <p:nvPr/>
        </p:nvSpPr>
        <p:spPr>
          <a:xfrm>
            <a:off x="6160168" y="4466122"/>
            <a:ext cx="893386" cy="646331"/>
          </a:xfrm>
          <a:prstGeom prst="rect">
            <a:avLst/>
          </a:prstGeom>
          <a:noFill/>
        </p:spPr>
        <p:txBody>
          <a:bodyPr wrap="none" rtlCol="0">
            <a:spAutoFit/>
          </a:bodyPr>
          <a:lstStyle/>
          <a:p>
            <a:r>
              <a:rPr lang="en-CA" sz="3600" dirty="0" smtClean="0">
                <a:solidFill>
                  <a:srgbClr val="00B050"/>
                </a:solidFill>
              </a:rPr>
              <a:t>C++</a:t>
            </a:r>
            <a:endParaRPr lang="en-US" sz="3600" dirty="0">
              <a:solidFill>
                <a:srgbClr val="00B050"/>
              </a:solidFill>
            </a:endParaRPr>
          </a:p>
        </p:txBody>
      </p:sp>
      <p:sp>
        <p:nvSpPr>
          <p:cNvPr id="7" name="TextBox 6"/>
          <p:cNvSpPr txBox="1"/>
          <p:nvPr/>
        </p:nvSpPr>
        <p:spPr>
          <a:xfrm>
            <a:off x="5034013" y="5576599"/>
            <a:ext cx="909608" cy="646331"/>
          </a:xfrm>
          <a:prstGeom prst="rect">
            <a:avLst/>
          </a:prstGeom>
          <a:noFill/>
        </p:spPr>
        <p:txBody>
          <a:bodyPr wrap="none" rtlCol="0">
            <a:spAutoFit/>
          </a:bodyPr>
          <a:lstStyle/>
          <a:p>
            <a:r>
              <a:rPr lang="en-CA" sz="3600" dirty="0" smtClean="0">
                <a:solidFill>
                  <a:srgbClr val="7030A0"/>
                </a:solidFill>
              </a:rPr>
              <a:t>Perl</a:t>
            </a:r>
            <a:endParaRPr lang="en-US" sz="3600" dirty="0">
              <a:solidFill>
                <a:srgbClr val="7030A0"/>
              </a:solidFill>
            </a:endParaRPr>
          </a:p>
        </p:txBody>
      </p:sp>
      <p:sp>
        <p:nvSpPr>
          <p:cNvPr id="8" name="TextBox 7"/>
          <p:cNvSpPr txBox="1"/>
          <p:nvPr/>
        </p:nvSpPr>
        <p:spPr>
          <a:xfrm>
            <a:off x="7349565" y="3503224"/>
            <a:ext cx="824265" cy="646331"/>
          </a:xfrm>
          <a:prstGeom prst="rect">
            <a:avLst/>
          </a:prstGeom>
          <a:noFill/>
        </p:spPr>
        <p:txBody>
          <a:bodyPr wrap="none" rtlCol="0">
            <a:spAutoFit/>
          </a:bodyPr>
          <a:lstStyle/>
          <a:p>
            <a:r>
              <a:rPr lang="en-CA" sz="3600" dirty="0" smtClean="0">
                <a:solidFill>
                  <a:schemeClr val="accent6">
                    <a:lumMod val="50000"/>
                  </a:schemeClr>
                </a:solidFill>
              </a:rPr>
              <a:t>???</a:t>
            </a:r>
            <a:endParaRPr lang="en-US" sz="3600" dirty="0">
              <a:solidFill>
                <a:schemeClr val="accent6">
                  <a:lumMod val="50000"/>
                </a:schemeClr>
              </a:solidFill>
            </a:endParaRPr>
          </a:p>
        </p:txBody>
      </p:sp>
    </p:spTree>
    <p:extLst>
      <p:ext uri="{BB962C8B-B14F-4D97-AF65-F5344CB8AC3E}">
        <p14:creationId xmlns:p14="http://schemas.microsoft.com/office/powerpoint/2010/main" val="169949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Where does we use </a:t>
            </a:r>
            <a:r>
              <a:rPr lang="en-CA" dirty="0" smtClean="0"/>
              <a:t>Python?</a:t>
            </a:r>
            <a:endParaRPr lang="en-US" dirty="0"/>
          </a:p>
        </p:txBody>
      </p:sp>
      <p:sp>
        <p:nvSpPr>
          <p:cNvPr id="3" name="Content Placeholder 2"/>
          <p:cNvSpPr>
            <a:spLocks noGrp="1"/>
          </p:cNvSpPr>
          <p:nvPr>
            <p:ph idx="1"/>
          </p:nvPr>
        </p:nvSpPr>
        <p:spPr/>
        <p:txBody>
          <a:bodyPr/>
          <a:lstStyle/>
          <a:p>
            <a:pPr>
              <a:lnSpc>
                <a:spcPct val="150000"/>
              </a:lnSpc>
            </a:pPr>
            <a:r>
              <a:rPr lang="en-US" sz="2500" dirty="0" smtClean="0"/>
              <a:t>Machine learning</a:t>
            </a:r>
          </a:p>
          <a:p>
            <a:pPr>
              <a:lnSpc>
                <a:spcPct val="150000"/>
              </a:lnSpc>
            </a:pPr>
            <a:r>
              <a:rPr lang="en-US" sz="2500" dirty="0" err="1" smtClean="0"/>
              <a:t>Deeplearning</a:t>
            </a:r>
            <a:endParaRPr lang="en-US" sz="2500" dirty="0" smtClean="0"/>
          </a:p>
          <a:p>
            <a:pPr>
              <a:lnSpc>
                <a:spcPct val="150000"/>
              </a:lnSpc>
            </a:pPr>
            <a:r>
              <a:rPr lang="en-US" sz="2500" dirty="0" smtClean="0"/>
              <a:t>AI</a:t>
            </a:r>
          </a:p>
          <a:p>
            <a:pPr>
              <a:lnSpc>
                <a:spcPct val="150000"/>
              </a:lnSpc>
            </a:pPr>
            <a:r>
              <a:rPr lang="en-US" sz="2500" dirty="0" err="1" smtClean="0"/>
              <a:t>Hadoop</a:t>
            </a:r>
            <a:endParaRPr lang="en-US" sz="2500" dirty="0" smtClean="0"/>
          </a:p>
          <a:p>
            <a:pPr>
              <a:lnSpc>
                <a:spcPct val="150000"/>
              </a:lnSpc>
            </a:pPr>
            <a:r>
              <a:rPr lang="en-US" sz="2500" dirty="0" smtClean="0"/>
              <a:t>It is also used for scripting </a:t>
            </a:r>
          </a:p>
          <a:p>
            <a:pPr>
              <a:lnSpc>
                <a:spcPct val="150000"/>
              </a:lnSpc>
            </a:pPr>
            <a:endParaRPr lang="en-US" dirty="0"/>
          </a:p>
        </p:txBody>
      </p:sp>
    </p:spTree>
    <p:extLst>
      <p:ext uri="{BB962C8B-B14F-4D97-AF65-F5344CB8AC3E}">
        <p14:creationId xmlns:p14="http://schemas.microsoft.com/office/powerpoint/2010/main" val="418193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how do I get started?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92354" y="1597795"/>
            <a:ext cx="4956522" cy="4630270"/>
          </a:xfrm>
        </p:spPr>
      </p:pic>
    </p:spTree>
    <p:extLst>
      <p:ext uri="{BB962C8B-B14F-4D97-AF65-F5344CB8AC3E}">
        <p14:creationId xmlns:p14="http://schemas.microsoft.com/office/powerpoint/2010/main" val="870869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765" y="312005"/>
            <a:ext cx="8596668" cy="1320800"/>
          </a:xfrm>
        </p:spPr>
        <p:txBody>
          <a:bodyPr/>
          <a:lstStyle/>
          <a:p>
            <a:r>
              <a:rPr lang="en-CA" dirty="0" smtClean="0"/>
              <a:t>You need to install software on your PC/laptop</a:t>
            </a:r>
            <a:endParaRPr lang="en-US" dirty="0"/>
          </a:p>
        </p:txBody>
      </p:sp>
      <p:sp>
        <p:nvSpPr>
          <p:cNvPr id="3" name="Content Placeholder 2"/>
          <p:cNvSpPr>
            <a:spLocks noGrp="1"/>
          </p:cNvSpPr>
          <p:nvPr>
            <p:ph sz="half" idx="1"/>
          </p:nvPr>
        </p:nvSpPr>
        <p:spPr>
          <a:xfrm>
            <a:off x="677334" y="1632805"/>
            <a:ext cx="8356307" cy="3880772"/>
          </a:xfrm>
        </p:spPr>
        <p:txBody>
          <a:bodyPr>
            <a:normAutofit lnSpcReduction="10000"/>
          </a:bodyPr>
          <a:lstStyle/>
          <a:p>
            <a:pPr>
              <a:lnSpc>
                <a:spcPct val="150000"/>
              </a:lnSpc>
            </a:pPr>
            <a:r>
              <a:rPr lang="en-CA" sz="2500" b="0" dirty="0" smtClean="0"/>
              <a:t>There are a lot of different tools out there you can use to write Python Code.</a:t>
            </a:r>
          </a:p>
          <a:p>
            <a:pPr>
              <a:lnSpc>
                <a:spcPct val="150000"/>
              </a:lnSpc>
            </a:pPr>
            <a:r>
              <a:rPr lang="en-CA" sz="2500" b="0" dirty="0" smtClean="0"/>
              <a:t> Anaconda IDE in this</a:t>
            </a:r>
          </a:p>
          <a:p>
            <a:pPr>
              <a:lnSpc>
                <a:spcPct val="150000"/>
              </a:lnSpc>
            </a:pPr>
            <a:r>
              <a:rPr lang="en-CA" sz="2500" dirty="0" smtClean="0"/>
              <a:t>Visual studio</a:t>
            </a:r>
          </a:p>
          <a:p>
            <a:pPr>
              <a:lnSpc>
                <a:spcPct val="150000"/>
              </a:lnSpc>
            </a:pPr>
            <a:r>
              <a:rPr lang="en-CA" sz="2500" b="0" dirty="0" smtClean="0"/>
              <a:t>Python interpreter</a:t>
            </a:r>
          </a:p>
          <a:p>
            <a:pPr>
              <a:lnSpc>
                <a:spcPct val="150000"/>
              </a:lnSpc>
            </a:pPr>
            <a:r>
              <a:rPr lang="en-CA" sz="2500" b="0" dirty="0" smtClean="0"/>
              <a:t> </a:t>
            </a:r>
            <a:r>
              <a:rPr lang="en-CA" sz="2500" b="0" dirty="0" err="1" smtClean="0"/>
              <a:t>pyTorch</a:t>
            </a:r>
            <a:endParaRPr lang="en-US" sz="2500" b="0" dirty="0"/>
          </a:p>
        </p:txBody>
      </p:sp>
      <p:pic>
        <p:nvPicPr>
          <p:cNvPr id="6" name="Picture 5"/>
          <p:cNvPicPr>
            <a:picLocks noChangeAspect="1"/>
          </p:cNvPicPr>
          <p:nvPr/>
        </p:nvPicPr>
        <p:blipFill>
          <a:blip r:embed="rId2"/>
          <a:stretch>
            <a:fillRect/>
          </a:stretch>
        </p:blipFill>
        <p:spPr>
          <a:xfrm>
            <a:off x="5172425" y="4536957"/>
            <a:ext cx="6486525" cy="1114425"/>
          </a:xfrm>
          <a:prstGeom prst="rect">
            <a:avLst/>
          </a:prstGeom>
        </p:spPr>
      </p:pic>
    </p:spTree>
    <p:extLst>
      <p:ext uri="{BB962C8B-B14F-4D97-AF65-F5344CB8AC3E}">
        <p14:creationId xmlns:p14="http://schemas.microsoft.com/office/powerpoint/2010/main" val="24375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5737</TotalTime>
  <Words>412</Words>
  <Application>Microsoft Office PowerPoint</Application>
  <PresentationFormat>Widescreen</PresentationFormat>
  <Paragraphs>76</Paragraphs>
  <Slides>14</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Segoe UI</vt:lpstr>
      <vt:lpstr>Segoe UI Light</vt:lpstr>
      <vt:lpstr>Wingdings 3</vt:lpstr>
      <vt:lpstr>MVA</vt:lpstr>
      <vt:lpstr>Facet</vt:lpstr>
      <vt:lpstr>Introduction to Programming using Python</vt:lpstr>
      <vt:lpstr>Course Topics</vt:lpstr>
      <vt:lpstr>Course Topics</vt:lpstr>
      <vt:lpstr>Why learn to code?</vt:lpstr>
      <vt:lpstr>Why Python?</vt:lpstr>
      <vt:lpstr>And as a bonus</vt:lpstr>
      <vt:lpstr>Where does we use Python?</vt:lpstr>
      <vt:lpstr>So how do I get started?</vt:lpstr>
      <vt:lpstr>You need to install software on your PC/laptop</vt:lpstr>
      <vt:lpstr>How do I know I installed everything correctly?</vt:lpstr>
      <vt:lpstr>Creating your Hello World program!</vt:lpstr>
      <vt:lpstr>You have now created your first application</vt:lpstr>
      <vt:lpstr>Pick up good habits right away!</vt:lpstr>
      <vt:lpstr>In Python we use a # to indicate comments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ismail</cp:lastModifiedBy>
  <cp:revision>141</cp:revision>
  <dcterms:created xsi:type="dcterms:W3CDTF">2014-06-11T19:38:55Z</dcterms:created>
  <dcterms:modified xsi:type="dcterms:W3CDTF">2019-08-27T16:58:39Z</dcterms:modified>
</cp:coreProperties>
</file>