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17"/>
  </p:notesMasterIdLst>
  <p:sldIdLst>
    <p:sldId id="258" r:id="rId3"/>
    <p:sldId id="340" r:id="rId4"/>
    <p:sldId id="439" r:id="rId5"/>
    <p:sldId id="341" r:id="rId6"/>
    <p:sldId id="339" r:id="rId7"/>
    <p:sldId id="343" r:id="rId8"/>
    <p:sldId id="345" r:id="rId9"/>
    <p:sldId id="344" r:id="rId10"/>
    <p:sldId id="259" r:id="rId11"/>
    <p:sldId id="441" r:id="rId12"/>
    <p:sldId id="436" r:id="rId13"/>
    <p:sldId id="354" r:id="rId14"/>
    <p:sldId id="437" r:id="rId15"/>
    <p:sldId id="43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258"/>
            <p14:sldId id="340"/>
            <p14:sldId id="439"/>
            <p14:sldId id="341"/>
            <p14:sldId id="339"/>
            <p14:sldId id="343"/>
            <p14:sldId id="345"/>
            <p14:sldId id="344"/>
            <p14:sldId id="259"/>
            <p14:sldId id="441"/>
            <p14:sldId id="436"/>
            <p14:sldId id="354"/>
            <p14:sldId id="437"/>
            <p14:sldId id="438"/>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1713"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8/27/2019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dirty="0"/>
          </a:p>
        </p:txBody>
      </p:sp>
    </p:spTree>
    <p:extLst>
      <p:ext uri="{BB962C8B-B14F-4D97-AF65-F5344CB8AC3E}">
        <p14:creationId xmlns:p14="http://schemas.microsoft.com/office/powerpoint/2010/main" val="2046016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3920894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298618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3966906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2244817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4218817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3743217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176541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2377785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1664409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6</a:t>
            </a:fld>
            <a:endParaRPr lang="en-US"/>
          </a:p>
        </p:txBody>
      </p:sp>
    </p:spTree>
    <p:extLst>
      <p:ext uri="{BB962C8B-B14F-4D97-AF65-F5344CB8AC3E}">
        <p14:creationId xmlns:p14="http://schemas.microsoft.com/office/powerpoint/2010/main" val="284933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7</a:t>
            </a:fld>
            <a:endParaRPr lang="en-US"/>
          </a:p>
        </p:txBody>
      </p:sp>
    </p:spTree>
    <p:extLst>
      <p:ext uri="{BB962C8B-B14F-4D97-AF65-F5344CB8AC3E}">
        <p14:creationId xmlns:p14="http://schemas.microsoft.com/office/powerpoint/2010/main" val="1829520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a:p>
        </p:txBody>
      </p:sp>
    </p:spTree>
    <p:extLst>
      <p:ext uri="{BB962C8B-B14F-4D97-AF65-F5344CB8AC3E}">
        <p14:creationId xmlns:p14="http://schemas.microsoft.com/office/powerpoint/2010/main" val="4019320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1150794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450120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4934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5968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180003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4529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6819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7403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366782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526462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120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837468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70087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365810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925410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526363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9678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03353217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Tree>
    <p:extLst>
      <p:ext uri="{BB962C8B-B14F-4D97-AF65-F5344CB8AC3E}">
        <p14:creationId xmlns:p14="http://schemas.microsoft.com/office/powerpoint/2010/main" val="37265740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294909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429994" y="2178519"/>
            <a:ext cx="6134457" cy="1485524"/>
          </a:xfrm>
        </p:spPr>
        <p:txBody>
          <a:bodyPr/>
          <a:lstStyle/>
          <a:p>
            <a:r>
              <a:rPr lang="en-CA" b="1" dirty="0" smtClean="0">
                <a:solidFill>
                  <a:srgbClr val="92D050"/>
                </a:solidFill>
              </a:rPr>
              <a:t>Displaying text</a:t>
            </a:r>
          </a:p>
          <a:p>
            <a:r>
              <a:rPr lang="en-CA" sz="2400" b="1" dirty="0" smtClean="0">
                <a:solidFill>
                  <a:srgbClr val="92D050"/>
                </a:solidFill>
              </a:rPr>
              <a:t>print</a:t>
            </a:r>
            <a:endParaRPr lang="en-US" sz="2400" b="1" dirty="0">
              <a:solidFill>
                <a:srgbClr val="92D050"/>
              </a:solidFill>
            </a:endParaRPr>
          </a:p>
        </p:txBody>
      </p:sp>
    </p:spTree>
    <p:extLst>
      <p:ext uri="{BB962C8B-B14F-4D97-AF65-F5344CB8AC3E}">
        <p14:creationId xmlns:p14="http://schemas.microsoft.com/office/powerpoint/2010/main" val="4225186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023" y="1635412"/>
            <a:ext cx="11432977" cy="1676400"/>
          </a:xfrm>
        </p:spPr>
        <p:txBody>
          <a:bodyPr>
            <a:normAutofit fontScale="90000"/>
          </a:bodyPr>
          <a:lstStyle/>
          <a:p>
            <a:r>
              <a:rPr lang="en-US" dirty="0"/>
              <a:t>Multiple options, same </a:t>
            </a:r>
            <a:r>
              <a:rPr lang="en-US" dirty="0" smtClean="0"/>
              <a:t>output</a:t>
            </a:r>
            <a:r>
              <a:rPr lang="en-US" dirty="0"/>
              <a:t/>
            </a:r>
            <a:br>
              <a:rPr lang="en-US" dirty="0"/>
            </a:br>
            <a:r>
              <a:rPr lang="en-US" dirty="0" smtClean="0"/>
              <a:t>	</a:t>
            </a:r>
            <a:r>
              <a:rPr lang="en-US" dirty="0" smtClean="0">
                <a:solidFill>
                  <a:srgbClr val="92D050"/>
                </a:solidFill>
              </a:rPr>
              <a:t>When </a:t>
            </a:r>
            <a:r>
              <a:rPr lang="en-US" dirty="0">
                <a:solidFill>
                  <a:srgbClr val="92D050"/>
                </a:solidFill>
              </a:rPr>
              <a:t>good code goes bad...</a:t>
            </a:r>
            <a:br>
              <a:rPr lang="en-US" dirty="0">
                <a:solidFill>
                  <a:srgbClr val="92D050"/>
                </a:solidFill>
              </a:rPr>
            </a:br>
            <a:endParaRPr lang="en-US" dirty="0">
              <a:solidFill>
                <a:srgbClr val="92D050"/>
              </a:solidFill>
            </a:endParaRPr>
          </a:p>
        </p:txBody>
      </p:sp>
    </p:spTree>
    <p:extLst>
      <p:ext uri="{BB962C8B-B14F-4D97-AF65-F5344CB8AC3E}">
        <p14:creationId xmlns:p14="http://schemas.microsoft.com/office/powerpoint/2010/main" val="1092026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There is another important programming concept you need to learn as well</a:t>
            </a:r>
            <a:endParaRPr lang="en-US" dirty="0"/>
          </a:p>
        </p:txBody>
      </p:sp>
      <p:sp>
        <p:nvSpPr>
          <p:cNvPr id="2" name="Content Placeholder 1"/>
          <p:cNvSpPr>
            <a:spLocks noGrp="1"/>
          </p:cNvSpPr>
          <p:nvPr>
            <p:ph sz="half" idx="1"/>
          </p:nvPr>
        </p:nvSpPr>
        <p:spPr>
          <a:xfrm>
            <a:off x="677334" y="2160589"/>
            <a:ext cx="5440131" cy="3880772"/>
          </a:xfrm>
        </p:spPr>
        <p:txBody>
          <a:bodyPr>
            <a:normAutofit/>
          </a:bodyPr>
          <a:lstStyle/>
          <a:p>
            <a:pPr>
              <a:lnSpc>
                <a:spcPct val="150000"/>
              </a:lnSpc>
            </a:pPr>
            <a:r>
              <a:rPr lang="en-CA" sz="2500" b="0" dirty="0" smtClean="0"/>
              <a:t>It’s okay to make mistakes in your code</a:t>
            </a:r>
          </a:p>
          <a:p>
            <a:pPr>
              <a:lnSpc>
                <a:spcPct val="150000"/>
              </a:lnSpc>
            </a:pPr>
            <a:r>
              <a:rPr lang="en-CA" sz="2500" dirty="0" smtClean="0"/>
              <a:t>All </a:t>
            </a:r>
            <a:r>
              <a:rPr lang="en-CA" sz="2500" b="0" dirty="0" smtClean="0"/>
              <a:t>programmers make typing mistakes and coding mistakes</a:t>
            </a:r>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495117" y="1765300"/>
            <a:ext cx="3618201" cy="3797300"/>
          </a:xfrm>
        </p:spPr>
      </p:pic>
    </p:spTree>
    <p:extLst>
      <p:ext uri="{BB962C8B-B14F-4D97-AF65-F5344CB8AC3E}">
        <p14:creationId xmlns:p14="http://schemas.microsoft.com/office/powerpoint/2010/main" val="86372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So it might be useful to practice finding our mistakes</a:t>
            </a:r>
            <a:endParaRPr lang="en-US" dirty="0"/>
          </a:p>
        </p:txBody>
      </p:sp>
      <p:sp>
        <p:nvSpPr>
          <p:cNvPr id="6" name="Rectangle 2"/>
          <p:cNvSpPr>
            <a:spLocks noChangeArrowheads="1"/>
          </p:cNvSpPr>
          <p:nvPr/>
        </p:nvSpPr>
        <p:spPr bwMode="auto">
          <a:xfrm>
            <a:off x="838200" y="2706351"/>
            <a:ext cx="922019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Calibri" panose="020F0502020204030204" pitchFamily="34" charset="0"/>
            </a:endParaRPr>
          </a:p>
        </p:txBody>
      </p:sp>
      <p:sp>
        <p:nvSpPr>
          <p:cNvPr id="5" name="Rectangle 1"/>
          <p:cNvSpPr>
            <a:spLocks noChangeArrowheads="1"/>
          </p:cNvSpPr>
          <p:nvPr/>
        </p:nvSpPr>
        <p:spPr bwMode="auto">
          <a:xfrm>
            <a:off x="332877" y="2706351"/>
            <a:ext cx="5902578"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Dock)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 a small world</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 there')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prnit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6015793" y="2706351"/>
            <a:ext cx="6099747"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Dock'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"It's a small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 there"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grpSp>
        <p:nvGrpSpPr>
          <p:cNvPr id="21" name="Group 20"/>
          <p:cNvGrpSpPr/>
          <p:nvPr/>
        </p:nvGrpSpPr>
        <p:grpSpPr>
          <a:xfrm>
            <a:off x="705855" y="2706351"/>
            <a:ext cx="5173581" cy="1806590"/>
            <a:chOff x="705855" y="2706351"/>
            <a:chExt cx="5173581" cy="1806590"/>
          </a:xfrm>
        </p:grpSpPr>
        <p:sp>
          <p:nvSpPr>
            <p:cNvPr id="15" name="Oval 14"/>
            <p:cNvSpPr/>
            <p:nvPr/>
          </p:nvSpPr>
          <p:spPr>
            <a:xfrm>
              <a:off x="1299411" y="2706351"/>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74110" y="2714373"/>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029325" y="3123444"/>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184354" y="3532515"/>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451811" y="3580643"/>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0" name="Oval 19"/>
            <p:cNvSpPr/>
            <p:nvPr/>
          </p:nvSpPr>
          <p:spPr>
            <a:xfrm>
              <a:off x="705855" y="3989721"/>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873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 should you choose to accept it</a:t>
            </a:r>
            <a:endParaRPr lang="en-US" dirty="0"/>
          </a:p>
        </p:txBody>
      </p:sp>
      <p:sp>
        <p:nvSpPr>
          <p:cNvPr id="3" name="Content Placeholder 2"/>
          <p:cNvSpPr>
            <a:spLocks noGrp="1"/>
          </p:cNvSpPr>
          <p:nvPr>
            <p:ph idx="1"/>
          </p:nvPr>
        </p:nvSpPr>
        <p:spPr/>
        <p:txBody>
          <a:bodyPr/>
          <a:lstStyle/>
          <a:p>
            <a:r>
              <a:rPr lang="en-CA" dirty="0" smtClean="0"/>
              <a:t>Write a program that will display the following poem on the screen</a:t>
            </a:r>
          </a:p>
        </p:txBody>
      </p:sp>
      <p:sp>
        <p:nvSpPr>
          <p:cNvPr id="4" name="TextBox 3"/>
          <p:cNvSpPr txBox="1"/>
          <p:nvPr/>
        </p:nvSpPr>
        <p:spPr>
          <a:xfrm>
            <a:off x="2426980" y="2895600"/>
            <a:ext cx="7429500" cy="2831544"/>
          </a:xfrm>
          <a:prstGeom prst="rect">
            <a:avLst/>
          </a:prstGeom>
          <a:noFill/>
        </p:spPr>
        <p:txBody>
          <a:bodyPr wrap="square" rtlCol="0">
            <a:spAutoFit/>
          </a:bodyPr>
          <a:lstStyle/>
          <a:p>
            <a:r>
              <a:rPr lang="en-CA" sz="3200" dirty="0">
                <a:latin typeface="Segoe UI Light" panose="020B0502040204020203" pitchFamily="34" charset="0"/>
                <a:cs typeface="Segoe UI Light" panose="020B0502040204020203" pitchFamily="34" charset="0"/>
              </a:rPr>
              <a:t>There once was a movie star icon</a:t>
            </a:r>
          </a:p>
          <a:p>
            <a:r>
              <a:rPr lang="en-CA" sz="3200" dirty="0" smtClean="0">
                <a:latin typeface="Segoe UI Light" panose="020B0502040204020203" pitchFamily="34" charset="0"/>
                <a:cs typeface="Segoe UI Light" panose="020B0502040204020203" pitchFamily="34" charset="0"/>
              </a:rPr>
              <a:t>who </a:t>
            </a:r>
            <a:r>
              <a:rPr lang="en-CA" sz="3200" dirty="0">
                <a:latin typeface="Segoe UI Light" panose="020B0502040204020203" pitchFamily="34" charset="0"/>
                <a:cs typeface="Segoe UI Light" panose="020B0502040204020203" pitchFamily="34" charset="0"/>
              </a:rPr>
              <a:t>preferred to sleep with the light </a:t>
            </a:r>
            <a:r>
              <a:rPr lang="en-CA" sz="3200" dirty="0" smtClean="0">
                <a:latin typeface="Segoe UI Light" panose="020B0502040204020203" pitchFamily="34" charset="0"/>
                <a:cs typeface="Segoe UI Light" panose="020B0502040204020203" pitchFamily="34" charset="0"/>
              </a:rPr>
              <a:t>on.</a:t>
            </a:r>
            <a:endParaRPr lang="en-CA" sz="3200" dirty="0">
              <a:latin typeface="Segoe UI Light" panose="020B0502040204020203" pitchFamily="34" charset="0"/>
              <a:cs typeface="Segoe UI Light" panose="020B0502040204020203" pitchFamily="34" charset="0"/>
            </a:endParaRPr>
          </a:p>
          <a:p>
            <a:r>
              <a:rPr lang="en-CA" sz="3200" dirty="0" smtClean="0">
                <a:latin typeface="Segoe UI Light" panose="020B0502040204020203" pitchFamily="34" charset="0"/>
                <a:cs typeface="Segoe UI Light" panose="020B0502040204020203" pitchFamily="34" charset="0"/>
              </a:rPr>
              <a:t>They learned </a:t>
            </a:r>
            <a:r>
              <a:rPr lang="en-CA" sz="3200" dirty="0">
                <a:latin typeface="Segoe UI Light" panose="020B0502040204020203" pitchFamily="34" charset="0"/>
                <a:cs typeface="Segoe UI Light" panose="020B0502040204020203" pitchFamily="34" charset="0"/>
              </a:rPr>
              <a:t>how to code</a:t>
            </a:r>
          </a:p>
          <a:p>
            <a:r>
              <a:rPr lang="en-CA" sz="3200" dirty="0" smtClean="0">
                <a:latin typeface="Segoe UI Light" panose="020B0502040204020203" pitchFamily="34" charset="0"/>
                <a:cs typeface="Segoe UI Light" panose="020B0502040204020203" pitchFamily="34" charset="0"/>
              </a:rPr>
              <a:t>a </a:t>
            </a:r>
            <a:r>
              <a:rPr lang="en-CA" sz="3200" dirty="0">
                <a:latin typeface="Segoe UI Light" panose="020B0502040204020203" pitchFamily="34" charset="0"/>
                <a:cs typeface="Segoe UI Light" panose="020B0502040204020203" pitchFamily="34" charset="0"/>
              </a:rPr>
              <a:t>device that sure glowed</a:t>
            </a:r>
          </a:p>
          <a:p>
            <a:r>
              <a:rPr lang="en-CA" sz="3200" dirty="0" smtClean="0">
                <a:latin typeface="Segoe UI Light" panose="020B0502040204020203" pitchFamily="34" charset="0"/>
                <a:cs typeface="Segoe UI Light" panose="020B0502040204020203" pitchFamily="34" charset="0"/>
              </a:rPr>
              <a:t>and </a:t>
            </a:r>
            <a:r>
              <a:rPr lang="en-CA" sz="3200" dirty="0">
                <a:latin typeface="Segoe UI Light" panose="020B0502040204020203" pitchFamily="34" charset="0"/>
                <a:cs typeface="Segoe UI Light" panose="020B0502040204020203" pitchFamily="34" charset="0"/>
              </a:rPr>
              <a:t>lit up the night using Python!</a:t>
            </a:r>
          </a:p>
          <a:p>
            <a:endParaRPr lang="en-US" dirty="0"/>
          </a:p>
        </p:txBody>
      </p:sp>
    </p:spTree>
    <p:extLst>
      <p:ext uri="{BB962C8B-B14F-4D97-AF65-F5344CB8AC3E}">
        <p14:creationId xmlns:p14="http://schemas.microsoft.com/office/powerpoint/2010/main" val="1826811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Congratulations!</a:t>
            </a:r>
            <a:endParaRPr lang="en-US" dirty="0"/>
          </a:p>
        </p:txBody>
      </p:sp>
      <p:sp>
        <p:nvSpPr>
          <p:cNvPr id="5" name="Content Placeholder 4"/>
          <p:cNvSpPr>
            <a:spLocks noGrp="1"/>
          </p:cNvSpPr>
          <p:nvPr>
            <p:ph sz="half" idx="1"/>
          </p:nvPr>
        </p:nvSpPr>
        <p:spPr/>
        <p:txBody>
          <a:bodyPr/>
          <a:lstStyle/>
          <a:p>
            <a:r>
              <a:rPr lang="en-CA" dirty="0" smtClean="0"/>
              <a:t>You can now write a computer program that will share information with a user</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200150" y="2280504"/>
            <a:ext cx="4235450" cy="3135193"/>
          </a:xfrm>
          <a:prstGeom prst="rect">
            <a:avLst/>
          </a:prstGeom>
        </p:spPr>
      </p:pic>
    </p:spTree>
    <p:extLst>
      <p:ext uri="{BB962C8B-B14F-4D97-AF65-F5344CB8AC3E}">
        <p14:creationId xmlns:p14="http://schemas.microsoft.com/office/powerpoint/2010/main" val="306811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 print statement is used to display text</a:t>
            </a:r>
            <a:endParaRPr lang="en-US" dirty="0"/>
          </a:p>
        </p:txBody>
      </p:sp>
      <p:sp>
        <p:nvSpPr>
          <p:cNvPr id="4" name="Rectangle 1"/>
          <p:cNvSpPr>
            <a:spLocks noGrp="1" noChangeArrowheads="1"/>
          </p:cNvSpPr>
          <p:nvPr>
            <p:ph idx="1"/>
          </p:nvPr>
        </p:nvSpPr>
        <p:spPr bwMode="auto">
          <a:xfrm>
            <a:off x="379413" y="1863497"/>
            <a:ext cx="1162048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a:t>
            </a:r>
            <a:r>
              <a:rPr kumimoji="0" lang="en-US" altLang="en-US" sz="2800" b="0" i="0" u="none" strike="noStrike" cap="none" normalizeH="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dirty="0" smtClean="0">
                <a:ln>
                  <a:noFill/>
                </a:ln>
                <a:solidFill>
                  <a:srgbClr val="A31515"/>
                </a:solidFill>
                <a:effectLst/>
                <a:latin typeface="Consolas" panose="020B0609020204030204" pitchFamily="49" charset="0"/>
                <a:cs typeface="Consolas" panose="020B0609020204030204" pitchFamily="49" charset="0"/>
              </a:rPr>
              <a:t> Dock! The mouse ran up the clock</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379413" y="2742902"/>
            <a:ext cx="1162048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Dock! The mouse ran up the clock"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379412" y="3622307"/>
            <a:ext cx="11202987" cy="523220"/>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You can use single quotes or double quotes</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25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3"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text</a:t>
            </a:r>
            <a:endParaRPr lang="en-US" dirty="0"/>
          </a:p>
        </p:txBody>
      </p:sp>
    </p:spTree>
    <p:extLst>
      <p:ext uri="{BB962C8B-B14F-4D97-AF65-F5344CB8AC3E}">
        <p14:creationId xmlns:p14="http://schemas.microsoft.com/office/powerpoint/2010/main" val="1944142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838200" y="1886783"/>
            <a:ext cx="10043134"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"It's a beautiful day in the neighborhood"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838198" y="2954765"/>
            <a:ext cx="10043134"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 a beautiful day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 neighborhood</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9" name="Title 8"/>
          <p:cNvSpPr>
            <a:spLocks noGrp="1"/>
          </p:cNvSpPr>
          <p:nvPr>
            <p:ph type="title"/>
          </p:nvPr>
        </p:nvSpPr>
        <p:spPr/>
        <p:txBody>
          <a:bodyPr>
            <a:normAutofit/>
          </a:bodyPr>
          <a:lstStyle/>
          <a:p>
            <a:r>
              <a:rPr lang="en-CA" dirty="0" smtClean="0"/>
              <a:t>Does it matter if you use single or double quotes?</a:t>
            </a:r>
            <a:endParaRPr lang="en-US" dirty="0"/>
          </a:p>
        </p:txBody>
      </p:sp>
      <p:sp>
        <p:nvSpPr>
          <p:cNvPr id="10" name="TextBox 9"/>
          <p:cNvSpPr txBox="1"/>
          <p:nvPr/>
        </p:nvSpPr>
        <p:spPr>
          <a:xfrm>
            <a:off x="838198" y="4119066"/>
            <a:ext cx="10515601" cy="1384995"/>
          </a:xfrm>
          <a:prstGeom prst="rect">
            <a:avLst/>
          </a:prstGeom>
          <a:noFill/>
        </p:spPr>
        <p:txBody>
          <a:bodyPr wrap="square" rtlCol="0">
            <a:spAutoFit/>
          </a:bodyPr>
          <a:lstStyle/>
          <a:p>
            <a:r>
              <a:rPr lang="en-CA" sz="2800" dirty="0" smtClean="0"/>
              <a:t>Only if the string you are displaying contains a single or double quote. </a:t>
            </a:r>
          </a:p>
          <a:p>
            <a:endParaRPr lang="en-CA" sz="2800" dirty="0" smtClean="0"/>
          </a:p>
          <a:p>
            <a:r>
              <a:rPr lang="en-CA" sz="2800" dirty="0" smtClean="0"/>
              <a:t>It’s a good habit to pick one and stick with it as much as possible.</a:t>
            </a:r>
            <a:endParaRPr lang="en-US" sz="2800" dirty="0"/>
          </a:p>
        </p:txBody>
      </p:sp>
      <p:sp>
        <p:nvSpPr>
          <p:cNvPr id="11" name="Oval 10"/>
          <p:cNvSpPr/>
          <p:nvPr/>
        </p:nvSpPr>
        <p:spPr>
          <a:xfrm>
            <a:off x="2451653" y="2972069"/>
            <a:ext cx="6162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551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What if I want my text to appear on multiple lines?</a:t>
            </a:r>
            <a:endParaRPr lang="en-US" dirty="0"/>
          </a:p>
        </p:txBody>
      </p:sp>
      <p:sp>
        <p:nvSpPr>
          <p:cNvPr id="6" name="Rectangle 1"/>
          <p:cNvSpPr txBox="1">
            <a:spLocks noChangeArrowheads="1"/>
          </p:cNvSpPr>
          <p:nvPr/>
        </p:nvSpPr>
        <p:spPr bwMode="auto">
          <a:xfrm>
            <a:off x="838199" y="2250184"/>
            <a:ext cx="747993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dirty="0" smtClean="0">
                <a:solidFill>
                  <a:srgbClr val="0000FF"/>
                </a:solidFill>
                <a:latin typeface="Consolas" panose="020B0609020204030204" pitchFamily="49" charset="0"/>
                <a:cs typeface="Consolas" panose="020B0609020204030204" pitchFamily="49" charset="0"/>
              </a:rPr>
              <a:t>print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'Hickory </a:t>
            </a:r>
            <a:r>
              <a:rPr lang="en-US" altLang="en-US" dirty="0" err="1" smtClean="0">
                <a:solidFill>
                  <a:srgbClr val="A31515"/>
                </a:solidFill>
                <a:latin typeface="Consolas" panose="020B0609020204030204" pitchFamily="49" charset="0"/>
                <a:cs typeface="Consolas" panose="020B0609020204030204" pitchFamily="49" charset="0"/>
              </a:rPr>
              <a:t>Dickory</a:t>
            </a:r>
            <a:r>
              <a:rPr lang="en-US" altLang="en-US" dirty="0" smtClean="0">
                <a:solidFill>
                  <a:srgbClr val="A31515"/>
                </a:solidFill>
                <a:latin typeface="Consolas" panose="020B0609020204030204" pitchFamily="49" charset="0"/>
                <a:cs typeface="Consolas" panose="020B0609020204030204" pitchFamily="49" charset="0"/>
              </a:rPr>
              <a:t> Dock!'</a:t>
            </a:r>
            <a:r>
              <a:rPr lang="en-US" altLang="en-US" dirty="0" smtClean="0">
                <a:solidFill>
                  <a:srgbClr val="000000"/>
                </a:solidFill>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print</a:t>
            </a:r>
            <a:r>
              <a:rPr lang="en-US" altLang="en-US" dirty="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'The </a:t>
            </a:r>
            <a:r>
              <a:rPr lang="en-US" altLang="en-US" dirty="0">
                <a:solidFill>
                  <a:srgbClr val="A31515"/>
                </a:solidFill>
                <a:latin typeface="Consolas" panose="020B0609020204030204" pitchFamily="49" charset="0"/>
                <a:cs typeface="Consolas" panose="020B0609020204030204" pitchFamily="49" charset="0"/>
              </a:rPr>
              <a:t>mouse ran up the clock'</a:t>
            </a:r>
            <a:r>
              <a:rPr lang="en-US" altLang="en-US" dirty="0">
                <a:solidFill>
                  <a:srgbClr val="000000"/>
                </a:solidFill>
                <a:latin typeface="Consolas" panose="020B0609020204030204" pitchFamily="49" charset="0"/>
                <a:cs typeface="Consolas" panose="020B0609020204030204" pitchFamily="49" charset="0"/>
              </a:rPr>
              <a:t>) </a:t>
            </a:r>
            <a:endParaRPr lang="en-US" altLang="en-US" dirty="0">
              <a:latin typeface="Arial" panose="020B0604020202020204" pitchFamily="34" charset="0"/>
            </a:endParaRPr>
          </a:p>
          <a:p>
            <a:pPr marL="0" indent="0" eaLnBrk="0" fontAlgn="base" hangingPunct="0">
              <a:lnSpc>
                <a:spcPct val="100000"/>
              </a:lnSpc>
              <a:spcBef>
                <a:spcPct val="0"/>
              </a:spcBef>
              <a:spcAft>
                <a:spcPct val="0"/>
              </a:spcAft>
              <a:buFontTx/>
              <a:buNone/>
            </a:pP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dirty="0" smtClean="0">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2250648" y="3635179"/>
            <a:ext cx="7690704" cy="2667146"/>
          </a:xfrm>
          <a:prstGeom prst="rect">
            <a:avLst/>
          </a:prstGeom>
        </p:spPr>
      </p:pic>
      <p:sp>
        <p:nvSpPr>
          <p:cNvPr id="5" name="TextBox 4"/>
          <p:cNvSpPr txBox="1"/>
          <p:nvPr/>
        </p:nvSpPr>
        <p:spPr>
          <a:xfrm>
            <a:off x="838199" y="1655610"/>
            <a:ext cx="10515601" cy="523220"/>
          </a:xfrm>
          <a:prstGeom prst="rect">
            <a:avLst/>
          </a:prstGeom>
          <a:noFill/>
        </p:spPr>
        <p:txBody>
          <a:bodyPr wrap="square" rtlCol="0">
            <a:spAutoFit/>
          </a:bodyPr>
          <a:lstStyle/>
          <a:p>
            <a:r>
              <a:rPr lang="en-CA" sz="2800" dirty="0" smtClean="0"/>
              <a:t>You can use multiple print statements</a:t>
            </a:r>
            <a:endParaRPr lang="en-US" sz="2800" dirty="0"/>
          </a:p>
        </p:txBody>
      </p:sp>
    </p:spTree>
    <p:extLst>
      <p:ext uri="{BB962C8B-B14F-4D97-AF65-F5344CB8AC3E}">
        <p14:creationId xmlns:p14="http://schemas.microsoft.com/office/powerpoint/2010/main" val="381239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You can also use “\n” to force a new line</a:t>
            </a:r>
            <a:endParaRPr lang="en-US" dirty="0"/>
          </a:p>
        </p:txBody>
      </p:sp>
      <p:sp>
        <p:nvSpPr>
          <p:cNvPr id="6" name="Rectangle 1"/>
          <p:cNvSpPr txBox="1">
            <a:spLocks noChangeArrowheads="1"/>
          </p:cNvSpPr>
          <p:nvPr/>
        </p:nvSpPr>
        <p:spPr bwMode="auto">
          <a:xfrm>
            <a:off x="374341" y="2700949"/>
            <a:ext cx="1181765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dirty="0" smtClean="0">
                <a:solidFill>
                  <a:srgbClr val="0000FF"/>
                </a:solidFill>
                <a:latin typeface="Consolas" panose="020B0609020204030204" pitchFamily="49" charset="0"/>
                <a:cs typeface="Consolas" panose="020B0609020204030204" pitchFamily="49" charset="0"/>
              </a:rPr>
              <a:t>print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'Hickory </a:t>
            </a:r>
            <a:r>
              <a:rPr lang="en-US" altLang="en-US" dirty="0" err="1" smtClean="0">
                <a:solidFill>
                  <a:srgbClr val="A31515"/>
                </a:solidFill>
                <a:latin typeface="Consolas" panose="020B0609020204030204" pitchFamily="49" charset="0"/>
                <a:cs typeface="Consolas" panose="020B0609020204030204" pitchFamily="49" charset="0"/>
              </a:rPr>
              <a:t>Dickory</a:t>
            </a:r>
            <a:r>
              <a:rPr lang="en-US" altLang="en-US" dirty="0" smtClean="0">
                <a:solidFill>
                  <a:srgbClr val="A31515"/>
                </a:solidFill>
                <a:latin typeface="Consolas" panose="020B0609020204030204" pitchFamily="49" charset="0"/>
                <a:cs typeface="Consolas" panose="020B0609020204030204" pitchFamily="49" charset="0"/>
              </a:rPr>
              <a:t> Dock!\</a:t>
            </a:r>
            <a:r>
              <a:rPr lang="en-US" altLang="en-US" dirty="0" err="1" smtClean="0">
                <a:solidFill>
                  <a:srgbClr val="A31515"/>
                </a:solidFill>
                <a:latin typeface="Consolas" panose="020B0609020204030204" pitchFamily="49" charset="0"/>
                <a:cs typeface="Consolas" panose="020B0609020204030204" pitchFamily="49" charset="0"/>
              </a:rPr>
              <a:t>nThe</a:t>
            </a:r>
            <a:r>
              <a:rPr lang="en-US" altLang="en-US" dirty="0" smtClean="0">
                <a:solidFill>
                  <a:srgbClr val="A31515"/>
                </a:solidFill>
                <a:latin typeface="Consolas" panose="020B0609020204030204" pitchFamily="49" charset="0"/>
                <a:cs typeface="Consolas" panose="020B0609020204030204" pitchFamily="49" charset="0"/>
              </a:rPr>
              <a:t> mouse ran up the clock'</a:t>
            </a: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dirty="0" smtClean="0">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2250648" y="3635179"/>
            <a:ext cx="7690704" cy="2667146"/>
          </a:xfrm>
          <a:prstGeom prst="rect">
            <a:avLst/>
          </a:prstGeom>
        </p:spPr>
      </p:pic>
    </p:spTree>
    <p:extLst>
      <p:ext uri="{BB962C8B-B14F-4D97-AF65-F5344CB8AC3E}">
        <p14:creationId xmlns:p14="http://schemas.microsoft.com/office/powerpoint/2010/main" val="4102959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599" cy="893832"/>
          </a:xfrm>
        </p:spPr>
        <p:txBody>
          <a:bodyPr/>
          <a:lstStyle/>
          <a:p>
            <a:r>
              <a:rPr lang="en-CA" dirty="0" smtClean="0"/>
              <a:t>Here’s a neat Python trick: triple quotes!</a:t>
            </a:r>
            <a:endParaRPr lang="en-US" dirty="0"/>
          </a:p>
        </p:txBody>
      </p:sp>
      <p:sp>
        <p:nvSpPr>
          <p:cNvPr id="6" name="Rectangle 1"/>
          <p:cNvSpPr>
            <a:spLocks noGrp="1" noChangeArrowheads="1"/>
          </p:cNvSpPr>
          <p:nvPr>
            <p:ph idx="1"/>
          </p:nvPr>
        </p:nvSpPr>
        <p:spPr bwMode="auto">
          <a:xfrm>
            <a:off x="838200" y="2080882"/>
            <a:ext cx="6914322"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Dock!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The mouse ran up the clock"""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838198" y="5185057"/>
            <a:ext cx="10515601" cy="954107"/>
          </a:xfrm>
          <a:prstGeom prst="rect">
            <a:avLst/>
          </a:prstGeom>
          <a:noFill/>
        </p:spPr>
        <p:txBody>
          <a:bodyPr wrap="square" rtlCol="0">
            <a:spAutoFit/>
          </a:bodyPr>
          <a:lstStyle/>
          <a:p>
            <a:r>
              <a:rPr lang="en-CA" sz="2800" dirty="0" smtClean="0"/>
              <a:t>When you put the string in triple quotes, it will be displayed the way you have the string in the text editor</a:t>
            </a:r>
            <a:endParaRPr lang="en-US" sz="2800" dirty="0"/>
          </a:p>
        </p:txBody>
      </p:sp>
      <p:sp>
        <p:nvSpPr>
          <p:cNvPr id="9" name="Rectangle 2"/>
          <p:cNvSpPr>
            <a:spLocks noChangeArrowheads="1"/>
          </p:cNvSpPr>
          <p:nvPr/>
        </p:nvSpPr>
        <p:spPr bwMode="auto">
          <a:xfrm>
            <a:off x="838198" y="3155915"/>
            <a:ext cx="7315201"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Dock!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The mouse ran up the clock'''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33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1"/>
                </a:solidFill>
              </a:rPr>
              <a:t>Line Management:</a:t>
            </a:r>
            <a:r>
              <a:rPr lang="en-CA" dirty="0" smtClean="0"/>
              <a:t/>
            </a:r>
            <a:br>
              <a:rPr lang="en-CA" dirty="0" smtClean="0"/>
            </a:br>
            <a:r>
              <a:rPr lang="en-CA" dirty="0" smtClean="0"/>
              <a:t>Which </a:t>
            </a:r>
            <a:r>
              <a:rPr lang="en-CA" dirty="0" smtClean="0"/>
              <a:t>do you think is better</a:t>
            </a:r>
            <a:r>
              <a:rPr lang="en-CA" dirty="0" smtClean="0"/>
              <a:t>?</a:t>
            </a:r>
            <a:br>
              <a:rPr lang="en-CA" dirty="0" smtClean="0"/>
            </a:br>
            <a:endParaRPr lang="en-US" dirty="0"/>
          </a:p>
        </p:txBody>
      </p:sp>
      <p:sp>
        <p:nvSpPr>
          <p:cNvPr id="4" name="Rectangle 1"/>
          <p:cNvSpPr txBox="1">
            <a:spLocks noChangeArrowheads="1"/>
          </p:cNvSpPr>
          <p:nvPr/>
        </p:nvSpPr>
        <p:spPr bwMode="auto">
          <a:xfrm>
            <a:off x="838199" y="2250184"/>
            <a:ext cx="747993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dirty="0" smtClean="0">
                <a:solidFill>
                  <a:srgbClr val="0000FF"/>
                </a:solidFill>
                <a:latin typeface="Consolas" panose="020B0609020204030204" pitchFamily="49" charset="0"/>
                <a:cs typeface="Consolas" panose="020B0609020204030204" pitchFamily="49" charset="0"/>
              </a:rPr>
              <a:t>print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'Hickory </a:t>
            </a:r>
            <a:r>
              <a:rPr lang="en-US" altLang="en-US" dirty="0" err="1" smtClean="0">
                <a:solidFill>
                  <a:srgbClr val="A31515"/>
                </a:solidFill>
                <a:latin typeface="Consolas" panose="020B0609020204030204" pitchFamily="49" charset="0"/>
                <a:cs typeface="Consolas" panose="020B0609020204030204" pitchFamily="49" charset="0"/>
              </a:rPr>
              <a:t>Dickory</a:t>
            </a:r>
            <a:r>
              <a:rPr lang="en-US" altLang="en-US" dirty="0" smtClean="0">
                <a:solidFill>
                  <a:srgbClr val="A31515"/>
                </a:solidFill>
                <a:latin typeface="Consolas" panose="020B0609020204030204" pitchFamily="49" charset="0"/>
                <a:cs typeface="Consolas" panose="020B0609020204030204" pitchFamily="49" charset="0"/>
              </a:rPr>
              <a:t> Dock!'</a:t>
            </a:r>
            <a:r>
              <a:rPr lang="en-US" altLang="en-US" dirty="0" smtClean="0">
                <a:solidFill>
                  <a:srgbClr val="000000"/>
                </a:solidFill>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print</a:t>
            </a:r>
            <a:r>
              <a:rPr lang="en-US" altLang="en-US" dirty="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'The </a:t>
            </a:r>
            <a:r>
              <a:rPr lang="en-US" altLang="en-US" dirty="0">
                <a:solidFill>
                  <a:srgbClr val="A31515"/>
                </a:solidFill>
                <a:latin typeface="Consolas" panose="020B0609020204030204" pitchFamily="49" charset="0"/>
                <a:cs typeface="Consolas" panose="020B0609020204030204" pitchFamily="49" charset="0"/>
              </a:rPr>
              <a:t>mouse ran up the clock'</a:t>
            </a:r>
            <a:r>
              <a:rPr lang="en-US" altLang="en-US" dirty="0">
                <a:solidFill>
                  <a:srgbClr val="000000"/>
                </a:solidFill>
                <a:latin typeface="Consolas" panose="020B0609020204030204" pitchFamily="49" charset="0"/>
                <a:cs typeface="Consolas" panose="020B0609020204030204" pitchFamily="49" charset="0"/>
              </a:rPr>
              <a:t>) </a:t>
            </a:r>
            <a:endParaRPr lang="en-US" altLang="en-US" dirty="0">
              <a:latin typeface="Arial" panose="020B0604020202020204" pitchFamily="34" charset="0"/>
            </a:endParaRPr>
          </a:p>
          <a:p>
            <a:pPr marL="0" indent="0" eaLnBrk="0" fontAlgn="base" hangingPunct="0">
              <a:lnSpc>
                <a:spcPct val="100000"/>
              </a:lnSpc>
              <a:spcBef>
                <a:spcPct val="0"/>
              </a:spcBef>
              <a:spcAft>
                <a:spcPct val="0"/>
              </a:spcAft>
              <a:buFontTx/>
              <a:buNone/>
            </a:pP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dirty="0" smtClean="0">
              <a:latin typeface="Arial" panose="020B0604020202020204" pitchFamily="34" charset="0"/>
            </a:endParaRPr>
          </a:p>
        </p:txBody>
      </p:sp>
      <p:sp>
        <p:nvSpPr>
          <p:cNvPr id="5" name="Rectangle 1"/>
          <p:cNvSpPr txBox="1">
            <a:spLocks noChangeArrowheads="1"/>
          </p:cNvSpPr>
          <p:nvPr/>
        </p:nvSpPr>
        <p:spPr bwMode="auto">
          <a:xfrm>
            <a:off x="374341" y="3452544"/>
            <a:ext cx="1181765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dirty="0" smtClean="0">
                <a:solidFill>
                  <a:srgbClr val="0000FF"/>
                </a:solidFill>
                <a:latin typeface="Consolas" panose="020B0609020204030204" pitchFamily="49" charset="0"/>
                <a:cs typeface="Consolas" panose="020B0609020204030204" pitchFamily="49" charset="0"/>
              </a:rPr>
              <a:t>print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'Hickory </a:t>
            </a:r>
            <a:r>
              <a:rPr lang="en-US" altLang="en-US" dirty="0" err="1" smtClean="0">
                <a:solidFill>
                  <a:srgbClr val="A31515"/>
                </a:solidFill>
                <a:latin typeface="Consolas" panose="020B0609020204030204" pitchFamily="49" charset="0"/>
                <a:cs typeface="Consolas" panose="020B0609020204030204" pitchFamily="49" charset="0"/>
              </a:rPr>
              <a:t>Dickory</a:t>
            </a:r>
            <a:r>
              <a:rPr lang="en-US" altLang="en-US" dirty="0" smtClean="0">
                <a:solidFill>
                  <a:srgbClr val="A31515"/>
                </a:solidFill>
                <a:latin typeface="Consolas" panose="020B0609020204030204" pitchFamily="49" charset="0"/>
                <a:cs typeface="Consolas" panose="020B0609020204030204" pitchFamily="49" charset="0"/>
              </a:rPr>
              <a:t> Dock!\</a:t>
            </a:r>
            <a:r>
              <a:rPr lang="en-US" altLang="en-US" dirty="0" err="1" smtClean="0">
                <a:solidFill>
                  <a:srgbClr val="A31515"/>
                </a:solidFill>
                <a:latin typeface="Consolas" panose="020B0609020204030204" pitchFamily="49" charset="0"/>
                <a:cs typeface="Consolas" panose="020B0609020204030204" pitchFamily="49" charset="0"/>
              </a:rPr>
              <a:t>nThe</a:t>
            </a:r>
            <a:r>
              <a:rPr lang="en-US" altLang="en-US" dirty="0" smtClean="0">
                <a:solidFill>
                  <a:srgbClr val="A31515"/>
                </a:solidFill>
                <a:latin typeface="Consolas" panose="020B0609020204030204" pitchFamily="49" charset="0"/>
                <a:cs typeface="Consolas" panose="020B0609020204030204" pitchFamily="49" charset="0"/>
              </a:rPr>
              <a:t> mouse ran up the clock'</a:t>
            </a: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dirty="0" smtClean="0">
              <a:latin typeface="Arial" panose="020B0604020202020204" pitchFamily="34" charset="0"/>
            </a:endParaRPr>
          </a:p>
        </p:txBody>
      </p:sp>
      <p:sp>
        <p:nvSpPr>
          <p:cNvPr id="7" name="Rectangle 2"/>
          <p:cNvSpPr>
            <a:spLocks noChangeArrowheads="1"/>
          </p:cNvSpPr>
          <p:nvPr/>
        </p:nvSpPr>
        <p:spPr bwMode="auto">
          <a:xfrm>
            <a:off x="800099" y="4360485"/>
            <a:ext cx="7315201"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Dock!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The mouse ran up the clock'''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2529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Geek Tips</a:t>
            </a:r>
            <a:br>
              <a:rPr lang="en-CA" dirty="0"/>
            </a:br>
            <a:endParaRPr lang="en-US" dirty="0"/>
          </a:p>
        </p:txBody>
      </p:sp>
      <p:sp>
        <p:nvSpPr>
          <p:cNvPr id="7" name="Content Placeholder 6"/>
          <p:cNvSpPr>
            <a:spLocks noGrp="1"/>
          </p:cNvSpPr>
          <p:nvPr>
            <p:ph sz="half" idx="1"/>
          </p:nvPr>
        </p:nvSpPr>
        <p:spPr/>
        <p:txBody>
          <a:bodyPr>
            <a:normAutofit/>
          </a:bodyPr>
          <a:lstStyle/>
          <a:p>
            <a:r>
              <a:rPr lang="en-CA" sz="2500" dirty="0" smtClean="0"/>
              <a:t>There is often more than one way to solve the same problem</a:t>
            </a:r>
          </a:p>
          <a:p>
            <a:r>
              <a:rPr lang="en-CA" sz="2500" dirty="0" smtClean="0"/>
              <a:t>Sometimes it really doesn’t matter which way you do it, as long as it works!</a:t>
            </a:r>
            <a:endParaRPr lang="en-US" sz="2500" dirty="0"/>
          </a:p>
        </p:txBody>
      </p:sp>
      <p:pic>
        <p:nvPicPr>
          <p:cNvPr id="3" name="Picture 2"/>
          <p:cNvPicPr>
            <a:picLocks noChangeAspect="1"/>
          </p:cNvPicPr>
          <p:nvPr/>
        </p:nvPicPr>
        <p:blipFill>
          <a:blip r:embed="rId3"/>
          <a:stretch>
            <a:fillRect/>
          </a:stretch>
        </p:blipFill>
        <p:spPr>
          <a:xfrm>
            <a:off x="7543489" y="1340028"/>
            <a:ext cx="3574825" cy="4060825"/>
          </a:xfrm>
          <a:prstGeom prst="rect">
            <a:avLst/>
          </a:prstGeom>
        </p:spPr>
      </p:pic>
    </p:spTree>
    <p:extLst>
      <p:ext uri="{BB962C8B-B14F-4D97-AF65-F5344CB8AC3E}">
        <p14:creationId xmlns:p14="http://schemas.microsoft.com/office/powerpoint/2010/main" val="39772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5712</TotalTime>
  <Words>378</Words>
  <Application>Microsoft Office PowerPoint</Application>
  <PresentationFormat>Widescreen</PresentationFormat>
  <Paragraphs>72</Paragraphs>
  <Slides>14</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Consolas</vt:lpstr>
      <vt:lpstr>Segoe UI</vt:lpstr>
      <vt:lpstr>Segoe UI Light</vt:lpstr>
      <vt:lpstr>Trebuchet MS</vt:lpstr>
      <vt:lpstr>Wingdings 3</vt:lpstr>
      <vt:lpstr>MVA</vt:lpstr>
      <vt:lpstr>Facet</vt:lpstr>
      <vt:lpstr>PowerPoint Presentation</vt:lpstr>
      <vt:lpstr>The print statement is used to display text</vt:lpstr>
      <vt:lpstr>Printing text</vt:lpstr>
      <vt:lpstr>Does it matter if you use single or double quotes?</vt:lpstr>
      <vt:lpstr>What if I want my text to appear on multiple lines?</vt:lpstr>
      <vt:lpstr>You can also use “\n” to force a new line</vt:lpstr>
      <vt:lpstr>Here’s a neat Python trick: triple quotes!</vt:lpstr>
      <vt:lpstr>Line Management: Which do you think is better? </vt:lpstr>
      <vt:lpstr>Geek Tips </vt:lpstr>
      <vt:lpstr>Multiple options, same output  When good code goes bad... </vt:lpstr>
      <vt:lpstr>There is another important programming concept you need to learn as well</vt:lpstr>
      <vt:lpstr>So it might be useful to practice finding our mistakes</vt:lpstr>
      <vt:lpstr>Your challenge should you choose to accept it</vt:lpstr>
      <vt:lpstr>Congratulations!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ismail</cp:lastModifiedBy>
  <cp:revision>131</cp:revision>
  <dcterms:created xsi:type="dcterms:W3CDTF">2014-06-11T19:38:55Z</dcterms:created>
  <dcterms:modified xsi:type="dcterms:W3CDTF">2019-08-27T17:07:20Z</dcterms:modified>
</cp:coreProperties>
</file>