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357" r:id="rId2"/>
    <p:sldId id="358" r:id="rId3"/>
    <p:sldId id="269" r:id="rId4"/>
    <p:sldId id="268" r:id="rId5"/>
    <p:sldId id="359" r:id="rId6"/>
    <p:sldId id="271" r:id="rId7"/>
    <p:sldId id="369" r:id="rId8"/>
    <p:sldId id="372" r:id="rId9"/>
    <p:sldId id="363" r:id="rId10"/>
    <p:sldId id="371" r:id="rId11"/>
    <p:sldId id="366" r:id="rId12"/>
    <p:sldId id="361" r:id="rId13"/>
    <p:sldId id="373" r:id="rId14"/>
    <p:sldId id="370" r:id="rId15"/>
    <p:sldId id="335" r:id="rId16"/>
    <p:sldId id="275" r:id="rId17"/>
    <p:sldId id="334" r:id="rId18"/>
    <p:sldId id="336" r:id="rId19"/>
    <p:sldId id="333" r:id="rId20"/>
    <p:sldId id="337" r:id="rId21"/>
    <p:sldId id="368" r:id="rId22"/>
    <p:sldId id="360" r:id="rId23"/>
    <p:sldId id="36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57"/>
            <p14:sldId id="358"/>
            <p14:sldId id="269"/>
            <p14:sldId id="268"/>
            <p14:sldId id="359"/>
            <p14:sldId id="271"/>
            <p14:sldId id="369"/>
            <p14:sldId id="372"/>
            <p14:sldId id="363"/>
            <p14:sldId id="371"/>
            <p14:sldId id="366"/>
            <p14:sldId id="361"/>
            <p14:sldId id="373"/>
            <p14:sldId id="370"/>
            <p14:sldId id="335"/>
            <p14:sldId id="275"/>
            <p14:sldId id="334"/>
            <p14:sldId id="336"/>
            <p14:sldId id="333"/>
            <p14:sldId id="337"/>
            <p14:sldId id="368"/>
            <p14:sldId id="360"/>
            <p14:sldId id="364"/>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61" d="100"/>
          <a:sy n="61" d="100"/>
        </p:scale>
        <p:origin x="894" y="60"/>
      </p:cViewPr>
      <p:guideLst/>
    </p:cSldViewPr>
  </p:slideViewPr>
  <p:notesTextViewPr>
    <p:cViewPr>
      <p:scale>
        <a:sx n="1" d="1"/>
        <a:sy n="1" d="1"/>
      </p:scale>
      <p:origin x="0" y="0"/>
    </p:cViewPr>
  </p:notesTextViewPr>
  <p:sorterViewPr>
    <p:cViewPr>
      <p:scale>
        <a:sx n="100" d="100"/>
        <a:sy n="100" d="100"/>
      </p:scale>
      <p:origin x="0" y="-615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8/27/2019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a:t>
            </a:fld>
            <a:endParaRPr lang="en-US"/>
          </a:p>
        </p:txBody>
      </p:sp>
    </p:spTree>
    <p:extLst>
      <p:ext uri="{BB962C8B-B14F-4D97-AF65-F5344CB8AC3E}">
        <p14:creationId xmlns:p14="http://schemas.microsoft.com/office/powerpoint/2010/main" val="2134303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12</a:t>
            </a:fld>
            <a:endParaRPr lang="en-US"/>
          </a:p>
        </p:txBody>
      </p:sp>
    </p:spTree>
    <p:extLst>
      <p:ext uri="{BB962C8B-B14F-4D97-AF65-F5344CB8AC3E}">
        <p14:creationId xmlns:p14="http://schemas.microsoft.com/office/powerpoint/2010/main" val="1260989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15</a:t>
            </a:fld>
            <a:endParaRPr lang="en-US"/>
          </a:p>
        </p:txBody>
      </p:sp>
    </p:spTree>
    <p:extLst>
      <p:ext uri="{BB962C8B-B14F-4D97-AF65-F5344CB8AC3E}">
        <p14:creationId xmlns:p14="http://schemas.microsoft.com/office/powerpoint/2010/main" val="3311934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2457414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17</a:t>
            </a:fld>
            <a:endParaRPr lang="en-US"/>
          </a:p>
        </p:txBody>
      </p:sp>
    </p:spTree>
    <p:extLst>
      <p:ext uri="{BB962C8B-B14F-4D97-AF65-F5344CB8AC3E}">
        <p14:creationId xmlns:p14="http://schemas.microsoft.com/office/powerpoint/2010/main" val="1055315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18</a:t>
            </a:fld>
            <a:endParaRPr lang="en-US"/>
          </a:p>
        </p:txBody>
      </p:sp>
    </p:spTree>
    <p:extLst>
      <p:ext uri="{BB962C8B-B14F-4D97-AF65-F5344CB8AC3E}">
        <p14:creationId xmlns:p14="http://schemas.microsoft.com/office/powerpoint/2010/main" val="2557497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1840343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2543056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side</a:t>
            </a:r>
            <a:br>
              <a:rPr lang="en-US"/>
            </a:br>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3850092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22</a:t>
            </a:fld>
            <a:endParaRPr lang="en-US"/>
          </a:p>
        </p:txBody>
      </p:sp>
    </p:spTree>
    <p:extLst>
      <p:ext uri="{BB962C8B-B14F-4D97-AF65-F5344CB8AC3E}">
        <p14:creationId xmlns:p14="http://schemas.microsoft.com/office/powerpoint/2010/main" val="4142944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23</a:t>
            </a:fld>
            <a:endParaRPr lang="en-US"/>
          </a:p>
        </p:txBody>
      </p:sp>
    </p:spTree>
    <p:extLst>
      <p:ext uri="{BB962C8B-B14F-4D97-AF65-F5344CB8AC3E}">
        <p14:creationId xmlns:p14="http://schemas.microsoft.com/office/powerpoint/2010/main" val="1895857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2</a:t>
            </a:fld>
            <a:endParaRPr lang="en-US"/>
          </a:p>
        </p:txBody>
      </p:sp>
    </p:spTree>
    <p:extLst>
      <p:ext uri="{BB962C8B-B14F-4D97-AF65-F5344CB8AC3E}">
        <p14:creationId xmlns:p14="http://schemas.microsoft.com/office/powerpoint/2010/main" val="517171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3</a:t>
            </a:fld>
            <a:endParaRPr lang="en-US"/>
          </a:p>
        </p:txBody>
      </p:sp>
    </p:spTree>
    <p:extLst>
      <p:ext uri="{BB962C8B-B14F-4D97-AF65-F5344CB8AC3E}">
        <p14:creationId xmlns:p14="http://schemas.microsoft.com/office/powerpoint/2010/main" val="41607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4</a:t>
            </a:fld>
            <a:endParaRPr lang="en-US"/>
          </a:p>
        </p:txBody>
      </p:sp>
    </p:spTree>
    <p:extLst>
      <p:ext uri="{BB962C8B-B14F-4D97-AF65-F5344CB8AC3E}">
        <p14:creationId xmlns:p14="http://schemas.microsoft.com/office/powerpoint/2010/main" val="4122112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5</a:t>
            </a:fld>
            <a:endParaRPr lang="en-US"/>
          </a:p>
        </p:txBody>
      </p:sp>
    </p:spTree>
    <p:extLst>
      <p:ext uri="{BB962C8B-B14F-4D97-AF65-F5344CB8AC3E}">
        <p14:creationId xmlns:p14="http://schemas.microsoft.com/office/powerpoint/2010/main" val="3468911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6</a:t>
            </a:fld>
            <a:endParaRPr lang="en-US"/>
          </a:p>
        </p:txBody>
      </p:sp>
    </p:spTree>
    <p:extLst>
      <p:ext uri="{BB962C8B-B14F-4D97-AF65-F5344CB8AC3E}">
        <p14:creationId xmlns:p14="http://schemas.microsoft.com/office/powerpoint/2010/main" val="2829760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a:p>
        </p:txBody>
      </p:sp>
    </p:spTree>
    <p:extLst>
      <p:ext uri="{BB962C8B-B14F-4D97-AF65-F5344CB8AC3E}">
        <p14:creationId xmlns:p14="http://schemas.microsoft.com/office/powerpoint/2010/main" val="1679356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6AB01E-7BD7-442B-8A6B-D31FAFDAE830}" type="slidenum">
              <a:rPr lang="en-US" smtClean="0"/>
              <a:t>10</a:t>
            </a:fld>
            <a:endParaRPr lang="en-US"/>
          </a:p>
        </p:txBody>
      </p:sp>
    </p:spTree>
    <p:extLst>
      <p:ext uri="{BB962C8B-B14F-4D97-AF65-F5344CB8AC3E}">
        <p14:creationId xmlns:p14="http://schemas.microsoft.com/office/powerpoint/2010/main" val="2129098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good demo - add numbers correctly</a:t>
            </a:r>
          </a:p>
          <a:p>
            <a:r>
              <a:rPr lang="en-US" dirty="0"/>
              <a:t>Show bad demo - use string literals</a:t>
            </a:r>
            <a:br>
              <a:rPr lang="en-US" dirty="0"/>
            </a:br>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11</a:t>
            </a:fld>
            <a:endParaRPr lang="en-US"/>
          </a:p>
        </p:txBody>
      </p:sp>
    </p:spTree>
    <p:extLst>
      <p:ext uri="{BB962C8B-B14F-4D97-AF65-F5344CB8AC3E}">
        <p14:creationId xmlns:p14="http://schemas.microsoft.com/office/powerpoint/2010/main" val="30709802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CA" dirty="0" smtClean="0"/>
              <a:t>Storing numbers</a:t>
            </a:r>
            <a:endParaRPr lang="en-US" dirty="0"/>
          </a:p>
        </p:txBody>
      </p:sp>
      <p:sp>
        <p:nvSpPr>
          <p:cNvPr id="2" name="Subtitle 1"/>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1542298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258549136"/>
              </p:ext>
            </p:extLst>
          </p:nvPr>
        </p:nvGraphicFramePr>
        <p:xfrm>
          <a:off x="652780" y="2411901"/>
          <a:ext cx="10418046" cy="3108960"/>
        </p:xfrm>
        <a:graphic>
          <a:graphicData uri="http://schemas.openxmlformats.org/drawingml/2006/table">
            <a:tbl>
              <a:tblPr firstRow="1" bandRow="1">
                <a:tableStyleId>{5C22544A-7EE6-4342-B048-85BDC9FD1C3A}</a:tableStyleId>
              </a:tblPr>
              <a:tblGrid>
                <a:gridCol w="7580710">
                  <a:extLst>
                    <a:ext uri="{9D8B030D-6E8A-4147-A177-3AD203B41FA5}">
                      <a16:colId xmlns="" xmlns:a16="http://schemas.microsoft.com/office/drawing/2014/main" val="961687235"/>
                    </a:ext>
                  </a:extLst>
                </a:gridCol>
                <a:gridCol w="2837336">
                  <a:extLst>
                    <a:ext uri="{9D8B030D-6E8A-4147-A177-3AD203B41FA5}">
                      <a16:colId xmlns="" xmlns:a16="http://schemas.microsoft.com/office/drawing/2014/main" val="1769846214"/>
                    </a:ext>
                  </a:extLst>
                </a:gridCol>
              </a:tblGrid>
              <a:tr h="239606">
                <a:tc>
                  <a:txBody>
                    <a:bodyPr/>
                    <a:lstStyle/>
                    <a:p>
                      <a:pPr algn="ctr"/>
                      <a:r>
                        <a:rPr lang="en-CA" sz="2400" dirty="0" smtClean="0"/>
                        <a:t>Syntax</a:t>
                      </a:r>
                      <a:endParaRPr lang="en-US" sz="2400" dirty="0"/>
                    </a:p>
                  </a:txBody>
                  <a:tcPr/>
                </a:tc>
                <a:tc>
                  <a:txBody>
                    <a:bodyPr/>
                    <a:lstStyle/>
                    <a:p>
                      <a:pPr algn="ctr"/>
                      <a:r>
                        <a:rPr lang="en-CA" sz="2400" dirty="0" smtClean="0"/>
                        <a:t>Output</a:t>
                      </a:r>
                      <a:endParaRPr lang="en-US" sz="2400" dirty="0"/>
                    </a:p>
                  </a:txBody>
                  <a:tcPr/>
                </a:tc>
                <a:extLst>
                  <a:ext uri="{0D108BD9-81ED-4DB2-BD59-A6C34878D82A}">
                    <a16:rowId xmlns="" xmlns:a16="http://schemas.microsoft.com/office/drawing/2014/main" val="4236792033"/>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 have {0:d} </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 cats</a:t>
                      </a:r>
                    </a:p>
                  </a:txBody>
                  <a:tcPr/>
                </a:tc>
                <a:extLst>
                  <a:ext uri="{0D108BD9-81ED-4DB2-BD59-A6C34878D82A}">
                    <a16:rowId xmlns="" xmlns:a16="http://schemas.microsoft.com/office/drawing/2014/main" val="173323767"/>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 have {0:3d} </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 cats</a:t>
                      </a:r>
                    </a:p>
                  </a:txBody>
                  <a:tcPr/>
                </a:tc>
                <a:extLst>
                  <a:ext uri="{0D108BD9-81ED-4DB2-BD59-A6C34878D82A}">
                    <a16:rowId xmlns="" xmlns:a16="http://schemas.microsoft.com/office/drawing/2014/main" val="3917988680"/>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 have {0:03d} </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006 cats</a:t>
                      </a:r>
                    </a:p>
                  </a:txBody>
                  <a:tcPr/>
                </a:tc>
                <a:extLst>
                  <a:ext uri="{0D108BD9-81ED-4DB2-BD59-A6C34878D82A}">
                    <a16:rowId xmlns="" xmlns:a16="http://schemas.microsoft.com/office/drawing/2014/main" val="3659282646"/>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 have {0:f} </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6.000000 cats</a:t>
                      </a:r>
                    </a:p>
                  </a:txBody>
                  <a:tcPr/>
                </a:tc>
                <a:extLst>
                  <a:ext uri="{0D108BD9-81ED-4DB2-BD59-A6C34878D82A}">
                    <a16:rowId xmlns="" xmlns:a16="http://schemas.microsoft.com/office/drawing/2014/main" val="3087695988"/>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"I have {0:.2f} </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cats"</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.format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(6))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6.00 cats</a:t>
                      </a:r>
                    </a:p>
                  </a:txBody>
                  <a:tcPr/>
                </a:tc>
                <a:extLst>
                  <a:ext uri="{0D108BD9-81ED-4DB2-BD59-A6C34878D82A}">
                    <a16:rowId xmlns="" xmlns:a16="http://schemas.microsoft.com/office/drawing/2014/main" val="1983132832"/>
                  </a:ext>
                </a:extLst>
              </a:tr>
            </a:tbl>
          </a:graphicData>
        </a:graphic>
      </p:graphicFrame>
      <p:sp>
        <p:nvSpPr>
          <p:cNvPr id="11" name="Title 10"/>
          <p:cNvSpPr>
            <a:spLocks noGrp="1"/>
          </p:cNvSpPr>
          <p:nvPr>
            <p:ph type="title"/>
          </p:nvPr>
        </p:nvSpPr>
        <p:spPr/>
        <p:txBody>
          <a:bodyPr>
            <a:normAutofit fontScale="90000"/>
          </a:bodyPr>
          <a:lstStyle/>
          <a:p>
            <a:r>
              <a:rPr lang="en-CA" dirty="0" smtClean="0"/>
              <a:t>You can also use a format method to format numeric values</a:t>
            </a:r>
            <a:endParaRPr lang="en-US" dirty="0"/>
          </a:p>
        </p:txBody>
      </p:sp>
    </p:spTree>
    <p:extLst>
      <p:ext uri="{BB962C8B-B14F-4D97-AF65-F5344CB8AC3E}">
        <p14:creationId xmlns:p14="http://schemas.microsoft.com/office/powerpoint/2010/main" val="2681470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numeric values</a:t>
            </a:r>
            <a:endParaRPr lang="en-US" dirty="0"/>
          </a:p>
        </p:txBody>
      </p:sp>
    </p:spTree>
    <p:extLst>
      <p:ext uri="{BB962C8B-B14F-4D97-AF65-F5344CB8AC3E}">
        <p14:creationId xmlns:p14="http://schemas.microsoft.com/office/powerpoint/2010/main" val="2002188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485901" y="1930400"/>
            <a:ext cx="3162300" cy="3598780"/>
          </a:xfrm>
        </p:spPr>
      </p:pic>
      <p:sp>
        <p:nvSpPr>
          <p:cNvPr id="6" name="Content Placeholder 5"/>
          <p:cNvSpPr>
            <a:spLocks noGrp="1"/>
          </p:cNvSpPr>
          <p:nvPr>
            <p:ph sz="quarter" idx="4"/>
          </p:nvPr>
        </p:nvSpPr>
        <p:spPr/>
        <p:txBody>
          <a:bodyPr/>
          <a:lstStyle/>
          <a:p>
            <a:r>
              <a:rPr lang="en-CA" dirty="0" smtClean="0"/>
              <a:t>Sometimes commands are too long to fit on a single line</a:t>
            </a:r>
          </a:p>
          <a:p>
            <a:r>
              <a:rPr lang="en-CA" dirty="0" smtClean="0"/>
              <a:t>You can use a “\” to indicate a command continues on the next line</a:t>
            </a:r>
          </a:p>
          <a:p>
            <a:pPr marL="0" lvl="0" indent="0">
              <a:buNone/>
            </a:pPr>
            <a:endParaRPr lang="en-US" altLang="en-US" b="0" dirty="0" smtClean="0">
              <a:solidFill>
                <a:srgbClr val="000000"/>
              </a:solidFill>
              <a:latin typeface="Consolas" panose="020B0609020204030204" pitchFamily="49" charset="0"/>
              <a:cs typeface="Consolas" panose="020B0609020204030204" pitchFamily="49" charset="0"/>
            </a:endParaRPr>
          </a:p>
          <a:p>
            <a:pPr marL="0" lvl="0" indent="0">
              <a:buNone/>
            </a:pPr>
            <a:r>
              <a:rPr lang="en-US" altLang="en-US" b="0" dirty="0" smtClean="0">
                <a:solidFill>
                  <a:srgbClr val="000000"/>
                </a:solidFill>
                <a:latin typeface="Consolas" panose="020B0609020204030204" pitchFamily="49" charset="0"/>
                <a:cs typeface="Consolas" panose="020B0609020204030204" pitchFamily="49" charset="0"/>
              </a:rPr>
              <a:t>total</a:t>
            </a:r>
            <a:r>
              <a:rPr lang="en-US" altLang="en-US" b="0" dirty="0">
                <a:solidFill>
                  <a:srgbClr val="000000"/>
                </a:solidFill>
                <a:latin typeface="Consolas" panose="020B0609020204030204" pitchFamily="49" charset="0"/>
                <a:cs typeface="Consolas" panose="020B0609020204030204" pitchFamily="49" charset="0"/>
              </a:rPr>
              <a:t> = 5 + 6 + 8 \     </a:t>
            </a:r>
            <a:r>
              <a:rPr lang="en-US" altLang="en-US" b="0" dirty="0" smtClean="0">
                <a:solidFill>
                  <a:srgbClr val="000000"/>
                </a:solidFill>
                <a:latin typeface="Consolas" panose="020B0609020204030204" pitchFamily="49" charset="0"/>
                <a:cs typeface="Consolas" panose="020B0609020204030204" pitchFamily="49" charset="0"/>
              </a:rPr>
              <a:t>	+</a:t>
            </a:r>
            <a:r>
              <a:rPr lang="en-US" altLang="en-US" b="0" dirty="0">
                <a:solidFill>
                  <a:srgbClr val="000000"/>
                </a:solidFill>
                <a:latin typeface="Consolas" panose="020B0609020204030204" pitchFamily="49" charset="0"/>
                <a:cs typeface="Consolas" panose="020B0609020204030204" pitchFamily="49" charset="0"/>
              </a:rPr>
              <a:t> 6 + 2</a:t>
            </a:r>
            <a:endParaRPr lang="en-US" altLang="en-US" sz="6600" b="0" dirty="0">
              <a:latin typeface="Arial" panose="020B0604020202020204" pitchFamily="34" charset="0"/>
            </a:endParaRPr>
          </a:p>
          <a:p>
            <a:endParaRPr lang="en-US" dirty="0"/>
          </a:p>
        </p:txBody>
      </p:sp>
      <p:sp>
        <p:nvSpPr>
          <p:cNvPr id="4" name="Title 3"/>
          <p:cNvSpPr>
            <a:spLocks noGrp="1"/>
          </p:cNvSpPr>
          <p:nvPr>
            <p:ph type="title"/>
          </p:nvPr>
        </p:nvSpPr>
        <p:spPr/>
        <p:txBody>
          <a:bodyPr/>
          <a:lstStyle/>
          <a:p>
            <a:r>
              <a:rPr lang="en-CA" dirty="0" smtClean="0"/>
              <a:t>Geek Tip!</a:t>
            </a:r>
            <a:endParaRPr lang="en-US" dirty="0"/>
          </a:p>
        </p:txBody>
      </p:sp>
    </p:spTree>
    <p:extLst>
      <p:ext uri="{BB962C8B-B14F-4D97-AF65-F5344CB8AC3E}">
        <p14:creationId xmlns:p14="http://schemas.microsoft.com/office/powerpoint/2010/main" val="237148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Inputting numbers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5903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Asking a user to enter the numbers</a:t>
            </a:r>
            <a:endParaRPr lang="en-US" dirty="0"/>
          </a:p>
        </p:txBody>
      </p:sp>
    </p:spTree>
    <p:extLst>
      <p:ext uri="{BB962C8B-B14F-4D97-AF65-F5344CB8AC3E}">
        <p14:creationId xmlns:p14="http://schemas.microsoft.com/office/powerpoint/2010/main" val="4044162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Why did we get the wrong answer when we ask the user to enter their bonus and salary values?</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38200" y="1953355"/>
            <a:ext cx="981986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salary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enter your salary: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bonus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"Please enter your bonus: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salary + bonus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838201" y="4031905"/>
            <a:ext cx="10515600" cy="2304790"/>
          </a:xfrm>
          <a:prstGeom prst="rect">
            <a:avLst/>
          </a:prstGeom>
        </p:spPr>
      </p:pic>
      <p:sp>
        <p:nvSpPr>
          <p:cNvPr id="8" name="TextBox 7"/>
          <p:cNvSpPr txBox="1"/>
          <p:nvPr/>
        </p:nvSpPr>
        <p:spPr>
          <a:xfrm rot="20036702">
            <a:off x="3075362" y="2974097"/>
            <a:ext cx="7353167" cy="1200329"/>
          </a:xfrm>
          <a:prstGeom prst="rect">
            <a:avLst/>
          </a:prstGeom>
          <a:solidFill>
            <a:schemeClr val="bg1"/>
          </a:solidFill>
        </p:spPr>
        <p:txBody>
          <a:bodyPr wrap="none" rtlCol="0">
            <a:spAutoFit/>
          </a:bodyPr>
          <a:lstStyle/>
          <a:p>
            <a:r>
              <a:rPr lang="en-CA" sz="7200" dirty="0" smtClean="0"/>
              <a:t>What went wrong?</a:t>
            </a:r>
            <a:endParaRPr lang="en-US" sz="7200" dirty="0"/>
          </a:p>
        </p:txBody>
      </p:sp>
    </p:spTree>
    <p:extLst>
      <p:ext uri="{BB962C8B-B14F-4D97-AF65-F5344CB8AC3E}">
        <p14:creationId xmlns:p14="http://schemas.microsoft.com/office/powerpoint/2010/main" val="132952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Here is a hint: The input statement returns strings</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1690688"/>
            <a:ext cx="531106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salary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bonus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salary + bonus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838201" y="4031905"/>
            <a:ext cx="10515600" cy="2304790"/>
          </a:xfrm>
          <a:prstGeom prst="rect">
            <a:avLst/>
          </a:prstGeom>
        </p:spPr>
      </p:pic>
    </p:spTree>
    <p:extLst>
      <p:ext uri="{BB962C8B-B14F-4D97-AF65-F5344CB8AC3E}">
        <p14:creationId xmlns:p14="http://schemas.microsoft.com/office/powerpoint/2010/main" val="331000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59928"/>
          </a:xfrm>
        </p:spPr>
        <p:txBody>
          <a:bodyPr>
            <a:normAutofit fontScale="90000"/>
          </a:bodyPr>
          <a:lstStyle/>
          <a:p>
            <a:r>
              <a:rPr lang="en-CA" dirty="0" smtClean="0"/>
              <a:t>The program thought salary and bonus were strings so it concatenated instead of adding</a:t>
            </a:r>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838200" y="2070538"/>
            <a:ext cx="531106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salary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bonus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500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salary + bonus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payCheck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838200" y="4031905"/>
            <a:ext cx="10211094" cy="2304790"/>
          </a:xfrm>
          <a:prstGeom prst="rect">
            <a:avLst/>
          </a:prstGeom>
        </p:spPr>
      </p:pic>
    </p:spTree>
    <p:extLst>
      <p:ext uri="{BB962C8B-B14F-4D97-AF65-F5344CB8AC3E}">
        <p14:creationId xmlns:p14="http://schemas.microsoft.com/office/powerpoint/2010/main" val="1995681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5" name="Rectangle 1"/>
          <p:cNvSpPr>
            <a:spLocks noChangeArrowheads="1"/>
          </p:cNvSpPr>
          <p:nvPr/>
        </p:nvSpPr>
        <p:spPr bwMode="auto">
          <a:xfrm>
            <a:off x="838200" y="2256512"/>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1022930" y="1871791"/>
            <a:ext cx="9505369"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We need a way to tell our program we want to treat values as a number instead of a string</a:t>
            </a:r>
            <a:endParaRPr lang="en-US" sz="36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8492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There are functions to convert from one </a:t>
            </a:r>
            <a:r>
              <a:rPr lang="en-CA" dirty="0" err="1" smtClean="0"/>
              <a:t>datatype</a:t>
            </a:r>
            <a:r>
              <a:rPr lang="en-CA" dirty="0" smtClean="0"/>
              <a:t> to another.</a:t>
            </a:r>
            <a:endParaRPr lang="en-US" dirty="0"/>
          </a:p>
        </p:txBody>
      </p:sp>
      <p:sp>
        <p:nvSpPr>
          <p:cNvPr id="11" name="TextBox 10"/>
          <p:cNvSpPr txBox="1"/>
          <p:nvPr/>
        </p:nvSpPr>
        <p:spPr>
          <a:xfrm>
            <a:off x="838200" y="3995678"/>
            <a:ext cx="10989364"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Which function should we use to fix our code?</a:t>
            </a:r>
          </a:p>
          <a:p>
            <a:endParaRPr lang="en-CA" sz="3600" dirty="0" smtClean="0"/>
          </a:p>
        </p:txBody>
      </p:sp>
      <p:sp>
        <p:nvSpPr>
          <p:cNvPr id="2" name="Rectangle 1"/>
          <p:cNvSpPr>
            <a:spLocks noChangeArrowheads="1"/>
          </p:cNvSpPr>
          <p:nvPr/>
        </p:nvSpPr>
        <p:spPr bwMode="auto">
          <a:xfrm>
            <a:off x="838200" y="1475246"/>
            <a:ext cx="10515600"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i</a:t>
            </a:r>
            <a:r>
              <a:rPr lang="en-US" altLang="en-US" sz="2800" dirty="0" err="1" smtClean="0">
                <a:solidFill>
                  <a:srgbClr val="000000"/>
                </a:solidFill>
                <a:latin typeface="Consolas" panose="020B0609020204030204" pitchFamily="49" charset="0"/>
                <a:cs typeface="Consolas" panose="020B0609020204030204" pitchFamily="49" charset="0"/>
              </a:rPr>
              <a:t>nt</a:t>
            </a:r>
            <a:r>
              <a:rPr lang="en-US" altLang="en-US" sz="2800" dirty="0" smtClean="0">
                <a:solidFill>
                  <a:srgbClr val="000000"/>
                </a:solidFill>
                <a:latin typeface="Consolas" panose="020B0609020204030204" pitchFamily="49" charset="0"/>
                <a:cs typeface="Consolas" panose="020B0609020204030204" pitchFamily="49" charset="0"/>
              </a:rPr>
              <a:t>(value) 	converts to an integer</a:t>
            </a:r>
          </a:p>
          <a:p>
            <a:pPr lvl="0" eaLnBrk="0" fontAlgn="base" hangingPunct="0">
              <a:spcBef>
                <a:spcPct val="0"/>
              </a:spcBef>
              <a:spcAft>
                <a:spcPct val="0"/>
              </a:spcAft>
            </a:pPr>
            <a:r>
              <a:rPr lang="en-CA" altLang="en-US" sz="2800" dirty="0" smtClean="0">
                <a:solidFill>
                  <a:srgbClr val="000000"/>
                </a:solidFill>
                <a:latin typeface="Consolas" panose="020B0609020204030204" pitchFamily="49" charset="0"/>
                <a:cs typeface="Consolas" panose="020B0609020204030204" pitchFamily="49" charset="0"/>
              </a:rPr>
              <a:t>long(value) 	converts to a long integer</a:t>
            </a:r>
            <a:endParaRPr lang="en-US" altLang="en-US" sz="2800" dirty="0" smtClean="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CA" altLang="en-US" sz="2800" dirty="0">
                <a:solidFill>
                  <a:srgbClr val="000000"/>
                </a:solidFill>
                <a:latin typeface="Consolas" panose="020B0609020204030204" pitchFamily="49" charset="0"/>
                <a:cs typeface="Consolas" panose="020B0609020204030204" pitchFamily="49" charset="0"/>
              </a:rPr>
              <a:t>f</a:t>
            </a:r>
            <a:r>
              <a:rPr kumimoji="0" lang="en-CA"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loat(value) 	converts</a:t>
            </a:r>
            <a:r>
              <a:rPr kumimoji="0" lang="en-CA" altLang="en-US" sz="28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to a floating number </a:t>
            </a:r>
          </a:p>
          <a:p>
            <a:pPr lvl="0" eaLnBrk="0" fontAlgn="base" hangingPunct="0">
              <a:spcBef>
                <a:spcPct val="0"/>
              </a:spcBef>
              <a:spcAft>
                <a:spcPct val="0"/>
              </a:spcAft>
            </a:pPr>
            <a:r>
              <a:rPr lang="en-CA" altLang="en-US" sz="2800" dirty="0">
                <a:solidFill>
                  <a:srgbClr val="000000"/>
                </a:solidFill>
                <a:latin typeface="Consolas" panose="020B0609020204030204" pitchFamily="49" charset="0"/>
                <a:cs typeface="Consolas" panose="020B0609020204030204" pitchFamily="49" charset="0"/>
              </a:rPr>
              <a:t>	</a:t>
            </a:r>
            <a:r>
              <a:rPr kumimoji="0" lang="en-CA" altLang="en-US" sz="28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(i.e. a number that can hold decimal places)</a:t>
            </a:r>
          </a:p>
          <a:p>
            <a:pPr lvl="0" eaLnBrk="0" fontAlgn="base" hangingPunct="0">
              <a:spcBef>
                <a:spcPct val="0"/>
              </a:spcBef>
              <a:spcAft>
                <a:spcPct val="0"/>
              </a:spcAft>
            </a:pPr>
            <a:r>
              <a:rPr lang="en-CA" altLang="en-US" sz="2800" baseline="0" dirty="0" err="1" smtClean="0">
                <a:solidFill>
                  <a:srgbClr val="000000"/>
                </a:solidFill>
                <a:latin typeface="Consolas" panose="020B0609020204030204" pitchFamily="49" charset="0"/>
                <a:cs typeface="Consolas" panose="020B0609020204030204" pitchFamily="49" charset="0"/>
              </a:rPr>
              <a:t>str</a:t>
            </a:r>
            <a:r>
              <a:rPr lang="en-CA" altLang="en-US" sz="2800" baseline="0" dirty="0" smtClean="0">
                <a:solidFill>
                  <a:srgbClr val="000000"/>
                </a:solidFill>
                <a:latin typeface="Consolas" panose="020B0609020204030204" pitchFamily="49" charset="0"/>
                <a:cs typeface="Consolas" panose="020B0609020204030204" pitchFamily="49" charset="0"/>
              </a:rPr>
              <a:t>(value) 	converts</a:t>
            </a:r>
            <a:r>
              <a:rPr lang="en-CA" altLang="en-US" sz="2800" dirty="0" smtClean="0">
                <a:solidFill>
                  <a:srgbClr val="000000"/>
                </a:solidFill>
                <a:latin typeface="Consolas" panose="020B0609020204030204" pitchFamily="49" charset="0"/>
                <a:cs typeface="Consolas" panose="020B0609020204030204" pitchFamily="49" charset="0"/>
              </a:rPr>
              <a:t> to a string</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719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Many problems we have to solve involve math</a:t>
            </a:r>
            <a:endParaRPr lang="en-US" dirty="0"/>
          </a:p>
        </p:txBody>
      </p:sp>
      <p:sp>
        <p:nvSpPr>
          <p:cNvPr id="5" name="Content Placeholder 4"/>
          <p:cNvSpPr>
            <a:spLocks noGrp="1"/>
          </p:cNvSpPr>
          <p:nvPr>
            <p:ph sz="quarter" idx="10"/>
          </p:nvPr>
        </p:nvSpPr>
        <p:spPr/>
        <p:txBody>
          <a:bodyPr/>
          <a:lstStyle/>
          <a:p>
            <a:r>
              <a:rPr lang="en-CA" dirty="0" smtClean="0"/>
              <a:t>How much will I pay monthly on a mortgage?</a:t>
            </a:r>
          </a:p>
          <a:p>
            <a:r>
              <a:rPr lang="en-CA" dirty="0" smtClean="0"/>
              <a:t>How much will this cost when I add taxes?</a:t>
            </a:r>
          </a:p>
          <a:p>
            <a:r>
              <a:rPr lang="en-CA" dirty="0" smtClean="0"/>
              <a:t>How much milk do I need to use in this recipe if I want to double the recipe?</a:t>
            </a:r>
          </a:p>
          <a:p>
            <a:pPr marL="0" indent="0">
              <a:buNone/>
            </a:pPr>
            <a:endParaRPr lang="en-US" dirty="0"/>
          </a:p>
        </p:txBody>
      </p:sp>
    </p:spTree>
    <p:extLst>
      <p:ext uri="{BB962C8B-B14F-4D97-AF65-F5344CB8AC3E}">
        <p14:creationId xmlns:p14="http://schemas.microsoft.com/office/powerpoint/2010/main" val="244927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If we convert the string to a float we get the desired result</a:t>
            </a:r>
            <a:endParaRPr lang="en-US" dirty="0"/>
          </a:p>
        </p:txBody>
      </p:sp>
      <p:sp>
        <p:nvSpPr>
          <p:cNvPr id="11" name="TextBox 10"/>
          <p:cNvSpPr txBox="1"/>
          <p:nvPr/>
        </p:nvSpPr>
        <p:spPr>
          <a:xfrm>
            <a:off x="838200" y="3995678"/>
            <a:ext cx="10989364" cy="1200329"/>
          </a:xfrm>
          <a:prstGeom prst="rect">
            <a:avLst/>
          </a:prstGeom>
          <a:noFill/>
        </p:spPr>
        <p:txBody>
          <a:bodyPr wrap="square" rtlCol="0">
            <a:spAutoFit/>
          </a:bodyPr>
          <a:lstStyle/>
          <a:p>
            <a:r>
              <a:rPr lang="en-CA" sz="3600" dirty="0" smtClean="0"/>
              <a:t>What do you think will happen if someone types “BOB” as their salary?</a:t>
            </a:r>
          </a:p>
        </p:txBody>
      </p:sp>
      <p:sp>
        <p:nvSpPr>
          <p:cNvPr id="2" name="Rectangle 1"/>
          <p:cNvSpPr>
            <a:spLocks noChangeArrowheads="1"/>
          </p:cNvSpPr>
          <p:nvPr/>
        </p:nvSpPr>
        <p:spPr bwMode="auto">
          <a:xfrm>
            <a:off x="838200" y="1475245"/>
            <a:ext cx="1077070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salary = input(</a:t>
            </a:r>
            <a:r>
              <a:rPr lang="en-US" altLang="en-US" sz="2800" dirty="0">
                <a:solidFill>
                  <a:srgbClr val="A31515"/>
                </a:solidFill>
                <a:latin typeface="Consolas" panose="020B0609020204030204" pitchFamily="49" charset="0"/>
                <a:cs typeface="Consolas" panose="020B0609020204030204" pitchFamily="49" charset="0"/>
              </a:rPr>
              <a:t>"Please enter your salary: "</a:t>
            </a:r>
            <a:r>
              <a:rPr lang="en-US" altLang="en-US" sz="2800"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bonus = input(</a:t>
            </a:r>
            <a:r>
              <a:rPr lang="en-US" altLang="en-US" sz="2800" dirty="0">
                <a:solidFill>
                  <a:srgbClr val="A31515"/>
                </a:solidFill>
                <a:latin typeface="Consolas" panose="020B0609020204030204" pitchFamily="49" charset="0"/>
                <a:cs typeface="Consolas" panose="020B0609020204030204" pitchFamily="49" charset="0"/>
              </a:rPr>
              <a:t>"Please enter your bonus: </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payCheck</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smtClean="0">
                <a:solidFill>
                  <a:srgbClr val="000000"/>
                </a:solidFill>
                <a:latin typeface="Consolas" panose="020B0609020204030204" pitchFamily="49" charset="0"/>
                <a:cs typeface="Consolas" panose="020B0609020204030204" pitchFamily="49" charset="0"/>
              </a:rPr>
              <a:t>salary</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smtClean="0">
                <a:solidFill>
                  <a:srgbClr val="000000"/>
                </a:solidFill>
                <a:latin typeface="Consolas" panose="020B0609020204030204" pitchFamily="49" charset="0"/>
                <a:cs typeface="Consolas" panose="020B0609020204030204" pitchFamily="49" charset="0"/>
              </a:rPr>
              <a:t>bonus</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payCheck</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smtClean="0">
                <a:solidFill>
                  <a:srgbClr val="000000"/>
                </a:solidFill>
                <a:latin typeface="Consolas" panose="020B0609020204030204" pitchFamily="49" charset="0"/>
                <a:cs typeface="Consolas" panose="020B0609020204030204" pitchFamily="49" charset="0"/>
              </a:rPr>
              <a:t>float(salary)</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smtClean="0">
                <a:solidFill>
                  <a:srgbClr val="000000"/>
                </a:solidFill>
                <a:latin typeface="Consolas" panose="020B0609020204030204" pitchFamily="49" charset="0"/>
                <a:cs typeface="Consolas" panose="020B0609020204030204" pitchFamily="49" charset="0"/>
              </a:rPr>
              <a:t>float(bonus)</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err="1">
                <a:solidFill>
                  <a:srgbClr val="000000"/>
                </a:solidFill>
                <a:latin typeface="Consolas" panose="020B0609020204030204" pitchFamily="49" charset="0"/>
                <a:cs typeface="Consolas" panose="020B0609020204030204" pitchFamily="49" charset="0"/>
              </a:rPr>
              <a:t>payCheck</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
        <p:nvSpPr>
          <p:cNvPr id="5" name="TextBox 4"/>
          <p:cNvSpPr txBox="1"/>
          <p:nvPr/>
        </p:nvSpPr>
        <p:spPr>
          <a:xfrm>
            <a:off x="838200" y="5084950"/>
            <a:ext cx="10989364" cy="1754326"/>
          </a:xfrm>
          <a:prstGeom prst="rect">
            <a:avLst/>
          </a:prstGeom>
          <a:noFill/>
        </p:spPr>
        <p:txBody>
          <a:bodyPr wrap="square" rtlCol="0">
            <a:spAutoFit/>
          </a:bodyPr>
          <a:lstStyle/>
          <a:p>
            <a:r>
              <a:rPr lang="en-CA" sz="3600" dirty="0" smtClean="0"/>
              <a:t>The code crashes because we can’t convert the string “BOB” into a numeric value. We will learn how to handle errors later!</a:t>
            </a:r>
          </a:p>
        </p:txBody>
      </p:sp>
    </p:spTree>
    <p:extLst>
      <p:ext uri="{BB962C8B-B14F-4D97-AF65-F5344CB8AC3E}">
        <p14:creationId xmlns:p14="http://schemas.microsoft.com/office/powerpoint/2010/main" val="164936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9" presetClass="emph" presetSubtype="0" fill="hold" nodeType="withEffect">
                                  <p:stCondLst>
                                    <p:cond delay="0"/>
                                  </p:stCondLst>
                                  <p:childTnLst>
                                    <p:animClr clrSpc="rgb" dir="cw">
                                      <p:cBhvr override="childStyle">
                                        <p:cTn id="9" dur="500" fill="hold"/>
                                        <p:tgtEl>
                                          <p:spTgt spid="2">
                                            <p:txEl>
                                              <p:pRg st="2" end="2"/>
                                            </p:txEl>
                                          </p:spTgt>
                                        </p:tgtEl>
                                        <p:attrNameLst>
                                          <p:attrName>style.color</p:attrName>
                                        </p:attrNameLst>
                                      </p:cBhvr>
                                      <p:to>
                                        <a:srgbClr val="C0C0C0"/>
                                      </p:to>
                                    </p:animClr>
                                    <p:animClr clrSpc="rgb" dir="cw">
                                      <p:cBhvr>
                                        <p:cTn id="10" dur="500" fill="hold"/>
                                        <p:tgtEl>
                                          <p:spTgt spid="2">
                                            <p:txEl>
                                              <p:pRg st="2" end="2"/>
                                            </p:txEl>
                                          </p:spTgt>
                                        </p:tgtEl>
                                        <p:attrNameLst>
                                          <p:attrName>fillcolor</p:attrName>
                                        </p:attrNameLst>
                                      </p:cBhvr>
                                      <p:to>
                                        <a:srgbClr val="C0C0C0"/>
                                      </p:to>
                                    </p:animClr>
                                    <p:set>
                                      <p:cBhvr>
                                        <p:cTn id="11" dur="500" fill="hold"/>
                                        <p:tgtEl>
                                          <p:spTgt spid="2">
                                            <p:txEl>
                                              <p:pRg st="2" end="2"/>
                                            </p:txEl>
                                          </p:spTgt>
                                        </p:tgtEl>
                                        <p:attrNameLst>
                                          <p:attrName>fill.type</p:attrName>
                                        </p:attrNameLst>
                                      </p:cBhvr>
                                      <p:to>
                                        <p:strVal val="solid"/>
                                      </p:to>
                                    </p:set>
                                    <p:set>
                                      <p:cBhvr>
                                        <p:cTn id="12" dur="500" fill="hold"/>
                                        <p:tgtEl>
                                          <p:spTgt spid="2">
                                            <p:txEl>
                                              <p:pRg st="2" end="2"/>
                                            </p:txEl>
                                          </p:spTgt>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Changing the </a:t>
            </a:r>
            <a:r>
              <a:rPr lang="en-CA" dirty="0" err="1" smtClean="0"/>
              <a:t>datatype</a:t>
            </a:r>
            <a:endParaRPr lang="en-US" dirty="0"/>
          </a:p>
        </p:txBody>
      </p:sp>
    </p:spTree>
    <p:extLst>
      <p:ext uri="{BB962C8B-B14F-4D97-AF65-F5344CB8AC3E}">
        <p14:creationId xmlns:p14="http://schemas.microsoft.com/office/powerpoint/2010/main" val="77671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 – create a loan calculator</a:t>
            </a:r>
            <a:endParaRPr lang="en-US" dirty="0"/>
          </a:p>
        </p:txBody>
      </p:sp>
      <p:sp>
        <p:nvSpPr>
          <p:cNvPr id="3" name="Content Placeholder 2"/>
          <p:cNvSpPr>
            <a:spLocks noGrp="1"/>
          </p:cNvSpPr>
          <p:nvPr>
            <p:ph sz="quarter" idx="10"/>
          </p:nvPr>
        </p:nvSpPr>
        <p:spPr/>
        <p:txBody>
          <a:bodyPr/>
          <a:lstStyle/>
          <a:p>
            <a:r>
              <a:rPr lang="en-CA" dirty="0" smtClean="0"/>
              <a:t>Have the user enter the cost of the loan, the interest rate, and the number of years for the loan</a:t>
            </a:r>
          </a:p>
          <a:p>
            <a:r>
              <a:rPr lang="en-CA" dirty="0" smtClean="0"/>
              <a:t>Calculate monthly payments with the following formula</a:t>
            </a:r>
          </a:p>
          <a:p>
            <a:pPr marL="0" indent="0" algn="ctr">
              <a:buNone/>
            </a:pPr>
            <a:r>
              <a:rPr lang="en-CA" dirty="0" smtClean="0"/>
              <a:t>M = L[</a:t>
            </a:r>
            <a:r>
              <a:rPr lang="en-CA" dirty="0" err="1" smtClean="0"/>
              <a:t>i</a:t>
            </a:r>
            <a:r>
              <a:rPr lang="en-CA" dirty="0" smtClean="0"/>
              <a:t>(1+i)n] / [(1+i)n-1]</a:t>
            </a:r>
          </a:p>
          <a:p>
            <a:r>
              <a:rPr lang="en-CA" dirty="0" smtClean="0"/>
              <a:t>M = monthly payment</a:t>
            </a:r>
          </a:p>
          <a:p>
            <a:r>
              <a:rPr lang="en-CA" dirty="0" smtClean="0"/>
              <a:t>L = Loan amount </a:t>
            </a:r>
          </a:p>
          <a:p>
            <a:r>
              <a:rPr lang="en-CA" dirty="0" err="1" smtClean="0"/>
              <a:t>i</a:t>
            </a:r>
            <a:r>
              <a:rPr lang="en-CA" dirty="0" smtClean="0"/>
              <a:t> = interest rate (for an interest rate of 5%, </a:t>
            </a:r>
            <a:r>
              <a:rPr lang="en-CA" dirty="0" err="1" smtClean="0"/>
              <a:t>i</a:t>
            </a:r>
            <a:r>
              <a:rPr lang="en-CA" dirty="0" smtClean="0"/>
              <a:t> = 0.05)</a:t>
            </a:r>
          </a:p>
          <a:p>
            <a:r>
              <a:rPr lang="en-CA" dirty="0" smtClean="0"/>
              <a:t>n = number of payments</a:t>
            </a:r>
            <a:endParaRPr lang="en-US" dirty="0"/>
          </a:p>
        </p:txBody>
      </p:sp>
    </p:spTree>
    <p:extLst>
      <p:ext uri="{BB962C8B-B14F-4D97-AF65-F5344CB8AC3E}">
        <p14:creationId xmlns:p14="http://schemas.microsoft.com/office/powerpoint/2010/main" val="33030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r>
              <a:rPr lang="en-CA" dirty="0" smtClean="0"/>
              <a:t>You can now solve mathematical problems with code!</a:t>
            </a:r>
            <a:endParaRPr lang="en-US" dirty="0"/>
          </a:p>
        </p:txBody>
      </p:sp>
      <p:pic>
        <p:nvPicPr>
          <p:cNvPr id="6" name="Content Placeholder 5"/>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872563" y="2019301"/>
            <a:ext cx="4268368" cy="3797300"/>
          </a:xfrm>
        </p:spPr>
      </p:pic>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982442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So it’s important to be able to store and manipulate numbers as well as strings</a:t>
            </a:r>
            <a:endParaRPr lang="en-US" dirty="0"/>
          </a:p>
        </p:txBody>
      </p:sp>
      <p:sp>
        <p:nvSpPr>
          <p:cNvPr id="4" name="Rectangle 1"/>
          <p:cNvSpPr>
            <a:spLocks noChangeArrowheads="1"/>
          </p:cNvSpPr>
          <p:nvPr/>
        </p:nvSpPr>
        <p:spPr bwMode="auto">
          <a:xfrm>
            <a:off x="838200" y="1962150"/>
            <a:ext cx="2353529"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age = 42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(age)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222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perform math operations on numeric values or on variables containing numeric values</a:t>
            </a:r>
            <a:endParaRPr lang="en-US" dirty="0"/>
          </a:p>
        </p:txBody>
      </p:sp>
      <p:sp>
        <p:nvSpPr>
          <p:cNvPr id="5" name="Rectangle 2"/>
          <p:cNvSpPr>
            <a:spLocks noGrp="1" noChangeArrowheads="1"/>
          </p:cNvSpPr>
          <p:nvPr>
            <p:ph sz="quarter" idx="10"/>
          </p:nvPr>
        </p:nvSpPr>
        <p:spPr bwMode="auto">
          <a:xfrm>
            <a:off x="838200" y="2090797"/>
            <a:ext cx="7191392"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width =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height = 5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area = width * height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perimeter = 2*width + 2*height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perimeter = 2*(</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width+height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6471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These are the most common math operations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054065395"/>
              </p:ext>
            </p:extLst>
          </p:nvPr>
        </p:nvGraphicFramePr>
        <p:xfrm>
          <a:off x="2171700" y="1824355"/>
          <a:ext cx="7150099" cy="3200400"/>
        </p:xfrm>
        <a:graphic>
          <a:graphicData uri="http://schemas.openxmlformats.org/drawingml/2006/table">
            <a:tbl>
              <a:tblPr firstRow="1" bandRow="1">
                <a:tableStyleId>{5C22544A-7EE6-4342-B048-85BDC9FD1C3A}</a:tableStyleId>
              </a:tblPr>
              <a:tblGrid>
                <a:gridCol w="1463147">
                  <a:extLst>
                    <a:ext uri="{9D8B030D-6E8A-4147-A177-3AD203B41FA5}">
                      <a16:colId xmlns="" xmlns:a16="http://schemas.microsoft.com/office/drawing/2014/main" val="3302812797"/>
                    </a:ext>
                  </a:extLst>
                </a:gridCol>
                <a:gridCol w="3078131">
                  <a:extLst>
                    <a:ext uri="{9D8B030D-6E8A-4147-A177-3AD203B41FA5}">
                      <a16:colId xmlns="" xmlns:a16="http://schemas.microsoft.com/office/drawing/2014/main" val="726788657"/>
                    </a:ext>
                  </a:extLst>
                </a:gridCol>
                <a:gridCol w="2608821">
                  <a:extLst>
                    <a:ext uri="{9D8B030D-6E8A-4147-A177-3AD203B41FA5}">
                      <a16:colId xmlns="" xmlns:a16="http://schemas.microsoft.com/office/drawing/2014/main" val="479426941"/>
                    </a:ext>
                  </a:extLst>
                </a:gridCol>
              </a:tblGrid>
              <a:tr h="370840">
                <a:tc>
                  <a:txBody>
                    <a:bodyPr/>
                    <a:lstStyle/>
                    <a:p>
                      <a:pPr algn="ctr"/>
                      <a:r>
                        <a:rPr lang="en-CA" sz="2400" dirty="0" smtClean="0"/>
                        <a:t>Symbol</a:t>
                      </a:r>
                      <a:endParaRPr lang="en-US" sz="2400" dirty="0"/>
                    </a:p>
                  </a:txBody>
                  <a:tcPr/>
                </a:tc>
                <a:tc>
                  <a:txBody>
                    <a:bodyPr/>
                    <a:lstStyle/>
                    <a:p>
                      <a:pPr algn="ctr"/>
                      <a:r>
                        <a:rPr lang="en-CA" sz="2400" dirty="0" smtClean="0"/>
                        <a:t>Operation</a:t>
                      </a:r>
                      <a:endParaRPr lang="en-US" sz="2400" dirty="0"/>
                    </a:p>
                  </a:txBody>
                  <a:tcPr/>
                </a:tc>
                <a:tc>
                  <a:txBody>
                    <a:bodyPr/>
                    <a:lstStyle/>
                    <a:p>
                      <a:pPr algn="ctr"/>
                      <a:r>
                        <a:rPr lang="en-CA" sz="2400" dirty="0" smtClean="0"/>
                        <a:t>Example</a:t>
                      </a:r>
                      <a:endParaRPr lang="en-US" sz="2400" dirty="0"/>
                    </a:p>
                  </a:txBody>
                  <a:tcPr/>
                </a:tc>
                <a:extLst>
                  <a:ext uri="{0D108BD9-81ED-4DB2-BD59-A6C34878D82A}">
                    <a16:rowId xmlns="" xmlns:a16="http://schemas.microsoft.com/office/drawing/2014/main" val="1522480120"/>
                  </a:ext>
                </a:extLst>
              </a:tr>
              <a:tr h="370840">
                <a:tc>
                  <a:txBody>
                    <a:bodyPr/>
                    <a:lstStyle/>
                    <a:p>
                      <a:r>
                        <a:rPr lang="en-CA" sz="2400" dirty="0" smtClean="0"/>
                        <a:t>+</a:t>
                      </a:r>
                      <a:endParaRPr lang="en-US" sz="2400" dirty="0"/>
                    </a:p>
                  </a:txBody>
                  <a:tcPr/>
                </a:tc>
                <a:tc>
                  <a:txBody>
                    <a:bodyPr/>
                    <a:lstStyle/>
                    <a:p>
                      <a:r>
                        <a:rPr lang="en-CA" sz="2400" dirty="0" smtClean="0"/>
                        <a:t>Addition</a:t>
                      </a:r>
                      <a:endParaRPr lang="en-US" sz="2400" dirty="0"/>
                    </a:p>
                  </a:txBody>
                  <a:tcPr/>
                </a:tc>
                <a:tc>
                  <a:txBody>
                    <a:bodyPr/>
                    <a:lstStyle/>
                    <a:p>
                      <a:r>
                        <a:rPr lang="en-CA" sz="2400" dirty="0" smtClean="0"/>
                        <a:t>5+2 =</a:t>
                      </a:r>
                      <a:r>
                        <a:rPr lang="en-CA" sz="2400" baseline="0" dirty="0" smtClean="0"/>
                        <a:t> 7</a:t>
                      </a:r>
                      <a:endParaRPr lang="en-US" sz="2400" dirty="0"/>
                    </a:p>
                  </a:txBody>
                  <a:tcPr/>
                </a:tc>
                <a:extLst>
                  <a:ext uri="{0D108BD9-81ED-4DB2-BD59-A6C34878D82A}">
                    <a16:rowId xmlns="" xmlns:a16="http://schemas.microsoft.com/office/drawing/2014/main" val="3206670584"/>
                  </a:ext>
                </a:extLst>
              </a:tr>
              <a:tr h="370840">
                <a:tc>
                  <a:txBody>
                    <a:bodyPr/>
                    <a:lstStyle/>
                    <a:p>
                      <a:r>
                        <a:rPr lang="en-CA" sz="2400" dirty="0" smtClean="0"/>
                        <a:t>-</a:t>
                      </a:r>
                      <a:endParaRPr lang="en-US" sz="2400" dirty="0"/>
                    </a:p>
                  </a:txBody>
                  <a:tcPr/>
                </a:tc>
                <a:tc>
                  <a:txBody>
                    <a:bodyPr/>
                    <a:lstStyle/>
                    <a:p>
                      <a:r>
                        <a:rPr lang="en-CA" sz="2400" dirty="0" smtClean="0"/>
                        <a:t>Subtraction</a:t>
                      </a:r>
                      <a:endParaRPr lang="en-US" sz="2400" dirty="0"/>
                    </a:p>
                  </a:txBody>
                  <a:tcPr/>
                </a:tc>
                <a:tc>
                  <a:txBody>
                    <a:bodyPr/>
                    <a:lstStyle/>
                    <a:p>
                      <a:r>
                        <a:rPr lang="en-CA" sz="2400" dirty="0" smtClean="0"/>
                        <a:t>5-2</a:t>
                      </a:r>
                      <a:r>
                        <a:rPr lang="en-CA" sz="2400" baseline="0" dirty="0" smtClean="0"/>
                        <a:t> = 3</a:t>
                      </a:r>
                      <a:endParaRPr lang="en-US" sz="2400" dirty="0"/>
                    </a:p>
                  </a:txBody>
                  <a:tcPr/>
                </a:tc>
                <a:extLst>
                  <a:ext uri="{0D108BD9-81ED-4DB2-BD59-A6C34878D82A}">
                    <a16:rowId xmlns="" xmlns:a16="http://schemas.microsoft.com/office/drawing/2014/main" val="1688054447"/>
                  </a:ext>
                </a:extLst>
              </a:tr>
              <a:tr h="370840">
                <a:tc>
                  <a:txBody>
                    <a:bodyPr/>
                    <a:lstStyle/>
                    <a:p>
                      <a:r>
                        <a:rPr lang="en-CA" sz="2400" dirty="0" smtClean="0"/>
                        <a:t>*</a:t>
                      </a:r>
                      <a:endParaRPr lang="en-US" sz="2400" dirty="0"/>
                    </a:p>
                  </a:txBody>
                  <a:tcPr/>
                </a:tc>
                <a:tc>
                  <a:txBody>
                    <a:bodyPr/>
                    <a:lstStyle/>
                    <a:p>
                      <a:r>
                        <a:rPr lang="en-CA" sz="2400" dirty="0" smtClean="0"/>
                        <a:t>Multiplication</a:t>
                      </a:r>
                      <a:endParaRPr lang="en-US" sz="2400" dirty="0"/>
                    </a:p>
                  </a:txBody>
                  <a:tcPr/>
                </a:tc>
                <a:tc>
                  <a:txBody>
                    <a:bodyPr/>
                    <a:lstStyle/>
                    <a:p>
                      <a:r>
                        <a:rPr lang="en-CA" sz="2400" dirty="0" smtClean="0"/>
                        <a:t>5*2 = 10</a:t>
                      </a:r>
                      <a:endParaRPr lang="en-US" sz="2400" dirty="0"/>
                    </a:p>
                  </a:txBody>
                  <a:tcPr/>
                </a:tc>
                <a:extLst>
                  <a:ext uri="{0D108BD9-81ED-4DB2-BD59-A6C34878D82A}">
                    <a16:rowId xmlns="" xmlns:a16="http://schemas.microsoft.com/office/drawing/2014/main" val="549480022"/>
                  </a:ext>
                </a:extLst>
              </a:tr>
              <a:tr h="370840">
                <a:tc>
                  <a:txBody>
                    <a:bodyPr/>
                    <a:lstStyle/>
                    <a:p>
                      <a:r>
                        <a:rPr lang="en-CA" sz="2400" dirty="0" smtClean="0"/>
                        <a:t>/</a:t>
                      </a:r>
                      <a:endParaRPr lang="en-US" sz="2400" dirty="0"/>
                    </a:p>
                  </a:txBody>
                  <a:tcPr/>
                </a:tc>
                <a:tc>
                  <a:txBody>
                    <a:bodyPr/>
                    <a:lstStyle/>
                    <a:p>
                      <a:r>
                        <a:rPr lang="en-CA" sz="2400" dirty="0" smtClean="0"/>
                        <a:t>Division</a:t>
                      </a:r>
                      <a:endParaRPr lang="en-US" sz="2400" dirty="0"/>
                    </a:p>
                  </a:txBody>
                  <a:tcPr/>
                </a:tc>
                <a:tc>
                  <a:txBody>
                    <a:bodyPr/>
                    <a:lstStyle/>
                    <a:p>
                      <a:r>
                        <a:rPr lang="en-CA" sz="2400" dirty="0" smtClean="0"/>
                        <a:t>5/2 = 2.5</a:t>
                      </a:r>
                      <a:endParaRPr lang="en-US" sz="2400" dirty="0"/>
                    </a:p>
                  </a:txBody>
                  <a:tcPr/>
                </a:tc>
                <a:extLst>
                  <a:ext uri="{0D108BD9-81ED-4DB2-BD59-A6C34878D82A}">
                    <a16:rowId xmlns="" xmlns:a16="http://schemas.microsoft.com/office/drawing/2014/main" val="3885486608"/>
                  </a:ext>
                </a:extLst>
              </a:tr>
              <a:tr h="370840">
                <a:tc>
                  <a:txBody>
                    <a:bodyPr/>
                    <a:lstStyle/>
                    <a:p>
                      <a:r>
                        <a:rPr lang="en-CA" sz="2400" dirty="0" smtClean="0"/>
                        <a:t>**</a:t>
                      </a:r>
                      <a:endParaRPr lang="en-US" sz="2400" dirty="0"/>
                    </a:p>
                  </a:txBody>
                  <a:tcPr/>
                </a:tc>
                <a:tc>
                  <a:txBody>
                    <a:bodyPr/>
                    <a:lstStyle/>
                    <a:p>
                      <a:r>
                        <a:rPr lang="en-CA" sz="2400" dirty="0" smtClean="0"/>
                        <a:t>Exponent</a:t>
                      </a:r>
                      <a:endParaRPr lang="en-US" sz="2400" dirty="0"/>
                    </a:p>
                  </a:txBody>
                  <a:tcPr/>
                </a:tc>
                <a:tc>
                  <a:txBody>
                    <a:bodyPr/>
                    <a:lstStyle/>
                    <a:p>
                      <a:r>
                        <a:rPr lang="en-CA" sz="2400" dirty="0" smtClean="0"/>
                        <a:t>5**2 = 25</a:t>
                      </a:r>
                      <a:endParaRPr lang="en-US" sz="2400" dirty="0"/>
                    </a:p>
                  </a:txBody>
                  <a:tcPr/>
                </a:tc>
                <a:extLst>
                  <a:ext uri="{0D108BD9-81ED-4DB2-BD59-A6C34878D82A}">
                    <a16:rowId xmlns="" xmlns:a16="http://schemas.microsoft.com/office/drawing/2014/main" val="4020642671"/>
                  </a:ext>
                </a:extLst>
              </a:tr>
              <a:tr h="0">
                <a:tc>
                  <a:txBody>
                    <a:bodyPr/>
                    <a:lstStyle/>
                    <a:p>
                      <a:r>
                        <a:rPr lang="en-CA" sz="2400" dirty="0" smtClean="0"/>
                        <a:t>%</a:t>
                      </a:r>
                      <a:endParaRPr lang="en-US" sz="2400" dirty="0"/>
                    </a:p>
                  </a:txBody>
                  <a:tcPr/>
                </a:tc>
                <a:tc>
                  <a:txBody>
                    <a:bodyPr/>
                    <a:lstStyle/>
                    <a:p>
                      <a:r>
                        <a:rPr lang="en-CA" sz="2400" dirty="0" smtClean="0"/>
                        <a:t>Modulo</a:t>
                      </a:r>
                      <a:endParaRPr lang="en-US" sz="2400" dirty="0"/>
                    </a:p>
                  </a:txBody>
                  <a:tcPr/>
                </a:tc>
                <a:tc>
                  <a:txBody>
                    <a:bodyPr/>
                    <a:lstStyle/>
                    <a:p>
                      <a:r>
                        <a:rPr lang="en-CA" sz="2400" dirty="0" smtClean="0"/>
                        <a:t>5%2 = 1</a:t>
                      </a:r>
                      <a:endParaRPr lang="en-US" sz="2400" dirty="0"/>
                    </a:p>
                  </a:txBody>
                  <a:tcPr/>
                </a:tc>
                <a:extLst>
                  <a:ext uri="{0D108BD9-81ED-4DB2-BD59-A6C34878D82A}">
                    <a16:rowId xmlns="" xmlns:a16="http://schemas.microsoft.com/office/drawing/2014/main" val="2247788632"/>
                  </a:ext>
                </a:extLst>
              </a:tr>
            </a:tbl>
          </a:graphicData>
        </a:graphic>
      </p:graphicFrame>
    </p:spTree>
    <p:extLst>
      <p:ext uri="{BB962C8B-B14F-4D97-AF65-F5344CB8AC3E}">
        <p14:creationId xmlns:p14="http://schemas.microsoft.com/office/powerpoint/2010/main" val="3938164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Math rules haven’t changed since school</a:t>
            </a:r>
            <a:endParaRPr lang="en-US" dirty="0"/>
          </a:p>
        </p:txBody>
      </p:sp>
      <p:sp>
        <p:nvSpPr>
          <p:cNvPr id="5" name="Rectangle 2"/>
          <p:cNvSpPr>
            <a:spLocks noGrp="1" noChangeArrowheads="1"/>
          </p:cNvSpPr>
          <p:nvPr>
            <p:ph sz="quarter" idx="10"/>
          </p:nvPr>
        </p:nvSpPr>
        <p:spPr bwMode="auto">
          <a:xfrm>
            <a:off x="379514" y="1430426"/>
            <a:ext cx="9470862"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rPr>
              <a:t>O</a:t>
            </a:r>
            <a:r>
              <a:rPr kumimoji="0" lang="en-US" altLang="en-US" b="0" i="0" u="none" strike="noStrike" cap="none" normalizeH="0" baseline="0" dirty="0" smtClean="0">
                <a:ln>
                  <a:noFill/>
                </a:ln>
                <a:solidFill>
                  <a:srgbClr val="000000"/>
                </a:solidFill>
                <a:effectLst/>
              </a:rPr>
              <a:t>rder of operations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parentheses</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dirty="0" smtClean="0">
                <a:solidFill>
                  <a:srgbClr val="000000"/>
                </a:solidFill>
                <a:latin typeface="Consolas" panose="020B0609020204030204" pitchFamily="49" charset="0"/>
                <a:cs typeface="Consolas" panose="020B0609020204030204" pitchFamily="49" charset="0"/>
              </a:rPr>
              <a:t>** 	exponent (e.g. **2 squared **3 cubed)</a:t>
            </a:r>
            <a:endParaRPr kumimoji="0" lang="en-US" altLang="en-US" b="0" i="0" u="none" strike="noStrike" cap="none" normalizeH="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lang="en-CA" altLang="en-US" dirty="0" smtClean="0">
                <a:solidFill>
                  <a:srgbClr val="000000"/>
                </a:solidFill>
                <a:latin typeface="Consolas" panose="020B0609020204030204" pitchFamily="49" charset="0"/>
                <a:cs typeface="Consolas" panose="020B0609020204030204" pitchFamily="49" charset="0"/>
              </a:rPr>
              <a:t>*/ 	multiplication and division</a:t>
            </a:r>
          </a:p>
          <a:p>
            <a:pPr marL="0" marR="0" lvl="0" indent="0" algn="l" defTabSz="914400" rtl="0" eaLnBrk="0" fontAlgn="base" latinLnBrk="0" hangingPunct="0">
              <a:lnSpc>
                <a:spcPct val="100000"/>
              </a:lnSpc>
              <a:spcBef>
                <a:spcPct val="0"/>
              </a:spcBef>
              <a:spcAft>
                <a:spcPct val="0"/>
              </a:spcAft>
              <a:buClrTx/>
              <a:buSzTx/>
              <a:buNone/>
              <a:tabLst/>
            </a:pPr>
            <a:r>
              <a:rPr kumimoji="0" lang="en-CA"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addition and</a:t>
            </a:r>
            <a:r>
              <a:rPr kumimoji="0" lang="en-CA" altLang="en-US"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subtraction</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9548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Getting a computer to do your math homework</a:t>
            </a:r>
            <a:endParaRPr lang="en-US" dirty="0"/>
          </a:p>
        </p:txBody>
      </p:sp>
    </p:spTree>
    <p:extLst>
      <p:ext uri="{BB962C8B-B14F-4D97-AF65-F5344CB8AC3E}">
        <p14:creationId xmlns:p14="http://schemas.microsoft.com/office/powerpoint/2010/main" val="602400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Formatting numbers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859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993308448"/>
              </p:ext>
            </p:extLst>
          </p:nvPr>
        </p:nvGraphicFramePr>
        <p:xfrm>
          <a:off x="1485900" y="2411901"/>
          <a:ext cx="8904726" cy="2743200"/>
        </p:xfrm>
        <a:graphic>
          <a:graphicData uri="http://schemas.openxmlformats.org/drawingml/2006/table">
            <a:tbl>
              <a:tblPr firstRow="1" bandRow="1">
                <a:tableStyleId>{5C22544A-7EE6-4342-B048-85BDC9FD1C3A}</a:tableStyleId>
              </a:tblPr>
              <a:tblGrid>
                <a:gridCol w="5702300">
                  <a:extLst>
                    <a:ext uri="{9D8B030D-6E8A-4147-A177-3AD203B41FA5}">
                      <a16:colId xmlns="" xmlns:a16="http://schemas.microsoft.com/office/drawing/2014/main" val="961687235"/>
                    </a:ext>
                  </a:extLst>
                </a:gridCol>
                <a:gridCol w="3202426">
                  <a:extLst>
                    <a:ext uri="{9D8B030D-6E8A-4147-A177-3AD203B41FA5}">
                      <a16:colId xmlns="" xmlns:a16="http://schemas.microsoft.com/office/drawing/2014/main" val="1769846214"/>
                    </a:ext>
                  </a:extLst>
                </a:gridCol>
              </a:tblGrid>
              <a:tr h="239606">
                <a:tc>
                  <a:txBody>
                    <a:bodyPr/>
                    <a:lstStyle/>
                    <a:p>
                      <a:pPr algn="ctr"/>
                      <a:r>
                        <a:rPr lang="en-CA" sz="2400" dirty="0" smtClean="0"/>
                        <a:t>Syntax</a:t>
                      </a:r>
                      <a:endParaRPr lang="en-US" sz="2400" dirty="0"/>
                    </a:p>
                  </a:txBody>
                  <a:tcPr/>
                </a:tc>
                <a:tc>
                  <a:txBody>
                    <a:bodyPr/>
                    <a:lstStyle/>
                    <a:p>
                      <a:pPr algn="ctr"/>
                      <a:r>
                        <a:rPr lang="en-CA" sz="2400" dirty="0" smtClean="0"/>
                        <a:t>Output</a:t>
                      </a:r>
                      <a:endParaRPr lang="en-US" sz="2400" dirty="0"/>
                    </a:p>
                  </a:txBody>
                  <a:tcPr/>
                </a:tc>
                <a:extLst>
                  <a:ext uri="{0D108BD9-81ED-4DB2-BD59-A6C34878D82A}">
                    <a16:rowId xmlns="" xmlns:a16="http://schemas.microsoft.com/office/drawing/2014/main" val="4236792033"/>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%d cats'</a:t>
                      </a:r>
                      <a:r>
                        <a:rPr lang="en-US" altLang="en-US" sz="2400" b="0" dirty="0" smtClean="0">
                          <a:solidFill>
                            <a:srgbClr val="000000"/>
                          </a:solidFill>
                          <a:latin typeface="Consolas" panose="020B0609020204030204" pitchFamily="49" charset="0"/>
                          <a:cs typeface="Consolas" panose="020B0609020204030204" pitchFamily="49" charset="0"/>
                        </a:rPr>
                        <a:t> % 6)</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 cats</a:t>
                      </a:r>
                    </a:p>
                  </a:txBody>
                  <a:tcPr/>
                </a:tc>
                <a:extLst>
                  <a:ext uri="{0D108BD9-81ED-4DB2-BD59-A6C34878D82A}">
                    <a16:rowId xmlns="" xmlns:a16="http://schemas.microsoft.com/office/drawing/2014/main" val="173323767"/>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%3d cats'</a:t>
                      </a:r>
                      <a:r>
                        <a:rPr lang="en-US" altLang="en-US" sz="2400" b="0" dirty="0" smtClean="0">
                          <a:solidFill>
                            <a:srgbClr val="000000"/>
                          </a:solidFill>
                          <a:latin typeface="Consolas" panose="020B0609020204030204" pitchFamily="49" charset="0"/>
                          <a:cs typeface="Consolas" panose="020B0609020204030204" pitchFamily="49" charset="0"/>
                        </a:rPr>
                        <a:t> % 6)</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 cats</a:t>
                      </a:r>
                    </a:p>
                  </a:txBody>
                  <a:tcPr/>
                </a:tc>
                <a:extLst>
                  <a:ext uri="{0D108BD9-81ED-4DB2-BD59-A6C34878D82A}">
                    <a16:rowId xmlns="" xmlns:a16="http://schemas.microsoft.com/office/drawing/2014/main" val="3917988680"/>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%03d cats'</a:t>
                      </a:r>
                      <a:r>
                        <a:rPr lang="en-US" altLang="en-US" sz="2400" b="0" dirty="0" smtClean="0">
                          <a:solidFill>
                            <a:srgbClr val="000000"/>
                          </a:solidFill>
                          <a:latin typeface="Consolas" panose="020B0609020204030204" pitchFamily="49" charset="0"/>
                          <a:cs typeface="Consolas" panose="020B0609020204030204" pitchFamily="49" charset="0"/>
                        </a:rPr>
                        <a:t> % 6)</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006 cats</a:t>
                      </a:r>
                    </a:p>
                  </a:txBody>
                  <a:tcPr/>
                </a:tc>
                <a:extLst>
                  <a:ext uri="{0D108BD9-81ED-4DB2-BD59-A6C34878D82A}">
                    <a16:rowId xmlns="" xmlns:a16="http://schemas.microsoft.com/office/drawing/2014/main" val="3659282646"/>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%f cats'</a:t>
                      </a:r>
                      <a:r>
                        <a:rPr lang="en-US" altLang="en-US" sz="2400" b="0" dirty="0" smtClean="0">
                          <a:solidFill>
                            <a:srgbClr val="000000"/>
                          </a:solidFill>
                          <a:latin typeface="Consolas" panose="020B0609020204030204" pitchFamily="49" charset="0"/>
                          <a:cs typeface="Consolas" panose="020B0609020204030204" pitchFamily="49" charset="0"/>
                        </a:rPr>
                        <a:t> % 6)</a:t>
                      </a: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6.000000 cats</a:t>
                      </a:r>
                    </a:p>
                  </a:txBody>
                  <a:tcPr/>
                </a:tc>
                <a:extLst>
                  <a:ext uri="{0D108BD9-81ED-4DB2-BD59-A6C34878D82A}">
                    <a16:rowId xmlns="" xmlns:a16="http://schemas.microsoft.com/office/drawing/2014/main" val="3087695988"/>
                  </a:ext>
                </a:extLst>
              </a:tr>
              <a:tr h="370840">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altLang="en-US" sz="2400" b="0" dirty="0" smtClean="0">
                          <a:solidFill>
                            <a:srgbClr val="000000"/>
                          </a:solidFill>
                          <a:latin typeface="Consolas" panose="020B0609020204030204" pitchFamily="49" charset="0"/>
                          <a:cs typeface="Consolas" panose="020B0609020204030204" pitchFamily="49" charset="0"/>
                        </a:rPr>
                        <a:t>print(</a:t>
                      </a:r>
                      <a:r>
                        <a:rPr lang="en-US" altLang="en-US" sz="2400" b="0" dirty="0" smtClean="0">
                          <a:solidFill>
                            <a:srgbClr val="A31515"/>
                          </a:solidFill>
                          <a:latin typeface="Consolas" panose="020B0609020204030204" pitchFamily="49" charset="0"/>
                          <a:cs typeface="Consolas" panose="020B0609020204030204" pitchFamily="49" charset="0"/>
                        </a:rPr>
                        <a:t>'I have %.2f cats'</a:t>
                      </a:r>
                      <a:r>
                        <a:rPr lang="en-US" altLang="en-US" sz="2400" b="0" dirty="0" smtClean="0">
                          <a:solidFill>
                            <a:srgbClr val="000000"/>
                          </a:solidFill>
                          <a:latin typeface="Consolas" panose="020B0609020204030204" pitchFamily="49" charset="0"/>
                          <a:cs typeface="Consolas" panose="020B0609020204030204" pitchFamily="49" charset="0"/>
                        </a:rPr>
                        <a:t> % 6)</a:t>
                      </a:r>
                      <a:endParaRPr lang="en-US" altLang="en-US" sz="5400" b="0" dirty="0" smtClean="0">
                        <a:latin typeface="Arial" panose="020B0604020202020204" pitchFamily="34" charset="0"/>
                      </a:endParaRPr>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CA" sz="2400" dirty="0" smtClean="0"/>
                        <a:t>I have 6.00 cats</a:t>
                      </a:r>
                    </a:p>
                  </a:txBody>
                  <a:tcPr/>
                </a:tc>
                <a:extLst>
                  <a:ext uri="{0D108BD9-81ED-4DB2-BD59-A6C34878D82A}">
                    <a16:rowId xmlns="" xmlns:a16="http://schemas.microsoft.com/office/drawing/2014/main" val="1983132832"/>
                  </a:ext>
                </a:extLst>
              </a:tr>
            </a:tbl>
          </a:graphicData>
        </a:graphic>
      </p:graphicFrame>
      <p:sp>
        <p:nvSpPr>
          <p:cNvPr id="11" name="Title 10"/>
          <p:cNvSpPr>
            <a:spLocks noGrp="1"/>
          </p:cNvSpPr>
          <p:nvPr>
            <p:ph type="title"/>
          </p:nvPr>
        </p:nvSpPr>
        <p:spPr/>
        <p:txBody>
          <a:bodyPr>
            <a:normAutofit fontScale="90000"/>
          </a:bodyPr>
          <a:lstStyle/>
          <a:p>
            <a:r>
              <a:rPr lang="en-CA" dirty="0" smtClean="0"/>
              <a:t>Sometimes you will need to format the numbers when you display them to users</a:t>
            </a:r>
            <a:endParaRPr lang="en-US" dirty="0"/>
          </a:p>
        </p:txBody>
      </p:sp>
    </p:spTree>
    <p:extLst>
      <p:ext uri="{BB962C8B-B14F-4D97-AF65-F5344CB8AC3E}">
        <p14:creationId xmlns:p14="http://schemas.microsoft.com/office/powerpoint/2010/main" val="2519918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5819</TotalTime>
  <Words>565</Words>
  <Application>Microsoft Office PowerPoint</Application>
  <PresentationFormat>Widescreen</PresentationFormat>
  <Paragraphs>149</Paragraphs>
  <Slides>23</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Consolas</vt:lpstr>
      <vt:lpstr>Segoe UI</vt:lpstr>
      <vt:lpstr>Segoe UI Light</vt:lpstr>
      <vt:lpstr>MVA</vt:lpstr>
      <vt:lpstr>PowerPoint Presentation</vt:lpstr>
      <vt:lpstr>Many problems we have to solve involve math</vt:lpstr>
      <vt:lpstr>So it’s important to be able to store and manipulate numbers as well as strings</vt:lpstr>
      <vt:lpstr>You can perform math operations on numeric values or on variables containing numeric values</vt:lpstr>
      <vt:lpstr>These are the most common math operations</vt:lpstr>
      <vt:lpstr>Math rules haven’t changed since school</vt:lpstr>
      <vt:lpstr>Getting a computer to do your math homework</vt:lpstr>
      <vt:lpstr>PowerPoint Presentation</vt:lpstr>
      <vt:lpstr>Sometimes you will need to format the numbers when you display them to users</vt:lpstr>
      <vt:lpstr>You can also use a format method to format numeric values</vt:lpstr>
      <vt:lpstr>Formatting numeric values</vt:lpstr>
      <vt:lpstr>Geek Tip!</vt:lpstr>
      <vt:lpstr>PowerPoint Presentation</vt:lpstr>
      <vt:lpstr>Asking a user to enter the numbers</vt:lpstr>
      <vt:lpstr>Why did we get the wrong answer when we ask the user to enter their bonus and salary values?</vt:lpstr>
      <vt:lpstr>Here is a hint: The input statement returns strings</vt:lpstr>
      <vt:lpstr>The program thought salary and bonus were strings so it concatenated instead of adding</vt:lpstr>
      <vt:lpstr>PowerPoint Presentation</vt:lpstr>
      <vt:lpstr>There are functions to convert from one datatype to another.</vt:lpstr>
      <vt:lpstr>If we convert the string to a float we get the desired result</vt:lpstr>
      <vt:lpstr>Changing the datatype</vt:lpstr>
      <vt:lpstr>Your Challenge – create a loan calculator</vt:lpstr>
      <vt:lpstr>Congratulations!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ismail</cp:lastModifiedBy>
  <cp:revision>134</cp:revision>
  <dcterms:created xsi:type="dcterms:W3CDTF">2014-06-11T19:38:55Z</dcterms:created>
  <dcterms:modified xsi:type="dcterms:W3CDTF">2019-08-27T16:05:46Z</dcterms:modified>
</cp:coreProperties>
</file>