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V6An1TLmwRVKLZBf0NGxfT3h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EA1C7-B9C8-4772-A83C-BEA582159399}">
  <a:tblStyle styleId="{32DEA1C7-B9C8-4772-A83C-BEA5821593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387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19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25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696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13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854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088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92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38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148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279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61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300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1019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668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843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73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22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24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08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28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38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5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60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113792" y="181483"/>
            <a:ext cx="1196441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385127" y="1435480"/>
            <a:ext cx="10981690" cy="442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113792" y="181483"/>
            <a:ext cx="1196441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23"/>
            <a:ext cx="12188952" cy="68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21312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7"/>
          <p:cNvSpPr/>
          <p:nvPr/>
        </p:nvSpPr>
        <p:spPr>
          <a:xfrm>
            <a:off x="1201826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5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7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1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7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1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36" y="6341362"/>
            <a:ext cx="46482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244" y="6326124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113792" y="181483"/>
            <a:ext cx="1196441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23"/>
            <a:ext cx="12188952" cy="68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21312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8"/>
          <p:cNvSpPr/>
          <p:nvPr/>
        </p:nvSpPr>
        <p:spPr>
          <a:xfrm>
            <a:off x="1201826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5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8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8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1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8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8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1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36" y="6341362"/>
            <a:ext cx="46482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244" y="6326124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57527"/>
            <a:ext cx="4639056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8"/>
          <p:cNvSpPr txBox="1">
            <a:spLocks noGrp="1"/>
          </p:cNvSpPr>
          <p:nvPr>
            <p:ph type="ctrTitle"/>
          </p:nvPr>
        </p:nvSpPr>
        <p:spPr>
          <a:xfrm>
            <a:off x="101600" y="848105"/>
            <a:ext cx="11988800" cy="4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23"/>
            <a:ext cx="12188952" cy="68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021312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4"/>
          <p:cNvSpPr/>
          <p:nvPr/>
        </p:nvSpPr>
        <p:spPr>
          <a:xfrm>
            <a:off x="1201826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5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4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4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1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4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1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736" y="6341362"/>
            <a:ext cx="46482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9244" y="6326124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113792" y="181483"/>
            <a:ext cx="1196441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385127" y="1435480"/>
            <a:ext cx="10981690" cy="442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646176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4511799" y="906850"/>
            <a:ext cx="40083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1</a:t>
            </a:r>
            <a:endParaRPr sz="6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634489" y="2394966"/>
            <a:ext cx="85572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06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Personal Computer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CT4005NI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Computer Hardware and Software Architectures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221386" y="1512110"/>
            <a:ext cx="5192586" cy="268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25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Connector in Power Supply</a:t>
            </a:r>
            <a:endParaRPr lang="en-GB"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834" marR="0" lvl="0" indent="-382270" algn="l" rtl="0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GB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connectors today are keyed </a:t>
            </a:r>
          </a:p>
          <a:p>
            <a:pPr marL="75564" marR="0" lvl="0" algn="l" rtl="0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GB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connectors.</a:t>
            </a:r>
          </a:p>
          <a:p>
            <a:pPr marL="457834" marR="0" lvl="0" indent="-38227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GB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Keyed connectors are designed to </a:t>
            </a:r>
          </a:p>
          <a:p>
            <a:pPr marL="75564" marR="0" lvl="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GB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be inserted in only one direction.</a:t>
            </a:r>
          </a:p>
        </p:txBody>
      </p:sp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151901" y="352425"/>
            <a:ext cx="6789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1.3 Power Supply Units : fixed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1038" y="3351257"/>
            <a:ext cx="5826002" cy="313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6428" y="1338061"/>
            <a:ext cx="5218176" cy="175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257047" y="1396339"/>
            <a:ext cx="8108355" cy="310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25450" marR="5080" lvl="0" indent="-375284" algn="l" rtl="0">
              <a:lnSpc>
                <a:spcPct val="107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are PSUs that have all or some power cables which  are detachable.</a:t>
            </a:r>
          </a:p>
          <a:p>
            <a:pPr marL="50166" marR="5080" lvl="0" algn="l" rtl="0">
              <a:lnSpc>
                <a:spcPct val="107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25450" marR="5715" lvl="0" indent="-375284" algn="l" rtl="0">
              <a:lnSpc>
                <a:spcPct val="107931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are	a good	alternative	for	saving	space	inside the  computer’s System Unit and for better cable management.</a:t>
            </a:r>
          </a:p>
          <a:p>
            <a:pPr marL="50166" marR="5715" lvl="0" algn="l" rtl="0">
              <a:lnSpc>
                <a:spcPct val="107931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25450" marR="0" lvl="0" indent="-375284" algn="l" rtl="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are priced higher than its old counterparts.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6352" y="2949777"/>
            <a:ext cx="4239768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113802" y="257675"/>
            <a:ext cx="7088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Power Supplies : Modular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51902" y="270500"/>
            <a:ext cx="85974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1.3 Power Supply Unit : connectors</a:t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7754" y="1311817"/>
            <a:ext cx="9281161" cy="462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/>
        </p:nvSpPr>
        <p:spPr>
          <a:xfrm>
            <a:off x="6770623" y="1669745"/>
            <a:ext cx="4946650" cy="161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05765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P1 / 24 pin connector</a:t>
            </a:r>
          </a:p>
          <a:p>
            <a:pPr marL="405765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four pins are for  backup to balance load  when more components are  added</a:t>
            </a: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820" y="3768775"/>
            <a:ext cx="3890772" cy="250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6503" y="3904657"/>
            <a:ext cx="4152901" cy="2508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151903" y="270500"/>
            <a:ext cx="6954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PSU connectors : Main</a:t>
            </a:r>
            <a:endParaRPr dirty="0"/>
          </a:p>
        </p:txBody>
      </p:sp>
      <p:sp>
        <p:nvSpPr>
          <p:cNvPr id="165" name="Google Shape;165;p12"/>
          <p:cNvSpPr txBox="1"/>
          <p:nvPr/>
        </p:nvSpPr>
        <p:spPr>
          <a:xfrm>
            <a:off x="359765" y="908316"/>
            <a:ext cx="5415915" cy="265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4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Connectors in Power Supply Units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24840" marR="0" lvl="0" indent="-393700" algn="l" rtl="0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P1 / 20 pin connector</a:t>
            </a:r>
          </a:p>
          <a:p>
            <a:pPr marL="624840" marR="0" lvl="0" indent="-393700" algn="l" rtl="0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Main power connector which  provides power to almost all  the motherboard components</a:t>
            </a: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/>
        </p:nvSpPr>
        <p:spPr>
          <a:xfrm>
            <a:off x="6224395" y="1510398"/>
            <a:ext cx="5717125" cy="127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405765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Mini-Molex / Berg Connector </a:t>
            </a:r>
          </a:p>
          <a:p>
            <a:pPr marL="120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(4-Pin)</a:t>
            </a:r>
          </a:p>
          <a:p>
            <a:pPr marL="405765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power floppy disks</a:t>
            </a: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1" name="Google Shape;171;p13"/>
          <p:cNvGrpSpPr/>
          <p:nvPr/>
        </p:nvGrpSpPr>
        <p:grpSpPr>
          <a:xfrm>
            <a:off x="5891240" y="3277361"/>
            <a:ext cx="6050280" cy="2148840"/>
            <a:chOff x="5791200" y="3160776"/>
            <a:chExt cx="6050280" cy="2148840"/>
          </a:xfrm>
        </p:grpSpPr>
        <p:pic>
          <p:nvPicPr>
            <p:cNvPr id="172" name="Google Shape;17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91200" y="3160776"/>
              <a:ext cx="2766059" cy="2148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57260" y="3229356"/>
              <a:ext cx="3284220" cy="20116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13"/>
          <p:cNvGrpSpPr/>
          <p:nvPr/>
        </p:nvGrpSpPr>
        <p:grpSpPr>
          <a:xfrm>
            <a:off x="359663" y="3052572"/>
            <a:ext cx="4931664" cy="2598419"/>
            <a:chOff x="359663" y="3052572"/>
            <a:chExt cx="4931664" cy="2598419"/>
          </a:xfrm>
        </p:grpSpPr>
        <p:pic>
          <p:nvPicPr>
            <p:cNvPr id="175" name="Google Shape;175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9663" y="3084576"/>
              <a:ext cx="2535936" cy="2535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95599" y="3052572"/>
              <a:ext cx="2395728" cy="25984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151903" y="271400"/>
            <a:ext cx="7069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PSU Connector : Molex</a:t>
            </a:r>
            <a:endParaRPr dirty="0"/>
          </a:p>
        </p:txBody>
      </p:sp>
      <p:sp>
        <p:nvSpPr>
          <p:cNvPr id="178" name="Google Shape;178;p13"/>
          <p:cNvSpPr txBox="1"/>
          <p:nvPr/>
        </p:nvSpPr>
        <p:spPr>
          <a:xfrm>
            <a:off x="359765" y="1120521"/>
            <a:ext cx="4841240" cy="183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Connectors in Power Supply Units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89915" marR="0" lvl="0" indent="-394335" algn="l" rtl="0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Molex connector (4-pin)</a:t>
            </a:r>
          </a:p>
          <a:p>
            <a:pPr marL="589915" marR="0" lvl="0" indent="-394335" algn="l" rtl="0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power PATA hard  disks</a:t>
            </a: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51891" y="271398"/>
            <a:ext cx="6574833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PSU connectors : SATA</a:t>
            </a:r>
            <a:endParaRPr dirty="0"/>
          </a:p>
        </p:txBody>
      </p:sp>
      <p:sp>
        <p:nvSpPr>
          <p:cNvPr id="185" name="Google Shape;185;p14"/>
          <p:cNvSpPr txBox="1"/>
          <p:nvPr/>
        </p:nvSpPr>
        <p:spPr>
          <a:xfrm>
            <a:off x="359765" y="1120521"/>
            <a:ext cx="6301740" cy="183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Connectors in Power Supply Units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89915" marR="0" lvl="0" indent="-394335" algn="l" rtl="0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SATA power connector (15-Pin)</a:t>
            </a:r>
          </a:p>
          <a:p>
            <a:pPr marL="589915" marR="0" lvl="0" indent="-394335" algn="l" rtl="0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power SATA hard disks and  other SATA drives</a:t>
            </a: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4050" y="3566908"/>
            <a:ext cx="3078479" cy="221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60419" y="1337813"/>
            <a:ext cx="3293363" cy="349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710" y="3601469"/>
            <a:ext cx="3668267" cy="21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140927" y="181475"/>
            <a:ext cx="857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PSU connectors : PCIe &amp; power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>
            <a:off x="283565" y="1196721"/>
            <a:ext cx="6035754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Connectors in Power Supply Units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0046" y="3420109"/>
            <a:ext cx="4188091" cy="279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 txBox="1"/>
          <p:nvPr/>
        </p:nvSpPr>
        <p:spPr>
          <a:xfrm>
            <a:off x="6980046" y="1653219"/>
            <a:ext cx="4540250" cy="127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405765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Power connector (4 pin)</a:t>
            </a:r>
          </a:p>
          <a:p>
            <a:pPr marL="405765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power processor  voltage regulator</a:t>
            </a: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565" y="1873159"/>
            <a:ext cx="6096000" cy="9591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93700">
              <a:lnSpc>
                <a:spcPct val="113928"/>
              </a:lnSpc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6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PCI-E Connectors (6 pin and 8 pin)</a:t>
            </a:r>
          </a:p>
          <a:p>
            <a:pPr marL="457200" lvl="0" indent="-393700">
              <a:lnSpc>
                <a:spcPct val="113928"/>
              </a:lnSpc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US" sz="26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Powers PCI-E cards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4639056" cy="6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0" y="1371600"/>
            <a:ext cx="5943600" cy="45034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40927" y="181475"/>
            <a:ext cx="8226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1.3 PSU connectors : color coding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 txBox="1"/>
          <p:nvPr/>
        </p:nvSpPr>
        <p:spPr>
          <a:xfrm>
            <a:off x="307818" y="1129350"/>
            <a:ext cx="7295083" cy="547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93700" marR="22479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motherboard is the main </a:t>
            </a: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Printed Circuit  Board (PCB) 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	contains the	buses,	or  electrical pathways, found in a computer.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3700" marR="319405" lvl="0" indent="-381000" algn="l" rtl="0">
              <a:lnSpc>
                <a:spcPct val="15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motherboard is also known as the </a:t>
            </a:r>
            <a:r>
              <a:rPr lang="en-US" sz="24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 board, the backplane, or the main board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2700" marR="319405" lvl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3700" marR="508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motherboard consists of the central  processing	unit (CPU)	socket, RAM	slots,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3700" marR="920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expansion slots, heat sink/fan assembly, BIOS  chip, chipsets, I/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so forth.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1483" y="1327403"/>
            <a:ext cx="4142231" cy="48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151902" y="292100"/>
            <a:ext cx="9227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Internal Components : Motherboard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18"/>
          <p:cNvGraphicFramePr/>
          <p:nvPr/>
        </p:nvGraphicFramePr>
        <p:xfrm>
          <a:off x="385127" y="1435480"/>
          <a:ext cx="10962600" cy="4412125"/>
        </p:xfrm>
        <a:graphic>
          <a:graphicData uri="http://schemas.openxmlformats.org/drawingml/2006/table">
            <a:tbl>
              <a:tblPr firstRow="1" bandRow="1">
                <a:noFill/>
                <a:tableStyleId>{32DEA1C7-B9C8-4772-A83C-BEA582159399}</a:tableStyleId>
              </a:tblPr>
              <a:tblGrid>
                <a:gridCol w="27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545465" marR="0" lvl="0" indent="0" algn="l" rtl="0">
                        <a:lnSpc>
                          <a:spcPct val="11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 ITX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459105" marR="0" lvl="0" indent="0" algn="l" rtl="0">
                        <a:lnSpc>
                          <a:spcPct val="11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 ATX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0" lvl="0" indent="0" algn="ctr" rtl="0">
                        <a:lnSpc>
                          <a:spcPct val="11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00">
                <a:tc>
                  <a:txBody>
                    <a:bodyPr/>
                    <a:lstStyle/>
                    <a:p>
                      <a:pPr marL="247015" marR="0" lvl="0" indent="0" algn="l" rtl="0">
                        <a:lnSpc>
                          <a:spcPct val="1105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Maximum Size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259079" marR="0" lvl="0" indent="0" algn="l" rtl="0">
                        <a:lnSpc>
                          <a:spcPct val="1105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6.7 x 6.7 (inch)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260984" marR="0" lvl="0" indent="0" algn="l" rtl="0">
                        <a:lnSpc>
                          <a:spcPct val="1105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9.6 x 9.6 (inch)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290195" marR="0" lvl="0" indent="0" algn="l" rtl="0">
                        <a:lnSpc>
                          <a:spcPct val="1105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 x 9.6 (inch)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00">
                <a:tc>
                  <a:txBody>
                    <a:bodyPr/>
                    <a:lstStyle/>
                    <a:p>
                      <a:pPr marL="449580" marR="0" lvl="0" indent="0" algn="l" rtl="0">
                        <a:lnSpc>
                          <a:spcPct val="1105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RAM Slots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05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105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 to 4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0" lvl="0" indent="0" algn="ctr" rtl="0">
                        <a:lnSpc>
                          <a:spcPct val="11057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 to 8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00">
                <a:tc>
                  <a:txBody>
                    <a:bodyPr/>
                    <a:lstStyle/>
                    <a:p>
                      <a:pPr marL="452755" marR="0" lvl="0" indent="0" algn="l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RAM Type</a:t>
                      </a:r>
                      <a:endParaRPr sz="2600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67640" marR="0" lvl="0" indent="0" algn="l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DIMM, SODIMM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DIMM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DIMM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00">
                <a:tc>
                  <a:txBody>
                    <a:bodyPr/>
                    <a:lstStyle/>
                    <a:p>
                      <a:pPr marL="199390" marR="0" lvl="0" indent="0" algn="l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Expansion Slots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 to 4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 to 7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300">
                <a:tc>
                  <a:txBody>
                    <a:bodyPr/>
                    <a:lstStyle/>
                    <a:p>
                      <a:pPr marL="237490" marR="0" lvl="0" indent="0" algn="l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Graphics Cards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 to 1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 to 3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 to 4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325">
                <a:tc>
                  <a:txBody>
                    <a:bodyPr/>
                    <a:lstStyle/>
                    <a:p>
                      <a:pPr marL="435609" marR="0" lvl="0" indent="0" algn="l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SATA Ports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 to 6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 to 8</a:t>
                      </a:r>
                      <a:endParaRPr sz="26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17855" marR="0" lvl="0" indent="0" algn="l" rtl="0">
                        <a:lnSpc>
                          <a:spcPct val="1107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 to 12</a:t>
                      </a:r>
                      <a:endParaRPr sz="2600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-507" y="198246"/>
            <a:ext cx="525272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1.4 Motherboard form factors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439926" y="334127"/>
            <a:ext cx="100266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1F3863"/>
                </a:solidFill>
              </a:rPr>
              <a:t>Lecture 01’s Objectives</a:t>
            </a:r>
            <a:endParaRPr sz="4400" dirty="0"/>
          </a:p>
        </p:txBody>
      </p:sp>
      <p:sp>
        <p:nvSpPr>
          <p:cNvPr id="84" name="Google Shape;84;p2"/>
          <p:cNvSpPr txBox="1"/>
          <p:nvPr/>
        </p:nvSpPr>
        <p:spPr>
          <a:xfrm>
            <a:off x="439926" y="1405001"/>
            <a:ext cx="9355923" cy="344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457200" lvl="0" indent="-457200">
              <a:spcBef>
                <a:spcPts val="484"/>
              </a:spcBef>
              <a:buClr>
                <a:schemeClr val="dk1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800" dirty="0"/>
              <a:t>What is Information Technology</a:t>
            </a:r>
            <a:endParaRPr lang="en-US" sz="2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a computer System</a:t>
            </a:r>
            <a:endParaRPr sz="2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1925" marR="0" lvl="0" indent="-1714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•"/>
            </a:pPr>
            <a:r>
              <a:rPr lang="en-US" sz="2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Identify the name, purpose and Characteristics of:</a:t>
            </a:r>
            <a:endParaRPr sz="2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96645" marR="0" lvl="1" indent="-2844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AutoNum type="arabicPeriod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Cases</a:t>
            </a:r>
            <a:endParaRPr sz="2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96645" marR="0" lvl="1" indent="-2844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AutoNum type="arabicPeriod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Power Supply Units</a:t>
            </a:r>
            <a:endParaRPr sz="2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96645" marR="0" lvl="1" indent="-2844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AutoNum type="arabicPeriod"/>
            </a:pPr>
            <a:r>
              <a:rPr lang="en-US" sz="2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Color coding of power supply unit</a:t>
            </a:r>
            <a:endParaRPr sz="2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96645" marR="0" lvl="1" indent="-2844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AutoNum type="arabicPeriod"/>
            </a:pPr>
            <a:r>
              <a:rPr lang="en-US" sz="2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types of motherboard form factor.</a:t>
            </a:r>
            <a:endParaRPr sz="27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59" y="1551432"/>
            <a:ext cx="11305032" cy="407060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113802" y="181475"/>
            <a:ext cx="90558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Common Motherboard form factors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/>
        </p:nvSpPr>
        <p:spPr>
          <a:xfrm>
            <a:off x="290250" y="1113000"/>
            <a:ext cx="11611500" cy="4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9415" marR="457200" lvl="0" indent="-387350" algn="l" rtl="0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	most	common	form	factor	in	desktop	computers	was	the AT,  based on the IBM AT motherboard.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9415" marR="0" lvl="0" indent="-3873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	newer	motherboard	form	factor,	ATX,	improved	on	the	AT design.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9415" marR="308610" lvl="0" indent="-38735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500" b="1" dirty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chipset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an important set of components of the motherboard that  consist of various IC and controls how system interacts with CPU and  board.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9415" marR="0" lvl="0" indent="-3873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chipsets are divided into two distinct components, </a:t>
            </a:r>
            <a:r>
              <a:rPr lang="en-US" sz="25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Northbridge 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9415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Southbridge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There workings varies from manufacturer to manufacturer.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151892" y="198246"/>
            <a:ext cx="6978015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1.4 Internal Components : motherboard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4639056" cy="6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4468" y="381000"/>
            <a:ext cx="3985260" cy="613714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113802" y="181475"/>
            <a:ext cx="77949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Internal Components contd.</a:t>
            </a:r>
            <a:endParaRPr dirty="0"/>
          </a:p>
        </p:txBody>
      </p:sp>
      <p:sp>
        <p:nvSpPr>
          <p:cNvPr id="243" name="Google Shape;243;p21"/>
          <p:cNvSpPr txBox="1"/>
          <p:nvPr/>
        </p:nvSpPr>
        <p:spPr>
          <a:xfrm>
            <a:off x="267715" y="1405768"/>
            <a:ext cx="7046595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99415" marR="13716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general, the Northbridge controls access  to the RAM, video card, and the speeds at  which  the  CPU  can  communicate  with them.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9415" marR="5080" lvl="0" indent="-38735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Southbridge, in most cases, allows the CPU  to communicate with the hard drives, sound  card, USB ports, and other I/O ports.</a:t>
            </a:r>
            <a:endParaRPr sz="25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92" y="181483"/>
            <a:ext cx="11964415" cy="507831"/>
          </a:xfrm>
        </p:spPr>
        <p:txBody>
          <a:bodyPr/>
          <a:lstStyle/>
          <a:p>
            <a:r>
              <a:rPr lang="en-GB" dirty="0"/>
              <a:t>Northbridge and Southbridge</a:t>
            </a:r>
          </a:p>
        </p:txBody>
      </p:sp>
      <p:pic>
        <p:nvPicPr>
          <p:cNvPr id="3" name="Picture 2" descr="7636204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89" y="672155"/>
            <a:ext cx="7140303" cy="59718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/>
        </p:nvSpPr>
        <p:spPr>
          <a:xfrm>
            <a:off x="113801" y="848100"/>
            <a:ext cx="4967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Lecture for week 1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791" y="941832"/>
            <a:ext cx="4379975" cy="511606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/>
        </p:nvSpPr>
        <p:spPr>
          <a:xfrm>
            <a:off x="625855" y="2981705"/>
            <a:ext cx="47091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5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/>
        </p:nvSpPr>
        <p:spPr>
          <a:xfrm>
            <a:off x="1380803" y="2684128"/>
            <a:ext cx="9132570" cy="176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 Have a nice day.</a:t>
            </a:r>
            <a:endParaRPr sz="5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477575" y="649500"/>
            <a:ext cx="639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Lecture for week 1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51904" y="131450"/>
            <a:ext cx="10766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1.1 Information Technology</a:t>
            </a:r>
            <a:endParaRPr sz="4400" dirty="0"/>
          </a:p>
        </p:txBody>
      </p:sp>
      <p:sp>
        <p:nvSpPr>
          <p:cNvPr id="91" name="Google Shape;91;p3"/>
          <p:cNvSpPr txBox="1"/>
          <p:nvPr/>
        </p:nvSpPr>
        <p:spPr>
          <a:xfrm>
            <a:off x="424078" y="1243076"/>
            <a:ext cx="11101070" cy="278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24815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Technology is: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39215" marR="508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○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design, development, implementation, support and  management of </a:t>
            </a:r>
            <a:r>
              <a:rPr lang="en-US" sz="2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</a:t>
            </a:r>
            <a:r>
              <a:rPr lang="en-US" sz="2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</a:t>
            </a:r>
            <a:r>
              <a:rPr lang="en-US" sz="2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applications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Times New Roman"/>
              <a:buNone/>
            </a:pPr>
            <a:endParaRPr sz="365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5765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	professional should have	Knowledge	of </a:t>
            </a:r>
            <a:r>
              <a:rPr lang="en-US" sz="2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System </a:t>
            </a: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&amp;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5765" marR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Operating System.</a:t>
            </a: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1700" y="3777996"/>
            <a:ext cx="4936236" cy="242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523747" y="1214632"/>
            <a:ext cx="7533837" cy="423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9700" rIns="0" bIns="0" anchor="t" anchorCtr="0">
            <a:spAutoFit/>
          </a:bodyPr>
          <a:lstStyle/>
          <a:p>
            <a:pPr marL="381000" marR="0" lvl="0" indent="-3689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computer system consists of </a:t>
            </a:r>
            <a:r>
              <a:rPr lang="en-US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158750" lvl="0" indent="-368935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Hardware:	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case,	storage drives, keyboards, monitors,  cables, so forth.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3689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Software: 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operating system and programs.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698500" lvl="0" indent="-3689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operating system instructs the computer how to  operate.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5080" lvl="0" indent="-368935" algn="l" rtl="0"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operations	may include identifying, accessing, and  processing information.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368935" algn="l" rtl="0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Programs	and	Application performs different functions	which	they	are	assigned to.</a:t>
            </a:r>
            <a:endParaRPr sz="2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8288" y="1600200"/>
            <a:ext cx="4509515" cy="3075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02828" y="277750"/>
            <a:ext cx="7003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1.2 A Computer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269257" y="308875"/>
            <a:ext cx="6703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Computer Cases</a:t>
            </a:r>
            <a:endParaRPr dirty="0"/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022" y="1764792"/>
            <a:ext cx="4005072" cy="351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9569" y="1527810"/>
            <a:ext cx="4003548" cy="3988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334978" y="1241481"/>
            <a:ext cx="11217244" cy="502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8575" rIns="0" bIns="0" anchor="t" anchorCtr="0">
            <a:spAutoFit/>
          </a:bodyPr>
          <a:lstStyle/>
          <a:p>
            <a:pPr marL="387350" marR="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computer case contains the framework to support the internal components of a computer while providing an enclosure for added protection.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0" lvl="0" indent="-375285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	cases	are	typically	made	of	</a:t>
            </a: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plastic,	steel,	and aluminum	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	are available in a variety of styles.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0" lvl="0" indent="-375285" algn="l" rtl="0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size and layout of a case is called a </a:t>
            </a: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form factor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0" lvl="0" indent="-375285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Cases are also referred as </a:t>
            </a: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chassis, Cabinet, Tower, Box, Housing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0" lvl="0" indent="-375285" algn="l" rtl="0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Cases also provide an environment designed to keep the internal components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cool using Case Fans.</a:t>
            </a:r>
          </a:p>
          <a:p>
            <a:pPr marL="387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508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Further,	cases	help	to prevent	damage	from	static electricity as internal  components of the	computer are grounded by attachment to the case.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13804" y="338450"/>
            <a:ext cx="11341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1.3 Computer Cases and Power Supplies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478332" y="1603984"/>
            <a:ext cx="4600662" cy="237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7350" marR="5080" lvl="0" indent="-3752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size and layout of a case is  called a </a:t>
            </a:r>
            <a:r>
              <a:rPr lang="en-US" sz="23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form factor.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5715" lvl="0" indent="-375285" algn="l" rtl="0">
              <a:lnSpc>
                <a:spcPct val="18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	motherboards	&amp; PSUs  based on case form factor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3804" y="262250"/>
            <a:ext cx="9246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Computer Cases : form factor</a:t>
            </a:r>
            <a:endParaRPr dirty="0"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5796" y="1536191"/>
            <a:ext cx="6359652" cy="423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5" y="79899"/>
            <a:ext cx="11838510" cy="1000274"/>
          </a:xfrm>
        </p:spPr>
        <p:txBody>
          <a:bodyPr/>
          <a:lstStyle/>
          <a:p>
            <a:r>
              <a:rPr lang="en-GB" dirty="0"/>
              <a:t>Rack Mounted PC</a:t>
            </a:r>
            <a:br>
              <a:rPr lang="en-GB" dirty="0"/>
            </a:br>
            <a:r>
              <a:rPr lang="en-GB" sz="1600" dirty="0">
                <a:solidFill>
                  <a:schemeClr val="tx1"/>
                </a:solidFill>
              </a:rPr>
              <a:t>A Rackmount Computer is </a:t>
            </a:r>
            <a:r>
              <a:rPr lang="en-GB" sz="1600" b="1" dirty="0">
                <a:solidFill>
                  <a:schemeClr val="tx1"/>
                </a:solidFill>
              </a:rPr>
              <a:t>a PC in varying sizes that is stored securely in an enclosure or a “rackmount cabinet”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This protects the computer from being damaged by outside sources or elements.</a:t>
            </a:r>
          </a:p>
        </p:txBody>
      </p:sp>
      <p:pic>
        <p:nvPicPr>
          <p:cNvPr id="4" name="Picture 3" descr="Rack-Mounted_Controller_RBD201_A1-8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44" y="1590214"/>
            <a:ext cx="3805685" cy="2849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127"/>
            <a:ext cx="6219444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325925" y="1173580"/>
            <a:ext cx="6617215" cy="4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7350" marR="17272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Power	Supply Unit (PSU) converts alternating-  current (AC) power coming from a wall outlet  into direct-current (DC) power, which is a  lower voltage.</a:t>
            </a:r>
          </a:p>
          <a:p>
            <a:pPr marL="387350" marR="17272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0" lvl="0" indent="-375285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	PSU	must	provide enough power for the currently	installed components and for the components which may be added later.</a:t>
            </a:r>
          </a:p>
          <a:p>
            <a:pPr marL="12065" marR="0" lvl="0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0" lvl="0" indent="-375285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Cables in fixed PSUs are not detachable</a:t>
            </a:r>
            <a:endParaRPr sz="23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043" y="3995928"/>
            <a:ext cx="3762755" cy="244297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151902" y="352425"/>
            <a:ext cx="71454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Power Supply Units : fixed</a:t>
            </a:r>
            <a:endParaRPr dirty="0"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5511" y="381000"/>
            <a:ext cx="3762755" cy="341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1053</Words>
  <Application>Microsoft Office PowerPoint</Application>
  <PresentationFormat>Widescreen</PresentationFormat>
  <Paragraphs>131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Proxima Nova</vt:lpstr>
      <vt:lpstr>Times New Roman</vt:lpstr>
      <vt:lpstr>Trebuchet MS</vt:lpstr>
      <vt:lpstr>Office Theme</vt:lpstr>
      <vt:lpstr>Lecture 1</vt:lpstr>
      <vt:lpstr>Lecture 01’s Objectives</vt:lpstr>
      <vt:lpstr>1.1 Information Technology</vt:lpstr>
      <vt:lpstr>1.2 A Computer System</vt:lpstr>
      <vt:lpstr>1.3 Computer Cases</vt:lpstr>
      <vt:lpstr>1.3 Computer Cases and Power Supplies</vt:lpstr>
      <vt:lpstr>1.3 Computer Cases : form factor</vt:lpstr>
      <vt:lpstr>Rack Mounted PC A Rackmount Computer is a PC in varying sizes that is stored securely in an enclosure or a “rackmount cabinet”.  This protects the computer from being damaged by outside sources or elements.</vt:lpstr>
      <vt:lpstr>1.3 Power Supply Units : fixed</vt:lpstr>
      <vt:lpstr>1.3 Power Supply Units : fixed</vt:lpstr>
      <vt:lpstr>1.3 Power Supplies : Modular</vt:lpstr>
      <vt:lpstr>1.3 Power Supply Unit : connectors</vt:lpstr>
      <vt:lpstr>1.3 PSU connectors : Main</vt:lpstr>
      <vt:lpstr>1.3 PSU Connector : Molex</vt:lpstr>
      <vt:lpstr>1.3 PSU connectors : SATA</vt:lpstr>
      <vt:lpstr>1.3 PSU connectors : PCIe &amp; power</vt:lpstr>
      <vt:lpstr>1.3 PSU connectors : color coding</vt:lpstr>
      <vt:lpstr>1.4 Internal Components : Motherboard</vt:lpstr>
      <vt:lpstr>1.4 Motherboard form factors</vt:lpstr>
      <vt:lpstr>1.4 Common Motherboard form factors</vt:lpstr>
      <vt:lpstr>1.4 Internal Components : motherboard</vt:lpstr>
      <vt:lpstr>1.4 Internal Components contd.</vt:lpstr>
      <vt:lpstr>Northbridge and Southbridge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janak devkota</cp:lastModifiedBy>
  <cp:revision>20</cp:revision>
  <dcterms:created xsi:type="dcterms:W3CDTF">2022-08-15T09:17:52Z</dcterms:created>
  <dcterms:modified xsi:type="dcterms:W3CDTF">2024-01-15T22:22:40Z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2022-08-15T00:00:00Z</vt:filetime>
  </property>
</Properties>
</file>