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5" r:id="rId15"/>
    <p:sldId id="286" r:id="rId16"/>
    <p:sldId id="287" r:id="rId17"/>
    <p:sldId id="289" r:id="rId18"/>
    <p:sldId id="284" r:id="rId19"/>
    <p:sldId id="269" r:id="rId20"/>
    <p:sldId id="290" r:id="rId21"/>
    <p:sldId id="270" r:id="rId22"/>
    <p:sldId id="271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aLgHFXlZ8J+At+OPABFnWhq4F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55550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88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5518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984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320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921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039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933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9954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742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850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36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59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4489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8766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94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32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767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1198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400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0809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7481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7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9779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520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886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8009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27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5135753" y="1490599"/>
            <a:ext cx="1920493" cy="51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736473" y="1607947"/>
            <a:ext cx="10719053" cy="444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5135753" y="1490599"/>
            <a:ext cx="1920493" cy="51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21"/>
            <a:ext cx="12188951" cy="685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021312" cy="685799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2"/>
          <p:cNvSpPr/>
          <p:nvPr/>
        </p:nvSpPr>
        <p:spPr>
          <a:xfrm>
            <a:off x="1201813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7995"/>
                </a:lnTo>
              </a:path>
            </a:pathLst>
          </a:custGeom>
          <a:noFill/>
          <a:ln w="9525" cap="flat" cmpd="sng">
            <a:solidFill>
              <a:srgbClr val="3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" name="Google Shape;36;p32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222C8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" name="Google Shape;37;p32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675" cap="flat" cmpd="sng">
            <a:solidFill>
              <a:srgbClr val="222C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38;p32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DA17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" name="Google Shape;39;p32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675" cap="flat" cmpd="sng">
            <a:solidFill>
              <a:srgbClr val="DA17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40" name="Google Shape;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36" y="6341362"/>
            <a:ext cx="46482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9244" y="6326123"/>
            <a:ext cx="1152144" cy="33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2076" y="6341364"/>
            <a:ext cx="867156" cy="35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557527"/>
            <a:ext cx="4639055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2"/>
          <p:cNvSpPr txBox="1">
            <a:spLocks noGrp="1"/>
          </p:cNvSpPr>
          <p:nvPr>
            <p:ph type="ctrTitle"/>
          </p:nvPr>
        </p:nvSpPr>
        <p:spPr>
          <a:xfrm>
            <a:off x="532891" y="647522"/>
            <a:ext cx="11126216" cy="4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5135753" y="1490599"/>
            <a:ext cx="1920493" cy="51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521"/>
            <a:ext cx="12188951" cy="685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021312" cy="68579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9"/>
          <p:cNvSpPr/>
          <p:nvPr/>
        </p:nvSpPr>
        <p:spPr>
          <a:xfrm>
            <a:off x="1201813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7995"/>
                </a:lnTo>
              </a:path>
            </a:pathLst>
          </a:custGeom>
          <a:noFill/>
          <a:ln w="9525" cap="flat" cmpd="sng">
            <a:solidFill>
              <a:srgbClr val="3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29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222C8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29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675" cap="flat" cmpd="sng">
            <a:solidFill>
              <a:srgbClr val="222C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29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DA17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29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675" cap="flat" cmpd="sng">
            <a:solidFill>
              <a:srgbClr val="DA17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3" name="Google Shape;13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736" y="6341362"/>
            <a:ext cx="46482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9244" y="6326123"/>
            <a:ext cx="1152144" cy="33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076" y="6341364"/>
            <a:ext cx="867156" cy="35661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5135753" y="1490599"/>
            <a:ext cx="1920493" cy="51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736473" y="1607947"/>
            <a:ext cx="10719053" cy="444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28600"/>
            <a:ext cx="646176" cy="53949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2674366" y="2574112"/>
            <a:ext cx="6691630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620645" marR="5080" lvl="0" indent="-2607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Fundamental Laptops and Portable  Devices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>
            <a:spLocks noGrp="1"/>
          </p:cNvSpPr>
          <p:nvPr>
            <p:ph type="title"/>
          </p:nvPr>
        </p:nvSpPr>
        <p:spPr>
          <a:xfrm>
            <a:off x="5135753" y="1490599"/>
            <a:ext cx="19206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47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09</a:t>
            </a:r>
            <a:endParaRPr/>
          </a:p>
        </p:txBody>
      </p:sp>
      <p:sp>
        <p:nvSpPr>
          <p:cNvPr id="67" name="Google Shape;67;p1"/>
          <p:cNvSpPr txBox="1"/>
          <p:nvPr/>
        </p:nvSpPr>
        <p:spPr>
          <a:xfrm>
            <a:off x="3774694" y="4247489"/>
            <a:ext cx="4772025" cy="68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90370" marR="5080" lvl="0" indent="-1678305" algn="l" rtl="0">
              <a:lnSpc>
                <a:spcPct val="10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3405F"/>
                </a:solidFill>
                <a:latin typeface="Calibri"/>
                <a:ea typeface="Calibri"/>
                <a:cs typeface="Calibri"/>
                <a:sym typeface="Calibri"/>
              </a:rPr>
              <a:t>CT4005NI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 Computer Hardware and Software  Architectures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7527"/>
            <a:ext cx="4639055" cy="62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44" y="1620011"/>
            <a:ext cx="4066032" cy="472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532891" y="647522"/>
            <a:ext cx="631698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Identify the Components of a Laptop Cont.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7527"/>
            <a:ext cx="4639055" cy="62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12672"/>
            <a:ext cx="5641848" cy="496519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532891" y="647522"/>
            <a:ext cx="631698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Identify the Components of a Laptop Cont.</a:t>
            </a:r>
            <a:endParaRPr sz="2800"/>
          </a:p>
        </p:txBody>
      </p:sp>
      <p:pic>
        <p:nvPicPr>
          <p:cNvPr id="3074" name="Picture 2" descr="Chapter 6: Laptops and Portable Devices - ppt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848" y="1184801"/>
            <a:ext cx="6471813" cy="485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7527"/>
            <a:ext cx="4639055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>
            <a:spLocks noGrp="1"/>
          </p:cNvSpPr>
          <p:nvPr>
            <p:ph type="title"/>
          </p:nvPr>
        </p:nvSpPr>
        <p:spPr>
          <a:xfrm>
            <a:off x="532891" y="647522"/>
            <a:ext cx="631698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Identify the Components of a Laptop Cont.</a:t>
            </a:r>
            <a:endParaRPr sz="2800"/>
          </a:p>
        </p:txBody>
      </p:sp>
      <p:pic>
        <p:nvPicPr>
          <p:cNvPr id="4098" name="Picture 2" descr="http://3.bp.blogspot.com/-yRhzFMi60Yw/UCQsCGDwyAI/AAAAAAAAAAk/dPxRel8jpaA/s1600/Ports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23" y="2452372"/>
            <a:ext cx="9325068" cy="265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7527"/>
            <a:ext cx="4639055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532891" y="647522"/>
            <a:ext cx="631698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Identify the Components of a Laptop Cont.</a:t>
            </a:r>
            <a:endParaRPr sz="2800"/>
          </a:p>
        </p:txBody>
      </p:sp>
      <p:pic>
        <p:nvPicPr>
          <p:cNvPr id="5122" name="Picture 2" descr="http://1.bp.blogspot.com/-tWnuWA0SBxA/UCQsCjpfzII/AAAAAAAAAAs/NFN3h7cR_tU/s1600/Ports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39" y="2141270"/>
            <a:ext cx="10792235" cy="291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apter 6: Laptops and Portable Devices -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25" y="479835"/>
            <a:ext cx="9768689" cy="566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15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hapter 6: Laptops and Portable Devices -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57" y="188437"/>
            <a:ext cx="9217551" cy="580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40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hapter 6: Laptops and Portable Devices -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10" y="161301"/>
            <a:ext cx="9207373" cy="617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74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hapter 6: Laptops and Portable Devices -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261" y="487686"/>
            <a:ext cx="8818074" cy="531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094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amework develops modular laptop users can fix and upgrade themsel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70" y="679010"/>
            <a:ext cx="9687107" cy="55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83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7527"/>
            <a:ext cx="4639055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4"/>
          <p:cNvSpPr txBox="1"/>
          <p:nvPr/>
        </p:nvSpPr>
        <p:spPr>
          <a:xfrm>
            <a:off x="1218996" y="2126107"/>
            <a:ext cx="7953375" cy="338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4965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Desktop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Motherboards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have standard form factors.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4965" marR="7620" lvl="0" indent="-342900" algn="l" rtl="0">
              <a:lnSpc>
                <a:spcPct val="150100"/>
              </a:lnSpc>
              <a:spcBef>
                <a:spcPts val="39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This standard shape and size allows motherboards from various manufacturers to  be interchangeable.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900" algn="l" rtl="0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However, Motherboards in Laptops vary by manufacturer and are proprietary.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4965" marR="5080" lvl="0" indent="-342900" algn="l" rtl="0">
              <a:lnSpc>
                <a:spcPct val="150100"/>
              </a:lnSpc>
              <a:spcBef>
                <a:spcPts val="40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This lack of standardization in Laptops makes it impossible to swap motherboards  between different manufacturers.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4965" marR="83185" lvl="0" indent="-342900" algn="l" rtl="0">
              <a:lnSpc>
                <a:spcPct val="150000"/>
              </a:lnSpc>
              <a:spcBef>
                <a:spcPts val="39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Computer components designed for a Desktop motherboard cannot be used in a  motherboard which is designed for Laptops.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title"/>
          </p:nvPr>
        </p:nvSpPr>
        <p:spPr>
          <a:xfrm>
            <a:off x="532891" y="647522"/>
            <a:ext cx="833882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Compare and Contrast Desktop and Laptop Components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7527"/>
            <a:ext cx="4639055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532891" y="647522"/>
            <a:ext cx="187452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Introduction</a:t>
            </a:r>
            <a:endParaRPr sz="2800"/>
          </a:p>
        </p:txBody>
      </p:sp>
      <p:sp>
        <p:nvSpPr>
          <p:cNvPr id="74" name="Google Shape;74;p2"/>
          <p:cNvSpPr txBox="1"/>
          <p:nvPr/>
        </p:nvSpPr>
        <p:spPr>
          <a:xfrm>
            <a:off x="1495805" y="2026691"/>
            <a:ext cx="4488180" cy="3763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8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First laptops were developed in early 1980.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GRiD Compass 1101.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5Kg with a price of $10,000.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Laptops and PDAs and Smartphones are getting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popular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225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3405F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2250"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Describe laptops and other portable devices.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Identify and describe the components of a laptop.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355600" marR="1221105" lvl="0" indent="-3429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Compare and contrast desktop and  laptop components.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Explain power management in laptop.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42047" y="1524000"/>
            <a:ext cx="3383279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96200" y="4191000"/>
            <a:ext cx="2601468" cy="1836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ale &gt; difference between desktop and laptop motherboard &gt; in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09" y="560542"/>
            <a:ext cx="10212309" cy="51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314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/>
        </p:nvSpPr>
        <p:spPr>
          <a:xfrm>
            <a:off x="532891" y="647522"/>
            <a:ext cx="833882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Compare and Contrast Desktop and Laptop Components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2814827"/>
            <a:ext cx="2560320" cy="2737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2895600"/>
            <a:ext cx="2654807" cy="2656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45680" y="2857500"/>
            <a:ext cx="2529839" cy="264871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5"/>
          <p:cNvSpPr txBox="1"/>
          <p:nvPr/>
        </p:nvSpPr>
        <p:spPr>
          <a:xfrm>
            <a:off x="4679950" y="2014473"/>
            <a:ext cx="2235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Desktop Motherboards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/>
        </p:nvSpPr>
        <p:spPr>
          <a:xfrm>
            <a:off x="532891" y="647522"/>
            <a:ext cx="833882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Compare and Contrast Desktop and Laptop Components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4756150" y="2095627"/>
            <a:ext cx="210756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Laptop Motherboards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971800"/>
            <a:ext cx="276606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971800"/>
            <a:ext cx="2610611" cy="2610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96200" y="3124200"/>
            <a:ext cx="2296668" cy="2296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7527"/>
            <a:ext cx="4639055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>
            <a:off x="736473" y="1607947"/>
            <a:ext cx="10719053" cy="444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32765" marR="365760" lvl="0" indent="-3435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CPU </a:t>
            </a:r>
            <a:r>
              <a:rPr lang="en-US"/>
              <a:t>is the brain of the computer, which implies that it is one of the most fundamental component of out  computer system.</a:t>
            </a:r>
            <a:endParaRPr/>
          </a:p>
          <a:p>
            <a:pPr marL="532765" lvl="0" indent="-343535" algn="l" rtl="0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CPU processes instructions that are used to manipulate data.</a:t>
            </a:r>
            <a:endParaRPr/>
          </a:p>
          <a:p>
            <a:pPr marL="532765" marR="5080" lvl="0" indent="-343535" algn="l" rtl="0">
              <a:lnSpc>
                <a:spcPct val="150000"/>
              </a:lnSpc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The processors used in Laptops are designed to use less power which in turn creates less heat than the  desktop processors.</a:t>
            </a:r>
            <a:endParaRPr/>
          </a:p>
          <a:p>
            <a:pPr marL="532765" lvl="0" indent="-343535" algn="l" rtl="0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CPU is throttled to modify the clock speed as needed to reduce the	power consumption and heat.</a:t>
            </a:r>
            <a:endParaRPr/>
          </a:p>
          <a:p>
            <a:pPr marL="532765" lvl="0" indent="-343535" algn="l" rtl="0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Performance thus take a slight dip in processors used in Laptops.</a:t>
            </a:r>
            <a:endParaRPr/>
          </a:p>
          <a:p>
            <a:pPr marL="532765" lvl="0" indent="-343535" algn="l" rtl="0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Newer CPUs for both Laptops and Desktops tend to have increased number of cores with an Integrated</a:t>
            </a:r>
            <a:endParaRPr/>
          </a:p>
          <a:p>
            <a:pPr marL="532765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/>
              <a:t>Graphics core built in.</a:t>
            </a:r>
            <a:endParaRPr/>
          </a:p>
          <a:p>
            <a:pPr marL="532765" lvl="0" indent="-343535" algn="l" rtl="0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CPUs are generally soldered on motherboards in Laptops which eliminates the possibility of future upgrade.</a:t>
            </a:r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title"/>
          </p:nvPr>
        </p:nvSpPr>
        <p:spPr>
          <a:xfrm>
            <a:off x="532891" y="647522"/>
            <a:ext cx="833882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Compare and Contrast Desktop and Laptop Components</a:t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7527"/>
            <a:ext cx="4639055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 txBox="1"/>
          <p:nvPr/>
        </p:nvSpPr>
        <p:spPr>
          <a:xfrm>
            <a:off x="235102" y="1651761"/>
            <a:ext cx="11062335" cy="472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Expansion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capabilities adds functionality to a computer system.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5600" marR="14604" lvl="0" indent="-342900" algn="l" rtl="0">
              <a:lnSpc>
                <a:spcPct val="150000"/>
              </a:lnSpc>
              <a:spcBef>
                <a:spcPts val="39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Modems, network cards, wireless adapters, external drives and other peripherals	can be used with Laptops as  well.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5600" marR="9525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USB, Firewire and other such ports can be used to connect a range of external	components to a Laptop like  printers and scanners, keyboard and mouse, flash drives and optical drives, etc.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5600" marR="5080" lvl="0" indent="-342900" algn="l" rtl="0">
              <a:lnSpc>
                <a:spcPct val="150100"/>
              </a:lnSpc>
              <a:spcBef>
                <a:spcPts val="40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difference of form factor between a Desktop and Laptop requires a different set of internal expansion slots to  be used.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5600" marR="5080" lvl="0" indent="-342900" algn="l" rtl="0">
              <a:lnSpc>
                <a:spcPct val="150000"/>
              </a:lnSpc>
              <a:spcBef>
                <a:spcPts val="39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Thus, Laptops generally use: SODIMM slot for RAM, mini PCIe or expandability, 2.5’ drive bays or M.2 SSD for  storage options.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Older expandability techniques were to use PCMCIA or PC Cards.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Newer expandability technique used is using Express Cards.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532891" y="647522"/>
            <a:ext cx="833882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Compare and Contrast Desktop and Laptop Components</a:t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/>
        </p:nvSpPr>
        <p:spPr>
          <a:xfrm>
            <a:off x="532891" y="647522"/>
            <a:ext cx="833882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Compare and Contrast Desktop and Laptop Components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2155" y="2286000"/>
            <a:ext cx="6705600" cy="381609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 txBox="1"/>
          <p:nvPr/>
        </p:nvSpPr>
        <p:spPr>
          <a:xfrm>
            <a:off x="4572127" y="1801495"/>
            <a:ext cx="26015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Expansion Slots in a Laptop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/>
        </p:nvSpPr>
        <p:spPr>
          <a:xfrm>
            <a:off x="532891" y="647522"/>
            <a:ext cx="833882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Compare and Contrast Desktop and Laptop Components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4572127" y="1801495"/>
            <a:ext cx="26015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Expansion Slots in a Laptop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0592" y="2286000"/>
            <a:ext cx="7007352" cy="3896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/>
        </p:nvSpPr>
        <p:spPr>
          <a:xfrm>
            <a:off x="532891" y="647522"/>
            <a:ext cx="833882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Compare and Contrast Desktop and Laptop Components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4572127" y="1801495"/>
            <a:ext cx="26015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Expansion Slots in a Laptop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2209800"/>
            <a:ext cx="7060692" cy="382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/>
        </p:nvSpPr>
        <p:spPr>
          <a:xfrm>
            <a:off x="532891" y="647522"/>
            <a:ext cx="833882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Compare and Contrast Desktop and Laptop Components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4495927" y="1877695"/>
            <a:ext cx="345567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PCMCIA, PC Cards and Express cards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362200"/>
            <a:ext cx="7315200" cy="3774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/>
        </p:nvSpPr>
        <p:spPr>
          <a:xfrm>
            <a:off x="532891" y="647522"/>
            <a:ext cx="833882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Compare and Contrast Desktop and Laptop Components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5334127" y="1801495"/>
            <a:ext cx="19126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PCMCIA Installation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9551" y="2362200"/>
            <a:ext cx="8692896" cy="3698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7527"/>
            <a:ext cx="4639055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/>
        </p:nvSpPr>
        <p:spPr>
          <a:xfrm>
            <a:off x="990091" y="1679828"/>
            <a:ext cx="7477759" cy="456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Earlier ones were heavy and expensive.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5600" marR="6350" lvl="0" indent="-343535" algn="l" rtl="0">
              <a:lnSpc>
                <a:spcPct val="150100"/>
              </a:lnSpc>
              <a:spcBef>
                <a:spcPts val="39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GRiD featured an Intel 8086 (8MHz) processor,	256KB RAM, a 6-Inch 320 x  240 monochrome display.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128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GRiD featured Serial and Parallel ports for I/O.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3535" algn="just" rtl="0">
              <a:lnSpc>
                <a:spcPct val="100000"/>
              </a:lnSpc>
              <a:spcBef>
                <a:spcPts val="12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HDD and FDD had to be connected via IEEE-488.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5600" marR="10160" lvl="0" indent="-343535" algn="just" rtl="0">
              <a:lnSpc>
                <a:spcPct val="180000"/>
              </a:lnSpc>
              <a:spcBef>
                <a:spcPts val="10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With advancement in technology, laptops are slim, powerful with improved  capabilities.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5600" marR="5080" lvl="0" indent="-343535" algn="just" rtl="0">
              <a:lnSpc>
                <a:spcPct val="150100"/>
              </a:lnSpc>
              <a:spcBef>
                <a:spcPts val="10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ASUS ROG GX700VO has an Intel Core i7 6820HK processor, upto 64GB of  DDR4 RAM, Nvidia GTX 980 graphics processor with 8GB GDDR5 memory.  A 1920 x 1080 or a 4K G-Sync display.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3535" algn="just" rtl="0">
              <a:lnSpc>
                <a:spcPct val="100000"/>
              </a:lnSpc>
              <a:spcBef>
                <a:spcPts val="128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Components cooled using water cooling.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0600" y="1594103"/>
            <a:ext cx="2941320" cy="220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42831" y="4114800"/>
            <a:ext cx="2609087" cy="231343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532891" y="647522"/>
            <a:ext cx="531685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Laptops and Other Portable Devices</a:t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/>
        </p:nvSpPr>
        <p:spPr>
          <a:xfrm>
            <a:off x="532891" y="647522"/>
            <a:ext cx="833882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Compare and Contrast Desktop and Laptop Components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4727828" y="1756409"/>
            <a:ext cx="30099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Express Card 54mm Installation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2296667"/>
            <a:ext cx="8697468" cy="3826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/>
        </p:nvSpPr>
        <p:spPr>
          <a:xfrm>
            <a:off x="532891" y="647522"/>
            <a:ext cx="833882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Compare and Contrast Desktop and Laptop Components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4724527" y="1801495"/>
            <a:ext cx="30099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Express Card 32mm Installation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2286000"/>
            <a:ext cx="8552688" cy="3745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7527"/>
            <a:ext cx="4639055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/>
        </p:nvSpPr>
        <p:spPr>
          <a:xfrm>
            <a:off x="1276858" y="2216658"/>
            <a:ext cx="7099300" cy="307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ACPI (Advanced Configuration and Power Interface) is a new power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management standard which is supported by all modern operating systems.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45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ACPI ON (but not doing anything)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45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ACPI Sleep/Standby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45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ACPI Hibernate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45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ACPI Hybrid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0" y="3102864"/>
            <a:ext cx="6096000" cy="304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532891" y="647522"/>
            <a:ext cx="464312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Power Management in Laptops</a:t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28600"/>
            <a:ext cx="646176" cy="53949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4329810" y="2662250"/>
            <a:ext cx="30855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End of Lecture 9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7527"/>
            <a:ext cx="4639055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/>
        </p:nvSpPr>
        <p:spPr>
          <a:xfrm>
            <a:off x="1066291" y="2507107"/>
            <a:ext cx="5572125" cy="245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353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PDAs and Smartphones are becoming more popular.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5600" marR="5080" lvl="0" indent="-343535" algn="just" rtl="0">
              <a:lnSpc>
                <a:spcPct val="150000"/>
              </a:lnSpc>
              <a:spcBef>
                <a:spcPts val="39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They offer customers the same features which desktop  or laptops provide.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5600" marR="5080" lvl="0" indent="-343535" algn="just" rtl="0">
              <a:lnSpc>
                <a:spcPct val="150100"/>
              </a:lnSpc>
              <a:spcBef>
                <a:spcPts val="39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They run on powerful kernals which resides in an  operating system which makes them efficient at  processing information.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8456" y="2743200"/>
            <a:ext cx="3451859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532891" y="647522"/>
            <a:ext cx="343471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Other Portable Devices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7527"/>
            <a:ext cx="4639055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 txBox="1"/>
          <p:nvPr/>
        </p:nvSpPr>
        <p:spPr>
          <a:xfrm>
            <a:off x="1599946" y="2278507"/>
            <a:ext cx="4585970" cy="307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Taking notes in school or researching papers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Presenting information in business meetings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Accessing data away from home or the office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Playing games while traveling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Watching movies while traveling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Accessing the Internet in a public place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Sending and receiving e-mail in a public place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 txBox="1">
            <a:spLocks noGrp="1"/>
          </p:cNvSpPr>
          <p:nvPr>
            <p:ph type="title"/>
          </p:nvPr>
        </p:nvSpPr>
        <p:spPr>
          <a:xfrm>
            <a:off x="532891" y="647522"/>
            <a:ext cx="499681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Identify Common Uses of Laptops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7527"/>
            <a:ext cx="4639055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 txBox="1"/>
          <p:nvPr/>
        </p:nvSpPr>
        <p:spPr>
          <a:xfrm>
            <a:off x="1218996" y="1745107"/>
            <a:ext cx="6922770" cy="440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4965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Concept of PDA has existed since 1970s.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900" algn="l" rtl="0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Earliest models were designed to have a touch screen or a keyboard.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4965" marR="5080" lvl="0" indent="-342900" algn="l" rtl="0">
              <a:lnSpc>
                <a:spcPct val="150100"/>
              </a:lnSpc>
              <a:spcBef>
                <a:spcPts val="39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PDA is an electronic personal organizer with tools to help organize  information: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654" algn="l" rtl="0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Address book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654" algn="l" rtl="0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Calculator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654" algn="l" rtl="0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Alarm clock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654" algn="l" rtl="0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Internet access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654" algn="l" rtl="0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E-mail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654" algn="l" rtl="0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Global positioning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6400" y="637031"/>
            <a:ext cx="2001011" cy="2837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64168" y="3799332"/>
            <a:ext cx="2667000" cy="2499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532891" y="647522"/>
            <a:ext cx="460311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Identify Common Uses of PDAs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7527"/>
            <a:ext cx="4639055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"/>
          <p:cNvSpPr txBox="1"/>
          <p:nvPr/>
        </p:nvSpPr>
        <p:spPr>
          <a:xfrm>
            <a:off x="1142796" y="1973707"/>
            <a:ext cx="6483350" cy="394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4965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smartphone is a mobile phone with PDA capabilities.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900" algn="l" rtl="0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Smartphones combine cell phone and	computer functions in 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single, handheld device.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54965" marR="0" lvl="0" indent="-342900" algn="l" rtl="0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Smartphones may include these additional options: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654" algn="l" rtl="0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Built-in camera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654" algn="l" rtl="0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Document access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654" algn="l" rtl="0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E-mail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654" algn="l" rtl="0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Abbreviated note-taking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654" algn="l" rtl="0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Television and Gaming capabilities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000" y="2819400"/>
            <a:ext cx="3505200" cy="194767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532891" y="647522"/>
            <a:ext cx="579945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Identify Common Uses of Smartphones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7527"/>
            <a:ext cx="4639055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8"/>
          <p:cNvSpPr txBox="1"/>
          <p:nvPr/>
        </p:nvSpPr>
        <p:spPr>
          <a:xfrm>
            <a:off x="1676145" y="1851787"/>
            <a:ext cx="4669790" cy="419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1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Components found on the Outside of laptops: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146175" marR="0" lvl="1" indent="-219710" algn="l" rtl="0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Microphone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1158240" marR="0" lvl="1" indent="-231775" algn="l" rtl="0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Camera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1132840" marR="0" lvl="1" indent="-205739" algn="l" rtl="0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Display Panel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1158240" marR="0" lvl="1" indent="-231775" algn="l" rtl="0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Power Button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1150620" marR="0" lvl="1" indent="-22415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Keyboard (Numeric Key pad)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1091565" marR="0" lvl="1" indent="-165100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Touchpad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1144905" marR="0" lvl="1" indent="-218440" algn="l" rtl="0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Status Indicators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1158240" marR="5080" lvl="1" indent="-231775" algn="l" rtl="0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Battery Bay (Battery pack and Battery  lock)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1089660" marR="0" lvl="1" indent="-163195" algn="l" rtl="0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Air Vents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1089660" marR="0" lvl="1" indent="-163195" algn="l" rtl="0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RAM and HDD Compartments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1140460" marR="0" lvl="1" indent="-213360" algn="l" rtl="0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Speakers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1089660" marR="0" lvl="1" indent="-163195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AC Power connector port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532891" y="647522"/>
            <a:ext cx="544893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Identify the Components of a Laptop</a:t>
            </a:r>
            <a:endParaRPr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655" y="1851787"/>
            <a:ext cx="5323438" cy="33811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7527"/>
            <a:ext cx="4639055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9"/>
          <p:cNvSpPr txBox="1"/>
          <p:nvPr/>
        </p:nvSpPr>
        <p:spPr>
          <a:xfrm>
            <a:off x="1676145" y="1825879"/>
            <a:ext cx="6786245" cy="387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1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Components found on the Outside of laptops: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219200" marR="0" lvl="1" indent="-292735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SzPts val="1800"/>
              <a:buFont typeface="Calibri"/>
              <a:buAutoNum type="alphaLcPeriod" startAt="13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Headphone output jack port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1158240" marR="0" lvl="1" indent="-231775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SzPts val="1800"/>
              <a:buFont typeface="Calibri"/>
              <a:buAutoNum type="alphaLcPeriod" startAt="13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Microphone input jack port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1158240" marR="0" lvl="1" indent="-231775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SzPts val="1800"/>
              <a:buFont typeface="Calibri"/>
              <a:buAutoNum type="alphaLcPeriod" startAt="13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USB 2.0 or 3.0 ports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1158240" marR="0" lvl="1" indent="-231775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SzPts val="1800"/>
              <a:buFont typeface="Calibri"/>
              <a:buAutoNum type="alphaLcPeriod" startAt="13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Mini Display ports and Thunderbolt port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1158240" marR="0" lvl="1" indent="-231775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SzPts val="1800"/>
              <a:buFont typeface="Calibri"/>
              <a:buAutoNum type="alphaLcPeriod" startAt="13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HDMI Port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1091565" marR="0" lvl="1" indent="-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AutoNum type="alphaLcPeriod" startAt="13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LAN Port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1125220" marR="0" lvl="1" indent="-198119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SzPts val="1800"/>
              <a:buFont typeface="Calibri"/>
              <a:buAutoNum type="alphaLcPeriod" startAt="13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VGA Port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1112520" marR="0" lvl="1" indent="-18605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AutoNum type="alphaLcPeriod" startAt="13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Security Slot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1158240" marR="5080" lvl="1" indent="-231775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SzPts val="1800"/>
              <a:buFont typeface="Calibri"/>
              <a:buAutoNum type="alphaLcPeriod" startAt="13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Optical Drive (Drive indicator, eject button and Manual Eject  hole)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1120140" marR="0" lvl="1" indent="-193675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SzPts val="1800"/>
              <a:buFont typeface="Calibri"/>
              <a:buAutoNum type="alphaLcPeriod" startAt="13"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Memory Card Reader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532891" y="647522"/>
            <a:ext cx="631698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Identify the Components of a Laptop Cont.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720</Words>
  <Application>Microsoft Office PowerPoint</Application>
  <PresentationFormat>Widescreen</PresentationFormat>
  <Paragraphs>140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Lecture 09</vt:lpstr>
      <vt:lpstr>Introduction</vt:lpstr>
      <vt:lpstr>Laptops and Other Portable Devices</vt:lpstr>
      <vt:lpstr>Other Portable Devices</vt:lpstr>
      <vt:lpstr>Identify Common Uses of Laptops</vt:lpstr>
      <vt:lpstr>Identify Common Uses of PDAs</vt:lpstr>
      <vt:lpstr>Identify Common Uses of Smartphones</vt:lpstr>
      <vt:lpstr>Identify the Components of a Laptop</vt:lpstr>
      <vt:lpstr>Identify the Components of a Laptop Cont.</vt:lpstr>
      <vt:lpstr>Identify the Components of a Laptop Cont.</vt:lpstr>
      <vt:lpstr>Identify the Components of a Laptop Cont.</vt:lpstr>
      <vt:lpstr>Identify the Components of a Laptop Cont.</vt:lpstr>
      <vt:lpstr>Identify the Components of a Laptop Cont.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Compare and Contrast Desktop and Laptop Components</vt:lpstr>
      <vt:lpstr>PowerPoint Presentation</vt:lpstr>
      <vt:lpstr>PowerPoint Presentation</vt:lpstr>
      <vt:lpstr>PowerPoint Presentation</vt:lpstr>
      <vt:lpstr>Compare and Contrast Desktop and Laptop Components</vt:lpstr>
      <vt:lpstr>Compare and Contrast Desktop and Laptop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Management in Laptops</vt:lpstr>
      <vt:lpstr>End of Lecture 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</dc:title>
  <dc:creator>Biwash Adhikari</dc:creator>
  <cp:lastModifiedBy>Microsoft account</cp:lastModifiedBy>
  <cp:revision>4</cp:revision>
  <dcterms:created xsi:type="dcterms:W3CDTF">2022-08-16T04:09:27Z</dcterms:created>
  <dcterms:modified xsi:type="dcterms:W3CDTF">2022-10-14T07:49:03Z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2022-08-16T00:00:00Z</vt:filetime>
  </property>
</Properties>
</file>