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8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87" r:id="rId34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xKMp/VLITbVgJYSHsh2XbngqY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70315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72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596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408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358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181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065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3120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103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4255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285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547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79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1697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418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864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9652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792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6442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399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062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9473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73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50356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3029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47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665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11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663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65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368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185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152654" y="272034"/>
            <a:ext cx="11886691" cy="52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175513" y="1059534"/>
            <a:ext cx="8529320" cy="399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23"/>
            <a:ext cx="12188952" cy="685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021692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5"/>
          <p:cNvSpPr/>
          <p:nvPr/>
        </p:nvSpPr>
        <p:spPr>
          <a:xfrm>
            <a:off x="12018454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7996"/>
                </a:lnTo>
              </a:path>
            </a:pathLst>
          </a:custGeom>
          <a:noFill/>
          <a:ln w="9525" cap="flat" cmpd="sng">
            <a:solidFill>
              <a:srgbClr val="3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5"/>
          <p:cNvSpPr/>
          <p:nvPr/>
        </p:nvSpPr>
        <p:spPr>
          <a:xfrm>
            <a:off x="1210703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222C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5"/>
          <p:cNvSpPr/>
          <p:nvPr/>
        </p:nvSpPr>
        <p:spPr>
          <a:xfrm>
            <a:off x="1210703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950" cap="flat" cmpd="sng">
            <a:solidFill>
              <a:srgbClr val="222C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5"/>
          <p:cNvSpPr/>
          <p:nvPr/>
        </p:nvSpPr>
        <p:spPr>
          <a:xfrm>
            <a:off x="12021693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DA17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5"/>
          <p:cNvSpPr/>
          <p:nvPr/>
        </p:nvSpPr>
        <p:spPr>
          <a:xfrm>
            <a:off x="12021693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950" cap="flat" cmpd="sng">
            <a:solidFill>
              <a:srgbClr val="DA17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3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36" y="6341362"/>
            <a:ext cx="46405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8481" y="6326124"/>
            <a:ext cx="1152144" cy="33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2076" y="6341363"/>
            <a:ext cx="867918" cy="35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5"/>
          <p:cNvSpPr txBox="1">
            <a:spLocks noGrp="1"/>
          </p:cNvSpPr>
          <p:nvPr>
            <p:ph type="title"/>
          </p:nvPr>
        </p:nvSpPr>
        <p:spPr>
          <a:xfrm>
            <a:off x="152654" y="272034"/>
            <a:ext cx="11886691" cy="52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>
            <a:spLocks noGrp="1"/>
          </p:cNvSpPr>
          <p:nvPr>
            <p:ph type="ctrTitle"/>
          </p:nvPr>
        </p:nvSpPr>
        <p:spPr>
          <a:xfrm>
            <a:off x="114554" y="693674"/>
            <a:ext cx="11962891" cy="45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152654" y="272034"/>
            <a:ext cx="11886691" cy="52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523"/>
            <a:ext cx="12188952" cy="685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021692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33"/>
          <p:cNvSpPr/>
          <p:nvPr/>
        </p:nvSpPr>
        <p:spPr>
          <a:xfrm>
            <a:off x="12018454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7996"/>
                </a:lnTo>
              </a:path>
            </a:pathLst>
          </a:custGeom>
          <a:noFill/>
          <a:ln w="9525" cap="flat" cmpd="sng">
            <a:solidFill>
              <a:srgbClr val="3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3"/>
          <p:cNvSpPr/>
          <p:nvPr/>
        </p:nvSpPr>
        <p:spPr>
          <a:xfrm>
            <a:off x="1210703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222C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3"/>
          <p:cNvSpPr/>
          <p:nvPr/>
        </p:nvSpPr>
        <p:spPr>
          <a:xfrm>
            <a:off x="1210703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950" cap="flat" cmpd="sng">
            <a:solidFill>
              <a:srgbClr val="222C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3"/>
          <p:cNvSpPr/>
          <p:nvPr/>
        </p:nvSpPr>
        <p:spPr>
          <a:xfrm>
            <a:off x="12021693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DA17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3"/>
          <p:cNvSpPr/>
          <p:nvPr/>
        </p:nvSpPr>
        <p:spPr>
          <a:xfrm>
            <a:off x="12021693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950" cap="flat" cmpd="sng">
            <a:solidFill>
              <a:srgbClr val="DA17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736" y="6341362"/>
            <a:ext cx="46405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481" y="6326124"/>
            <a:ext cx="1152144" cy="33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076" y="6341363"/>
            <a:ext cx="867918" cy="35737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3"/>
          <p:cNvSpPr txBox="1">
            <a:spLocks noGrp="1"/>
          </p:cNvSpPr>
          <p:nvPr>
            <p:ph type="title"/>
          </p:nvPr>
        </p:nvSpPr>
        <p:spPr>
          <a:xfrm>
            <a:off x="152654" y="272034"/>
            <a:ext cx="11886691" cy="52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body" idx="1"/>
          </p:nvPr>
        </p:nvSpPr>
        <p:spPr>
          <a:xfrm>
            <a:off x="175513" y="1059534"/>
            <a:ext cx="8529320" cy="399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jpeg"/><Relationship Id="rId4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jpeg"/><Relationship Id="rId4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28600"/>
            <a:ext cx="645414" cy="53949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title"/>
          </p:nvPr>
        </p:nvSpPr>
        <p:spPr>
          <a:xfrm>
            <a:off x="4081252" y="768096"/>
            <a:ext cx="3655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dirty="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02</a:t>
            </a:r>
            <a:endParaRPr sz="6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514350" y="2395728"/>
            <a:ext cx="10180200" cy="21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to the Personal computer- PII</a:t>
            </a:r>
            <a:endParaRPr sz="4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32205" marR="0" lvl="0" indent="0" algn="l" rtl="0">
              <a:lnSpc>
                <a:spcPct val="100000"/>
              </a:lnSpc>
              <a:spcBef>
                <a:spcPts val="28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CT4005NI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Computer Hardware and Software Architectures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0"/>
          <p:cNvSpPr txBox="1"/>
          <p:nvPr/>
        </p:nvSpPr>
        <p:spPr>
          <a:xfrm>
            <a:off x="343661" y="1230426"/>
            <a:ext cx="10562700" cy="497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69900" marR="490219" lvl="0" indent="-36830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While the CPU is executing one step of the program, the other instructions and  data are stored in </a:t>
            </a:r>
            <a:r>
              <a:rPr lang="en-US" sz="2200" b="1" dirty="0">
                <a:solidFill>
                  <a:srgbClr val="44536A"/>
                </a:solidFill>
                <a:latin typeface="Trebuchet MS"/>
                <a:ea typeface="Trebuchet MS"/>
                <a:cs typeface="Trebuchet MS"/>
                <a:sym typeface="Trebuchet MS"/>
              </a:rPr>
              <a:t>cache memory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   CPU Architecture x86 and x64: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235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27100" marR="0" lvl="1" indent="-3689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x86 or 32 bit CPU architecture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registers to store values of up to 2^32 = 4 billion, 294 million, 967 thousand  and 296</a:t>
            </a:r>
          </a:p>
          <a:p>
            <a:pPr marL="558165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27100" marR="0" lvl="1" indent="-368935" algn="l" rtl="0">
              <a:lnSpc>
                <a:spcPct val="15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x64 or 64 bit CPU architecture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registers to store values of up to 2^64 = 18 quintillion, 446 quadrillion, 744  trillion, 073 billion, 709 million, 551 thousand 616</a:t>
            </a: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152649" y="258325"/>
            <a:ext cx="72198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2.3 CPU - Advanced Features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 txBox="1"/>
          <p:nvPr/>
        </p:nvSpPr>
        <p:spPr>
          <a:xfrm>
            <a:off x="282120" y="1220595"/>
            <a:ext cx="7743190" cy="49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Hyper threading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508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	is used to enhance	performance of the CPU  where	multiple	pieces of code would be  executing simultaneously on each pipelines.</a:t>
            </a:r>
          </a:p>
          <a:p>
            <a:pPr marR="5080" lvl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</a:pPr>
            <a:endParaRPr sz="275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10160" lvl="0" indent="-457200" algn="l" rt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an operating system, a single CPU with hyper  threading performs as though there are two CPUs.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7730" y="391668"/>
            <a:ext cx="3116579" cy="3677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67800" y="4221479"/>
            <a:ext cx="2174748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152649" y="258325"/>
            <a:ext cx="68769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2.3 CPU - Advanced Features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0033" y="1272286"/>
            <a:ext cx="4123944" cy="309295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/>
        </p:nvSpPr>
        <p:spPr>
          <a:xfrm>
            <a:off x="244093" y="1272286"/>
            <a:ext cx="6885940" cy="428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Speed measurement : clock speed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93725" marR="53339" lvl="0" indent="-368300" algn="l" rtl="0">
              <a:lnSpc>
                <a:spcPct val="100000"/>
              </a:lnSpc>
              <a:spcBef>
                <a:spcPts val="18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power of a CPU is measured by the speed and  the amount of data that it can process.</a:t>
            </a:r>
          </a:p>
          <a:p>
            <a:pPr marL="225425" marR="53339" lvl="0" algn="l" rtl="0">
              <a:lnSpc>
                <a:spcPct val="100000"/>
              </a:lnSpc>
              <a:spcBef>
                <a:spcPts val="185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93725" marR="20955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speed of a CPU is rated in cycles per second.  Example MHz, GHz.</a:t>
            </a:r>
          </a:p>
          <a:p>
            <a:pPr marL="225425" marR="20955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93725" marR="508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amount of data that a CPU can process at one  time depends on the size of the </a:t>
            </a:r>
          </a:p>
          <a:p>
            <a:pPr marL="225425" marR="508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processor data bus  (FSB) or the system </a:t>
            </a:r>
          </a:p>
          <a:p>
            <a:pPr marL="225425" marR="508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crystal.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91747" y="4680642"/>
            <a:ext cx="5188365" cy="183903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 txBox="1">
            <a:spLocks noGrp="1"/>
          </p:cNvSpPr>
          <p:nvPr>
            <p:ph type="title"/>
          </p:nvPr>
        </p:nvSpPr>
        <p:spPr>
          <a:xfrm>
            <a:off x="152649" y="258325"/>
            <a:ext cx="6717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2.3 CPU - Advanced Features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3"/>
          <p:cNvSpPr txBox="1"/>
          <p:nvPr/>
        </p:nvSpPr>
        <p:spPr>
          <a:xfrm>
            <a:off x="420623" y="1447232"/>
            <a:ext cx="4755515" cy="213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25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Overclocking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0365" marR="5080" lvl="0" indent="-368300" algn="l" rtl="0">
              <a:lnSpc>
                <a:spcPct val="15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Makes processor to work at a faster  speed than normal but can result  damage to CPU.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0" name="Google Shape;2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8400" y="1289303"/>
            <a:ext cx="5021580" cy="504596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152649" y="258325"/>
            <a:ext cx="69258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2.3 CPU - Advanced Features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4"/>
          <p:cNvSpPr txBox="1"/>
          <p:nvPr/>
        </p:nvSpPr>
        <p:spPr>
          <a:xfrm>
            <a:off x="381254" y="1421841"/>
            <a:ext cx="5876925" cy="114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41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CPU Throttling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0" lvl="0" indent="-368300" algn="l" rtl="0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Processor runs at less than the rated speed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5627375" y="2544371"/>
            <a:ext cx="6306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54305" marR="5080" lvl="0" indent="-1422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heat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825500" y="2544368"/>
            <a:ext cx="45123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save power and produces less  Commonly used in Laptops and  Mobile devices.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0" name="Google Shape;21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5600" y="1576577"/>
            <a:ext cx="4800600" cy="462838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152649" y="258325"/>
            <a:ext cx="698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2.3 CPU - Advanced Features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5544" y="3939548"/>
            <a:ext cx="48768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152648" y="258325"/>
            <a:ext cx="47703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2.4 CPU - Cores</a:t>
            </a:r>
            <a:endParaRPr dirty="0"/>
          </a:p>
        </p:txBody>
      </p:sp>
      <p:sp>
        <p:nvSpPr>
          <p:cNvPr id="219" name="Google Shape;219;p15"/>
          <p:cNvSpPr txBox="1"/>
          <p:nvPr/>
        </p:nvSpPr>
        <p:spPr>
          <a:xfrm>
            <a:off x="381761" y="1160780"/>
            <a:ext cx="6995795" cy="478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6565" marR="12446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CPU contains one or more execution blocks which  are known as core(s)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97028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More cores can execute more than one set of  instructions simultaneously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None/>
            </a:pP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Type on the basis of cores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768985" lvl="0" indent="-36830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Single Core -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one core inside a single CPU that  handles all the processing.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105283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Dual Core -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Two cores and both can process  information at same time.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Triple Core -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Quad-core with one processor disabled.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11938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Quad Core -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Four cores and all can process  information simultaneously.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Others - </a:t>
            </a:r>
            <a:r>
              <a:rPr lang="en-US" sz="22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Hexa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octa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deca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-US" sz="22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dodeca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cores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0" name="Google Shape;22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09102" y="621671"/>
            <a:ext cx="2901696" cy="307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 txBox="1"/>
          <p:nvPr/>
        </p:nvSpPr>
        <p:spPr>
          <a:xfrm>
            <a:off x="252729" y="1353566"/>
            <a:ext cx="8524875" cy="404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0365" marR="508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Electronic	components	generate heat	which	is caused by the  flow of current within the components.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0365" marR="835025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Case Fans -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increases the air flow in the computer case to  remove the heat generated inside.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0365" marR="421005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CPU Fans -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heat sink at bottom of CPU Fans draws heat from  the core of the CPU and Fan moves it away.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0365" marR="324485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Graphics Card Cooling System -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Fans are dedicated to cool the  graphics-processing unit (GPU).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0365" marR="10160" lvl="0" indent="-368300" algn="just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Computers with extremely fast CPUs and GPUs may use a  </a:t>
            </a: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water-cooling system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where a metal plate is placed over the  processor and water is pumped  over the top to collect the  heat that the CPU creates.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7" name="Google Shape;22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6002" y="4983373"/>
            <a:ext cx="2699004" cy="19880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16"/>
          <p:cNvGrpSpPr/>
          <p:nvPr/>
        </p:nvGrpSpPr>
        <p:grpSpPr>
          <a:xfrm>
            <a:off x="9011411" y="400539"/>
            <a:ext cx="2699004" cy="6309360"/>
            <a:chOff x="9011411" y="373379"/>
            <a:chExt cx="2699004" cy="6309360"/>
          </a:xfrm>
        </p:grpSpPr>
        <p:pic>
          <p:nvPicPr>
            <p:cNvPr id="229" name="Google Shape;229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11411" y="4184903"/>
              <a:ext cx="2699004" cy="2497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1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068561" y="373379"/>
              <a:ext cx="2584704" cy="38801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16"/>
          <p:cNvSpPr txBox="1">
            <a:spLocks noGrp="1"/>
          </p:cNvSpPr>
          <p:nvPr>
            <p:ph type="title"/>
          </p:nvPr>
        </p:nvSpPr>
        <p:spPr>
          <a:xfrm>
            <a:off x="152650" y="258325"/>
            <a:ext cx="8625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2.5 Internal Components : Cooling systems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152649" y="258325"/>
            <a:ext cx="85914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2.6 Internal Components : memory</a:t>
            </a:r>
            <a:endParaRPr dirty="0"/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246" y="1322069"/>
            <a:ext cx="9915145" cy="4618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8091" y="3227961"/>
            <a:ext cx="7179398" cy="337201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8"/>
          <p:cNvSpPr txBox="1">
            <a:spLocks noGrp="1"/>
          </p:cNvSpPr>
          <p:nvPr>
            <p:ph type="title"/>
          </p:nvPr>
        </p:nvSpPr>
        <p:spPr>
          <a:xfrm>
            <a:off x="152648" y="258325"/>
            <a:ext cx="95097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2.6 Computer memory : Primary</a:t>
            </a:r>
            <a:endParaRPr dirty="0"/>
          </a:p>
        </p:txBody>
      </p:sp>
      <p:sp>
        <p:nvSpPr>
          <p:cNvPr id="245" name="Google Shape;245;p18"/>
          <p:cNvSpPr txBox="1"/>
          <p:nvPr/>
        </p:nvSpPr>
        <p:spPr>
          <a:xfrm>
            <a:off x="516890" y="1563878"/>
            <a:ext cx="7002145" cy="24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37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Directly accessed by the CPU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37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Also known as primary memory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0900" marR="0" lvl="1" indent="-36830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○"/>
            </a:pPr>
            <a:r>
              <a:rPr lang="en-US" sz="22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ROM -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Read Only Memory</a:t>
            </a: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09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○"/>
            </a:pPr>
            <a:r>
              <a:rPr lang="en-US" sz="22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RAM -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Read Access Memory</a:t>
            </a: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09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200"/>
              <a:buFont typeface="Times New Roman"/>
              <a:buChar char="○"/>
            </a:pPr>
            <a:r>
              <a:rPr lang="en-US" sz="22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Cache memory</a:t>
            </a: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37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RAM and cache are </a:t>
            </a: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volatile </a:t>
            </a:r>
          </a:p>
          <a:p>
            <a:pPr marL="25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while ROM is </a:t>
            </a: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non-volatile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9"/>
          <p:cNvSpPr txBox="1"/>
          <p:nvPr/>
        </p:nvSpPr>
        <p:spPr>
          <a:xfrm>
            <a:off x="342645" y="1325516"/>
            <a:ext cx="8400415" cy="463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ROM (Read Only Memory)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0" indent="-3683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contains instructions that can be directly accessed by the CPU.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0" indent="-368300" algn="l" rtl="0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ROM chips are </a:t>
            </a:r>
            <a:r>
              <a:rPr lang="en-US" sz="2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non-volatile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 are located on the motherboard.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688975" lvl="0" indent="-36830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Basic instructions for booting the computer and </a:t>
            </a:r>
          </a:p>
          <a:p>
            <a:pPr marL="101600" marR="688975" lvl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loading the  operating system are stored in ROM.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0" indent="-368300" algn="l" rtl="0">
              <a:lnSpc>
                <a:spcPct val="100000"/>
              </a:lnSpc>
              <a:spcBef>
                <a:spcPts val="20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Its contents can't be erased by normal means.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0" indent="-368300" algn="l" rtl="0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Types: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ROM, PROM, EPROM, EEPROM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2" name="Google Shape;2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3235" y="3512058"/>
            <a:ext cx="3750564" cy="281254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9"/>
          <p:cNvSpPr txBox="1">
            <a:spLocks noGrp="1"/>
          </p:cNvSpPr>
          <p:nvPr>
            <p:ph type="title"/>
          </p:nvPr>
        </p:nvSpPr>
        <p:spPr>
          <a:xfrm>
            <a:off x="152648" y="258325"/>
            <a:ext cx="78933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2.7 Primary memory : ROM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271604" y="249674"/>
            <a:ext cx="11343991" cy="136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/>
            <a:r>
              <a:rPr lang="en-US" sz="4400" dirty="0">
                <a:solidFill>
                  <a:srgbClr val="1F3863"/>
                </a:solidFill>
              </a:rPr>
              <a:t>Lecture 02’s Objectives</a:t>
            </a:r>
            <a:endParaRPr sz="4400" dirty="0">
              <a:solidFill>
                <a:srgbClr val="1F386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rgbClr val="1F3863"/>
              </a:solidFill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95007" y="1406335"/>
            <a:ext cx="9245286" cy="380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1750" rIns="0" bIns="0" anchor="t" anchorCtr="0">
            <a:spAutoFit/>
          </a:bodyPr>
          <a:lstStyle/>
          <a:p>
            <a:pPr marL="16891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•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a computer system.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68910" marR="0" lvl="0" indent="-1651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•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Concept of CPU and different types of CPU socket.</a:t>
            </a:r>
            <a:endParaRPr dirty="0"/>
          </a:p>
          <a:p>
            <a:pPr marL="168910" marR="0" lvl="0" indent="-1651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•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Advance features of CPU,</a:t>
            </a:r>
            <a:endParaRPr dirty="0"/>
          </a:p>
          <a:p>
            <a:pPr marL="168910" marR="0" lvl="0" indent="-1651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•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Concept of Computer Memory,</a:t>
            </a:r>
            <a:endParaRPr dirty="0"/>
          </a:p>
          <a:p>
            <a:pPr marL="168910" marR="0" lvl="0" indent="-1651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•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Classification of RAM,</a:t>
            </a:r>
            <a:endParaRPr dirty="0"/>
          </a:p>
          <a:p>
            <a:pPr marL="168910" marR="0" lvl="0" indent="-1651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•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 components of Motherboard.</a:t>
            </a:r>
            <a:endParaRPr dirty="0"/>
          </a:p>
          <a:p>
            <a:pPr marL="16891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8815" y="672075"/>
            <a:ext cx="4830317" cy="479145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0"/>
          <p:cNvSpPr txBox="1"/>
          <p:nvPr/>
        </p:nvSpPr>
        <p:spPr>
          <a:xfrm>
            <a:off x="224281" y="1412747"/>
            <a:ext cx="7203440" cy="285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RAM (Random Access Memory)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194310" lvl="0" indent="-368300" algn="l" rtl="0">
              <a:lnSpc>
                <a:spcPct val="114999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is the temporary storage for data and programs that  are being accessed by the CPU.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5080" lvl="0" indent="-3683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more	RAM in	a	computer,	the more	capacity the  computer has to hold and process large programs and  files, as well as enhance system performance.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0" indent="-36830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Types: SRAM, DRAM, SDRAM, DDR (1,2,3 and 4) RAM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1" name="Google Shape;261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0946" y="4741217"/>
            <a:ext cx="6649211" cy="159943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0"/>
          <p:cNvSpPr txBox="1">
            <a:spLocks noGrp="1"/>
          </p:cNvSpPr>
          <p:nvPr>
            <p:ph type="title"/>
          </p:nvPr>
        </p:nvSpPr>
        <p:spPr>
          <a:xfrm>
            <a:off x="152648" y="258325"/>
            <a:ext cx="7203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2.8 Primary memory : RAM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0144" y="4273731"/>
            <a:ext cx="3735324" cy="157353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1"/>
          <p:cNvSpPr txBox="1"/>
          <p:nvPr/>
        </p:nvSpPr>
        <p:spPr>
          <a:xfrm>
            <a:off x="236220" y="1002746"/>
            <a:ext cx="9001760" cy="38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74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Memory Modules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376555" lvl="0" indent="-387350" algn="l" rtl="0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Today's memory modules are the special circuit board with  memory chips on it.</a:t>
            </a:r>
            <a:endParaRPr sz="2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80899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Types: </a:t>
            </a:r>
            <a:r>
              <a:rPr lang="en-US" sz="25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DIMM 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(Dual Inline MM), </a:t>
            </a:r>
            <a:r>
              <a:rPr lang="en-US" sz="25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SODIMM 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(Simple Outline  DIMM), SIMM (Single Inline MM)</a:t>
            </a:r>
            <a:endParaRPr sz="2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889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Single-sided memory modules only contain RAM on one side  of the module.</a:t>
            </a:r>
            <a:endParaRPr sz="2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508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Double-sided memory modules contain RAM on both sides of  the module.</a:t>
            </a:r>
            <a:endParaRPr sz="2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21"/>
          <p:cNvSpPr txBox="1">
            <a:spLocks noGrp="1"/>
          </p:cNvSpPr>
          <p:nvPr>
            <p:ph type="title"/>
          </p:nvPr>
        </p:nvSpPr>
        <p:spPr>
          <a:xfrm>
            <a:off x="152648" y="258325"/>
            <a:ext cx="75993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2.8 Primary memory : RAM</a:t>
            </a:r>
            <a:endParaRPr dirty="0"/>
          </a:p>
        </p:txBody>
      </p:sp>
      <p:pic>
        <p:nvPicPr>
          <p:cNvPr id="271" name="Google Shape;27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088" y="4989576"/>
            <a:ext cx="6128766" cy="102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95765" y="1690734"/>
            <a:ext cx="23241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 txBox="1"/>
          <p:nvPr/>
        </p:nvSpPr>
        <p:spPr>
          <a:xfrm>
            <a:off x="469390" y="1224851"/>
            <a:ext cx="9453207" cy="357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7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Types of DRAM</a:t>
            </a:r>
            <a:r>
              <a:rPr lang="en-US" sz="26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115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DRAM- </a:t>
            </a:r>
            <a:r>
              <a:rPr lang="en-US" sz="2400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Dynamic RAM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SDRAM- </a:t>
            </a:r>
            <a:r>
              <a:rPr lang="en-US" sz="2400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Synchronous Dynamic RAM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27100" marR="0" lvl="0" indent="-381635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DDR-SDRAM (Double Data Rate - Synchronous Dynamic RAM)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27100" marR="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DDR2-SDRAM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27100" marR="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DDR3-SDRAM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27100" marR="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DDR4-SDRAM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27100" marR="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DDR5-SDRAM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22"/>
          <p:cNvSpPr txBox="1">
            <a:spLocks noGrp="1"/>
          </p:cNvSpPr>
          <p:nvPr>
            <p:ph type="title"/>
          </p:nvPr>
        </p:nvSpPr>
        <p:spPr>
          <a:xfrm>
            <a:off x="152648" y="258325"/>
            <a:ext cx="75135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2.8 Primary memory : RAM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23"/>
          <p:cNvGrpSpPr/>
          <p:nvPr/>
        </p:nvGrpSpPr>
        <p:grpSpPr>
          <a:xfrm>
            <a:off x="3733800" y="1170432"/>
            <a:ext cx="6794500" cy="5414772"/>
            <a:chOff x="3733800" y="1170432"/>
            <a:chExt cx="6794500" cy="5414772"/>
          </a:xfrm>
        </p:grpSpPr>
        <p:pic>
          <p:nvPicPr>
            <p:cNvPr id="286" name="Google Shape;286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10000" y="1170432"/>
              <a:ext cx="6718300" cy="1917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33800" y="3011424"/>
              <a:ext cx="6742176" cy="19293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66387" y="4828032"/>
              <a:ext cx="6388608" cy="17571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23"/>
          <p:cNvSpPr txBox="1">
            <a:spLocks noGrp="1"/>
          </p:cNvSpPr>
          <p:nvPr>
            <p:ph type="title"/>
          </p:nvPr>
        </p:nvSpPr>
        <p:spPr>
          <a:xfrm>
            <a:off x="152647" y="258325"/>
            <a:ext cx="82605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2.8 Primary memory : RAM</a:t>
            </a:r>
            <a:endParaRPr/>
          </a:p>
        </p:txBody>
      </p:sp>
      <p:sp>
        <p:nvSpPr>
          <p:cNvPr id="290" name="Google Shape;290;p23"/>
          <p:cNvSpPr txBox="1"/>
          <p:nvPr/>
        </p:nvSpPr>
        <p:spPr>
          <a:xfrm>
            <a:off x="800354" y="1807921"/>
            <a:ext cx="2360295" cy="421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5575" rIns="0" bIns="0" anchor="t" anchorCtr="0">
            <a:spAutoFit/>
          </a:bodyPr>
          <a:lstStyle/>
          <a:p>
            <a:pPr marL="332740" marR="0" lvl="0" indent="-320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300"/>
              <a:buFont typeface="Trebuchet MS"/>
              <a:buAutoNum type="alphaLcPeriod" startAt="2"/>
            </a:pPr>
            <a:r>
              <a:rPr lang="en-US" sz="23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DDR - SDRAM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3390" marR="0" lvl="0" indent="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(184-pins)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2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7340" marR="0" lvl="0" indent="-29527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F4E79"/>
              </a:buClr>
              <a:buSzPts val="2300"/>
              <a:buFont typeface="Trebuchet MS"/>
              <a:buAutoNum type="alphaLcPeriod" startAt="3"/>
            </a:pPr>
            <a:r>
              <a:rPr lang="en-US" sz="23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DDR2 - SDRAM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34035" marR="0" lvl="0" indent="0" algn="l" rtl="0">
              <a:lnSpc>
                <a:spcPct val="100000"/>
              </a:lnSpc>
              <a:spcBef>
                <a:spcPts val="158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(240-pins)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37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32105" marR="0" lvl="0" indent="-3022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300"/>
              <a:buFont typeface="Calibri"/>
              <a:buAutoNum type="alphaLcPeriod" startAt="4"/>
            </a:pPr>
            <a:r>
              <a:rPr lang="en-US" sz="2300" b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DDR3 - SDRAM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0710" marR="0" lvl="0" indent="0" algn="l" rtl="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(240-pins)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4"/>
          <p:cNvSpPr txBox="1">
            <a:spLocks noGrp="1"/>
          </p:cNvSpPr>
          <p:nvPr>
            <p:ph type="title"/>
          </p:nvPr>
        </p:nvSpPr>
        <p:spPr>
          <a:xfrm>
            <a:off x="152649" y="258325"/>
            <a:ext cx="64605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2.8 Primary memory : RAM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800354" y="1503121"/>
            <a:ext cx="2301875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93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e. DDR4- SDRAM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06425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(288-pins)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8" name="Google Shape;29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1335" y="1432559"/>
            <a:ext cx="7216140" cy="1774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3632" y="3331464"/>
            <a:ext cx="7027163" cy="170992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4"/>
          <p:cNvSpPr txBox="1"/>
          <p:nvPr/>
        </p:nvSpPr>
        <p:spPr>
          <a:xfrm>
            <a:off x="995172" y="3611067"/>
            <a:ext cx="2238375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93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f. DDR5- SDRAM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0579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(288-pins)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5"/>
          <p:cNvGrpSpPr/>
          <p:nvPr/>
        </p:nvGrpSpPr>
        <p:grpSpPr>
          <a:xfrm>
            <a:off x="0" y="1024889"/>
            <a:ext cx="10744200" cy="5668518"/>
            <a:chOff x="0" y="1024889"/>
            <a:chExt cx="10744200" cy="5668518"/>
          </a:xfrm>
        </p:grpSpPr>
        <p:pic>
          <p:nvPicPr>
            <p:cNvPr id="306" name="Google Shape;306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024889"/>
              <a:ext cx="6220206" cy="54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38800" y="1027175"/>
              <a:ext cx="5105400" cy="56662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8" name="Google Shape;308;p25"/>
          <p:cNvSpPr txBox="1"/>
          <p:nvPr/>
        </p:nvSpPr>
        <p:spPr>
          <a:xfrm>
            <a:off x="1047241" y="3055366"/>
            <a:ext cx="1766570" cy="4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Comparison</a:t>
            </a:r>
            <a:endParaRPr sz="2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9" name="Google Shape;309;p25"/>
          <p:cNvSpPr txBox="1"/>
          <p:nvPr/>
        </p:nvSpPr>
        <p:spPr>
          <a:xfrm>
            <a:off x="152648" y="258325"/>
            <a:ext cx="69624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rPr>
              <a:t>2.8 Primary memory : RAM</a:t>
            </a:r>
            <a:endParaRPr sz="3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6"/>
          <p:cNvSpPr txBox="1"/>
          <p:nvPr/>
        </p:nvSpPr>
        <p:spPr>
          <a:xfrm>
            <a:off x="362965" y="1382013"/>
            <a:ext cx="637794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98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Cache Memory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508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●"/>
            </a:pPr>
            <a:r>
              <a:rPr lang="en-US" sz="24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SRAM </a:t>
            </a: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used as cache memory to store the  most frequently used data and provides the  processor with faster access to the data.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Types</a:t>
            </a:r>
            <a:r>
              <a:rPr lang="en-US" sz="24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: L1, L2, L3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6" name="Google Shape;31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9275" y="1600200"/>
            <a:ext cx="4836203" cy="496356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6"/>
          <p:cNvSpPr txBox="1">
            <a:spLocks noGrp="1"/>
          </p:cNvSpPr>
          <p:nvPr>
            <p:ph type="title"/>
          </p:nvPr>
        </p:nvSpPr>
        <p:spPr>
          <a:xfrm>
            <a:off x="152649" y="334525"/>
            <a:ext cx="69135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2.9 Primary memory : RAM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7843" y="1318260"/>
            <a:ext cx="3081528" cy="210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1895" y="3812285"/>
            <a:ext cx="3427476" cy="2299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7"/>
          <p:cNvSpPr txBox="1"/>
          <p:nvPr/>
        </p:nvSpPr>
        <p:spPr>
          <a:xfrm>
            <a:off x="462787" y="1367282"/>
            <a:ext cx="7929880" cy="243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11150" marR="5080" lvl="0" indent="-2990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rebuchet MS"/>
              <a:buChar char="•"/>
            </a:pPr>
            <a:r>
              <a:rPr lang="en-US" sz="21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Adapter cards </a:t>
            </a:r>
            <a:r>
              <a:rPr lang="en-US" sz="21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increase the functionality of a computer by adding  controllers for specific devices or by replacing malfunctioning  ports.</a:t>
            </a:r>
            <a:endParaRPr sz="21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11150" marR="720725" lvl="0" indent="-2990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rebuchet MS"/>
              <a:buChar char="•"/>
            </a:pPr>
            <a:r>
              <a:rPr lang="en-US" sz="21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</a:t>
            </a:r>
            <a:r>
              <a:rPr lang="en-US" sz="21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NIC, Wireless NIC, Sound and Video adapter, TV  Tuner, Modem adapter, USB (Universal Serial Bus).</a:t>
            </a:r>
            <a:endParaRPr sz="21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27"/>
          <p:cNvSpPr txBox="1">
            <a:spLocks noGrp="1"/>
          </p:cNvSpPr>
          <p:nvPr>
            <p:ph type="title"/>
          </p:nvPr>
        </p:nvSpPr>
        <p:spPr>
          <a:xfrm>
            <a:off x="253" y="272034"/>
            <a:ext cx="8657590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2.10 Internal Components : Adapter cards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824" y="4155186"/>
            <a:ext cx="3515867" cy="223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8"/>
          <p:cNvSpPr txBox="1"/>
          <p:nvPr/>
        </p:nvSpPr>
        <p:spPr>
          <a:xfrm>
            <a:off x="5396865" y="6492113"/>
            <a:ext cx="9169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PCI Slots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4" name="Google Shape;334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4726" y="1158494"/>
            <a:ext cx="3531108" cy="493014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8"/>
          <p:cNvSpPr txBox="1"/>
          <p:nvPr/>
        </p:nvSpPr>
        <p:spPr>
          <a:xfrm>
            <a:off x="8916161" y="6242558"/>
            <a:ext cx="26720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PCI in a Motherboard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8620506" y="4361688"/>
            <a:ext cx="2026920" cy="1913889"/>
          </a:xfrm>
          <a:custGeom>
            <a:avLst/>
            <a:gdLst/>
            <a:ahLst/>
            <a:cxnLst/>
            <a:rect l="l" t="t" r="r" b="b"/>
            <a:pathLst>
              <a:path w="2026920" h="1913889" extrusionOk="0">
                <a:moveTo>
                  <a:pt x="0" y="956818"/>
                </a:moveTo>
                <a:lnTo>
                  <a:pt x="3301" y="878459"/>
                </a:lnTo>
                <a:lnTo>
                  <a:pt x="13208" y="801624"/>
                </a:lnTo>
                <a:lnTo>
                  <a:pt x="29464" y="726948"/>
                </a:lnTo>
                <a:lnTo>
                  <a:pt x="51689" y="654431"/>
                </a:lnTo>
                <a:lnTo>
                  <a:pt x="79628" y="584454"/>
                </a:lnTo>
                <a:lnTo>
                  <a:pt x="113157" y="517144"/>
                </a:lnTo>
                <a:lnTo>
                  <a:pt x="151892" y="452881"/>
                </a:lnTo>
                <a:lnTo>
                  <a:pt x="195579" y="391794"/>
                </a:lnTo>
                <a:lnTo>
                  <a:pt x="243967" y="334137"/>
                </a:lnTo>
                <a:lnTo>
                  <a:pt x="296799" y="280288"/>
                </a:lnTo>
                <a:lnTo>
                  <a:pt x="353949" y="230378"/>
                </a:lnTo>
                <a:lnTo>
                  <a:pt x="414909" y="184657"/>
                </a:lnTo>
                <a:lnTo>
                  <a:pt x="479678" y="143382"/>
                </a:lnTo>
                <a:lnTo>
                  <a:pt x="547751" y="106806"/>
                </a:lnTo>
                <a:lnTo>
                  <a:pt x="618998" y="75184"/>
                </a:lnTo>
                <a:lnTo>
                  <a:pt x="693166" y="48768"/>
                </a:lnTo>
                <a:lnTo>
                  <a:pt x="769874" y="27812"/>
                </a:lnTo>
                <a:lnTo>
                  <a:pt x="849122" y="12573"/>
                </a:lnTo>
                <a:lnTo>
                  <a:pt x="930401" y="3175"/>
                </a:lnTo>
                <a:lnTo>
                  <a:pt x="1013460" y="0"/>
                </a:lnTo>
                <a:lnTo>
                  <a:pt x="1096518" y="3175"/>
                </a:lnTo>
                <a:lnTo>
                  <a:pt x="1177798" y="12573"/>
                </a:lnTo>
                <a:lnTo>
                  <a:pt x="1257046" y="27812"/>
                </a:lnTo>
                <a:lnTo>
                  <a:pt x="1333753" y="48768"/>
                </a:lnTo>
                <a:lnTo>
                  <a:pt x="1407922" y="75184"/>
                </a:lnTo>
                <a:lnTo>
                  <a:pt x="1479169" y="106806"/>
                </a:lnTo>
                <a:lnTo>
                  <a:pt x="1547241" y="143382"/>
                </a:lnTo>
                <a:lnTo>
                  <a:pt x="1612011" y="184657"/>
                </a:lnTo>
                <a:lnTo>
                  <a:pt x="1672971" y="230378"/>
                </a:lnTo>
                <a:lnTo>
                  <a:pt x="1730121" y="280288"/>
                </a:lnTo>
                <a:lnTo>
                  <a:pt x="1782952" y="334137"/>
                </a:lnTo>
                <a:lnTo>
                  <a:pt x="1831340" y="391794"/>
                </a:lnTo>
                <a:lnTo>
                  <a:pt x="1875027" y="452881"/>
                </a:lnTo>
                <a:lnTo>
                  <a:pt x="1913763" y="517144"/>
                </a:lnTo>
                <a:lnTo>
                  <a:pt x="1947291" y="584454"/>
                </a:lnTo>
                <a:lnTo>
                  <a:pt x="1975230" y="654431"/>
                </a:lnTo>
                <a:lnTo>
                  <a:pt x="1997455" y="726948"/>
                </a:lnTo>
                <a:lnTo>
                  <a:pt x="2013712" y="801624"/>
                </a:lnTo>
                <a:lnTo>
                  <a:pt x="2023618" y="878459"/>
                </a:lnTo>
                <a:lnTo>
                  <a:pt x="2026920" y="956818"/>
                </a:lnTo>
                <a:lnTo>
                  <a:pt x="2023618" y="1035304"/>
                </a:lnTo>
                <a:lnTo>
                  <a:pt x="2013712" y="1112139"/>
                </a:lnTo>
                <a:lnTo>
                  <a:pt x="1997455" y="1186815"/>
                </a:lnTo>
                <a:lnTo>
                  <a:pt x="1975230" y="1259332"/>
                </a:lnTo>
                <a:lnTo>
                  <a:pt x="1947291" y="1329347"/>
                </a:lnTo>
                <a:lnTo>
                  <a:pt x="1913763" y="1396619"/>
                </a:lnTo>
                <a:lnTo>
                  <a:pt x="1875027" y="1460919"/>
                </a:lnTo>
                <a:lnTo>
                  <a:pt x="1831340" y="1522006"/>
                </a:lnTo>
                <a:lnTo>
                  <a:pt x="1782952" y="1579613"/>
                </a:lnTo>
                <a:lnTo>
                  <a:pt x="1730121" y="1633499"/>
                </a:lnTo>
                <a:lnTo>
                  <a:pt x="1672971" y="1683423"/>
                </a:lnTo>
                <a:lnTo>
                  <a:pt x="1612011" y="1729143"/>
                </a:lnTo>
                <a:lnTo>
                  <a:pt x="1547241" y="1770392"/>
                </a:lnTo>
                <a:lnTo>
                  <a:pt x="1479169" y="1806956"/>
                </a:lnTo>
                <a:lnTo>
                  <a:pt x="1407922" y="1838566"/>
                </a:lnTo>
                <a:lnTo>
                  <a:pt x="1333753" y="1864982"/>
                </a:lnTo>
                <a:lnTo>
                  <a:pt x="1257046" y="1885950"/>
                </a:lnTo>
                <a:lnTo>
                  <a:pt x="1177798" y="1901240"/>
                </a:lnTo>
                <a:lnTo>
                  <a:pt x="1096518" y="1910588"/>
                </a:lnTo>
                <a:lnTo>
                  <a:pt x="1013460" y="1913763"/>
                </a:lnTo>
                <a:lnTo>
                  <a:pt x="930401" y="1910588"/>
                </a:lnTo>
                <a:lnTo>
                  <a:pt x="849122" y="1901240"/>
                </a:lnTo>
                <a:lnTo>
                  <a:pt x="769874" y="1885950"/>
                </a:lnTo>
                <a:lnTo>
                  <a:pt x="693166" y="1864982"/>
                </a:lnTo>
                <a:lnTo>
                  <a:pt x="618998" y="1838566"/>
                </a:lnTo>
                <a:lnTo>
                  <a:pt x="547751" y="1806956"/>
                </a:lnTo>
                <a:lnTo>
                  <a:pt x="479678" y="1770392"/>
                </a:lnTo>
                <a:lnTo>
                  <a:pt x="414909" y="1729143"/>
                </a:lnTo>
                <a:lnTo>
                  <a:pt x="353949" y="1683423"/>
                </a:lnTo>
                <a:lnTo>
                  <a:pt x="296799" y="1633499"/>
                </a:lnTo>
                <a:lnTo>
                  <a:pt x="243967" y="1579613"/>
                </a:lnTo>
                <a:lnTo>
                  <a:pt x="195579" y="1522006"/>
                </a:lnTo>
                <a:lnTo>
                  <a:pt x="151892" y="1460919"/>
                </a:lnTo>
                <a:lnTo>
                  <a:pt x="113157" y="1396619"/>
                </a:lnTo>
                <a:lnTo>
                  <a:pt x="79628" y="1329347"/>
                </a:lnTo>
                <a:lnTo>
                  <a:pt x="51689" y="1259332"/>
                </a:lnTo>
                <a:lnTo>
                  <a:pt x="29464" y="1186815"/>
                </a:lnTo>
                <a:lnTo>
                  <a:pt x="13208" y="1112139"/>
                </a:lnTo>
                <a:lnTo>
                  <a:pt x="3301" y="1035304"/>
                </a:lnTo>
                <a:lnTo>
                  <a:pt x="0" y="956818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52654" y="258317"/>
            <a:ext cx="10058146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2.11 Motherboard Components : expansion slot</a:t>
            </a:r>
            <a:endParaRPr dirty="0"/>
          </a:p>
        </p:txBody>
      </p:sp>
      <p:sp>
        <p:nvSpPr>
          <p:cNvPr id="338" name="Google Shape;338;p28"/>
          <p:cNvSpPr txBox="1"/>
          <p:nvPr/>
        </p:nvSpPr>
        <p:spPr>
          <a:xfrm>
            <a:off x="417323" y="1158494"/>
            <a:ext cx="7677404" cy="296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21969" marR="0" lvl="0" indent="-45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300"/>
              <a:buFont typeface="Trebuchet MS"/>
              <a:buChar char="●"/>
            </a:pPr>
            <a:r>
              <a:rPr lang="en-US" sz="23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Three types:-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04875" marR="0" lvl="1" indent="-375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300"/>
              <a:buFont typeface="Times New Roman"/>
              <a:buChar char="○"/>
            </a:pPr>
            <a:r>
              <a:rPr lang="en-US" sz="23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PCI : Peripheral Component Interconnect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04875" marR="0" lvl="1" indent="-375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300"/>
              <a:buFont typeface="Times New Roman"/>
              <a:buChar char="○"/>
            </a:pPr>
            <a:r>
              <a:rPr lang="en-US" sz="23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AGP : Advanced Graphics Port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04875" marR="0" lvl="1" indent="-375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300"/>
              <a:buFont typeface="Times New Roman"/>
              <a:buChar char="○"/>
            </a:pPr>
            <a:r>
              <a:rPr lang="en-US" sz="2300" b="1" i="0" u="none" strike="noStrike" cap="none" dirty="0" err="1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PCIe</a:t>
            </a:r>
            <a:r>
              <a:rPr lang="en-US" sz="23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 : Peripheral Component Interconnect Express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31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7350" marR="148717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23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PCI 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It is a 32-bit	expansion slot   and was    used in most computers.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29"/>
          <p:cNvGrpSpPr/>
          <p:nvPr/>
        </p:nvGrpSpPr>
        <p:grpSpPr>
          <a:xfrm>
            <a:off x="8229599" y="1459290"/>
            <a:ext cx="3003804" cy="4536948"/>
            <a:chOff x="8229599" y="1160525"/>
            <a:chExt cx="3003804" cy="4536948"/>
          </a:xfrm>
        </p:grpSpPr>
        <p:pic>
          <p:nvPicPr>
            <p:cNvPr id="345" name="Google Shape;345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229599" y="1160525"/>
              <a:ext cx="3003804" cy="45369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29"/>
            <p:cNvSpPr/>
            <p:nvPr/>
          </p:nvSpPr>
          <p:spPr>
            <a:xfrm>
              <a:off x="8229599" y="2452877"/>
              <a:ext cx="2178050" cy="632460"/>
            </a:xfrm>
            <a:custGeom>
              <a:avLst/>
              <a:gdLst/>
              <a:ahLst/>
              <a:cxnLst/>
              <a:rect l="l" t="t" r="r" b="b"/>
              <a:pathLst>
                <a:path w="2178050" h="632460" extrusionOk="0">
                  <a:moveTo>
                    <a:pt x="0" y="316230"/>
                  </a:moveTo>
                  <a:lnTo>
                    <a:pt x="14224" y="264922"/>
                  </a:lnTo>
                  <a:lnTo>
                    <a:pt x="55499" y="216281"/>
                  </a:lnTo>
                  <a:lnTo>
                    <a:pt x="121539" y="170942"/>
                  </a:lnTo>
                  <a:lnTo>
                    <a:pt x="163068" y="149606"/>
                  </a:lnTo>
                  <a:lnTo>
                    <a:pt x="210057" y="129539"/>
                  </a:lnTo>
                  <a:lnTo>
                    <a:pt x="262127" y="110489"/>
                  </a:lnTo>
                  <a:lnTo>
                    <a:pt x="318897" y="92583"/>
                  </a:lnTo>
                  <a:lnTo>
                    <a:pt x="380238" y="76073"/>
                  </a:lnTo>
                  <a:lnTo>
                    <a:pt x="445770" y="60960"/>
                  </a:lnTo>
                  <a:lnTo>
                    <a:pt x="515239" y="47371"/>
                  </a:lnTo>
                  <a:lnTo>
                    <a:pt x="588391" y="35306"/>
                  </a:lnTo>
                  <a:lnTo>
                    <a:pt x="664972" y="24892"/>
                  </a:lnTo>
                  <a:lnTo>
                    <a:pt x="744601" y="16129"/>
                  </a:lnTo>
                  <a:lnTo>
                    <a:pt x="827151" y="9144"/>
                  </a:lnTo>
                  <a:lnTo>
                    <a:pt x="912114" y="4191"/>
                  </a:lnTo>
                  <a:lnTo>
                    <a:pt x="999490" y="1016"/>
                  </a:lnTo>
                  <a:lnTo>
                    <a:pt x="1088771" y="0"/>
                  </a:lnTo>
                  <a:lnTo>
                    <a:pt x="1178052" y="1016"/>
                  </a:lnTo>
                  <a:lnTo>
                    <a:pt x="1265427" y="4191"/>
                  </a:lnTo>
                  <a:lnTo>
                    <a:pt x="1350391" y="9144"/>
                  </a:lnTo>
                  <a:lnTo>
                    <a:pt x="1432941" y="16129"/>
                  </a:lnTo>
                  <a:lnTo>
                    <a:pt x="1512570" y="24892"/>
                  </a:lnTo>
                  <a:lnTo>
                    <a:pt x="1589151" y="35306"/>
                  </a:lnTo>
                  <a:lnTo>
                    <a:pt x="1662302" y="47371"/>
                  </a:lnTo>
                  <a:lnTo>
                    <a:pt x="1731772" y="60960"/>
                  </a:lnTo>
                  <a:lnTo>
                    <a:pt x="1797303" y="76073"/>
                  </a:lnTo>
                  <a:lnTo>
                    <a:pt x="1858645" y="92583"/>
                  </a:lnTo>
                  <a:lnTo>
                    <a:pt x="1915414" y="110489"/>
                  </a:lnTo>
                  <a:lnTo>
                    <a:pt x="1967483" y="129539"/>
                  </a:lnTo>
                  <a:lnTo>
                    <a:pt x="2014347" y="149606"/>
                  </a:lnTo>
                  <a:lnTo>
                    <a:pt x="2056002" y="170942"/>
                  </a:lnTo>
                  <a:lnTo>
                    <a:pt x="2091944" y="193167"/>
                  </a:lnTo>
                  <a:lnTo>
                    <a:pt x="2145919" y="240284"/>
                  </a:lnTo>
                  <a:lnTo>
                    <a:pt x="2173985" y="290322"/>
                  </a:lnTo>
                  <a:lnTo>
                    <a:pt x="2177542" y="316230"/>
                  </a:lnTo>
                  <a:lnTo>
                    <a:pt x="2173985" y="342138"/>
                  </a:lnTo>
                  <a:lnTo>
                    <a:pt x="2145919" y="392175"/>
                  </a:lnTo>
                  <a:lnTo>
                    <a:pt x="2091944" y="439293"/>
                  </a:lnTo>
                  <a:lnTo>
                    <a:pt x="2056002" y="461518"/>
                  </a:lnTo>
                  <a:lnTo>
                    <a:pt x="2014347" y="482854"/>
                  </a:lnTo>
                  <a:lnTo>
                    <a:pt x="1967483" y="502920"/>
                  </a:lnTo>
                  <a:lnTo>
                    <a:pt x="1915414" y="521970"/>
                  </a:lnTo>
                  <a:lnTo>
                    <a:pt x="1858645" y="539876"/>
                  </a:lnTo>
                  <a:lnTo>
                    <a:pt x="1797303" y="556387"/>
                  </a:lnTo>
                  <a:lnTo>
                    <a:pt x="1731772" y="571500"/>
                  </a:lnTo>
                  <a:lnTo>
                    <a:pt x="1662302" y="585088"/>
                  </a:lnTo>
                  <a:lnTo>
                    <a:pt x="1589151" y="597154"/>
                  </a:lnTo>
                  <a:lnTo>
                    <a:pt x="1512570" y="607568"/>
                  </a:lnTo>
                  <a:lnTo>
                    <a:pt x="1432941" y="616331"/>
                  </a:lnTo>
                  <a:lnTo>
                    <a:pt x="1350391" y="623316"/>
                  </a:lnTo>
                  <a:lnTo>
                    <a:pt x="1265427" y="628269"/>
                  </a:lnTo>
                  <a:lnTo>
                    <a:pt x="1178052" y="631444"/>
                  </a:lnTo>
                  <a:lnTo>
                    <a:pt x="1088771" y="632460"/>
                  </a:lnTo>
                  <a:lnTo>
                    <a:pt x="999490" y="631444"/>
                  </a:lnTo>
                  <a:lnTo>
                    <a:pt x="912114" y="628269"/>
                  </a:lnTo>
                  <a:lnTo>
                    <a:pt x="827151" y="623316"/>
                  </a:lnTo>
                  <a:lnTo>
                    <a:pt x="744601" y="616331"/>
                  </a:lnTo>
                  <a:lnTo>
                    <a:pt x="664972" y="607568"/>
                  </a:lnTo>
                  <a:lnTo>
                    <a:pt x="588391" y="597154"/>
                  </a:lnTo>
                  <a:lnTo>
                    <a:pt x="515239" y="585088"/>
                  </a:lnTo>
                  <a:lnTo>
                    <a:pt x="445770" y="571500"/>
                  </a:lnTo>
                  <a:lnTo>
                    <a:pt x="380238" y="556387"/>
                  </a:lnTo>
                  <a:lnTo>
                    <a:pt x="318897" y="539876"/>
                  </a:lnTo>
                  <a:lnTo>
                    <a:pt x="262127" y="521970"/>
                  </a:lnTo>
                  <a:lnTo>
                    <a:pt x="210057" y="502920"/>
                  </a:lnTo>
                  <a:lnTo>
                    <a:pt x="163068" y="482854"/>
                  </a:lnTo>
                  <a:lnTo>
                    <a:pt x="121539" y="461518"/>
                  </a:lnTo>
                  <a:lnTo>
                    <a:pt x="85598" y="439293"/>
                  </a:lnTo>
                  <a:lnTo>
                    <a:pt x="31623" y="392175"/>
                  </a:lnTo>
                  <a:lnTo>
                    <a:pt x="3555" y="342138"/>
                  </a:lnTo>
                  <a:lnTo>
                    <a:pt x="0" y="316230"/>
                  </a:lnTo>
                  <a:close/>
                </a:path>
              </a:pathLst>
            </a:custGeom>
            <a:noFill/>
            <a:ln w="57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29"/>
          <p:cNvSpPr txBox="1">
            <a:spLocks noGrp="1"/>
          </p:cNvSpPr>
          <p:nvPr>
            <p:ph type="title"/>
          </p:nvPr>
        </p:nvSpPr>
        <p:spPr>
          <a:xfrm>
            <a:off x="152654" y="258317"/>
            <a:ext cx="9753346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2.12 Motherboard Components : expansion slot</a:t>
            </a:r>
            <a:endParaRPr dirty="0"/>
          </a:p>
        </p:txBody>
      </p:sp>
      <p:sp>
        <p:nvSpPr>
          <p:cNvPr id="348" name="Google Shape;348;p29"/>
          <p:cNvSpPr txBox="1"/>
          <p:nvPr/>
        </p:nvSpPr>
        <p:spPr>
          <a:xfrm>
            <a:off x="307818" y="1255520"/>
            <a:ext cx="7677338" cy="2289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01955" marR="508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3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AGP (Advanced Graphic Port): 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is a 32-bit expansion  slot and is designed for video adapters.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7350" marR="403225" lvl="0" indent="-37528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rebuchet MS"/>
              <a:buChar char="●"/>
            </a:pPr>
            <a:r>
              <a:rPr lang="en-US" sz="2300" b="1" dirty="0" err="1">
                <a:solidFill>
                  <a:srgbClr val="44536A"/>
                </a:solidFill>
                <a:latin typeface="Trebuchet MS"/>
                <a:ea typeface="Trebuchet MS"/>
                <a:cs typeface="Trebuchet MS"/>
                <a:sym typeface="Trebuchet MS"/>
              </a:rPr>
              <a:t>PCIe</a:t>
            </a:r>
            <a:r>
              <a:rPr lang="en-US" sz="2300" b="1" dirty="0">
                <a:solidFill>
                  <a:srgbClr val="44536A"/>
                </a:solidFill>
                <a:latin typeface="Trebuchet MS"/>
                <a:ea typeface="Trebuchet MS"/>
                <a:cs typeface="Trebuchet MS"/>
                <a:sym typeface="Trebuchet MS"/>
              </a:rPr>
              <a:t> (PCI Express): 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	is a serial bus expansion  slot. It has replaced AGP as an expansion slot  for video adapters and can be also used for other  types of adapters.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9" name="Google Shape;349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464" y="3883937"/>
            <a:ext cx="2722626" cy="220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66262" y="3937277"/>
            <a:ext cx="3598164" cy="215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152649" y="134875"/>
            <a:ext cx="91056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Recap : Internal components</a:t>
            </a:r>
            <a:endParaRPr sz="4200"/>
          </a:p>
        </p:txBody>
      </p:sp>
      <p:grpSp>
        <p:nvGrpSpPr>
          <p:cNvPr id="79" name="Google Shape;79;p3"/>
          <p:cNvGrpSpPr/>
          <p:nvPr/>
        </p:nvGrpSpPr>
        <p:grpSpPr>
          <a:xfrm>
            <a:off x="3453764" y="1214247"/>
            <a:ext cx="2765425" cy="3264535"/>
            <a:chOff x="3453764" y="1214247"/>
            <a:chExt cx="2765425" cy="3264535"/>
          </a:xfrm>
        </p:grpSpPr>
        <p:pic>
          <p:nvPicPr>
            <p:cNvPr id="80" name="Google Shape;80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58717" y="1219200"/>
              <a:ext cx="2755391" cy="32545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3"/>
            <p:cNvSpPr/>
            <p:nvPr/>
          </p:nvSpPr>
          <p:spPr>
            <a:xfrm>
              <a:off x="3453764" y="1214247"/>
              <a:ext cx="2765425" cy="3264535"/>
            </a:xfrm>
            <a:custGeom>
              <a:avLst/>
              <a:gdLst/>
              <a:ahLst/>
              <a:cxnLst/>
              <a:rect l="l" t="t" r="r" b="b"/>
              <a:pathLst>
                <a:path w="2765425" h="3264535" extrusionOk="0">
                  <a:moveTo>
                    <a:pt x="0" y="3264407"/>
                  </a:moveTo>
                  <a:lnTo>
                    <a:pt x="2765298" y="3264407"/>
                  </a:lnTo>
                  <a:lnTo>
                    <a:pt x="2765298" y="0"/>
                  </a:lnTo>
                  <a:lnTo>
                    <a:pt x="0" y="0"/>
                  </a:lnTo>
                  <a:lnTo>
                    <a:pt x="0" y="3264407"/>
                  </a:lnTo>
                  <a:close/>
                </a:path>
              </a:pathLst>
            </a:custGeom>
            <a:noFill/>
            <a:ln w="9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2" name="Google Shape;8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806" y="1214627"/>
            <a:ext cx="2149602" cy="47282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3"/>
          <p:cNvGrpSpPr/>
          <p:nvPr/>
        </p:nvGrpSpPr>
        <p:grpSpPr>
          <a:xfrm>
            <a:off x="7000874" y="1133475"/>
            <a:ext cx="1419860" cy="1978660"/>
            <a:chOff x="7000874" y="1133475"/>
            <a:chExt cx="1419860" cy="1978660"/>
          </a:xfrm>
        </p:grpSpPr>
        <p:pic>
          <p:nvPicPr>
            <p:cNvPr id="84" name="Google Shape;8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005827" y="1138428"/>
              <a:ext cx="1409700" cy="19682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3"/>
            <p:cNvSpPr/>
            <p:nvPr/>
          </p:nvSpPr>
          <p:spPr>
            <a:xfrm>
              <a:off x="7000874" y="1133475"/>
              <a:ext cx="1419860" cy="1978660"/>
            </a:xfrm>
            <a:custGeom>
              <a:avLst/>
              <a:gdLst/>
              <a:ahLst/>
              <a:cxnLst/>
              <a:rect l="l" t="t" r="r" b="b"/>
              <a:pathLst>
                <a:path w="1419859" h="1978660" extrusionOk="0">
                  <a:moveTo>
                    <a:pt x="0" y="1978152"/>
                  </a:moveTo>
                  <a:lnTo>
                    <a:pt x="1419605" y="1978152"/>
                  </a:lnTo>
                  <a:lnTo>
                    <a:pt x="1419605" y="0"/>
                  </a:lnTo>
                  <a:lnTo>
                    <a:pt x="0" y="0"/>
                  </a:lnTo>
                  <a:lnTo>
                    <a:pt x="0" y="1978152"/>
                  </a:lnTo>
                  <a:close/>
                </a:path>
              </a:pathLst>
            </a:custGeom>
            <a:noFill/>
            <a:ln w="9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3"/>
          <p:cNvGrpSpPr/>
          <p:nvPr/>
        </p:nvGrpSpPr>
        <p:grpSpPr>
          <a:xfrm>
            <a:off x="8983598" y="1214247"/>
            <a:ext cx="590550" cy="2287270"/>
            <a:chOff x="8983598" y="1214247"/>
            <a:chExt cx="590550" cy="2287270"/>
          </a:xfrm>
        </p:grpSpPr>
        <p:pic>
          <p:nvPicPr>
            <p:cNvPr id="87" name="Google Shape;87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988551" y="1219200"/>
              <a:ext cx="580644" cy="22768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3"/>
            <p:cNvSpPr/>
            <p:nvPr/>
          </p:nvSpPr>
          <p:spPr>
            <a:xfrm>
              <a:off x="8983598" y="1214247"/>
              <a:ext cx="590550" cy="2287270"/>
            </a:xfrm>
            <a:custGeom>
              <a:avLst/>
              <a:gdLst/>
              <a:ahLst/>
              <a:cxnLst/>
              <a:rect l="l" t="t" r="r" b="b"/>
              <a:pathLst>
                <a:path w="590550" h="2287270" extrusionOk="0">
                  <a:moveTo>
                    <a:pt x="0" y="2286762"/>
                  </a:moveTo>
                  <a:lnTo>
                    <a:pt x="590550" y="2286762"/>
                  </a:lnTo>
                  <a:lnTo>
                    <a:pt x="590550" y="0"/>
                  </a:lnTo>
                  <a:lnTo>
                    <a:pt x="0" y="0"/>
                  </a:lnTo>
                  <a:lnTo>
                    <a:pt x="0" y="2286762"/>
                  </a:lnTo>
                  <a:close/>
                </a:path>
              </a:pathLst>
            </a:custGeom>
            <a:noFill/>
            <a:ln w="9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9758552" y="1209675"/>
            <a:ext cx="1667510" cy="1457960"/>
            <a:chOff x="9758552" y="1209675"/>
            <a:chExt cx="1667510" cy="1457960"/>
          </a:xfrm>
        </p:grpSpPr>
        <p:pic>
          <p:nvPicPr>
            <p:cNvPr id="90" name="Google Shape;90;p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63505" y="1214628"/>
              <a:ext cx="1657350" cy="144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3"/>
            <p:cNvSpPr/>
            <p:nvPr/>
          </p:nvSpPr>
          <p:spPr>
            <a:xfrm>
              <a:off x="9758552" y="1209675"/>
              <a:ext cx="1667510" cy="1457960"/>
            </a:xfrm>
            <a:custGeom>
              <a:avLst/>
              <a:gdLst/>
              <a:ahLst/>
              <a:cxnLst/>
              <a:rect l="l" t="t" r="r" b="b"/>
              <a:pathLst>
                <a:path w="1667509" h="1457960" extrusionOk="0">
                  <a:moveTo>
                    <a:pt x="0" y="1457705"/>
                  </a:moveTo>
                  <a:lnTo>
                    <a:pt x="1667255" y="1457705"/>
                  </a:lnTo>
                  <a:lnTo>
                    <a:pt x="1667255" y="0"/>
                  </a:lnTo>
                  <a:lnTo>
                    <a:pt x="0" y="0"/>
                  </a:lnTo>
                  <a:lnTo>
                    <a:pt x="0" y="1457705"/>
                  </a:lnTo>
                  <a:close/>
                </a:path>
              </a:pathLst>
            </a:custGeom>
            <a:noFill/>
            <a:ln w="9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3"/>
          <p:cNvGrpSpPr/>
          <p:nvPr/>
        </p:nvGrpSpPr>
        <p:grpSpPr>
          <a:xfrm>
            <a:off x="9682352" y="2905125"/>
            <a:ext cx="1667510" cy="1772920"/>
            <a:chOff x="9682352" y="2905125"/>
            <a:chExt cx="1667510" cy="1772920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687305" y="2910078"/>
              <a:ext cx="1657350" cy="1762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3"/>
            <p:cNvSpPr/>
            <p:nvPr/>
          </p:nvSpPr>
          <p:spPr>
            <a:xfrm>
              <a:off x="9682352" y="2905125"/>
              <a:ext cx="1667510" cy="1772920"/>
            </a:xfrm>
            <a:custGeom>
              <a:avLst/>
              <a:gdLst/>
              <a:ahLst/>
              <a:cxnLst/>
              <a:rect l="l" t="t" r="r" b="b"/>
              <a:pathLst>
                <a:path w="1667509" h="1772920" extrusionOk="0">
                  <a:moveTo>
                    <a:pt x="0" y="1772412"/>
                  </a:moveTo>
                  <a:lnTo>
                    <a:pt x="1667255" y="1772412"/>
                  </a:lnTo>
                  <a:lnTo>
                    <a:pt x="1667255" y="0"/>
                  </a:lnTo>
                  <a:lnTo>
                    <a:pt x="0" y="0"/>
                  </a:lnTo>
                  <a:lnTo>
                    <a:pt x="0" y="1772412"/>
                  </a:lnTo>
                  <a:close/>
                </a:path>
              </a:pathLst>
            </a:custGeom>
            <a:noFill/>
            <a:ln w="9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6824091" y="4866512"/>
            <a:ext cx="2298700" cy="1567815"/>
            <a:chOff x="6824091" y="4866512"/>
            <a:chExt cx="2298700" cy="1567815"/>
          </a:xfrm>
        </p:grpSpPr>
        <p:pic>
          <p:nvPicPr>
            <p:cNvPr id="96" name="Google Shape;96;p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24091" y="4866512"/>
              <a:ext cx="2298192" cy="15674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3"/>
            <p:cNvSpPr/>
            <p:nvPr/>
          </p:nvSpPr>
          <p:spPr>
            <a:xfrm>
              <a:off x="6824091" y="4866512"/>
              <a:ext cx="2298700" cy="1567815"/>
            </a:xfrm>
            <a:custGeom>
              <a:avLst/>
              <a:gdLst/>
              <a:ahLst/>
              <a:cxnLst/>
              <a:rect l="l" t="t" r="r" b="b"/>
              <a:pathLst>
                <a:path w="2298700" h="1567814" extrusionOk="0">
                  <a:moveTo>
                    <a:pt x="0" y="1567434"/>
                  </a:moveTo>
                  <a:lnTo>
                    <a:pt x="2298192" y="1567434"/>
                  </a:lnTo>
                  <a:lnTo>
                    <a:pt x="2298192" y="0"/>
                  </a:lnTo>
                  <a:lnTo>
                    <a:pt x="0" y="0"/>
                  </a:lnTo>
                  <a:lnTo>
                    <a:pt x="0" y="1567434"/>
                  </a:lnTo>
                  <a:close/>
                </a:path>
              </a:pathLst>
            </a:custGeom>
            <a:noFill/>
            <a:ln w="9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3"/>
          <p:cNvGrpSpPr/>
          <p:nvPr/>
        </p:nvGrpSpPr>
        <p:grpSpPr>
          <a:xfrm>
            <a:off x="6824091" y="3179445"/>
            <a:ext cx="1935480" cy="1549400"/>
            <a:chOff x="6824091" y="3179445"/>
            <a:chExt cx="1935480" cy="1549400"/>
          </a:xfrm>
        </p:grpSpPr>
        <p:pic>
          <p:nvPicPr>
            <p:cNvPr id="99" name="Google Shape;99;p3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24091" y="3179445"/>
              <a:ext cx="1935479" cy="15491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3"/>
            <p:cNvSpPr/>
            <p:nvPr/>
          </p:nvSpPr>
          <p:spPr>
            <a:xfrm>
              <a:off x="6824091" y="3179445"/>
              <a:ext cx="1935480" cy="1549400"/>
            </a:xfrm>
            <a:custGeom>
              <a:avLst/>
              <a:gdLst/>
              <a:ahLst/>
              <a:cxnLst/>
              <a:rect l="l" t="t" r="r" b="b"/>
              <a:pathLst>
                <a:path w="1935479" h="1549400" extrusionOk="0">
                  <a:moveTo>
                    <a:pt x="0" y="1549145"/>
                  </a:moveTo>
                  <a:lnTo>
                    <a:pt x="1935479" y="1549145"/>
                  </a:lnTo>
                  <a:lnTo>
                    <a:pt x="1935479" y="0"/>
                  </a:lnTo>
                  <a:lnTo>
                    <a:pt x="0" y="0"/>
                  </a:lnTo>
                  <a:lnTo>
                    <a:pt x="0" y="1549145"/>
                  </a:lnTo>
                  <a:close/>
                </a:path>
              </a:pathLst>
            </a:custGeom>
            <a:noFill/>
            <a:ln w="9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3651123" y="4567047"/>
            <a:ext cx="2554605" cy="1868805"/>
            <a:chOff x="3651123" y="4567047"/>
            <a:chExt cx="2554605" cy="1868805"/>
          </a:xfrm>
        </p:grpSpPr>
        <p:pic>
          <p:nvPicPr>
            <p:cNvPr id="102" name="Google Shape;102;p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656076" y="4572000"/>
              <a:ext cx="2544318" cy="18585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3"/>
            <p:cNvSpPr/>
            <p:nvPr/>
          </p:nvSpPr>
          <p:spPr>
            <a:xfrm>
              <a:off x="3651123" y="4567047"/>
              <a:ext cx="2554605" cy="1868805"/>
            </a:xfrm>
            <a:custGeom>
              <a:avLst/>
              <a:gdLst/>
              <a:ahLst/>
              <a:cxnLst/>
              <a:rect l="l" t="t" r="r" b="b"/>
              <a:pathLst>
                <a:path w="2554604" h="1868804" extrusionOk="0">
                  <a:moveTo>
                    <a:pt x="0" y="1868423"/>
                  </a:moveTo>
                  <a:lnTo>
                    <a:pt x="2554224" y="1868423"/>
                  </a:lnTo>
                  <a:lnTo>
                    <a:pt x="2554224" y="0"/>
                  </a:lnTo>
                  <a:lnTo>
                    <a:pt x="0" y="0"/>
                  </a:lnTo>
                  <a:lnTo>
                    <a:pt x="0" y="1868423"/>
                  </a:lnTo>
                  <a:close/>
                </a:path>
              </a:pathLst>
            </a:custGeom>
            <a:noFill/>
            <a:ln w="9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6068" y="1221486"/>
            <a:ext cx="2807207" cy="224637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0"/>
          <p:cNvSpPr txBox="1"/>
          <p:nvPr/>
        </p:nvSpPr>
        <p:spPr>
          <a:xfrm>
            <a:off x="344032" y="1079753"/>
            <a:ext cx="8422015" cy="5562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1125" rIns="0" bIns="0" anchor="t" anchorCtr="0">
            <a:spAutoFit/>
          </a:bodyPr>
          <a:lstStyle/>
          <a:p>
            <a:pPr marL="709930" marR="0" lvl="2" indent="-69723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300"/>
              <a:buFont typeface="Trebuchet MS"/>
              <a:buAutoNum type="arabicPeriod" startAt="6"/>
            </a:pPr>
            <a:r>
              <a:rPr lang="en-US" sz="23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 Drives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5080" lvl="3" indent="-375285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	Drives	read	or write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	to magnetic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  chip based or optical storage media.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624205" lvl="3" indent="-3752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drive can be used to store data permanently or to  retrieve information from a media disk.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Floppy Drive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9525" lvl="3" indent="-375285" algn="just" rtl="0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floppy drive, or floppy disk drive, is a storage device  that uses removable 3.5-inch floppy disks (5.25-inch is  obsolete).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0" lvl="3" indent="-37528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Capacity - 720 KB or 1.44 MB.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8" name="Google Shape;358;p30"/>
          <p:cNvSpPr txBox="1">
            <a:spLocks noGrp="1"/>
          </p:cNvSpPr>
          <p:nvPr>
            <p:ph type="title"/>
          </p:nvPr>
        </p:nvSpPr>
        <p:spPr>
          <a:xfrm>
            <a:off x="253" y="272034"/>
            <a:ext cx="8765794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2.13 Internal Components : storage drives</a:t>
            </a:r>
            <a:endParaRPr dirty="0"/>
          </a:p>
        </p:txBody>
      </p:sp>
      <p:pic>
        <p:nvPicPr>
          <p:cNvPr id="359" name="Google Shape;359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6047" y="3862578"/>
            <a:ext cx="3128009" cy="2084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1"/>
          <p:cNvSpPr txBox="1"/>
          <p:nvPr/>
        </p:nvSpPr>
        <p:spPr>
          <a:xfrm>
            <a:off x="328422" y="1159800"/>
            <a:ext cx="8766810" cy="524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925" rIns="0" bIns="0" anchor="t" anchorCtr="0">
            <a:spAutoFit/>
          </a:bodyPr>
          <a:lstStyle/>
          <a:p>
            <a:pPr marL="618490" marR="0" lvl="2" indent="-606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000"/>
              <a:buFont typeface="Trebuchet MS"/>
              <a:buAutoNum type="arabicPeriod" startAt="6"/>
            </a:pPr>
            <a:r>
              <a:rPr lang="en-US" sz="20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 Drives -Hard Drive</a:t>
            </a: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0690" marR="215265" lvl="3" indent="-368300" algn="l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	hard	drive,	or	hard	disk	drive,	is	a magnetic	storage device  that is installed inside the computer.</a:t>
            </a:r>
          </a:p>
          <a:p>
            <a:pPr marL="72390" marR="215265" lvl="3" algn="l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0690" marR="0" lvl="3" indent="-3689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hard drive is used as permanent storage for data.</a:t>
            </a:r>
          </a:p>
          <a:p>
            <a:pPr marL="71755"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0690" marR="29209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storage capacity of a hard drive is measured in billions of bytes,  or gigabytes (GB).</a:t>
            </a:r>
          </a:p>
          <a:p>
            <a:pPr marL="72390" marR="29209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0690" marR="704215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	speed	of	a	hard	drive	is	measured	in	revolutions	per  minute (RPM).</a:t>
            </a:r>
          </a:p>
          <a:p>
            <a:pPr marL="72390" marR="704215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0690" marR="0" lvl="3" indent="-3689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	hard	drives	can be	added	to increase storage capacity.</a:t>
            </a: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1755"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6" name="Google Shape;36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0764" y="1447800"/>
            <a:ext cx="2538983" cy="169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60764" y="3305555"/>
            <a:ext cx="2724912" cy="1533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03614" y="4953000"/>
            <a:ext cx="2839212" cy="157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1"/>
          <p:cNvSpPr txBox="1">
            <a:spLocks noGrp="1"/>
          </p:cNvSpPr>
          <p:nvPr>
            <p:ph type="title"/>
          </p:nvPr>
        </p:nvSpPr>
        <p:spPr>
          <a:xfrm>
            <a:off x="253" y="272034"/>
            <a:ext cx="8766810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2.14 Internal Components : storage drives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54" y="272034"/>
            <a:ext cx="11886691" cy="507831"/>
          </a:xfrm>
        </p:spPr>
        <p:txBody>
          <a:bodyPr/>
          <a:lstStyle/>
          <a:p>
            <a:r>
              <a:rPr lang="en-US" dirty="0"/>
              <a:t>2.14 Internal Components : storage drives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512" y="1059534"/>
            <a:ext cx="11195639" cy="2708434"/>
          </a:xfrm>
        </p:spPr>
        <p:txBody>
          <a:bodyPr/>
          <a:lstStyle/>
          <a:p>
            <a:pPr marL="440690" lvl="3" indent="-368935">
              <a:buClr>
                <a:schemeClr val="dk1"/>
              </a:buClr>
              <a:buSzPts val="2200"/>
              <a:buFont typeface="Trebuchet MS"/>
              <a:buChar char="●"/>
            </a:pPr>
            <a:endParaRPr lang="en-US"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0690" lvl="3" indent="-368935"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Newer Hard Disk Drive are </a:t>
            </a:r>
            <a:r>
              <a:rPr lang="en-US" sz="2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SSDs (Solid State Drives).</a:t>
            </a:r>
          </a:p>
          <a:p>
            <a:pPr marL="71755" lvl="3" indent="0">
              <a:buClr>
                <a:schemeClr val="dk1"/>
              </a:buClr>
              <a:buSzPts val="2200"/>
            </a:pPr>
            <a:endParaRPr lang="en-US"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0690" lvl="3" indent="-368935"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uses far less energy than traditional magnetic drives.</a:t>
            </a:r>
          </a:p>
          <a:p>
            <a:pPr marL="71755" lvl="3" indent="0">
              <a:buClr>
                <a:schemeClr val="dk1"/>
              </a:buClr>
              <a:buSzPts val="2200"/>
            </a:pPr>
            <a:endParaRPr lang="en-US"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0690" lvl="3" indent="-368935"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	has	same	form	factor	and	uses	ATA	or	SATA	interfaces.</a:t>
            </a:r>
          </a:p>
          <a:p>
            <a:pPr marL="71755" lvl="3" indent="0">
              <a:buClr>
                <a:schemeClr val="dk1"/>
              </a:buClr>
              <a:buSzPts val="2200"/>
            </a:pPr>
            <a:endParaRPr lang="en-US"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0690" lvl="3" indent="-368935"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Hence, can replace magnetic drives.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76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8289"/>
            <a:ext cx="4639056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2"/>
          <p:cNvSpPr txBox="1"/>
          <p:nvPr/>
        </p:nvSpPr>
        <p:spPr>
          <a:xfrm>
            <a:off x="114549" y="693675"/>
            <a:ext cx="5081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End of Lecture for week 02</a:t>
            </a:r>
            <a:endParaRPr sz="2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6" name="Google Shape;37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5791" y="942594"/>
            <a:ext cx="4380738" cy="511530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2"/>
          <p:cNvSpPr txBox="1"/>
          <p:nvPr/>
        </p:nvSpPr>
        <p:spPr>
          <a:xfrm>
            <a:off x="487172" y="2980435"/>
            <a:ext cx="4709160" cy="8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sz="5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54" y="272034"/>
            <a:ext cx="11886691" cy="507831"/>
          </a:xfrm>
        </p:spPr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roxima Nova"/>
                <a:ea typeface="Proxima Nova"/>
                <a:cs typeface="Proxima Nova"/>
                <a:sym typeface="Proxima Nova"/>
              </a:rPr>
              <a:t>Recap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654" y="1178532"/>
            <a:ext cx="1118102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93700"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Module description</a:t>
            </a:r>
          </a:p>
          <a:p>
            <a:pPr marL="457200" lvl="0" indent="-393700"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Certifications</a:t>
            </a:r>
          </a:p>
          <a:p>
            <a:pPr marL="457200" lvl="0" indent="-393700"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Computer case and their firmware:- </a:t>
            </a:r>
            <a:r>
              <a:rPr lang="en-US" sz="25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Mini-ITX, Micro-ATX, ATX</a:t>
            </a: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-US" sz="25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EATX</a:t>
            </a:r>
          </a:p>
          <a:p>
            <a:pPr marL="457200" lvl="0" indent="-393700"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Power Supply Units and their power connectors:- </a:t>
            </a:r>
            <a:r>
              <a:rPr lang="en-US" sz="25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P1 24-pin, 4-Pin Molex and Mini Molex (Berg), 15-pin SATA, 6/8-pin PCIE </a:t>
            </a: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lang="en-US" sz="25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4-</a:t>
            </a:r>
            <a:r>
              <a:rPr lang="en-US" sz="25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pin power connector</a:t>
            </a:r>
          </a:p>
          <a:p>
            <a:pPr marL="457200" lvl="0" indent="-393700"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PSU color coding : (</a:t>
            </a:r>
            <a:r>
              <a:rPr lang="en-US" sz="2500" b="1" dirty="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orange</a:t>
            </a:r>
            <a:r>
              <a:rPr lang="en-US" sz="25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:+3.3V, </a:t>
            </a:r>
            <a:r>
              <a:rPr lang="en-US" sz="2500" b="1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-US" sz="25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:+5V, </a:t>
            </a:r>
            <a:r>
              <a:rPr lang="en-US" sz="2500" b="1" dirty="0">
                <a:solidFill>
                  <a:schemeClr val="lt1"/>
                </a:solidFill>
                <a:highlight>
                  <a:srgbClr val="000000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-US" sz="25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:-5V, </a:t>
            </a:r>
            <a:r>
              <a:rPr lang="en-US" sz="2500" b="1" dirty="0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-US" sz="25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:+12V, blue:- -12V</a:t>
            </a: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marL="457200" lvl="0" indent="-393700"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Internal components: </a:t>
            </a:r>
            <a:r>
              <a:rPr lang="en-US" sz="25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Hard disks, RAM, Adapter cards, motherboard</a:t>
            </a:r>
            <a:endParaRPr lang="en-US" sz="25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93700"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Motherboard components: </a:t>
            </a:r>
            <a:r>
              <a:rPr lang="en-US" sz="25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CPU Sockets, RAM slot, PCI Slots, SATA/PATA ports, power connector ports, chipsets, I/O ports, CMOS</a:t>
            </a: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-US" sz="25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 on</a:t>
            </a: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732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496823" y="1463039"/>
            <a:ext cx="11139170" cy="24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06400" marR="0" lvl="0" indent="-3943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central processing unit (CPU) is considered the </a:t>
            </a:r>
            <a:r>
              <a:rPr lang="en-US" sz="26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brain </a:t>
            </a: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of the computer.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6400" marR="0" lvl="0" indent="-3943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 calculations take place in the CPU.</a:t>
            </a:r>
          </a:p>
          <a:p>
            <a:pPr marL="1206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</a:pP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6400" marR="191770" lvl="0" indent="-3943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CPUs come in different form factors, each style requiring a particular slot  or socket on the	motherboard.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152648" y="335450"/>
            <a:ext cx="8322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2.1 Internal Components : CPU</a:t>
            </a:r>
            <a:endParaRPr sz="4000" dirty="0"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4853" y="4374953"/>
            <a:ext cx="2334005" cy="186232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2128074" y="3888476"/>
            <a:ext cx="1375617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Intel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6777" y="4524743"/>
            <a:ext cx="2714244" cy="186232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7407466" y="3953313"/>
            <a:ext cx="77025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44536A"/>
                </a:solidFill>
                <a:latin typeface="Trebuchet MS"/>
                <a:ea typeface="Trebuchet MS"/>
                <a:cs typeface="Trebuchet MS"/>
                <a:sym typeface="Trebuchet MS"/>
              </a:rPr>
              <a:t>AMD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/>
        </p:nvSpPr>
        <p:spPr>
          <a:xfrm>
            <a:off x="300735" y="1287322"/>
            <a:ext cx="8182361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9415" marR="508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Unlike Slot-based processors, most CPU sockets and  processors	in	use	today	are	built around the </a:t>
            </a:r>
            <a:r>
              <a:rPr lang="en-US" sz="2500" b="1" dirty="0">
                <a:solidFill>
                  <a:srgbClr val="44536A"/>
                </a:solidFill>
                <a:latin typeface="Trebuchet MS"/>
                <a:ea typeface="Trebuchet MS"/>
                <a:cs typeface="Trebuchet MS"/>
                <a:sym typeface="Trebuchet MS"/>
              </a:rPr>
              <a:t>Pin  Grid	Array 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(PGA) architecture, in which the pins on the  underside of the processor are inserted	into	the  socket,	usually with	</a:t>
            </a:r>
            <a:r>
              <a:rPr lang="en-US" sz="2500" b="1" dirty="0">
                <a:solidFill>
                  <a:srgbClr val="44536A"/>
                </a:solidFill>
                <a:latin typeface="Trebuchet MS"/>
                <a:ea typeface="Trebuchet MS"/>
                <a:cs typeface="Trebuchet MS"/>
                <a:sym typeface="Trebuchet MS"/>
              </a:rPr>
              <a:t>Zero Insertion Force 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(ZIF).</a:t>
            </a:r>
          </a:p>
          <a:p>
            <a:pPr marL="12065" marR="508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endParaRPr sz="2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9415" marR="318770" lvl="0" indent="-38735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CPU executes a sequence of stored instructions </a:t>
            </a:r>
          </a:p>
          <a:p>
            <a:pPr marL="12065" marR="318770" lvl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called a Program.</a:t>
            </a:r>
            <a:endParaRPr sz="2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385" y="2523223"/>
            <a:ext cx="2912364" cy="232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152649" y="182125"/>
            <a:ext cx="7317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2.1 Internal Components : CPU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280160" y="1148283"/>
            <a:ext cx="11299221" cy="136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330835" marR="0" lvl="0" indent="-3187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•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CPU socket is the place where we actually place a CPU in the Motherboard.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30835" marR="0" lvl="0" indent="-3187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•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They are commonly either </a:t>
            </a:r>
            <a:r>
              <a:rPr lang="en-US" sz="23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LGA 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 </a:t>
            </a:r>
            <a:r>
              <a:rPr lang="en-US" sz="23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PGA 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with a </a:t>
            </a:r>
            <a:r>
              <a:rPr lang="en-US" sz="23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ZIF 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mechanism.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30835" marR="0" lvl="0" indent="-318769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Well known CPU manufacturers are </a:t>
            </a:r>
            <a:r>
              <a:rPr lang="en-US" sz="23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Intel 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lang="en-US" sz="23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AMD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1006265" y="2586509"/>
            <a:ext cx="3538575" cy="349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71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Common Intel Sockets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96900" marR="0" lvl="0" indent="-368300" algn="l" rtl="0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LGA 775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96900" marR="0" lvl="0" indent="-368300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LGA 1156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96900" marR="0" lvl="0" indent="-3683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LGA 1366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96900" marR="0" lvl="0" indent="-368300" algn="l" rtl="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LGA 1155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96900" marR="0" lvl="0" indent="-368300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LGA 2011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96900" marR="0" lvl="0" indent="-3683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LGA 1150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6996525" y="2765448"/>
            <a:ext cx="3213735" cy="331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Common AMD Sockets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89940" marR="0" lvl="0" indent="-368935" algn="l" rtl="0">
              <a:lnSpc>
                <a:spcPct val="100000"/>
              </a:lnSpc>
              <a:spcBef>
                <a:spcPts val="1675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Socket AM2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89940" marR="0" lvl="0" indent="-368935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Socket AM3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89940" marR="0" lvl="0" indent="-368935" algn="l" rtl="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Socket AM3+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89940" marR="0" lvl="0" indent="-368935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Socket FM1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89940" marR="0" lvl="0" indent="-368935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Socket FM2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89940" marR="0" lvl="0" indent="-368935" algn="l" rtl="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Socket FM2+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52654" y="258317"/>
            <a:ext cx="9448546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2.2 Motherboard Components : CPU Sockets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 txBox="1"/>
          <p:nvPr/>
        </p:nvSpPr>
        <p:spPr>
          <a:xfrm>
            <a:off x="484810" y="1787809"/>
            <a:ext cx="1417576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LGA 775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029" y="2581134"/>
            <a:ext cx="2641092" cy="269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4961" y="2581134"/>
            <a:ext cx="2708148" cy="279662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>
            <a:off x="3584195" y="1787809"/>
            <a:ext cx="1531504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LGA 1156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52971" y="2581134"/>
            <a:ext cx="2708148" cy="2609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 txBox="1"/>
          <p:nvPr/>
        </p:nvSpPr>
        <p:spPr>
          <a:xfrm>
            <a:off x="6797508" y="1872742"/>
            <a:ext cx="1619073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LGA 1366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04959" y="2369767"/>
            <a:ext cx="2459736" cy="426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9526015" y="1787809"/>
            <a:ext cx="1600693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LGA 1155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152649" y="258325"/>
            <a:ext cx="9926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2.2 Motherboard Components : CPU Sockets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447052" y="1190250"/>
            <a:ext cx="3716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Common Intel Sockets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48689"/>
            <a:ext cx="4715256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152654" y="258317"/>
            <a:ext cx="9296146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2.2 Motherboard Components : CPU Sockets</a:t>
            </a:r>
            <a:endParaRPr/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7033" y="2198367"/>
            <a:ext cx="4139184" cy="2759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 txBox="1"/>
          <p:nvPr/>
        </p:nvSpPr>
        <p:spPr>
          <a:xfrm>
            <a:off x="4798151" y="1519175"/>
            <a:ext cx="31131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LGA 1155 (i5 CPU)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8420349" y="1519175"/>
            <a:ext cx="32628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LGA 1150 (i7 CPU)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17313" y="2556451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/>
          <p:nvPr/>
        </p:nvSpPr>
        <p:spPr>
          <a:xfrm>
            <a:off x="385077" y="1709675"/>
            <a:ext cx="31665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LGA 1150 (i3 CPU)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084" y="2734726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"/>
          <p:cNvSpPr txBox="1"/>
          <p:nvPr/>
        </p:nvSpPr>
        <p:spPr>
          <a:xfrm>
            <a:off x="3899534" y="5064633"/>
            <a:ext cx="4394200" cy="1508125"/>
          </a:xfrm>
          <a:prstGeom prst="rect">
            <a:avLst/>
          </a:prstGeom>
          <a:noFill/>
          <a:ln w="19050" cap="flat" cmpd="sng">
            <a:solidFill>
              <a:srgbClr val="1F4E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5075" rIns="0" bIns="0" anchor="t" anchorCtr="0">
            <a:spAutoFit/>
          </a:bodyPr>
          <a:lstStyle/>
          <a:p>
            <a:pPr marL="91440" marR="3695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2nd Gen Sandy bridge uses LGA 1155  3rd Gen Ivy Bridge uses LGA 1155  4th gen Haswell uses LGA 1150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5th Gen broadwell uses LGA 1150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95344" y="1154175"/>
            <a:ext cx="51462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Common Intel Sockets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1725</Words>
  <Application>Microsoft Office PowerPoint</Application>
  <PresentationFormat>Widescreen</PresentationFormat>
  <Paragraphs>209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Proxima Nova</vt:lpstr>
      <vt:lpstr>Times New Roman</vt:lpstr>
      <vt:lpstr>Trebuchet MS</vt:lpstr>
      <vt:lpstr>Office Theme</vt:lpstr>
      <vt:lpstr>Lecture 02</vt:lpstr>
      <vt:lpstr>Lecture 02’s Objectives </vt:lpstr>
      <vt:lpstr>Recap : Internal components</vt:lpstr>
      <vt:lpstr>Recap</vt:lpstr>
      <vt:lpstr>2.1 Internal Components : CPU</vt:lpstr>
      <vt:lpstr>2.1 Internal Components : CPU</vt:lpstr>
      <vt:lpstr>2.2 Motherboard Components : CPU Sockets</vt:lpstr>
      <vt:lpstr>2.2 Motherboard Components : CPU Sockets</vt:lpstr>
      <vt:lpstr>2.2 Motherboard Components : CPU Sockets</vt:lpstr>
      <vt:lpstr>2.3 CPU - Advanced Features</vt:lpstr>
      <vt:lpstr>2.3 CPU - Advanced Features</vt:lpstr>
      <vt:lpstr>2.3 CPU - Advanced Features</vt:lpstr>
      <vt:lpstr>2.3 CPU - Advanced Features</vt:lpstr>
      <vt:lpstr>2.3 CPU - Advanced Features</vt:lpstr>
      <vt:lpstr>2.4 CPU - Cores</vt:lpstr>
      <vt:lpstr>2.5 Internal Components : Cooling systems</vt:lpstr>
      <vt:lpstr>2.6 Internal Components : memory</vt:lpstr>
      <vt:lpstr>2.6 Computer memory : Primary</vt:lpstr>
      <vt:lpstr>2.7 Primary memory : ROM</vt:lpstr>
      <vt:lpstr>2.8 Primary memory : RAM</vt:lpstr>
      <vt:lpstr>2.8 Primary memory : RAM</vt:lpstr>
      <vt:lpstr>2.8 Primary memory : RAM</vt:lpstr>
      <vt:lpstr>2.8 Primary memory : RAM</vt:lpstr>
      <vt:lpstr>2.8 Primary memory : RAM</vt:lpstr>
      <vt:lpstr>PowerPoint Presentation</vt:lpstr>
      <vt:lpstr>2.9 Primary memory : RAM</vt:lpstr>
      <vt:lpstr>2.10 Internal Components : Adapter cards</vt:lpstr>
      <vt:lpstr>2.11 Motherboard Components : expansion slot</vt:lpstr>
      <vt:lpstr>2.12 Motherboard Components : expansion slot</vt:lpstr>
      <vt:lpstr>2.13 Internal Components : storage drives</vt:lpstr>
      <vt:lpstr>2.14 Internal Components : storage drives</vt:lpstr>
      <vt:lpstr>2.14 Internal Components : storage drives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cp:lastModifiedBy>janak devkota</cp:lastModifiedBy>
  <cp:revision>17</cp:revision>
  <dcterms:created xsi:type="dcterms:W3CDTF">2022-08-15T09:22:14Z</dcterms:created>
  <dcterms:modified xsi:type="dcterms:W3CDTF">2024-01-12T01:20:58Z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2022-08-15T00:00:00Z</vt:filetime>
  </property>
</Properties>
</file>