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Source Sans Pro" panose="020B0503030403020204" pitchFamily="34" charset="0"/>
      <p:regular r:id="rId27"/>
      <p:bold r:id="rId28"/>
      <p:italic r:id="rId29"/>
      <p:boldItalic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n5wskxrHScQ2SGShy+dCwUkXe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82116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8486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942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7009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6549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2779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5752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1138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525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5365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836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81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8313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964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213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0997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516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278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619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270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660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6339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6784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9783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7980889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7980889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61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>
            <a:spLocks noGrp="1"/>
          </p:cNvSpPr>
          <p:nvPr>
            <p:ph type="ctrTitle"/>
          </p:nvPr>
        </p:nvSpPr>
        <p:spPr>
          <a:xfrm>
            <a:off x="114554" y="693674"/>
            <a:ext cx="11962891" cy="45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5" name="Google Shape;35;p28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" name="Google Shape;4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5" descr="A picture containing street, person, riding, lamp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5"/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9803"/>
                </a:srgbClr>
              </a:gs>
              <a:gs pos="80000">
                <a:srgbClr val="FFFFFF">
                  <a:alpha val="84705"/>
                </a:srgbClr>
              </a:gs>
              <a:gs pos="100000">
                <a:srgbClr val="FFFFFF">
                  <a:alpha val="84705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25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4" name="Google Shape;14;p25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5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" name="Google Shape;16;p25" descr="A picture containing drawin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5" descr="A picture containing drawing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5" descr="A close up of a sign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28600"/>
            <a:ext cx="645414" cy="53949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4280429" y="1787730"/>
            <a:ext cx="365506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6000"/>
              <a:buFont typeface="Trebuchet MS"/>
              <a:buNone/>
            </a:pPr>
            <a:r>
              <a:rPr lang="en-US" sz="6000" b="0" dirty="0">
                <a:solidFill>
                  <a:srgbClr val="1F3863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03</a:t>
            </a:r>
            <a:endParaRPr sz="6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514350" y="2395728"/>
            <a:ext cx="10773300" cy="278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400" b="0" i="0" u="none" strike="noStrike" cap="none" dirty="0" smtClean="0">
              <a:solidFill>
                <a:srgbClr val="1F386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solidFill>
                  <a:srgbClr val="1F3863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 </a:t>
            </a:r>
            <a:r>
              <a:rPr lang="en-US" sz="4400" b="0" i="0" u="none" strike="noStrike" cap="none" dirty="0">
                <a:solidFill>
                  <a:srgbClr val="1F3863"/>
                </a:solidFill>
                <a:latin typeface="Trebuchet MS"/>
                <a:ea typeface="Trebuchet MS"/>
                <a:cs typeface="Trebuchet MS"/>
                <a:sym typeface="Trebuchet MS"/>
              </a:rPr>
              <a:t>to the Personal computer- PIII</a:t>
            </a:r>
            <a:endParaRPr sz="4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132205" marR="0" lvl="0" indent="0" algn="l" rtl="0">
              <a:lnSpc>
                <a:spcPct val="100000"/>
              </a:lnSpc>
              <a:spcBef>
                <a:spcPts val="285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CT4005NI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Computer Hardware and Software Architectures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/>
        </p:nvSpPr>
        <p:spPr>
          <a:xfrm>
            <a:off x="401574" y="1624330"/>
            <a:ext cx="7695565" cy="2893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7350" marR="5080" lvl="0" indent="-37528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 external flash drive, also known as a thumb drive,  is a removable storage device that connects to a USB  port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12065" marR="508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</a:pP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7350" marR="300990" lvl="0" indent="-375285" algn="just" rtl="0">
              <a:lnSpc>
                <a:spcPct val="13782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uses the same type of non-volatile memory chips  as solid state drives and does not require power to  maintain the data.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3165" y="4391613"/>
            <a:ext cx="2633471" cy="20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7061" y="1371600"/>
            <a:ext cx="2805683" cy="280568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0"/>
          <p:cNvSpPr txBox="1">
            <a:spLocks noGrp="1"/>
          </p:cNvSpPr>
          <p:nvPr>
            <p:ph type="title"/>
          </p:nvPr>
        </p:nvSpPr>
        <p:spPr>
          <a:xfrm>
            <a:off x="0" y="467339"/>
            <a:ext cx="11886947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3.3 Storage drives : External Flash Drive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/>
        </p:nvSpPr>
        <p:spPr>
          <a:xfrm>
            <a:off x="518668" y="1534108"/>
            <a:ext cx="6021000" cy="39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30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lang="en-US" sz="2300" b="1" i="0" u="none" strike="noStrike" cap="none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.4.</a:t>
            </a:r>
            <a:r>
              <a:rPr lang="en-US" sz="2300" b="1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US" sz="2300" b="1" i="0" u="none" strike="noStrike" cap="none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 Types of Drive Interfaces</a:t>
            </a:r>
            <a:endParaRPr sz="2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55575" marR="720725" lvl="0" indent="-1460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Used to interface storage devices to the  motherboard.</a:t>
            </a:r>
            <a:endParaRPr sz="2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Trebuchet MS"/>
              <a:buNone/>
            </a:pPr>
            <a:endParaRPr sz="235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IDE or PATA drive interface:</a:t>
            </a:r>
            <a:endParaRPr sz="2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68985" marR="0" lvl="1" indent="-318769" algn="l" rtl="0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-"/>
            </a:pPr>
            <a:r>
              <a:rPr lang="en-US"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40 pins with 40 wires or 80 wires</a:t>
            </a:r>
            <a:endParaRPr sz="2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68985" marR="5080" lvl="1" indent="-318769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-"/>
            </a:pPr>
            <a:r>
              <a:rPr lang="en-US"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Speeds: 16MBps, 33MBps, 66MBps up to  133MBps</a:t>
            </a:r>
            <a:endParaRPr sz="2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68985" marR="0" lvl="1" indent="-318769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-"/>
            </a:pPr>
            <a:r>
              <a:rPr lang="en-US"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Master and Slave configuration</a:t>
            </a:r>
            <a:endParaRPr sz="2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1800" y="2290572"/>
            <a:ext cx="4849367" cy="287959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1"/>
          <p:cNvSpPr txBox="1">
            <a:spLocks noGrp="1"/>
          </p:cNvSpPr>
          <p:nvPr>
            <p:ph type="title"/>
          </p:nvPr>
        </p:nvSpPr>
        <p:spPr>
          <a:xfrm>
            <a:off x="0" y="413064"/>
            <a:ext cx="124545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3.4 Internal Components : Drive Interfaces &amp; Cables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/>
        </p:nvSpPr>
        <p:spPr>
          <a:xfrm>
            <a:off x="380505" y="1617675"/>
            <a:ext cx="49221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SATA drive interface:</a:t>
            </a:r>
            <a:endParaRPr sz="2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2"/>
          <p:cNvSpPr txBox="1"/>
          <p:nvPr/>
        </p:nvSpPr>
        <p:spPr>
          <a:xfrm>
            <a:off x="704216" y="1993595"/>
            <a:ext cx="603377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1750" rIns="0" bIns="0" anchor="t" anchorCtr="0">
            <a:spAutoFit/>
          </a:bodyPr>
          <a:lstStyle/>
          <a:p>
            <a:pPr marL="330835" marR="0" lvl="0" indent="-3187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-"/>
            </a:pPr>
            <a:r>
              <a:rPr lang="en-US"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 pin data cable, 15 pin power cable</a:t>
            </a:r>
            <a:endParaRPr sz="2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30835" marR="0" lvl="0" indent="-318769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-"/>
            </a:pPr>
            <a:r>
              <a:rPr lang="en-US"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Distinctive L shaped interface</a:t>
            </a:r>
            <a:endParaRPr sz="2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30835" marR="0" lvl="0" indent="-318769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-"/>
            </a:pPr>
            <a:r>
              <a:rPr lang="en-US"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They are hot pluggable</a:t>
            </a:r>
            <a:endParaRPr sz="2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30835" marR="0" lvl="0" indent="-318769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-"/>
            </a:pPr>
            <a:r>
              <a:rPr lang="en-US"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Speeds: 1.5Gbps, 3Gbps, 6Gbps and 16Gbps</a:t>
            </a:r>
            <a:endParaRPr sz="2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30835" marR="0" lvl="0" indent="-318769" algn="l" rtl="0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-"/>
            </a:pPr>
            <a:r>
              <a:rPr lang="en-US"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 master and slave configuration</a:t>
            </a:r>
            <a:endParaRPr sz="2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1271" y="1048979"/>
            <a:ext cx="3158489" cy="236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91271" y="4073402"/>
            <a:ext cx="3657600" cy="236905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/>
          <p:nvPr/>
        </p:nvSpPr>
        <p:spPr>
          <a:xfrm>
            <a:off x="8470900" y="3511185"/>
            <a:ext cx="2244090" cy="3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SATA Data Cable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2"/>
          <p:cNvSpPr txBox="1"/>
          <p:nvPr/>
        </p:nvSpPr>
        <p:spPr>
          <a:xfrm>
            <a:off x="8718460" y="6409423"/>
            <a:ext cx="2460625" cy="3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SATA Power Cable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0" y="470797"/>
            <a:ext cx="122952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3.4 Internal Components : Drive Interfaces &amp; Cables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0" y="1584357"/>
            <a:ext cx="8827129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59435" marR="675640" lvl="0" indent="-375285" algn="just" rtl="0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2300" dirty="0"/>
              <a:t>Input/output (I/O) ports on a computer connect peripheral </a:t>
            </a:r>
            <a:endParaRPr lang="en-US" sz="2300" dirty="0" smtClean="0"/>
          </a:p>
          <a:p>
            <a:pPr marL="184150" marR="675640" lvl="0" indent="0" algn="just" rtl="0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300" dirty="0"/>
              <a:t> </a:t>
            </a:r>
            <a:r>
              <a:rPr lang="en-US" sz="2300" dirty="0" smtClean="0"/>
              <a:t>    devices</a:t>
            </a:r>
            <a:r>
              <a:rPr lang="en-US" sz="2300" dirty="0"/>
              <a:t>, such as </a:t>
            </a:r>
            <a:r>
              <a:rPr lang="en-US" sz="2300" dirty="0" smtClean="0"/>
              <a:t>printers,</a:t>
            </a:r>
            <a:r>
              <a:rPr lang="en-US" sz="2300" dirty="0"/>
              <a:t> </a:t>
            </a:r>
            <a:r>
              <a:rPr lang="en-US" sz="2300" dirty="0" smtClean="0"/>
              <a:t>scanners</a:t>
            </a:r>
            <a:r>
              <a:rPr lang="en-US" sz="2300" dirty="0"/>
              <a:t>, and portable drives.</a:t>
            </a:r>
            <a:endParaRPr sz="2300" dirty="0"/>
          </a:p>
          <a:p>
            <a:pPr marL="228600" lvl="0" indent="0" algn="just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Serial (DB-9)</a:t>
            </a:r>
            <a:endParaRPr sz="2300" dirty="0"/>
          </a:p>
          <a:p>
            <a:pPr marL="559435" marR="335280" lvl="0" indent="-457200" algn="just" rtl="0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2300" dirty="0"/>
              <a:t>Used to connect a serial device such as a modem and older  </a:t>
            </a:r>
            <a:endParaRPr lang="en-US" sz="2300" dirty="0" smtClean="0"/>
          </a:p>
          <a:p>
            <a:pPr marL="102235" marR="335280" lvl="0" indent="0" algn="just" rtl="0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300" dirty="0"/>
              <a:t> </a:t>
            </a:r>
            <a:r>
              <a:rPr lang="en-US" sz="2300" dirty="0" smtClean="0"/>
              <a:t>      peripheral </a:t>
            </a:r>
            <a:r>
              <a:rPr lang="en-US" sz="2300" dirty="0"/>
              <a:t>devices.</a:t>
            </a:r>
            <a:endParaRPr sz="2300" dirty="0"/>
          </a:p>
          <a:p>
            <a:pPr marL="228600" lvl="0" indent="0" algn="just" rtl="0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Modem Ports (RJ11)</a:t>
            </a:r>
            <a:endParaRPr sz="2300" dirty="0"/>
          </a:p>
          <a:p>
            <a:pPr marL="457200" marR="5080" lvl="0" indent="-375285" algn="just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2300" dirty="0"/>
              <a:t>In	</a:t>
            </a:r>
            <a:r>
              <a:rPr lang="en-US" sz="2300" dirty="0" smtClean="0"/>
              <a:t>addition to</a:t>
            </a:r>
            <a:r>
              <a:rPr lang="en-US" sz="2300" dirty="0"/>
              <a:t> </a:t>
            </a:r>
            <a:r>
              <a:rPr lang="en-US" sz="2300" dirty="0" smtClean="0"/>
              <a:t>the</a:t>
            </a:r>
            <a:r>
              <a:rPr lang="en-US" sz="2300" dirty="0"/>
              <a:t>	serial	cable	</a:t>
            </a:r>
            <a:r>
              <a:rPr lang="en-US" sz="2300" dirty="0" smtClean="0"/>
              <a:t>used</a:t>
            </a:r>
            <a:r>
              <a:rPr lang="en-US" sz="2300" dirty="0"/>
              <a:t> </a:t>
            </a:r>
            <a:r>
              <a:rPr lang="en-US" sz="2300" dirty="0" smtClean="0"/>
              <a:t>to connect an</a:t>
            </a:r>
            <a:r>
              <a:rPr lang="en-US" sz="2300" dirty="0"/>
              <a:t>	external  modem to </a:t>
            </a:r>
            <a:r>
              <a:rPr lang="en-US" sz="2300" dirty="0" smtClean="0"/>
              <a:t>a</a:t>
            </a:r>
            <a:r>
              <a:rPr lang="en-US" sz="2300" dirty="0"/>
              <a:t> </a:t>
            </a:r>
            <a:r>
              <a:rPr lang="en-US" sz="2300" dirty="0" smtClean="0"/>
              <a:t>computer</a:t>
            </a:r>
            <a:r>
              <a:rPr lang="en-US" sz="2300" dirty="0"/>
              <a:t>, a telephone  </a:t>
            </a:r>
            <a:r>
              <a:rPr lang="en-US" sz="2300" dirty="0" smtClean="0"/>
              <a:t>cable </a:t>
            </a:r>
            <a:r>
              <a:rPr lang="en-US" sz="2300" dirty="0"/>
              <a:t>is used to connect </a:t>
            </a:r>
            <a:r>
              <a:rPr lang="en-US" sz="2300" dirty="0" smtClean="0"/>
              <a:t>a </a:t>
            </a:r>
            <a:r>
              <a:rPr lang="en-US" sz="2300" dirty="0"/>
              <a:t>modem  to a telephone outlet. </a:t>
            </a:r>
            <a:r>
              <a:rPr lang="en-US" sz="2300" dirty="0" smtClean="0"/>
              <a:t>This  </a:t>
            </a:r>
            <a:r>
              <a:rPr lang="en-US" sz="2300" dirty="0"/>
              <a:t>cable  uses  an  RJ-11 connector.</a:t>
            </a:r>
            <a:endParaRPr sz="2300" dirty="0"/>
          </a:p>
          <a:p>
            <a:pPr marL="228600" marR="5080" lvl="0" indent="0" algn="just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None/>
            </a:pPr>
            <a:endParaRPr sz="2500" dirty="0"/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8626" y="1203545"/>
            <a:ext cx="2488693" cy="2260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18626" y="3839059"/>
            <a:ext cx="2343911" cy="234391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78205" y="504560"/>
            <a:ext cx="4835907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3.5 Ports &amp; Cables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/>
        </p:nvSpPr>
        <p:spPr>
          <a:xfrm>
            <a:off x="291845" y="1774225"/>
            <a:ext cx="5730240" cy="338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85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USB Ports and Cables</a:t>
            </a:r>
            <a:endParaRPr sz="2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5080" lvl="0" indent="-368300" algn="l" rtl="0">
              <a:lnSpc>
                <a:spcPct val="114999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Universal Serial Bus (USB) is a  standard interface that connects peripheral  </a:t>
            </a:r>
            <a:r>
              <a:rPr lang="en-US" sz="2200" b="0" i="0" u="none" strike="noStrike" cap="none" dirty="0" smtClean="0">
                <a:solidFill>
                  <a:srgbClr val="1F3863"/>
                </a:solidFill>
                <a:latin typeface="Trebuchet MS"/>
                <a:ea typeface="Trebuchet MS"/>
                <a:cs typeface="Trebuchet MS"/>
                <a:sym typeface="Trebuchet MS"/>
              </a:rPr>
              <a:t>devices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</a:t>
            </a:r>
            <a:r>
              <a:rPr lang="en-US" sz="2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56565" marR="584200" lvl="0" indent="-3683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endParaRPr lang="en-US" sz="2200" b="0" i="0" u="none" strike="noStrike" cap="none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584200" lvl="0" indent="-3683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Char char="●"/>
            </a:pPr>
            <a:r>
              <a:rPr lang="en-US" sz="22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was	originally	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designed to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replace  serial and parallel connections.</a:t>
            </a:r>
            <a:endParaRPr sz="2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9" name="Google Shape;17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5476" y="1360169"/>
            <a:ext cx="5027676" cy="485013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4"/>
          <p:cNvSpPr txBox="1">
            <a:spLocks noGrp="1"/>
          </p:cNvSpPr>
          <p:nvPr>
            <p:ph type="title"/>
          </p:nvPr>
        </p:nvSpPr>
        <p:spPr>
          <a:xfrm>
            <a:off x="152654" y="400768"/>
            <a:ext cx="4531106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3.5 Ports &amp; Cables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/>
        </p:nvSpPr>
        <p:spPr>
          <a:xfrm>
            <a:off x="252729" y="1814786"/>
            <a:ext cx="7355205" cy="3552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7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 smtClean="0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FireWire </a:t>
            </a:r>
            <a:r>
              <a:rPr lang="en-US" sz="2300" b="1" i="0" u="none" strike="noStrike" cap="none" dirty="0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(IEEE 1394) Ports and </a:t>
            </a:r>
            <a:r>
              <a:rPr lang="en-US" sz="2300" b="1" i="0" u="none" strike="noStrike" cap="none" dirty="0" smtClean="0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Cables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43180" lvl="0" indent="-3752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FireWire is a high-speed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hot-swappable 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 that  connects peripheral devices to a computer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81915" marR="4318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</a:pP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5080" lvl="0" indent="-3752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rates can be supported 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up to 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supported up to 3.2 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Gbps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over a 100m distance.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7" name="Google Shape;18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6992" y="1539239"/>
            <a:ext cx="3881628" cy="318211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152654" y="473196"/>
            <a:ext cx="5161026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3.5 Ports &amp; Cables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/>
        </p:nvSpPr>
        <p:spPr>
          <a:xfrm>
            <a:off x="222251" y="1769238"/>
            <a:ext cx="5943159" cy="178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Parallel Ports and Cables (DB-25</a:t>
            </a:r>
            <a:r>
              <a:rPr lang="en-US" sz="2300" b="1" i="0" u="none" strike="noStrike" cap="none" dirty="0" smtClean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5080" lvl="0" indent="-3752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Parallel ports can transmit 8 bits of data at one  time and is used to connect parallel device  like printer.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7138080" y="1385103"/>
            <a:ext cx="4803141" cy="3176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3025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 smtClean="0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 Ports and </a:t>
            </a:r>
            <a:r>
              <a:rPr lang="en-US" sz="2300" b="1" i="0" u="none" strike="noStrike" cap="none" dirty="0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Cables (RJ45)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151765" lvl="0" indent="-375285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network port, also known  as  an  RJ-45 port, connects a  computer to a network.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279400" lvl="0" indent="-375285" algn="l" rtl="0">
              <a:lnSpc>
                <a:spcPct val="1378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rebuchet MS"/>
              <a:buChar char="●"/>
            </a:pPr>
            <a:r>
              <a:rPr lang="en-US" sz="2300" b="1" i="0" u="none" strike="noStrike" cap="none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Types: 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Ethernet-10Mbps,  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Fast Ethernet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- 100Mbps and  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Gigabit Ethernet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-1000Mbps.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6" name="Google Shape;19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928" y="4149534"/>
            <a:ext cx="3223260" cy="142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7180" y="3605071"/>
            <a:ext cx="3390900" cy="211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6"/>
          <p:cNvSpPr txBox="1"/>
          <p:nvPr/>
        </p:nvSpPr>
        <p:spPr>
          <a:xfrm>
            <a:off x="637095" y="5846368"/>
            <a:ext cx="232092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DB-25 Male Connector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4095441" y="5996228"/>
            <a:ext cx="25755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DB-25 Female Connector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0" name="Google Shape;20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9065" y="4768596"/>
            <a:ext cx="3018726" cy="197510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85928" y="577476"/>
            <a:ext cx="5282946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3.5 Ports &amp; Cables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/>
        </p:nvSpPr>
        <p:spPr>
          <a:xfrm>
            <a:off x="337312" y="1513254"/>
            <a:ext cx="8106409" cy="2347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30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PS/2 Ports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0" lvl="0" indent="-375285" algn="l" rtl="0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PS/2 port connects a keyboard or a mouse to a computer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81280" marR="0" lvl="0" algn="l" rtl="0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chemeClr val="dk1"/>
              </a:buClr>
              <a:buSzPts val="2300"/>
            </a:pP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0" lvl="0" indent="-229235" algn="l" rtl="0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3110099" y="3142825"/>
            <a:ext cx="45561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connects audio devices to the</a:t>
            </a:r>
            <a:endParaRPr sz="2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337312" y="2749675"/>
            <a:ext cx="2650800" cy="11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14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 smtClean="0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 Audio </a:t>
            </a:r>
            <a:r>
              <a:rPr lang="en-US" sz="2300" b="1" i="0" u="none" strike="noStrike" cap="none" dirty="0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Ports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5080" lvl="0" indent="-37528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 audio	port  computer.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4139300" y="4791450"/>
            <a:ext cx="3526800" cy="366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monitor	cable	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a</a:t>
            </a:r>
            <a:endParaRPr dirty="0"/>
          </a:p>
        </p:txBody>
      </p:sp>
      <p:sp>
        <p:nvSpPr>
          <p:cNvPr id="211" name="Google Shape;211;p17"/>
          <p:cNvSpPr txBox="1"/>
          <p:nvPr/>
        </p:nvSpPr>
        <p:spPr>
          <a:xfrm>
            <a:off x="152650" y="4392000"/>
            <a:ext cx="4224600" cy="11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b="1" dirty="0" smtClean="0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b="1" i="0" u="none" strike="noStrike" cap="none" dirty="0" smtClean="0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Video </a:t>
            </a:r>
            <a:r>
              <a:rPr lang="en-US" sz="2300" b="1" i="0" u="none" strike="noStrike" cap="none" dirty="0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Ports and Connectors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270510" lvl="0" indent="-375285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	vide	port	connects   computer.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2" name="Google Shape;2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12935" y="639318"/>
            <a:ext cx="1817370" cy="182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1000" y="2716529"/>
            <a:ext cx="37338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43721" y="4720590"/>
            <a:ext cx="3128772" cy="186994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152650" y="-21266"/>
            <a:ext cx="4978146" cy="136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3.5 </a:t>
            </a:r>
            <a:r>
              <a:rPr lang="en-US" dirty="0"/>
              <a:t>Ports &amp; Cables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/>
        </p:nvSpPr>
        <p:spPr>
          <a:xfrm>
            <a:off x="264414" y="1738630"/>
            <a:ext cx="10867390" cy="430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56565" marR="3842384" lvl="0" indent="-3752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 input device is used to enter data or instructions  into a computer.</a:t>
            </a:r>
            <a:endParaRPr sz="2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Trebuchet MS"/>
              <a:buNone/>
            </a:pPr>
            <a:endParaRPr sz="235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Types:</a:t>
            </a:r>
            <a:endParaRPr sz="2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3764" marR="0" lvl="1" indent="-375284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Mouse and keyboard</a:t>
            </a:r>
            <a:endParaRPr sz="2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3764" marR="0" lvl="1" indent="-3752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camera and digital video camera</a:t>
            </a:r>
            <a:endParaRPr sz="2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3764" marR="0" lvl="1" indent="-3752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Biometric authentication device</a:t>
            </a:r>
            <a:endParaRPr sz="2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3764" marR="0" lvl="1" indent="-375284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Touch screen</a:t>
            </a:r>
            <a:endParaRPr sz="2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3764" marR="0" lvl="1" indent="-3752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Scanner</a:t>
            </a:r>
            <a:endParaRPr sz="2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5080" lvl="0" indent="-375285" algn="l" rtl="0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keyboard, video, mouse </a:t>
            </a:r>
            <a:r>
              <a:rPr lang="en-US" sz="2300" b="1" i="0" u="none" strike="noStrike" cap="none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(KVM) switch </a:t>
            </a:r>
            <a:r>
              <a:rPr lang="en-US"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 a hardware device that can be used to  control more than one computer using a single keyboard, monitor, and mouse.</a:t>
            </a:r>
            <a:endParaRPr sz="2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2" name="Google Shape;22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4300" y="1814825"/>
            <a:ext cx="3619501" cy="273558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8"/>
          <p:cNvSpPr txBox="1">
            <a:spLocks noGrp="1"/>
          </p:cNvSpPr>
          <p:nvPr>
            <p:ph type="title"/>
          </p:nvPr>
        </p:nvSpPr>
        <p:spPr>
          <a:xfrm>
            <a:off x="152654" y="382661"/>
            <a:ext cx="4825746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3.6 Input Devices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/>
        </p:nvSpPr>
        <p:spPr>
          <a:xfrm>
            <a:off x="269494" y="2027428"/>
            <a:ext cx="10888980" cy="408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56565" marR="0" lvl="0" indent="-3752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	output	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device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used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information	to	the user from a computer.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939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Types: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3764" marR="0" lvl="1" indent="-375284" algn="l" rtl="0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Monitors</a:t>
            </a:r>
            <a:endParaRPr dirty="0"/>
          </a:p>
          <a:p>
            <a:pPr marL="913764" marR="0" lvl="1" indent="-375284" algn="l" rtl="0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Projectors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3764" marR="0" lvl="1" indent="-375284" algn="l" rtl="0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Scanners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3764" marR="0" lvl="1" indent="-375284" algn="l" rtl="0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Printers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3764" marR="0" lvl="1" indent="-375284" algn="l" rtl="0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Speakers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152654" y="373608"/>
            <a:ext cx="6878066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3.7 Output devices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title"/>
          </p:nvPr>
        </p:nvSpPr>
        <p:spPr>
          <a:xfrm>
            <a:off x="190225" y="-717606"/>
            <a:ext cx="5876290" cy="204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b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4400"/>
              <a:buFont typeface="Calibri"/>
              <a:buNone/>
            </a:pPr>
            <a:r>
              <a:rPr lang="en-US" sz="4400" dirty="0" smtClean="0">
                <a:solidFill>
                  <a:srgbClr val="1F3863"/>
                </a:solidFill>
              </a:rPr>
              <a:t/>
            </a:r>
            <a:br>
              <a:rPr lang="en-US" sz="4400" dirty="0" smtClean="0">
                <a:solidFill>
                  <a:srgbClr val="1F3863"/>
                </a:solidFill>
              </a:rPr>
            </a:br>
            <a:r>
              <a:rPr lang="en-US" dirty="0">
                <a:solidFill>
                  <a:srgbClr val="1F3863"/>
                </a:solidFill>
              </a:rPr>
              <a:t/>
            </a:r>
            <a:br>
              <a:rPr lang="en-US" dirty="0">
                <a:solidFill>
                  <a:srgbClr val="1F3863"/>
                </a:solidFill>
              </a:rPr>
            </a:br>
            <a:r>
              <a:rPr lang="en-US" sz="4400" dirty="0" smtClean="0">
                <a:solidFill>
                  <a:srgbClr val="1F3863"/>
                </a:solidFill>
              </a:rPr>
              <a:t>Lecture </a:t>
            </a:r>
            <a:r>
              <a:rPr lang="en-US" sz="4400" dirty="0">
                <a:solidFill>
                  <a:srgbClr val="1F3863"/>
                </a:solidFill>
              </a:rPr>
              <a:t>03’s Objectives</a:t>
            </a:r>
            <a:endParaRPr sz="4400" dirty="0"/>
          </a:p>
        </p:txBody>
      </p:sp>
      <p:sp>
        <p:nvSpPr>
          <p:cNvPr id="78" name="Google Shape;78;p1"/>
          <p:cNvSpPr txBox="1"/>
          <p:nvPr/>
        </p:nvSpPr>
        <p:spPr>
          <a:xfrm>
            <a:off x="289813" y="1629105"/>
            <a:ext cx="7606665" cy="380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1750" rIns="0" bIns="0" anchor="t" anchorCtr="0">
            <a:spAutoFit/>
          </a:bodyPr>
          <a:lstStyle/>
          <a:p>
            <a:pPr marL="16891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</a:t>
            </a:r>
            <a:r>
              <a:rPr lang="en-US" sz="26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internal components.</a:t>
            </a:r>
            <a:endParaRPr sz="2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68910" marR="0" lvl="0" indent="-1651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the concept of RAID and its type.</a:t>
            </a:r>
            <a:endParaRPr dirty="0"/>
          </a:p>
          <a:p>
            <a:pPr marL="168910" marR="0" lvl="0" indent="-1651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Concept of Secondary Storage Devices.</a:t>
            </a:r>
            <a:endParaRPr dirty="0"/>
          </a:p>
          <a:p>
            <a:pPr marL="168910" marR="0" lvl="0" indent="-1651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Ports and cables</a:t>
            </a:r>
            <a:endParaRPr dirty="0"/>
          </a:p>
          <a:p>
            <a:pPr marL="168910" marR="0" lvl="0" indent="-1651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 &amp; Output Devices</a:t>
            </a:r>
            <a:endParaRPr dirty="0"/>
          </a:p>
          <a:p>
            <a:pPr marL="16891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6891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/>
        </p:nvSpPr>
        <p:spPr>
          <a:xfrm>
            <a:off x="269494" y="2027428"/>
            <a:ext cx="10888980" cy="30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56565" marR="0" lvl="0" indent="-3752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F3E"/>
              </a:buClr>
              <a:buSzPts val="2400"/>
              <a:buFont typeface="Source Sans Pro"/>
              <a:buChar char="●"/>
            </a:pPr>
            <a:r>
              <a:rPr lang="en-US" sz="2400" b="0" i="0" u="none" strike="noStrike" cap="none" dirty="0">
                <a:solidFill>
                  <a:srgbClr val="222F3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Electronic device that outputs information in pictorial form.</a:t>
            </a:r>
            <a:endParaRPr dirty="0"/>
          </a:p>
          <a:p>
            <a:pPr marL="81280" marR="0" lvl="0" indent="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endParaRPr lang="en-US" sz="2300" b="1" i="0" u="none" strike="noStrike" cap="none" dirty="0" smtClean="0">
              <a:solidFill>
                <a:srgbClr val="44526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1280" marR="0" lvl="0" indent="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 smtClean="0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Types</a:t>
            </a:r>
            <a:r>
              <a:rPr lang="en-US" sz="2300" b="1" i="0" u="none" strike="noStrike" cap="none" dirty="0">
                <a:solidFill>
                  <a:srgbClr val="44526A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3764" marR="0" lvl="1" indent="-375284" algn="l" rtl="0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Cathode-Ray Tube (CRT)</a:t>
            </a:r>
            <a:endParaRPr dirty="0"/>
          </a:p>
          <a:p>
            <a:pPr marL="913764" marR="0" lvl="1" indent="-375284" algn="l" rtl="0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Liquid Crystal Display (LCD)</a:t>
            </a:r>
            <a:endParaRPr dirty="0"/>
          </a:p>
          <a:p>
            <a:pPr marL="913764" marR="0" lvl="1" indent="-375284" algn="l" rtl="0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Light Emitting Diode (LED)</a:t>
            </a:r>
            <a:endParaRPr dirty="0"/>
          </a:p>
        </p:txBody>
      </p:sp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98327" y="427921"/>
            <a:ext cx="92772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3.6 Output Device: Monitor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/>
        </p:nvSpPr>
        <p:spPr>
          <a:xfrm>
            <a:off x="106531" y="1785473"/>
            <a:ext cx="7416898" cy="507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56565" marR="0" lvl="0" indent="-3752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Vacuum tube comprised of an electron gun at one end and a fluorescent screen at another </a:t>
            </a:r>
            <a:r>
              <a:rPr lang="en-US" sz="25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end</a:t>
            </a:r>
          </a:p>
          <a:p>
            <a:pPr marL="8128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</a:pPr>
            <a:endParaRPr sz="2500" dirty="0"/>
          </a:p>
          <a:p>
            <a:pPr marL="456565" marR="0" lvl="0" indent="-375285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Capable of producing thousands of different colors and a resolution of up to 2048 x 1536 </a:t>
            </a:r>
            <a:r>
              <a:rPr lang="en-US" sz="25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pixels,</a:t>
            </a:r>
            <a:r>
              <a:rPr lang="en-US" sz="2500" dirty="0">
                <a:ea typeface="Trebuchet MS"/>
              </a:rPr>
              <a:t> </a:t>
            </a:r>
            <a:r>
              <a:rPr lang="en-US" sz="25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low 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refresh rates (approximated 60 Hz</a:t>
            </a:r>
            <a:r>
              <a:rPr lang="en-US" sz="25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81280" marR="0" lvl="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300"/>
            </a:pPr>
            <a:endParaRPr sz="2500" dirty="0"/>
          </a:p>
          <a:p>
            <a:pPr marL="456565" marR="0" lvl="0" indent="-375285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They emit a very small amount of X-ray </a:t>
            </a:r>
            <a:r>
              <a:rPr lang="en-US" sz="25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radiation</a:t>
            </a:r>
          </a:p>
          <a:p>
            <a:pPr marL="81280" marR="0" lvl="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300"/>
            </a:pPr>
            <a:endParaRPr sz="2500" dirty="0"/>
          </a:p>
          <a:p>
            <a:pPr marL="456565" marR="0" lvl="0" indent="-375285" algn="l" rtl="0"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Their illumination levels can strain the eyes and </a:t>
            </a:r>
            <a:endParaRPr sz="2500" dirty="0"/>
          </a:p>
          <a:p>
            <a:pPr marL="81280" marR="0" lvl="0" indent="0" algn="l" rtl="0"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5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reduce 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visual </a:t>
            </a:r>
            <a:r>
              <a:rPr lang="en-US" sz="25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acuity</a:t>
            </a:r>
            <a:endParaRPr sz="2500" dirty="0"/>
          </a:p>
          <a:p>
            <a:pPr marL="456565" marR="0" lvl="0" indent="-229235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21"/>
          <p:cNvSpPr txBox="1">
            <a:spLocks noGrp="1"/>
          </p:cNvSpPr>
          <p:nvPr>
            <p:ph type="title"/>
          </p:nvPr>
        </p:nvSpPr>
        <p:spPr>
          <a:xfrm>
            <a:off x="197066" y="519023"/>
            <a:ext cx="10454386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3.6.1 Monitor: Cathode-Ray Tube (CRT)</a:t>
            </a:r>
            <a:endParaRPr dirty="0"/>
          </a:p>
        </p:txBody>
      </p:sp>
      <p:pic>
        <p:nvPicPr>
          <p:cNvPr id="245" name="Google Shape;245;p21" descr="What Is a CRT Monitor? History &amp; Fun Facts (with pictures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7233" y="2308634"/>
            <a:ext cx="3500256" cy="3709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/>
          <p:nvPr/>
        </p:nvSpPr>
        <p:spPr>
          <a:xfrm>
            <a:off x="269493" y="1701503"/>
            <a:ext cx="4963410" cy="461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56565" marR="0" lvl="0" indent="-3752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LCD surpassed the picture quality of 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CRTs</a:t>
            </a:r>
          </a:p>
          <a:p>
            <a:pPr marL="8128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</a:pPr>
            <a:endParaRPr dirty="0"/>
          </a:p>
          <a:p>
            <a:pPr marL="456565" marR="0" lvl="0" indent="-375285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LCD uses the light-modulating characteristics of liquid 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crystals</a:t>
            </a:r>
          </a:p>
          <a:p>
            <a:pPr marL="81280" marR="0" lvl="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300"/>
            </a:pPr>
            <a:endParaRPr dirty="0"/>
          </a:p>
          <a:p>
            <a:pPr marL="456565" marR="0" lvl="0" indent="-375285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They cannot produce light on their own: liquid crystals use a reflector or backlight to generate images 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monochrome 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 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color</a:t>
            </a:r>
          </a:p>
          <a:p>
            <a:pPr marL="456565" marR="0" lvl="0" indent="-375285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endParaRPr dirty="0"/>
          </a:p>
          <a:p>
            <a:pPr marL="456565" marR="0" lvl="0" indent="-375285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Low response time and loss of contrast in low and high-temperature 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environments</a:t>
            </a:r>
            <a:endParaRPr dirty="0"/>
          </a:p>
        </p:txBody>
      </p:sp>
      <p:sp>
        <p:nvSpPr>
          <p:cNvPr id="252" name="Google Shape;252;p22"/>
          <p:cNvSpPr txBox="1">
            <a:spLocks noGrp="1"/>
          </p:cNvSpPr>
          <p:nvPr>
            <p:ph type="title"/>
          </p:nvPr>
        </p:nvSpPr>
        <p:spPr>
          <a:xfrm>
            <a:off x="269494" y="206085"/>
            <a:ext cx="10454386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3.6.2 Monitor: Liquid Crystal Display (LCD)</a:t>
            </a:r>
            <a:endParaRPr/>
          </a:p>
        </p:txBody>
      </p:sp>
      <p:pic>
        <p:nvPicPr>
          <p:cNvPr id="253" name="Google Shape;2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2903" y="2384913"/>
            <a:ext cx="6748202" cy="2947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/>
        </p:nvSpPr>
        <p:spPr>
          <a:xfrm>
            <a:off x="269494" y="1742926"/>
            <a:ext cx="6900851" cy="469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56565" marR="0" lvl="0" indent="-3752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Latest type of monitors in the market today,</a:t>
            </a:r>
            <a:endParaRPr sz="2500" dirty="0"/>
          </a:p>
          <a:p>
            <a:pPr marL="456565" marR="0" lvl="0" indent="-375285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LED display uses light-emitting diodes for </a:t>
            </a:r>
            <a:r>
              <a:rPr lang="en-US" sz="25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backlighting</a:t>
            </a:r>
            <a:endParaRPr sz="2500" dirty="0"/>
          </a:p>
          <a:p>
            <a:pPr marL="456565" marR="0" lvl="0" indent="-375285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light-emitting diode is capable of producing light from </a:t>
            </a:r>
            <a:r>
              <a:rPr lang="en-US" sz="25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electricity</a:t>
            </a:r>
            <a:endParaRPr sz="2500" dirty="0"/>
          </a:p>
          <a:p>
            <a:pPr marL="456565" marR="0" lvl="0" indent="-375285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lasts longer and produces several different </a:t>
            </a:r>
            <a:r>
              <a:rPr lang="en-US" sz="25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colors</a:t>
            </a:r>
            <a:endParaRPr sz="2500" dirty="0"/>
          </a:p>
          <a:p>
            <a:pPr marL="456565" marR="0" lvl="0" indent="-375285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 modern digital displays use organic light-emitting diode (OLED</a:t>
            </a:r>
            <a:r>
              <a:rPr lang="en-US" sz="25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2500" dirty="0"/>
          </a:p>
          <a:p>
            <a:pPr marL="456565" marR="0" lvl="0" indent="-375285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OLED consists of an organic compound film that emits light in response to an electric current.</a:t>
            </a:r>
            <a:endParaRPr sz="2500" dirty="0"/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269494" y="233738"/>
            <a:ext cx="10454386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3.6.3 Monitor: Light Emitting Diode (LED)</a:t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6480" y="2303701"/>
            <a:ext cx="4526026" cy="284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58289"/>
            <a:ext cx="4639056" cy="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4"/>
          <p:cNvSpPr txBox="1"/>
          <p:nvPr/>
        </p:nvSpPr>
        <p:spPr>
          <a:xfrm>
            <a:off x="114549" y="693675"/>
            <a:ext cx="48942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End of Lecture for week 0</a:t>
            </a:r>
            <a:r>
              <a:rPr lang="en-US" sz="2800" b="1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8" name="Google Shape;26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5791" y="942594"/>
            <a:ext cx="4380738" cy="511530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4"/>
          <p:cNvSpPr txBox="1"/>
          <p:nvPr/>
        </p:nvSpPr>
        <p:spPr>
          <a:xfrm>
            <a:off x="487172" y="2980435"/>
            <a:ext cx="4709160" cy="8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Any question ?</a:t>
            </a:r>
            <a:endParaRPr sz="57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/>
        </p:nvSpPr>
        <p:spPr>
          <a:xfrm>
            <a:off x="306309" y="1803497"/>
            <a:ext cx="11218752" cy="411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98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RAID (Redundant Array of Independent Disk)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0" lvl="0" indent="-375285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RAID provides a way to store data across multiple hard disks for redundancy.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0" lvl="0" indent="-3752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the operating system, RAID appears as one logical disk.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6565" marR="0" lvl="0" indent="-3752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ebuchet MS"/>
              <a:buChar char="●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Types: RAID (0-6), RAID 0/1.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235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Terms Used in RAID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8900" marR="0" lvl="0" indent="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 smtClean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Striping </a:t>
            </a:r>
            <a:r>
              <a:rPr lang="en-US" sz="2300" b="1" dirty="0" smtClean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method	used	to	write	data	across	multiple drives.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8900" marR="0" lvl="0" indent="0" algn="l" rtl="0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 smtClean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Mirroring 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en-US" sz="23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method of	storing	duplicate	data	to a	second drive.</a:t>
            </a: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90787" y="608998"/>
            <a:ext cx="11023347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3.1 Internal Components : Storage Drives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/>
        </p:nvSpPr>
        <p:spPr>
          <a:xfrm>
            <a:off x="777240" y="3631946"/>
            <a:ext cx="1750060" cy="3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RAID 0 Array</a:t>
            </a:r>
            <a:endParaRPr sz="2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7190" y="1477517"/>
            <a:ext cx="7086600" cy="437921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/>
        </p:nvSpPr>
        <p:spPr>
          <a:xfrm>
            <a:off x="249" y="272025"/>
            <a:ext cx="72864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i="0" u="none" strike="noStrike" cap="none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rPr>
              <a:t>3.</a:t>
            </a:r>
            <a:r>
              <a:rPr lang="en-US" sz="3300" b="1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US" sz="3300" b="1" i="0" u="none" strike="noStrike" cap="none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rPr>
              <a:t> Storage drives : RAID 0</a:t>
            </a:r>
            <a:endParaRPr sz="3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 txBox="1"/>
          <p:nvPr/>
        </p:nvSpPr>
        <p:spPr>
          <a:xfrm>
            <a:off x="692658" y="3293871"/>
            <a:ext cx="1689735" cy="3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RAID 1 Array</a:t>
            </a:r>
            <a:endParaRPr sz="2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0" name="Google Shape;10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1400" y="1385316"/>
            <a:ext cx="7772400" cy="4609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"/>
          <p:cNvSpPr txBox="1"/>
          <p:nvPr/>
        </p:nvSpPr>
        <p:spPr>
          <a:xfrm>
            <a:off x="248" y="272025"/>
            <a:ext cx="7531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i="0" u="none" strike="noStrike" cap="none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rPr>
              <a:t>3.</a:t>
            </a:r>
            <a:r>
              <a:rPr lang="en-US" sz="3300" b="1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US" sz="3300" b="1" i="0" u="none" strike="noStrike" cap="none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rPr>
              <a:t> Storage drives : RAID 1</a:t>
            </a:r>
            <a:endParaRPr sz="3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/>
        </p:nvSpPr>
        <p:spPr>
          <a:xfrm>
            <a:off x="706881" y="3533394"/>
            <a:ext cx="1870710" cy="3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RAID 10 Array</a:t>
            </a:r>
            <a:endParaRPr sz="2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8" name="Google Shape;10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1800" y="1422653"/>
            <a:ext cx="8615934" cy="444474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6"/>
          <p:cNvSpPr txBox="1"/>
          <p:nvPr/>
        </p:nvSpPr>
        <p:spPr>
          <a:xfrm>
            <a:off x="252" y="272034"/>
            <a:ext cx="6095747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i="0" u="none" strike="noStrike" cap="none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rPr>
              <a:t>3.</a:t>
            </a:r>
            <a:r>
              <a:rPr lang="en-US" sz="3300" b="1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US" sz="3300" b="1" i="0" u="none" strike="noStrike" cap="none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rPr>
              <a:t> Storage drives : RAID 10</a:t>
            </a:r>
            <a:endParaRPr sz="3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7"/>
          <p:cNvSpPr txBox="1"/>
          <p:nvPr/>
        </p:nvSpPr>
        <p:spPr>
          <a:xfrm>
            <a:off x="337058" y="1313344"/>
            <a:ext cx="5667600" cy="519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RAID 5  Array</a:t>
            </a:r>
            <a:endParaRPr sz="2300" b="1" i="0" u="none" strike="noStrike" cap="none" dirty="0">
              <a:solidFill>
                <a:srgbClr val="1F4E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36550" algn="l" rtl="0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Trebuchet MS"/>
              <a:buChar char="•"/>
            </a:pPr>
            <a:r>
              <a:rPr lang="en-US" sz="230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Requires at least 3 drives but can work with up to 16</a:t>
            </a:r>
            <a:endParaRPr sz="23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36550" algn="l" rtl="0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Trebuchet MS"/>
              <a:buChar char="•"/>
            </a:pPr>
            <a:r>
              <a:rPr lang="en-US" sz="230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Data blocks are striped across the drives</a:t>
            </a:r>
            <a:endParaRPr sz="230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36550" algn="l" rtl="0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Trebuchet MS"/>
              <a:buChar char="•"/>
            </a:pPr>
            <a:r>
              <a:rPr lang="en-US" sz="230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Parity data: computer can recalculate the data of one of the other data blocks, should those data no longer be available</a:t>
            </a:r>
            <a:endParaRPr sz="23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36550" algn="l" rtl="0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Trebuchet MS"/>
              <a:buChar char="•"/>
            </a:pPr>
            <a:r>
              <a:rPr lang="en-US" sz="230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Withstand a single drive failure without losing data or access to data</a:t>
            </a:r>
            <a:endParaRPr sz="230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252" y="272034"/>
            <a:ext cx="11353500" cy="10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i="0" u="none" strike="noStrike" cap="none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rPr>
              <a:t>3.</a:t>
            </a:r>
            <a:r>
              <a:rPr lang="en-US" sz="3300" b="1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US" sz="3300" b="1" i="0" u="none" strike="noStrike" cap="none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rPr>
              <a:t> Storage drives : RAID level 5 – Striping with parity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7" name="Google Shape;11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3899" y="2039500"/>
            <a:ext cx="52387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4889"/>
            <a:ext cx="6220206" cy="5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8"/>
          <p:cNvSpPr txBox="1"/>
          <p:nvPr/>
        </p:nvSpPr>
        <p:spPr>
          <a:xfrm>
            <a:off x="286258" y="1313344"/>
            <a:ext cx="6175500" cy="354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RAID 6 Array</a:t>
            </a:r>
            <a:endParaRPr sz="2300" b="1" i="0" u="none" strike="noStrike" cap="none" dirty="0">
              <a:solidFill>
                <a:srgbClr val="1F4E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Char char="•"/>
            </a:pPr>
            <a:r>
              <a:rPr lang="en-US" sz="240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Like RAID 5, but the parity data are written to two drives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Char char="•"/>
            </a:pPr>
            <a:r>
              <a:rPr lang="en-US" sz="24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-US" sz="240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equires at least 4 drives and can withstand 2 drive’s failure </a:t>
            </a:r>
            <a:endParaRPr sz="240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240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simultaneously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19685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0" y="271744"/>
            <a:ext cx="12375837" cy="10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i="0" u="none" strike="noStrike" cap="none" dirty="0">
                <a:solidFill>
                  <a:srgbClr val="2E5395"/>
                </a:solidFill>
                <a:latin typeface="Trebuchet MS"/>
                <a:ea typeface="Trebuchet MS"/>
                <a:cs typeface="Trebuchet MS"/>
                <a:sym typeface="Trebuchet MS"/>
              </a:rPr>
              <a:t>3.1 Storage drives : RAID level 6 – Striping with double parity</a:t>
            </a:r>
            <a:endParaRPr dirty="0"/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5" name="Google Shape;12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0206" y="1832897"/>
            <a:ext cx="524827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7980889bc_0_0"/>
          <p:cNvSpPr txBox="1">
            <a:spLocks noGrp="1"/>
          </p:cNvSpPr>
          <p:nvPr>
            <p:ph type="body" idx="1"/>
          </p:nvPr>
        </p:nvSpPr>
        <p:spPr>
          <a:xfrm>
            <a:off x="175814" y="1554288"/>
            <a:ext cx="7628262" cy="463865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latin typeface="Trebuchet MS"/>
                <a:ea typeface="Trebuchet MS"/>
                <a:cs typeface="Trebuchet MS"/>
                <a:sym typeface="Trebuchet MS"/>
              </a:rPr>
              <a:t>●An  optical  drive  is  a  storage  device  that  uses lasers to read data on the optical media.</a:t>
            </a:r>
            <a:endParaRPr sz="23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rebuchet MS"/>
                <a:ea typeface="Trebuchet MS"/>
                <a:cs typeface="Trebuchet MS"/>
                <a:sym typeface="Trebuchet MS"/>
              </a:rPr>
              <a:t>●Types: CD (Compact Disc) (700 MB), DVD  </a:t>
            </a:r>
            <a:r>
              <a:rPr lang="en-US" sz="2300" dirty="0" smtClean="0"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300" dirty="0">
                <a:latin typeface="Trebuchet MS"/>
                <a:ea typeface="Trebuchet MS"/>
                <a:cs typeface="Trebuchet MS"/>
                <a:sym typeface="Trebuchet MS"/>
              </a:rPr>
              <a:t>Digital versatile  Disc)  (4.3  OR  8.5  GB),  </a:t>
            </a:r>
            <a:endParaRPr sz="23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latin typeface="Trebuchet MS"/>
                <a:ea typeface="Trebuchet MS"/>
                <a:cs typeface="Trebuchet MS"/>
                <a:sym typeface="Trebuchet MS"/>
              </a:rPr>
              <a:t>BD(Blu-ray  Disc) (25 OR 50 GB).</a:t>
            </a:r>
            <a:endParaRPr sz="23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rebuchet MS"/>
                <a:ea typeface="Trebuchet MS"/>
                <a:cs typeface="Trebuchet MS"/>
                <a:sym typeface="Trebuchet MS"/>
              </a:rPr>
              <a:t>●CD,  DVD,  and  BD  media  can  be   </a:t>
            </a:r>
            <a:r>
              <a:rPr lang="en-US" sz="2300" dirty="0" smtClean="0">
                <a:latin typeface="Trebuchet MS"/>
                <a:ea typeface="Trebuchet MS"/>
                <a:cs typeface="Trebuchet MS"/>
                <a:sym typeface="Trebuchet MS"/>
              </a:rPr>
              <a:t>pre-recorded </a:t>
            </a:r>
            <a:r>
              <a:rPr lang="en-US" sz="2300" dirty="0">
                <a:latin typeface="Trebuchet MS"/>
                <a:ea typeface="Trebuchet MS"/>
                <a:cs typeface="Trebuchet MS"/>
                <a:sym typeface="Trebuchet MS"/>
              </a:rPr>
              <a:t>(read-only), recordable (write  once),  </a:t>
            </a:r>
            <a:r>
              <a:rPr lang="en-US" sz="2300" dirty="0" smtClean="0">
                <a:latin typeface="Trebuchet MS"/>
                <a:ea typeface="Trebuchet MS"/>
                <a:cs typeface="Trebuchet MS"/>
                <a:sym typeface="Trebuchet MS"/>
              </a:rPr>
              <a:t>or </a:t>
            </a:r>
            <a:r>
              <a:rPr lang="en-US" sz="2300" dirty="0">
                <a:latin typeface="Trebuchet MS"/>
                <a:ea typeface="Trebuchet MS"/>
                <a:cs typeface="Trebuchet MS"/>
                <a:sym typeface="Trebuchet MS"/>
              </a:rPr>
              <a:t>re- recordable (read and write multiple times).</a:t>
            </a:r>
            <a:endParaRPr sz="23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 smtClean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Optical Media: </a:t>
            </a:r>
            <a:r>
              <a:rPr lang="en-US" sz="2300" dirty="0" smtClean="0">
                <a:latin typeface="Trebuchet MS"/>
                <a:ea typeface="Trebuchet MS"/>
                <a:cs typeface="Trebuchet MS"/>
                <a:sym typeface="Trebuchet MS"/>
              </a:rPr>
              <a:t>DVD-ROM</a:t>
            </a:r>
            <a:r>
              <a:rPr lang="en-US" sz="2300" dirty="0">
                <a:latin typeface="Trebuchet MS"/>
                <a:ea typeface="Trebuchet MS"/>
                <a:cs typeface="Trebuchet MS"/>
                <a:sym typeface="Trebuchet MS"/>
              </a:rPr>
              <a:t>,  DVD+/-R,  DVD+/-</a:t>
            </a:r>
            <a:r>
              <a:rPr lang="en-US" sz="2300" dirty="0" smtClean="0">
                <a:latin typeface="Trebuchet MS"/>
                <a:ea typeface="Trebuchet MS"/>
                <a:cs typeface="Trebuchet MS"/>
                <a:sym typeface="Trebuchet MS"/>
              </a:rPr>
              <a:t>RW (likewise  </a:t>
            </a:r>
            <a:r>
              <a:rPr lang="en-US" sz="2300" dirty="0">
                <a:latin typeface="Trebuchet MS"/>
                <a:ea typeface="Trebuchet MS"/>
                <a:cs typeface="Trebuchet MS"/>
                <a:sym typeface="Trebuchet MS"/>
              </a:rPr>
              <a:t>for  CD and BD)</a:t>
            </a:r>
            <a:endParaRPr sz="23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3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g147980889bc_0_0"/>
          <p:cNvSpPr txBox="1">
            <a:spLocks noGrp="1"/>
          </p:cNvSpPr>
          <p:nvPr>
            <p:ph type="title"/>
          </p:nvPr>
        </p:nvSpPr>
        <p:spPr>
          <a:xfrm>
            <a:off x="175814" y="228588"/>
            <a:ext cx="11180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Calibri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3.2 </a:t>
            </a:r>
            <a:r>
              <a:rPr lang="en-US" dirty="0"/>
              <a:t>Storage drives : Optical Drive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3" name="Google Shape;133;g147980889b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212" y="2087725"/>
            <a:ext cx="3866475" cy="15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47980889b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212" y="3617175"/>
            <a:ext cx="3866475" cy="21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G College Slide Them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1032</Words>
  <Application>Microsoft Office PowerPoint</Application>
  <PresentationFormat>Widescreen</PresentationFormat>
  <Paragraphs>153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Source Sans Pro</vt:lpstr>
      <vt:lpstr>Arial</vt:lpstr>
      <vt:lpstr>Trebuchet MS</vt:lpstr>
      <vt:lpstr>Calibri</vt:lpstr>
      <vt:lpstr>ING College Slide Themes</vt:lpstr>
      <vt:lpstr>Lecture 03</vt:lpstr>
      <vt:lpstr>  Lecture 03’s Objectives</vt:lpstr>
      <vt:lpstr>3.1 Internal Components : Storage Drives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3.2 Storage drives : Optical Drive </vt:lpstr>
      <vt:lpstr>3.3 Storage drives : External Flash Drive</vt:lpstr>
      <vt:lpstr>3.4 Internal Components : Drive Interfaces &amp; Cables</vt:lpstr>
      <vt:lpstr>3.4 Internal Components : Drive Interfaces &amp; Cables</vt:lpstr>
      <vt:lpstr>3.5 Ports &amp; Cables</vt:lpstr>
      <vt:lpstr>3.5 Ports &amp; Cables</vt:lpstr>
      <vt:lpstr>3.5 Ports &amp; Cables</vt:lpstr>
      <vt:lpstr>3.5 Ports &amp; Cables</vt:lpstr>
      <vt:lpstr> 3.5 Ports &amp; Cables</vt:lpstr>
      <vt:lpstr>3.6 Input Devices</vt:lpstr>
      <vt:lpstr>3.7 Output devices</vt:lpstr>
      <vt:lpstr>3.6 Output Device: Monitor</vt:lpstr>
      <vt:lpstr>3.6.1 Monitor: Cathode-Ray Tube (CRT)</vt:lpstr>
      <vt:lpstr>3.6.2 Monitor: Liquid Crystal Display (LCD)</vt:lpstr>
      <vt:lpstr>3.6.3 Monitor: Light Emitting Diode (LED)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Sameer Mainali</dc:creator>
  <cp:lastModifiedBy>Microsoft account</cp:lastModifiedBy>
  <cp:revision>5</cp:revision>
  <dcterms:created xsi:type="dcterms:W3CDTF">2022-08-15T09:24:47Z</dcterms:created>
  <dcterms:modified xsi:type="dcterms:W3CDTF">2022-10-13T05:01:28Z</dcterms:modified>
</cp:coreProperties>
</file>