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qntd721b6BWGhxqTu+/aaimbt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739" y="3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826883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335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136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24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401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2756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7517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438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963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12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173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329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054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81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13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8372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096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453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1134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822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4659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27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51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155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3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13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902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33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7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33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08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8509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pic>
        <p:nvPicPr>
          <p:cNvPr id="22" name="Google Shape;22;p32"/>
          <p:cNvPicPr preferRelativeResize="0"/>
          <p:nvPr/>
        </p:nvPicPr>
        <p:blipFill rotWithShape="1">
          <a:blip r:embed="rId2">
            <a:alphaModFix/>
          </a:blip>
          <a:srcRect/>
          <a:stretch/>
        </p:blipFill>
        <p:spPr>
          <a:xfrm>
            <a:off x="0" y="1523"/>
            <a:ext cx="12188952" cy="6856474"/>
          </a:xfrm>
          <a:prstGeom prst="rect">
            <a:avLst/>
          </a:prstGeom>
          <a:noFill/>
          <a:ln>
            <a:noFill/>
          </a:ln>
        </p:spPr>
      </p:pic>
      <p:pic>
        <p:nvPicPr>
          <p:cNvPr id="23" name="Google Shape;23;p32"/>
          <p:cNvPicPr preferRelativeResize="0"/>
          <p:nvPr/>
        </p:nvPicPr>
        <p:blipFill rotWithShape="1">
          <a:blip r:embed="rId3">
            <a:alphaModFix/>
          </a:blip>
          <a:srcRect/>
          <a:stretch/>
        </p:blipFill>
        <p:spPr>
          <a:xfrm>
            <a:off x="0" y="0"/>
            <a:ext cx="12021312" cy="6857995"/>
          </a:xfrm>
          <a:prstGeom prst="rect">
            <a:avLst/>
          </a:prstGeom>
          <a:noFill/>
          <a:ln>
            <a:noFill/>
          </a:ln>
        </p:spPr>
      </p:pic>
      <p:sp>
        <p:nvSpPr>
          <p:cNvPr id="24" name="Google Shape;24;p32"/>
          <p:cNvSpPr/>
          <p:nvPr/>
        </p:nvSpPr>
        <p:spPr>
          <a:xfrm>
            <a:off x="12018264" y="0"/>
            <a:ext cx="0" cy="6858000"/>
          </a:xfrm>
          <a:custGeom>
            <a:avLst/>
            <a:gdLst/>
            <a:ahLst/>
            <a:cxnLst/>
            <a:rect l="l" t="t" r="r" b="b"/>
            <a:pathLst>
              <a:path w="120000" h="6858000" extrusionOk="0">
                <a:moveTo>
                  <a:pt x="0" y="0"/>
                </a:moveTo>
                <a:lnTo>
                  <a:pt x="0" y="6857995"/>
                </a:lnTo>
              </a:path>
            </a:pathLst>
          </a:custGeom>
          <a:noFill/>
          <a:ln w="9525" cap="flat" cmpd="sng">
            <a:solidFill>
              <a:srgbClr val="30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 name="Google Shape;25;p32"/>
          <p:cNvSpPr/>
          <p:nvPr/>
        </p:nvSpPr>
        <p:spPr>
          <a:xfrm>
            <a:off x="12106656"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222C8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 name="Google Shape;26;p32"/>
          <p:cNvSpPr/>
          <p:nvPr/>
        </p:nvSpPr>
        <p:spPr>
          <a:xfrm>
            <a:off x="12106656"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222C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 name="Google Shape;27;p32"/>
          <p:cNvSpPr/>
          <p:nvPr/>
        </p:nvSpPr>
        <p:spPr>
          <a:xfrm>
            <a:off x="12021311"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DA17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 name="Google Shape;28;p32"/>
          <p:cNvSpPr/>
          <p:nvPr/>
        </p:nvSpPr>
        <p:spPr>
          <a:xfrm>
            <a:off x="12021311"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DA17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9" name="Google Shape;29;p32"/>
          <p:cNvPicPr preferRelativeResize="0"/>
          <p:nvPr/>
        </p:nvPicPr>
        <p:blipFill rotWithShape="1">
          <a:blip r:embed="rId4">
            <a:alphaModFix/>
          </a:blip>
          <a:srcRect/>
          <a:stretch/>
        </p:blipFill>
        <p:spPr>
          <a:xfrm>
            <a:off x="173736" y="6341362"/>
            <a:ext cx="464820" cy="457200"/>
          </a:xfrm>
          <a:prstGeom prst="rect">
            <a:avLst/>
          </a:prstGeom>
          <a:noFill/>
          <a:ln>
            <a:noFill/>
          </a:ln>
        </p:spPr>
      </p:pic>
      <p:pic>
        <p:nvPicPr>
          <p:cNvPr id="30" name="Google Shape;30;p32"/>
          <p:cNvPicPr preferRelativeResize="0"/>
          <p:nvPr/>
        </p:nvPicPr>
        <p:blipFill rotWithShape="1">
          <a:blip r:embed="rId5">
            <a:alphaModFix/>
          </a:blip>
          <a:srcRect/>
          <a:stretch/>
        </p:blipFill>
        <p:spPr>
          <a:xfrm>
            <a:off x="809244" y="6326124"/>
            <a:ext cx="1152144" cy="335279"/>
          </a:xfrm>
          <a:prstGeom prst="rect">
            <a:avLst/>
          </a:prstGeom>
          <a:noFill/>
          <a:ln>
            <a:noFill/>
          </a:ln>
        </p:spPr>
      </p:pic>
      <p:pic>
        <p:nvPicPr>
          <p:cNvPr id="31" name="Google Shape;31;p32"/>
          <p:cNvPicPr preferRelativeResize="0"/>
          <p:nvPr/>
        </p:nvPicPr>
        <p:blipFill rotWithShape="1">
          <a:blip r:embed="rId6">
            <a:alphaModFix/>
          </a:blip>
          <a:srcRect/>
          <a:stretch/>
        </p:blipFill>
        <p:spPr>
          <a:xfrm>
            <a:off x="2132076" y="6341364"/>
            <a:ext cx="867156" cy="356616"/>
          </a:xfrm>
          <a:prstGeom prst="rect">
            <a:avLst/>
          </a:prstGeom>
          <a:noFill/>
          <a:ln>
            <a:noFill/>
          </a:ln>
        </p:spPr>
      </p:pic>
      <p:pic>
        <p:nvPicPr>
          <p:cNvPr id="32" name="Google Shape;32;p32"/>
          <p:cNvPicPr preferRelativeResize="0"/>
          <p:nvPr/>
        </p:nvPicPr>
        <p:blipFill rotWithShape="1">
          <a:blip r:embed="rId7">
            <a:alphaModFix/>
          </a:blip>
          <a:srcRect/>
          <a:stretch/>
        </p:blipFill>
        <p:spPr>
          <a:xfrm>
            <a:off x="0" y="1024127"/>
            <a:ext cx="6219444" cy="54863"/>
          </a:xfrm>
          <a:prstGeom prst="rect">
            <a:avLst/>
          </a:prstGeom>
          <a:noFill/>
          <a:ln>
            <a:noFill/>
          </a:ln>
        </p:spPr>
      </p:pic>
      <p:sp>
        <p:nvSpPr>
          <p:cNvPr id="33" name="Google Shape;33;p32"/>
          <p:cNvSpPr txBox="1">
            <a:spLocks noGrp="1"/>
          </p:cNvSpPr>
          <p:nvPr>
            <p:ph type="title"/>
          </p:nvPr>
        </p:nvSpPr>
        <p:spPr>
          <a:xfrm>
            <a:off x="-507" y="-81584"/>
            <a:ext cx="12193015" cy="1183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1F386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2"/>
          <p:cNvSpPr txBox="1">
            <a:spLocks noGrp="1"/>
          </p:cNvSpPr>
          <p:nvPr>
            <p:ph type="body" idx="1"/>
          </p:nvPr>
        </p:nvSpPr>
        <p:spPr>
          <a:xfrm>
            <a:off x="78739" y="1266571"/>
            <a:ext cx="12034520" cy="29521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3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8"/>
        <p:cNvGrpSpPr/>
        <p:nvPr/>
      </p:nvGrpSpPr>
      <p:grpSpPr>
        <a:xfrm>
          <a:off x="0" y="0"/>
          <a:ext cx="0" cy="0"/>
          <a:chOff x="0" y="0"/>
          <a:chExt cx="0" cy="0"/>
        </a:xfrm>
      </p:grpSpPr>
      <p:sp>
        <p:nvSpPr>
          <p:cNvPr id="39" name="Google Shape;39;p3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42"/>
        <p:cNvGrpSpPr/>
        <p:nvPr/>
      </p:nvGrpSpPr>
      <p:grpSpPr>
        <a:xfrm>
          <a:off x="0" y="0"/>
          <a:ext cx="0" cy="0"/>
          <a:chOff x="0" y="0"/>
          <a:chExt cx="0" cy="0"/>
        </a:xfrm>
      </p:grpSpPr>
      <p:pic>
        <p:nvPicPr>
          <p:cNvPr id="43" name="Google Shape;43;p34"/>
          <p:cNvPicPr preferRelativeResize="0"/>
          <p:nvPr/>
        </p:nvPicPr>
        <p:blipFill rotWithShape="1">
          <a:blip r:embed="rId2">
            <a:alphaModFix/>
          </a:blip>
          <a:srcRect/>
          <a:stretch/>
        </p:blipFill>
        <p:spPr>
          <a:xfrm>
            <a:off x="0" y="1523"/>
            <a:ext cx="12188952" cy="6856474"/>
          </a:xfrm>
          <a:prstGeom prst="rect">
            <a:avLst/>
          </a:prstGeom>
          <a:noFill/>
          <a:ln>
            <a:noFill/>
          </a:ln>
        </p:spPr>
      </p:pic>
      <p:pic>
        <p:nvPicPr>
          <p:cNvPr id="44" name="Google Shape;44;p34"/>
          <p:cNvPicPr preferRelativeResize="0"/>
          <p:nvPr/>
        </p:nvPicPr>
        <p:blipFill rotWithShape="1">
          <a:blip r:embed="rId3">
            <a:alphaModFix/>
          </a:blip>
          <a:srcRect/>
          <a:stretch/>
        </p:blipFill>
        <p:spPr>
          <a:xfrm>
            <a:off x="0" y="0"/>
            <a:ext cx="12021312" cy="6857995"/>
          </a:xfrm>
          <a:prstGeom prst="rect">
            <a:avLst/>
          </a:prstGeom>
          <a:noFill/>
          <a:ln>
            <a:noFill/>
          </a:ln>
        </p:spPr>
      </p:pic>
      <p:sp>
        <p:nvSpPr>
          <p:cNvPr id="45" name="Google Shape;45;p34"/>
          <p:cNvSpPr/>
          <p:nvPr/>
        </p:nvSpPr>
        <p:spPr>
          <a:xfrm>
            <a:off x="12018264" y="0"/>
            <a:ext cx="0" cy="6858000"/>
          </a:xfrm>
          <a:custGeom>
            <a:avLst/>
            <a:gdLst/>
            <a:ahLst/>
            <a:cxnLst/>
            <a:rect l="l" t="t" r="r" b="b"/>
            <a:pathLst>
              <a:path w="120000" h="6858000" extrusionOk="0">
                <a:moveTo>
                  <a:pt x="0" y="0"/>
                </a:moveTo>
                <a:lnTo>
                  <a:pt x="0" y="6857995"/>
                </a:lnTo>
              </a:path>
            </a:pathLst>
          </a:custGeom>
          <a:noFill/>
          <a:ln w="9525" cap="flat" cmpd="sng">
            <a:solidFill>
              <a:srgbClr val="30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 name="Google Shape;46;p34"/>
          <p:cNvSpPr/>
          <p:nvPr/>
        </p:nvSpPr>
        <p:spPr>
          <a:xfrm>
            <a:off x="12106656"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222C8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 name="Google Shape;47;p34"/>
          <p:cNvSpPr/>
          <p:nvPr/>
        </p:nvSpPr>
        <p:spPr>
          <a:xfrm>
            <a:off x="12106656"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222C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 name="Google Shape;48;p34"/>
          <p:cNvSpPr/>
          <p:nvPr/>
        </p:nvSpPr>
        <p:spPr>
          <a:xfrm>
            <a:off x="12021311"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DA17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 name="Google Shape;49;p34"/>
          <p:cNvSpPr/>
          <p:nvPr/>
        </p:nvSpPr>
        <p:spPr>
          <a:xfrm>
            <a:off x="12021311"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DA17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0" name="Google Shape;50;p34"/>
          <p:cNvPicPr preferRelativeResize="0"/>
          <p:nvPr/>
        </p:nvPicPr>
        <p:blipFill rotWithShape="1">
          <a:blip r:embed="rId4">
            <a:alphaModFix/>
          </a:blip>
          <a:srcRect/>
          <a:stretch/>
        </p:blipFill>
        <p:spPr>
          <a:xfrm>
            <a:off x="173736" y="6341362"/>
            <a:ext cx="464820" cy="457200"/>
          </a:xfrm>
          <a:prstGeom prst="rect">
            <a:avLst/>
          </a:prstGeom>
          <a:noFill/>
          <a:ln>
            <a:noFill/>
          </a:ln>
        </p:spPr>
      </p:pic>
      <p:pic>
        <p:nvPicPr>
          <p:cNvPr id="51" name="Google Shape;51;p34"/>
          <p:cNvPicPr preferRelativeResize="0"/>
          <p:nvPr/>
        </p:nvPicPr>
        <p:blipFill rotWithShape="1">
          <a:blip r:embed="rId5">
            <a:alphaModFix/>
          </a:blip>
          <a:srcRect/>
          <a:stretch/>
        </p:blipFill>
        <p:spPr>
          <a:xfrm>
            <a:off x="809244" y="6326124"/>
            <a:ext cx="1152144" cy="335279"/>
          </a:xfrm>
          <a:prstGeom prst="rect">
            <a:avLst/>
          </a:prstGeom>
          <a:noFill/>
          <a:ln>
            <a:noFill/>
          </a:ln>
        </p:spPr>
      </p:pic>
      <p:pic>
        <p:nvPicPr>
          <p:cNvPr id="52" name="Google Shape;52;p34"/>
          <p:cNvPicPr preferRelativeResize="0"/>
          <p:nvPr/>
        </p:nvPicPr>
        <p:blipFill rotWithShape="1">
          <a:blip r:embed="rId6">
            <a:alphaModFix/>
          </a:blip>
          <a:srcRect/>
          <a:stretch/>
        </p:blipFill>
        <p:spPr>
          <a:xfrm>
            <a:off x="2132076" y="6341364"/>
            <a:ext cx="867156" cy="356616"/>
          </a:xfrm>
          <a:prstGeom prst="rect">
            <a:avLst/>
          </a:prstGeom>
          <a:noFill/>
          <a:ln>
            <a:noFill/>
          </a:ln>
        </p:spPr>
      </p:pic>
      <p:pic>
        <p:nvPicPr>
          <p:cNvPr id="53" name="Google Shape;53;p34"/>
          <p:cNvPicPr preferRelativeResize="0"/>
          <p:nvPr/>
        </p:nvPicPr>
        <p:blipFill rotWithShape="1">
          <a:blip r:embed="rId7">
            <a:alphaModFix/>
          </a:blip>
          <a:srcRect/>
          <a:stretch/>
        </p:blipFill>
        <p:spPr>
          <a:xfrm>
            <a:off x="0" y="1024127"/>
            <a:ext cx="6219444" cy="54863"/>
          </a:xfrm>
          <a:prstGeom prst="rect">
            <a:avLst/>
          </a:prstGeom>
          <a:noFill/>
          <a:ln>
            <a:noFill/>
          </a:ln>
        </p:spPr>
      </p:pic>
      <p:sp>
        <p:nvSpPr>
          <p:cNvPr id="54" name="Google Shape;54;p34"/>
          <p:cNvSpPr txBox="1">
            <a:spLocks noGrp="1"/>
          </p:cNvSpPr>
          <p:nvPr>
            <p:ph type="title"/>
          </p:nvPr>
        </p:nvSpPr>
        <p:spPr>
          <a:xfrm>
            <a:off x="-507" y="-81584"/>
            <a:ext cx="12193015" cy="1183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1F386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8"/>
        <p:cNvGrpSpPr/>
        <p:nvPr/>
      </p:nvGrpSpPr>
      <p:grpSpPr>
        <a:xfrm>
          <a:off x="0" y="0"/>
          <a:ext cx="0" cy="0"/>
          <a:chOff x="0" y="0"/>
          <a:chExt cx="0" cy="0"/>
        </a:xfrm>
      </p:grpSpPr>
      <p:sp>
        <p:nvSpPr>
          <p:cNvPr id="59" name="Google Shape;59;p35"/>
          <p:cNvSpPr txBox="1">
            <a:spLocks noGrp="1"/>
          </p:cNvSpPr>
          <p:nvPr>
            <p:ph type="ctrTitle"/>
          </p:nvPr>
        </p:nvSpPr>
        <p:spPr>
          <a:xfrm>
            <a:off x="113792" y="695705"/>
            <a:ext cx="11964415" cy="4521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4"/>
        <p:cNvGrpSpPr/>
        <p:nvPr/>
      </p:nvGrpSpPr>
      <p:grpSpPr>
        <a:xfrm>
          <a:off x="0" y="0"/>
          <a:ext cx="0" cy="0"/>
          <a:chOff x="0" y="0"/>
          <a:chExt cx="0" cy="0"/>
        </a:xfrm>
      </p:grpSpPr>
      <p:sp>
        <p:nvSpPr>
          <p:cNvPr id="65" name="Google Shape;65;p36"/>
          <p:cNvSpPr txBox="1">
            <a:spLocks noGrp="1"/>
          </p:cNvSpPr>
          <p:nvPr>
            <p:ph type="title"/>
          </p:nvPr>
        </p:nvSpPr>
        <p:spPr>
          <a:xfrm>
            <a:off x="-507" y="-81584"/>
            <a:ext cx="12193015" cy="1183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1F386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3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3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1"/>
          <p:cNvPicPr preferRelativeResize="0"/>
          <p:nvPr/>
        </p:nvPicPr>
        <p:blipFill rotWithShape="1">
          <a:blip r:embed="rId7">
            <a:alphaModFix/>
          </a:blip>
          <a:srcRect/>
          <a:stretch/>
        </p:blipFill>
        <p:spPr>
          <a:xfrm>
            <a:off x="0" y="1523"/>
            <a:ext cx="12188952" cy="6856474"/>
          </a:xfrm>
          <a:prstGeom prst="rect">
            <a:avLst/>
          </a:prstGeom>
          <a:noFill/>
          <a:ln>
            <a:noFill/>
          </a:ln>
        </p:spPr>
      </p:pic>
      <p:pic>
        <p:nvPicPr>
          <p:cNvPr id="7" name="Google Shape;7;p31"/>
          <p:cNvPicPr preferRelativeResize="0"/>
          <p:nvPr/>
        </p:nvPicPr>
        <p:blipFill rotWithShape="1">
          <a:blip r:embed="rId8">
            <a:alphaModFix/>
          </a:blip>
          <a:srcRect/>
          <a:stretch/>
        </p:blipFill>
        <p:spPr>
          <a:xfrm>
            <a:off x="0" y="0"/>
            <a:ext cx="12021312" cy="6857995"/>
          </a:xfrm>
          <a:prstGeom prst="rect">
            <a:avLst/>
          </a:prstGeom>
          <a:noFill/>
          <a:ln>
            <a:noFill/>
          </a:ln>
        </p:spPr>
      </p:pic>
      <p:sp>
        <p:nvSpPr>
          <p:cNvPr id="8" name="Google Shape;8;p31"/>
          <p:cNvSpPr/>
          <p:nvPr/>
        </p:nvSpPr>
        <p:spPr>
          <a:xfrm>
            <a:off x="12018264" y="0"/>
            <a:ext cx="0" cy="6858000"/>
          </a:xfrm>
          <a:custGeom>
            <a:avLst/>
            <a:gdLst/>
            <a:ahLst/>
            <a:cxnLst/>
            <a:rect l="l" t="t" r="r" b="b"/>
            <a:pathLst>
              <a:path w="120000" h="6858000" extrusionOk="0">
                <a:moveTo>
                  <a:pt x="0" y="0"/>
                </a:moveTo>
                <a:lnTo>
                  <a:pt x="0" y="6857995"/>
                </a:lnTo>
              </a:path>
            </a:pathLst>
          </a:custGeom>
          <a:noFill/>
          <a:ln w="9525" cap="flat" cmpd="sng">
            <a:solidFill>
              <a:srgbClr val="30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31"/>
          <p:cNvSpPr/>
          <p:nvPr/>
        </p:nvSpPr>
        <p:spPr>
          <a:xfrm>
            <a:off x="12106656"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222C8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31"/>
          <p:cNvSpPr/>
          <p:nvPr/>
        </p:nvSpPr>
        <p:spPr>
          <a:xfrm>
            <a:off x="12106656"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222C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31"/>
          <p:cNvSpPr/>
          <p:nvPr/>
        </p:nvSpPr>
        <p:spPr>
          <a:xfrm>
            <a:off x="12021311"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DA17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31"/>
          <p:cNvSpPr/>
          <p:nvPr/>
        </p:nvSpPr>
        <p:spPr>
          <a:xfrm>
            <a:off x="12021311"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DA17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 name="Google Shape;13;p31"/>
          <p:cNvPicPr preferRelativeResize="0"/>
          <p:nvPr/>
        </p:nvPicPr>
        <p:blipFill rotWithShape="1">
          <a:blip r:embed="rId9">
            <a:alphaModFix/>
          </a:blip>
          <a:srcRect/>
          <a:stretch/>
        </p:blipFill>
        <p:spPr>
          <a:xfrm>
            <a:off x="173736" y="6341362"/>
            <a:ext cx="464820" cy="457200"/>
          </a:xfrm>
          <a:prstGeom prst="rect">
            <a:avLst/>
          </a:prstGeom>
          <a:noFill/>
          <a:ln>
            <a:noFill/>
          </a:ln>
        </p:spPr>
      </p:pic>
      <p:pic>
        <p:nvPicPr>
          <p:cNvPr id="14" name="Google Shape;14;p31"/>
          <p:cNvPicPr preferRelativeResize="0"/>
          <p:nvPr/>
        </p:nvPicPr>
        <p:blipFill rotWithShape="1">
          <a:blip r:embed="rId10">
            <a:alphaModFix/>
          </a:blip>
          <a:srcRect/>
          <a:stretch/>
        </p:blipFill>
        <p:spPr>
          <a:xfrm>
            <a:off x="809244" y="6326124"/>
            <a:ext cx="1152144" cy="335279"/>
          </a:xfrm>
          <a:prstGeom prst="rect">
            <a:avLst/>
          </a:prstGeom>
          <a:noFill/>
          <a:ln>
            <a:noFill/>
          </a:ln>
        </p:spPr>
      </p:pic>
      <p:pic>
        <p:nvPicPr>
          <p:cNvPr id="15" name="Google Shape;15;p31"/>
          <p:cNvPicPr preferRelativeResize="0"/>
          <p:nvPr/>
        </p:nvPicPr>
        <p:blipFill rotWithShape="1">
          <a:blip r:embed="rId11">
            <a:alphaModFix/>
          </a:blip>
          <a:srcRect/>
          <a:stretch/>
        </p:blipFill>
        <p:spPr>
          <a:xfrm>
            <a:off x="2132076" y="6341364"/>
            <a:ext cx="867156" cy="356616"/>
          </a:xfrm>
          <a:prstGeom prst="rect">
            <a:avLst/>
          </a:prstGeom>
          <a:noFill/>
          <a:ln>
            <a:noFill/>
          </a:ln>
        </p:spPr>
      </p:pic>
      <p:sp>
        <p:nvSpPr>
          <p:cNvPr id="16" name="Google Shape;16;p31"/>
          <p:cNvSpPr txBox="1">
            <a:spLocks noGrp="1"/>
          </p:cNvSpPr>
          <p:nvPr>
            <p:ph type="title"/>
          </p:nvPr>
        </p:nvSpPr>
        <p:spPr>
          <a:xfrm>
            <a:off x="-507" y="-81584"/>
            <a:ext cx="12193015" cy="1183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1" i="0" u="none" strike="noStrike" cap="none">
                <a:solidFill>
                  <a:srgbClr val="1F3863"/>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1"/>
          <p:cNvSpPr txBox="1">
            <a:spLocks noGrp="1"/>
          </p:cNvSpPr>
          <p:nvPr>
            <p:ph type="body" idx="1"/>
          </p:nvPr>
        </p:nvSpPr>
        <p:spPr>
          <a:xfrm>
            <a:off x="78739" y="1266571"/>
            <a:ext cx="12034520" cy="29521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3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3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3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33.jpeg"/><Relationship Id="rId4" Type="http://schemas.openxmlformats.org/officeDocument/2006/relationships/image" Target="../media/image32.jpe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4"/>
        <p:cNvGrpSpPr/>
        <p:nvPr/>
      </p:nvGrpSpPr>
      <p:grpSpPr>
        <a:xfrm>
          <a:off x="0" y="0"/>
          <a:ext cx="0" cy="0"/>
          <a:chOff x="0" y="0"/>
          <a:chExt cx="0" cy="0"/>
        </a:xfrm>
      </p:grpSpPr>
      <p:grpSp>
        <p:nvGrpSpPr>
          <p:cNvPr id="75" name="Google Shape;75;p1"/>
          <p:cNvGrpSpPr/>
          <p:nvPr/>
        </p:nvGrpSpPr>
        <p:grpSpPr>
          <a:xfrm>
            <a:off x="0" y="0"/>
            <a:ext cx="12189206" cy="6858000"/>
            <a:chOff x="0" y="0"/>
            <a:chExt cx="12189206" cy="6858000"/>
          </a:xfrm>
        </p:grpSpPr>
        <p:pic>
          <p:nvPicPr>
            <p:cNvPr id="76" name="Google Shape;76;p1"/>
            <p:cNvPicPr preferRelativeResize="0"/>
            <p:nvPr/>
          </p:nvPicPr>
          <p:blipFill rotWithShape="1">
            <a:blip r:embed="rId3">
              <a:alphaModFix/>
            </a:blip>
            <a:srcRect/>
            <a:stretch/>
          </p:blipFill>
          <p:spPr>
            <a:xfrm>
              <a:off x="0" y="1523"/>
              <a:ext cx="12188952" cy="6856474"/>
            </a:xfrm>
            <a:prstGeom prst="rect">
              <a:avLst/>
            </a:prstGeom>
            <a:noFill/>
            <a:ln>
              <a:noFill/>
            </a:ln>
          </p:spPr>
        </p:pic>
        <p:pic>
          <p:nvPicPr>
            <p:cNvPr id="77" name="Google Shape;77;p1"/>
            <p:cNvPicPr preferRelativeResize="0"/>
            <p:nvPr/>
          </p:nvPicPr>
          <p:blipFill rotWithShape="1">
            <a:blip r:embed="rId4">
              <a:alphaModFix/>
            </a:blip>
            <a:srcRect/>
            <a:stretch/>
          </p:blipFill>
          <p:spPr>
            <a:xfrm>
              <a:off x="0" y="0"/>
              <a:ext cx="12021312" cy="6857995"/>
            </a:xfrm>
            <a:prstGeom prst="rect">
              <a:avLst/>
            </a:prstGeom>
            <a:noFill/>
            <a:ln>
              <a:noFill/>
            </a:ln>
          </p:spPr>
        </p:pic>
        <p:sp>
          <p:nvSpPr>
            <p:cNvPr id="78" name="Google Shape;78;p1"/>
            <p:cNvSpPr/>
            <p:nvPr/>
          </p:nvSpPr>
          <p:spPr>
            <a:xfrm>
              <a:off x="12018264" y="0"/>
              <a:ext cx="0" cy="6858000"/>
            </a:xfrm>
            <a:custGeom>
              <a:avLst/>
              <a:gdLst/>
              <a:ahLst/>
              <a:cxnLst/>
              <a:rect l="l" t="t" r="r" b="b"/>
              <a:pathLst>
                <a:path w="120000" h="6858000" extrusionOk="0">
                  <a:moveTo>
                    <a:pt x="0" y="0"/>
                  </a:moveTo>
                  <a:lnTo>
                    <a:pt x="0" y="6857995"/>
                  </a:lnTo>
                </a:path>
              </a:pathLst>
            </a:custGeom>
            <a:noFill/>
            <a:ln w="9525" cap="flat" cmpd="sng">
              <a:solidFill>
                <a:srgbClr val="30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1"/>
            <p:cNvSpPr/>
            <p:nvPr/>
          </p:nvSpPr>
          <p:spPr>
            <a:xfrm>
              <a:off x="12106656"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222C8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1"/>
            <p:cNvSpPr/>
            <p:nvPr/>
          </p:nvSpPr>
          <p:spPr>
            <a:xfrm>
              <a:off x="12106656"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222C8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1"/>
            <p:cNvSpPr/>
            <p:nvPr/>
          </p:nvSpPr>
          <p:spPr>
            <a:xfrm>
              <a:off x="12021311" y="0"/>
              <a:ext cx="82550" cy="6858000"/>
            </a:xfrm>
            <a:custGeom>
              <a:avLst/>
              <a:gdLst/>
              <a:ahLst/>
              <a:cxnLst/>
              <a:rect l="l" t="t" r="r" b="b"/>
              <a:pathLst>
                <a:path w="82550" h="6858000" extrusionOk="0">
                  <a:moveTo>
                    <a:pt x="82296" y="0"/>
                  </a:moveTo>
                  <a:lnTo>
                    <a:pt x="0" y="0"/>
                  </a:lnTo>
                  <a:lnTo>
                    <a:pt x="0" y="6858000"/>
                  </a:lnTo>
                  <a:lnTo>
                    <a:pt x="82296" y="6858000"/>
                  </a:lnTo>
                  <a:lnTo>
                    <a:pt x="82296" y="0"/>
                  </a:lnTo>
                  <a:close/>
                </a:path>
              </a:pathLst>
            </a:custGeom>
            <a:solidFill>
              <a:srgbClr val="DA17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1"/>
            <p:cNvSpPr/>
            <p:nvPr/>
          </p:nvSpPr>
          <p:spPr>
            <a:xfrm>
              <a:off x="12021311" y="0"/>
              <a:ext cx="82550" cy="6858000"/>
            </a:xfrm>
            <a:custGeom>
              <a:avLst/>
              <a:gdLst/>
              <a:ahLst/>
              <a:cxnLst/>
              <a:rect l="l" t="t" r="r" b="b"/>
              <a:pathLst>
                <a:path w="82550" h="6858000" extrusionOk="0">
                  <a:moveTo>
                    <a:pt x="0" y="6858000"/>
                  </a:moveTo>
                  <a:lnTo>
                    <a:pt x="82296" y="6858000"/>
                  </a:lnTo>
                  <a:lnTo>
                    <a:pt x="82296" y="0"/>
                  </a:lnTo>
                  <a:lnTo>
                    <a:pt x="0" y="0"/>
                  </a:lnTo>
                  <a:lnTo>
                    <a:pt x="0" y="6858000"/>
                  </a:lnTo>
                  <a:close/>
                </a:path>
              </a:pathLst>
            </a:custGeom>
            <a:noFill/>
            <a:ln w="12175" cap="flat" cmpd="sng">
              <a:solidFill>
                <a:srgbClr val="DA171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83" name="Google Shape;83;p1"/>
            <p:cNvPicPr preferRelativeResize="0"/>
            <p:nvPr/>
          </p:nvPicPr>
          <p:blipFill rotWithShape="1">
            <a:blip r:embed="rId5">
              <a:alphaModFix/>
            </a:blip>
            <a:srcRect/>
            <a:stretch/>
          </p:blipFill>
          <p:spPr>
            <a:xfrm>
              <a:off x="173736" y="6341362"/>
              <a:ext cx="464820" cy="457200"/>
            </a:xfrm>
            <a:prstGeom prst="rect">
              <a:avLst/>
            </a:prstGeom>
            <a:noFill/>
            <a:ln>
              <a:noFill/>
            </a:ln>
          </p:spPr>
        </p:pic>
        <p:pic>
          <p:nvPicPr>
            <p:cNvPr id="84" name="Google Shape;84;p1"/>
            <p:cNvPicPr preferRelativeResize="0"/>
            <p:nvPr/>
          </p:nvPicPr>
          <p:blipFill rotWithShape="1">
            <a:blip r:embed="rId6">
              <a:alphaModFix/>
            </a:blip>
            <a:srcRect/>
            <a:stretch/>
          </p:blipFill>
          <p:spPr>
            <a:xfrm>
              <a:off x="809244" y="6326124"/>
              <a:ext cx="1152144" cy="335279"/>
            </a:xfrm>
            <a:prstGeom prst="rect">
              <a:avLst/>
            </a:prstGeom>
            <a:noFill/>
            <a:ln>
              <a:noFill/>
            </a:ln>
          </p:spPr>
        </p:pic>
        <p:pic>
          <p:nvPicPr>
            <p:cNvPr id="85" name="Google Shape;85;p1"/>
            <p:cNvPicPr preferRelativeResize="0"/>
            <p:nvPr/>
          </p:nvPicPr>
          <p:blipFill rotWithShape="1">
            <a:blip r:embed="rId7">
              <a:alphaModFix/>
            </a:blip>
            <a:srcRect/>
            <a:stretch/>
          </p:blipFill>
          <p:spPr>
            <a:xfrm>
              <a:off x="2132076" y="6341364"/>
              <a:ext cx="867156" cy="356616"/>
            </a:xfrm>
            <a:prstGeom prst="rect">
              <a:avLst/>
            </a:prstGeom>
            <a:noFill/>
            <a:ln>
              <a:noFill/>
            </a:ln>
          </p:spPr>
        </p:pic>
      </p:grpSp>
      <p:pic>
        <p:nvPicPr>
          <p:cNvPr id="86" name="Google Shape;86;p1"/>
          <p:cNvPicPr preferRelativeResize="0"/>
          <p:nvPr/>
        </p:nvPicPr>
        <p:blipFill rotWithShape="1">
          <a:blip r:embed="rId8">
            <a:alphaModFix/>
          </a:blip>
          <a:srcRect/>
          <a:stretch/>
        </p:blipFill>
        <p:spPr>
          <a:xfrm>
            <a:off x="152400" y="228600"/>
            <a:ext cx="646176" cy="539496"/>
          </a:xfrm>
          <a:prstGeom prst="rect">
            <a:avLst/>
          </a:prstGeom>
          <a:noFill/>
          <a:ln>
            <a:noFill/>
          </a:ln>
        </p:spPr>
      </p:pic>
      <p:sp>
        <p:nvSpPr>
          <p:cNvPr id="87" name="Google Shape;87;p1"/>
          <p:cNvSpPr txBox="1">
            <a:spLocks noGrp="1"/>
          </p:cNvSpPr>
          <p:nvPr>
            <p:ph type="title"/>
          </p:nvPr>
        </p:nvSpPr>
        <p:spPr>
          <a:xfrm>
            <a:off x="3894277" y="1299775"/>
            <a:ext cx="4959900" cy="705321"/>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4500" dirty="0"/>
              <a:t>Lecture 04</a:t>
            </a:r>
            <a:endParaRPr sz="4500" dirty="0"/>
          </a:p>
        </p:txBody>
      </p:sp>
      <p:sp>
        <p:nvSpPr>
          <p:cNvPr id="88" name="Google Shape;88;p1"/>
          <p:cNvSpPr txBox="1"/>
          <p:nvPr/>
        </p:nvSpPr>
        <p:spPr>
          <a:xfrm>
            <a:off x="1877078" y="2394966"/>
            <a:ext cx="8883000" cy="2001179"/>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3500" b="1" dirty="0">
                <a:solidFill>
                  <a:srgbClr val="1F3863"/>
                </a:solidFill>
                <a:latin typeface="Trebuchet MS"/>
                <a:ea typeface="Trebuchet MS"/>
                <a:cs typeface="Trebuchet MS"/>
                <a:sym typeface="Trebuchet MS"/>
              </a:rPr>
              <a:t>Safe Lab Procedures and Tool used</a:t>
            </a:r>
            <a:endParaRPr sz="3500" dirty="0">
              <a:latin typeface="Trebuchet MS"/>
              <a:ea typeface="Trebuchet MS"/>
              <a:cs typeface="Trebuchet MS"/>
              <a:sym typeface="Trebuchet MS"/>
            </a:endParaRPr>
          </a:p>
          <a:p>
            <a:pPr marL="528955" marR="0" lvl="0" indent="0" algn="ctr" rtl="0">
              <a:lnSpc>
                <a:spcPct val="100000"/>
              </a:lnSpc>
              <a:spcBef>
                <a:spcPts val="2850"/>
              </a:spcBef>
              <a:spcAft>
                <a:spcPts val="0"/>
              </a:spcAft>
              <a:buNone/>
            </a:pPr>
            <a:r>
              <a:rPr lang="en-US" sz="3500" b="1" dirty="0">
                <a:solidFill>
                  <a:srgbClr val="1F4E79"/>
                </a:solidFill>
                <a:latin typeface="Trebuchet MS"/>
                <a:ea typeface="Trebuchet MS"/>
                <a:cs typeface="Trebuchet MS"/>
                <a:sym typeface="Trebuchet MS"/>
              </a:rPr>
              <a:t>CT4005NI </a:t>
            </a:r>
            <a:r>
              <a:rPr lang="en-US" sz="3500" b="1" dirty="0">
                <a:latin typeface="Trebuchet MS"/>
                <a:ea typeface="Trebuchet MS"/>
                <a:cs typeface="Trebuchet MS"/>
                <a:sym typeface="Trebuchet MS"/>
              </a:rPr>
              <a:t>- Computer Hardware and Software Architectures</a:t>
            </a:r>
            <a:endParaRPr sz="3500" dirty="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146950" y="-81575"/>
            <a:ext cx="120456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48" name="Google Shape;148;p10"/>
          <p:cNvSpPr txBox="1"/>
          <p:nvPr/>
        </p:nvSpPr>
        <p:spPr>
          <a:xfrm>
            <a:off x="93374" y="1216927"/>
            <a:ext cx="11730451" cy="4240500"/>
          </a:xfrm>
          <a:prstGeom prst="rect">
            <a:avLst/>
          </a:prstGeom>
          <a:noFill/>
          <a:ln>
            <a:noFill/>
          </a:ln>
        </p:spPr>
        <p:txBody>
          <a:bodyPr spcFirstLastPara="1" wrap="square" lIns="0" tIns="13325" rIns="0" bIns="0" anchor="t" anchorCtr="0">
            <a:spAutoFit/>
          </a:bodyPr>
          <a:lstStyle/>
          <a:p>
            <a:pPr marL="0" marR="0" lvl="0" indent="0" algn="l" rtl="0">
              <a:lnSpc>
                <a:spcPct val="100000"/>
              </a:lnSpc>
              <a:spcBef>
                <a:spcPts val="0"/>
              </a:spcBef>
              <a:spcAft>
                <a:spcPts val="0"/>
              </a:spcAft>
              <a:buNone/>
            </a:pPr>
            <a:r>
              <a:rPr lang="en-US" sz="2000" i="0" u="none" strike="noStrike" cap="none" dirty="0">
                <a:solidFill>
                  <a:srgbClr val="1F477B"/>
                </a:solidFill>
                <a:latin typeface="Trebuchet MS"/>
                <a:ea typeface="Trebuchet MS"/>
                <a:cs typeface="Trebuchet MS"/>
                <a:sym typeface="Trebuchet MS"/>
              </a:rPr>
              <a:t>Identify safety procedures to protect equipment from damage and data from loss</a:t>
            </a:r>
            <a:endParaRPr sz="2000" i="0" u="none" strike="noStrike" cap="none" dirty="0">
              <a:latin typeface="Trebuchet MS"/>
              <a:ea typeface="Trebuchet MS"/>
              <a:cs typeface="Trebuchet MS"/>
              <a:sym typeface="Trebuchet MS"/>
            </a:endParaRPr>
          </a:p>
          <a:p>
            <a:pPr marL="0" marR="0" lvl="2" indent="0" algn="l" rtl="0">
              <a:lnSpc>
                <a:spcPct val="100000"/>
              </a:lnSpc>
              <a:spcBef>
                <a:spcPts val="30"/>
              </a:spcBef>
              <a:spcAft>
                <a:spcPts val="0"/>
              </a:spcAft>
              <a:buClr>
                <a:srgbClr val="1F477B"/>
              </a:buClr>
              <a:buSzPts val="2600"/>
              <a:buFont typeface="Trebuchet MS"/>
              <a:buNone/>
            </a:pPr>
            <a:endParaRPr sz="2000" i="0" u="none" strike="noStrike" cap="none" dirty="0">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2000" dirty="0">
                <a:solidFill>
                  <a:srgbClr val="1F477B"/>
                </a:solidFill>
                <a:latin typeface="Trebuchet MS"/>
                <a:ea typeface="Trebuchet MS"/>
                <a:cs typeface="Trebuchet MS"/>
                <a:sym typeface="Trebuchet MS"/>
              </a:rPr>
              <a:t>Electrostatic Discharge</a:t>
            </a:r>
            <a:endParaRPr sz="2000" dirty="0">
              <a:latin typeface="Trebuchet MS"/>
              <a:ea typeface="Trebuchet MS"/>
              <a:cs typeface="Trebuchet MS"/>
              <a:sym typeface="Trebuchet MS"/>
            </a:endParaRPr>
          </a:p>
          <a:p>
            <a:pPr marL="492758" marR="941705" lvl="3" indent="-317500" algn="l" rtl="0">
              <a:lnSpc>
                <a:spcPct val="100000"/>
              </a:lnSpc>
              <a:spcBef>
                <a:spcPts val="1645"/>
              </a:spcBef>
              <a:spcAft>
                <a:spcPts val="0"/>
              </a:spcAft>
              <a:buClr>
                <a:srgbClr val="000000"/>
              </a:buClr>
              <a:buSzPts val="2000"/>
              <a:buFont typeface="Trebuchet MS"/>
              <a:buChar char="•"/>
            </a:pPr>
            <a:r>
              <a:rPr lang="en-US" sz="2000" i="0" u="none" strike="noStrike" cap="none" dirty="0">
                <a:solidFill>
                  <a:srgbClr val="1F2023"/>
                </a:solidFill>
                <a:latin typeface="Trebuchet MS"/>
                <a:ea typeface="Trebuchet MS"/>
                <a:cs typeface="Trebuchet MS"/>
                <a:sym typeface="Trebuchet MS"/>
              </a:rPr>
              <a:t>When two electrically charged objects, such as the human body and an  electronic device come into contact with each other, static electricity is  discharged. This phenomenon is called ESD (Electrostatic Discharge).</a:t>
            </a:r>
            <a:endParaRPr sz="2000" i="0" u="none" strike="noStrike" cap="none" dirty="0">
              <a:latin typeface="Trebuchet MS"/>
              <a:ea typeface="Trebuchet MS"/>
              <a:cs typeface="Trebuchet MS"/>
              <a:sym typeface="Trebuchet MS"/>
            </a:endParaRPr>
          </a:p>
          <a:p>
            <a:pPr marL="0" marR="0" lvl="3" indent="0" algn="l" rtl="0">
              <a:lnSpc>
                <a:spcPct val="100000"/>
              </a:lnSpc>
              <a:spcBef>
                <a:spcPts val="10"/>
              </a:spcBef>
              <a:spcAft>
                <a:spcPts val="0"/>
              </a:spcAft>
              <a:buSzPts val="2350"/>
              <a:buFont typeface="Arial"/>
              <a:buNone/>
            </a:pPr>
            <a:endParaRPr sz="2000" i="0" u="none" strike="noStrike" cap="none" dirty="0">
              <a:latin typeface="Trebuchet MS"/>
              <a:ea typeface="Trebuchet MS"/>
              <a:cs typeface="Trebuchet MS"/>
              <a:sym typeface="Trebuchet MS"/>
            </a:endParaRPr>
          </a:p>
          <a:p>
            <a:pPr marL="492758" marR="0" lvl="3" indent="-318135" algn="l" rtl="0">
              <a:lnSpc>
                <a:spcPct val="100000"/>
              </a:lnSpc>
              <a:spcBef>
                <a:spcPts val="5"/>
              </a:spcBef>
              <a:spcAft>
                <a:spcPts val="0"/>
              </a:spcAft>
              <a:buSzPts val="2000"/>
              <a:buFont typeface="Trebuchet MS"/>
              <a:buChar char="•"/>
            </a:pPr>
            <a:r>
              <a:rPr lang="en-US" sz="2000" i="0" u="none" strike="noStrike" cap="none" dirty="0">
                <a:latin typeface="Trebuchet MS"/>
                <a:ea typeface="Trebuchet MS"/>
                <a:cs typeface="Trebuchet MS"/>
                <a:sym typeface="Trebuchet MS"/>
              </a:rPr>
              <a:t>Static electricity is the buildup of an electric charge resting on a surface.</a:t>
            </a:r>
            <a:endParaRPr sz="2000" i="0" u="none" strike="noStrike" cap="none" dirty="0">
              <a:latin typeface="Trebuchet MS"/>
              <a:ea typeface="Trebuchet MS"/>
              <a:cs typeface="Trebuchet MS"/>
              <a:sym typeface="Trebuchet MS"/>
            </a:endParaRPr>
          </a:p>
          <a:p>
            <a:pPr marL="0" marR="0" lvl="3" indent="0" algn="l" rtl="0">
              <a:lnSpc>
                <a:spcPct val="100000"/>
              </a:lnSpc>
              <a:spcBef>
                <a:spcPts val="35"/>
              </a:spcBef>
              <a:spcAft>
                <a:spcPts val="0"/>
              </a:spcAft>
              <a:buSzPts val="2450"/>
              <a:buFont typeface="Arial"/>
              <a:buNone/>
            </a:pPr>
            <a:endParaRPr sz="2000" i="0" u="none" strike="noStrike" cap="none" dirty="0">
              <a:latin typeface="Trebuchet MS"/>
              <a:ea typeface="Trebuchet MS"/>
              <a:cs typeface="Trebuchet MS"/>
              <a:sym typeface="Trebuchet MS"/>
            </a:endParaRPr>
          </a:p>
          <a:p>
            <a:pPr marL="492758" marR="0" lvl="3" indent="-318135" algn="l" rtl="0">
              <a:lnSpc>
                <a:spcPct val="100000"/>
              </a:lnSpc>
              <a:spcBef>
                <a:spcPts val="0"/>
              </a:spcBef>
              <a:spcAft>
                <a:spcPts val="0"/>
              </a:spcAft>
              <a:buSzPts val="2000"/>
              <a:buFont typeface="Trebuchet MS"/>
              <a:buChar char="•"/>
            </a:pPr>
            <a:r>
              <a:rPr lang="en-US" sz="2000" i="0" u="none" strike="noStrike" cap="none" dirty="0">
                <a:latin typeface="Trebuchet MS"/>
                <a:ea typeface="Trebuchet MS"/>
                <a:cs typeface="Trebuchet MS"/>
                <a:sym typeface="Trebuchet MS"/>
              </a:rPr>
              <a:t>This buildup may jump to a component and cause damage.</a:t>
            </a:r>
            <a:endParaRPr sz="2000" i="0" u="none" strike="noStrike" cap="none" dirty="0">
              <a:latin typeface="Trebuchet MS"/>
              <a:ea typeface="Trebuchet MS"/>
              <a:cs typeface="Trebuchet MS"/>
              <a:sym typeface="Trebuchet MS"/>
            </a:endParaRPr>
          </a:p>
          <a:p>
            <a:pPr marL="0" marR="0" lvl="3" indent="0" algn="l" rtl="0">
              <a:lnSpc>
                <a:spcPct val="100000"/>
              </a:lnSpc>
              <a:spcBef>
                <a:spcPts val="0"/>
              </a:spcBef>
              <a:spcAft>
                <a:spcPts val="0"/>
              </a:spcAft>
              <a:buSzPts val="2450"/>
              <a:buFont typeface="Arial"/>
              <a:buNone/>
            </a:pPr>
            <a:endParaRPr sz="2000" i="0" u="none" strike="noStrike" cap="none" dirty="0">
              <a:latin typeface="Trebuchet MS"/>
              <a:ea typeface="Trebuchet MS"/>
              <a:cs typeface="Trebuchet MS"/>
              <a:sym typeface="Trebuchet MS"/>
            </a:endParaRPr>
          </a:p>
          <a:p>
            <a:pPr marL="492759" marR="370205" lvl="3" indent="-317500" algn="l" rtl="0">
              <a:lnSpc>
                <a:spcPct val="101200"/>
              </a:lnSpc>
              <a:spcBef>
                <a:spcPts val="0"/>
              </a:spcBef>
              <a:spcAft>
                <a:spcPts val="0"/>
              </a:spcAft>
              <a:buSzPts val="2000"/>
              <a:buFont typeface="Trebuchet MS"/>
              <a:buChar char="•"/>
            </a:pPr>
            <a:r>
              <a:rPr lang="en-US" sz="2000" i="0" u="none" strike="noStrike" cap="none" dirty="0">
                <a:latin typeface="Trebuchet MS"/>
                <a:ea typeface="Trebuchet MS"/>
                <a:cs typeface="Trebuchet MS"/>
                <a:sym typeface="Trebuchet MS"/>
              </a:rPr>
              <a:t>Only takes	place	when	two	objects	that	store	different</a:t>
            </a:r>
            <a:r>
              <a:rPr lang="en-US" sz="2000" dirty="0">
                <a:latin typeface="Trebuchet MS"/>
                <a:ea typeface="Trebuchet MS"/>
                <a:cs typeface="Trebuchet MS"/>
                <a:sym typeface="Trebuchet MS"/>
              </a:rPr>
              <a:t> </a:t>
            </a:r>
            <a:r>
              <a:rPr lang="en-US" sz="2000" i="0" u="none" strike="noStrike" cap="none" dirty="0">
                <a:latin typeface="Trebuchet MS"/>
                <a:ea typeface="Trebuchet MS"/>
                <a:cs typeface="Trebuchet MS"/>
                <a:sym typeface="Trebuchet MS"/>
              </a:rPr>
              <a:t>amounts</a:t>
            </a:r>
            <a:r>
              <a:rPr lang="en-US" sz="2000" dirty="0">
                <a:latin typeface="Trebuchet MS"/>
                <a:ea typeface="Trebuchet MS"/>
                <a:cs typeface="Trebuchet MS"/>
                <a:sym typeface="Trebuchet MS"/>
              </a:rPr>
              <a:t> </a:t>
            </a:r>
            <a:r>
              <a:rPr lang="en-US" sz="2000" i="0" u="none" strike="noStrike" cap="none" dirty="0">
                <a:latin typeface="Trebuchet MS"/>
                <a:ea typeface="Trebuchet MS"/>
                <a:cs typeface="Trebuchet MS"/>
                <a:sym typeface="Trebuchet MS"/>
              </a:rPr>
              <a:t>of static  electricity (different potentials) come in contact.</a:t>
            </a:r>
            <a:endParaRPr sz="2000" i="0" u="none" strike="noStrike" cap="none" dirty="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54" name="Google Shape;154;p11"/>
          <p:cNvSpPr txBox="1"/>
          <p:nvPr/>
        </p:nvSpPr>
        <p:spPr>
          <a:xfrm>
            <a:off x="78738" y="1216913"/>
            <a:ext cx="11835621" cy="4791686"/>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b="1" dirty="0">
                <a:solidFill>
                  <a:srgbClr val="1F477B"/>
                </a:solidFill>
                <a:latin typeface="Trebuchet MS"/>
                <a:ea typeface="Trebuchet MS"/>
                <a:cs typeface="Trebuchet MS"/>
                <a:sym typeface="Trebuchet MS"/>
              </a:rPr>
              <a:t>Electromagnetic Interference (EMI)</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3250" dirty="0">
              <a:latin typeface="Trebuchet MS"/>
              <a:ea typeface="Trebuchet MS"/>
              <a:cs typeface="Trebuchet MS"/>
              <a:sym typeface="Trebuchet MS"/>
            </a:endParaRPr>
          </a:p>
          <a:p>
            <a:pPr marL="355600" marR="1320165" lvl="0" indent="-457200" algn="just" rtl="0">
              <a:lnSpc>
                <a:spcPct val="150000"/>
              </a:lnSpc>
              <a:spcBef>
                <a:spcPts val="0"/>
              </a:spcBef>
              <a:spcAft>
                <a:spcPts val="0"/>
              </a:spcAft>
              <a:buSzPts val="2400"/>
              <a:buFont typeface="Arial"/>
              <a:buChar char="•"/>
            </a:pPr>
            <a:r>
              <a:rPr lang="en-US" sz="2400" dirty="0">
                <a:latin typeface="Trebuchet MS"/>
                <a:ea typeface="Trebuchet MS"/>
                <a:cs typeface="Trebuchet MS"/>
                <a:sym typeface="Trebuchet MS"/>
              </a:rPr>
              <a:t>Is	the intrusion of outside electromagnetic	signals in a transmission  media, such	as copper cabling.</a:t>
            </a:r>
            <a:endParaRPr sz="2400" dirty="0">
              <a:latin typeface="Trebuchet MS"/>
              <a:ea typeface="Trebuchet MS"/>
              <a:cs typeface="Trebuchet MS"/>
              <a:sym typeface="Trebuchet MS"/>
            </a:endParaRPr>
          </a:p>
          <a:p>
            <a:pPr marL="0" marR="0" lvl="0" indent="-457200" algn="just" rtl="0">
              <a:lnSpc>
                <a:spcPct val="150000"/>
              </a:lnSpc>
              <a:spcBef>
                <a:spcPts val="25"/>
              </a:spcBef>
              <a:spcAft>
                <a:spcPts val="0"/>
              </a:spcAft>
              <a:buSzPts val="2400"/>
              <a:buFont typeface="Arial"/>
              <a:buNone/>
            </a:pPr>
            <a:endParaRPr sz="2400" dirty="0">
              <a:latin typeface="Trebuchet MS"/>
              <a:ea typeface="Trebuchet MS"/>
              <a:cs typeface="Trebuchet MS"/>
              <a:sym typeface="Trebuchet MS"/>
            </a:endParaRPr>
          </a:p>
          <a:p>
            <a:pPr marL="355600" marR="2044064" lvl="0" indent="-457200" algn="just" rtl="0">
              <a:lnSpc>
                <a:spcPct val="150000"/>
              </a:lnSpc>
              <a:spcBef>
                <a:spcPts val="0"/>
              </a:spcBef>
              <a:spcAft>
                <a:spcPts val="0"/>
              </a:spcAft>
              <a:buSzPts val="2400"/>
              <a:buFont typeface="Arial"/>
              <a:buChar char="•"/>
            </a:pPr>
            <a:r>
              <a:rPr lang="en-US" sz="2400" dirty="0">
                <a:latin typeface="Trebuchet MS"/>
                <a:ea typeface="Trebuchet MS"/>
                <a:cs typeface="Trebuchet MS"/>
                <a:sym typeface="Trebuchet MS"/>
              </a:rPr>
              <a:t>In a network	environment, EMI	distorts	the signals so that the  receiving devices have difficulty interpreting them.</a:t>
            </a:r>
            <a:endParaRPr sz="2400" dirty="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60" name="Google Shape;160;p12"/>
          <p:cNvSpPr txBox="1"/>
          <p:nvPr/>
        </p:nvSpPr>
        <p:spPr>
          <a:xfrm>
            <a:off x="78739" y="1216913"/>
            <a:ext cx="11483400" cy="35313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b="1" dirty="0">
                <a:solidFill>
                  <a:srgbClr val="1F477B"/>
                </a:solidFill>
                <a:latin typeface="Trebuchet MS"/>
                <a:ea typeface="Trebuchet MS"/>
                <a:cs typeface="Trebuchet MS"/>
                <a:sym typeface="Trebuchet MS"/>
              </a:rPr>
              <a:t>Radio Frequency Interference (RFI)</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3250" dirty="0">
              <a:latin typeface="Trebuchet MS"/>
              <a:ea typeface="Trebuchet MS"/>
              <a:cs typeface="Trebuchet MS"/>
              <a:sym typeface="Trebuchet MS"/>
            </a:endParaRPr>
          </a:p>
          <a:p>
            <a:pPr marL="355600" marR="1687195" lvl="0" indent="-342900" algn="l" rtl="0">
              <a:lnSpc>
                <a:spcPct val="101299"/>
              </a:lnSpc>
              <a:spcBef>
                <a:spcPts val="0"/>
              </a:spcBef>
              <a:spcAft>
                <a:spcPts val="0"/>
              </a:spcAft>
              <a:buSzPts val="2400"/>
              <a:buFont typeface="Arial"/>
              <a:buChar char="•"/>
            </a:pPr>
            <a:r>
              <a:rPr lang="en-US" sz="2400" dirty="0">
                <a:latin typeface="Trebuchet MS"/>
                <a:ea typeface="Trebuchet MS"/>
                <a:cs typeface="Trebuchet MS"/>
                <a:sym typeface="Trebuchet MS"/>
              </a:rPr>
              <a:t>RFI is the interference caused by radio transmitters and other devices  transmitting in the same frequency.</a:t>
            </a:r>
            <a:endParaRPr sz="2400" dirty="0">
              <a:latin typeface="Trebuchet MS"/>
              <a:ea typeface="Trebuchet MS"/>
              <a:cs typeface="Trebuchet MS"/>
              <a:sym typeface="Trebuchet MS"/>
            </a:endParaRPr>
          </a:p>
          <a:p>
            <a:pPr marL="0" marR="0" lvl="0" indent="0" algn="l" rtl="0">
              <a:lnSpc>
                <a:spcPct val="100000"/>
              </a:lnSpc>
              <a:spcBef>
                <a:spcPts val="40"/>
              </a:spcBef>
              <a:spcAft>
                <a:spcPts val="0"/>
              </a:spcAft>
              <a:buSzPts val="2450"/>
              <a:buFont typeface="Arial"/>
              <a:buNone/>
            </a:pPr>
            <a:endParaRPr sz="2450" dirty="0">
              <a:latin typeface="Trebuchet MS"/>
              <a:ea typeface="Trebuchet MS"/>
              <a:cs typeface="Trebuchet MS"/>
              <a:sym typeface="Trebuchet MS"/>
            </a:endParaRPr>
          </a:p>
          <a:p>
            <a:pPr marL="355600" marR="0" lvl="0" indent="-342900" algn="l" rtl="0">
              <a:lnSpc>
                <a:spcPct val="100000"/>
              </a:lnSpc>
              <a:spcBef>
                <a:spcPts val="0"/>
              </a:spcBef>
              <a:spcAft>
                <a:spcPts val="0"/>
              </a:spcAft>
              <a:buSzPts val="2400"/>
              <a:buFont typeface="Arial"/>
              <a:buChar char="•"/>
            </a:pPr>
            <a:r>
              <a:rPr lang="en-US" sz="2400" dirty="0">
                <a:latin typeface="Trebuchet MS"/>
                <a:ea typeface="Trebuchet MS"/>
                <a:cs typeface="Trebuchet MS"/>
                <a:sym typeface="Trebuchet MS"/>
              </a:rPr>
              <a:t>Wireless networks are affected by Radio Frequency Interference (RFI).</a:t>
            </a:r>
            <a:endParaRPr sz="2400" dirty="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66" name="Google Shape;166;p13"/>
          <p:cNvSpPr txBox="1"/>
          <p:nvPr/>
        </p:nvSpPr>
        <p:spPr>
          <a:xfrm>
            <a:off x="78739" y="1216913"/>
            <a:ext cx="11483400" cy="32964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b="1" dirty="0">
                <a:solidFill>
                  <a:srgbClr val="1F477B"/>
                </a:solidFill>
                <a:latin typeface="Trebuchet MS"/>
                <a:ea typeface="Trebuchet MS"/>
                <a:cs typeface="Trebuchet MS"/>
                <a:sym typeface="Trebuchet MS"/>
              </a:rPr>
              <a:t>Climate</a:t>
            </a:r>
            <a:endParaRPr sz="2600" dirty="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350" dirty="0">
              <a:latin typeface="Trebuchet MS"/>
              <a:ea typeface="Trebuchet MS"/>
              <a:cs typeface="Trebuchet MS"/>
              <a:sym typeface="Trebuchet MS"/>
            </a:endParaRPr>
          </a:p>
          <a:p>
            <a:pPr marL="355600" marR="0" lvl="0" indent="-342900" algn="l" rtl="0">
              <a:lnSpc>
                <a:spcPct val="119166"/>
              </a:lnSpc>
              <a:spcBef>
                <a:spcPts val="0"/>
              </a:spcBef>
              <a:spcAft>
                <a:spcPts val="0"/>
              </a:spcAft>
              <a:buSzPts val="2400"/>
              <a:buFont typeface="Arial"/>
              <a:buChar char="•"/>
            </a:pPr>
            <a:r>
              <a:rPr lang="en-US" sz="2400" dirty="0">
                <a:latin typeface="Trebuchet MS"/>
                <a:ea typeface="Trebuchet MS"/>
                <a:cs typeface="Trebuchet MS"/>
                <a:sym typeface="Trebuchet MS"/>
              </a:rPr>
              <a:t>If the environment temperature is too high, equipment can overheat.</a:t>
            </a:r>
            <a:endParaRPr sz="2400" dirty="0">
              <a:latin typeface="Trebuchet MS"/>
              <a:ea typeface="Trebuchet MS"/>
              <a:cs typeface="Trebuchet MS"/>
              <a:sym typeface="Trebuchet MS"/>
            </a:endParaRPr>
          </a:p>
          <a:p>
            <a:pPr marL="355600" marR="0" lvl="0" indent="-342900" algn="l" rtl="0">
              <a:lnSpc>
                <a:spcPct val="119166"/>
              </a:lnSpc>
              <a:spcBef>
                <a:spcPts val="0"/>
              </a:spcBef>
              <a:spcAft>
                <a:spcPts val="0"/>
              </a:spcAft>
              <a:buSzPts val="2400"/>
              <a:buFont typeface="Arial"/>
              <a:buChar char="•"/>
            </a:pPr>
            <a:r>
              <a:rPr lang="en-US" sz="2400" dirty="0">
                <a:latin typeface="Trebuchet MS"/>
                <a:ea typeface="Trebuchet MS"/>
                <a:cs typeface="Trebuchet MS"/>
                <a:sym typeface="Trebuchet MS"/>
              </a:rPr>
              <a:t>If humidity is too low, chances of ESD increases, if too high, equipment</a:t>
            </a:r>
            <a:endParaRPr sz="2400" dirty="0">
              <a:latin typeface="Trebuchet MS"/>
              <a:ea typeface="Trebuchet MS"/>
              <a:cs typeface="Trebuchet MS"/>
              <a:sym typeface="Trebuchet MS"/>
            </a:endParaRPr>
          </a:p>
          <a:p>
            <a:pPr marL="355600" marR="0" lvl="0" indent="0" algn="l" rtl="0">
              <a:lnSpc>
                <a:spcPct val="100000"/>
              </a:lnSpc>
              <a:spcBef>
                <a:spcPts val="40"/>
              </a:spcBef>
              <a:spcAft>
                <a:spcPts val="0"/>
              </a:spcAft>
              <a:buNone/>
            </a:pPr>
            <a:r>
              <a:rPr lang="en-US" sz="2400" dirty="0">
                <a:latin typeface="Trebuchet MS"/>
                <a:ea typeface="Trebuchet MS"/>
                <a:cs typeface="Trebuchet MS"/>
                <a:sym typeface="Trebuchet MS"/>
              </a:rPr>
              <a:t>can suffer from moisture damage.</a:t>
            </a:r>
            <a:endParaRPr sz="2400" dirty="0">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72" name="Google Shape;172;p14"/>
          <p:cNvSpPr txBox="1"/>
          <p:nvPr/>
        </p:nvSpPr>
        <p:spPr>
          <a:xfrm>
            <a:off x="78739" y="1216913"/>
            <a:ext cx="11483400" cy="47739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b="1" u="sng" dirty="0">
                <a:solidFill>
                  <a:srgbClr val="1F477B"/>
                </a:solidFill>
                <a:latin typeface="Trebuchet MS"/>
                <a:ea typeface="Trebuchet MS"/>
                <a:cs typeface="Trebuchet MS"/>
                <a:sym typeface="Trebuchet MS"/>
              </a:rPr>
              <a:t>Power Fluctuation Types</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3250" dirty="0">
              <a:latin typeface="Trebuchet MS"/>
              <a:ea typeface="Trebuchet MS"/>
              <a:cs typeface="Trebuchet MS"/>
              <a:sym typeface="Trebuchet MS"/>
            </a:endParaRPr>
          </a:p>
          <a:p>
            <a:pPr marL="12700" marR="2273935" lvl="0" indent="0" algn="l" rtl="0">
              <a:lnSpc>
                <a:spcPct val="101299"/>
              </a:lnSpc>
              <a:spcBef>
                <a:spcPts val="0"/>
              </a:spcBef>
              <a:spcAft>
                <a:spcPts val="0"/>
              </a:spcAft>
              <a:buNone/>
            </a:pPr>
            <a:r>
              <a:rPr lang="en-US" sz="2400" dirty="0">
                <a:latin typeface="Trebuchet MS"/>
                <a:ea typeface="Trebuchet MS"/>
                <a:cs typeface="Trebuchet MS"/>
                <a:sym typeface="Trebuchet MS"/>
              </a:rPr>
              <a:t>The following types of AC power fluctuations can cause data loss or  hardware failure:</a:t>
            </a:r>
            <a:endParaRPr sz="2400" dirty="0">
              <a:latin typeface="Trebuchet MS"/>
              <a:ea typeface="Trebuchet MS"/>
              <a:cs typeface="Trebuchet MS"/>
              <a:sym typeface="Trebuchet MS"/>
            </a:endParaRPr>
          </a:p>
          <a:p>
            <a:pPr marL="355600" marR="0" lvl="0" indent="-342900" algn="l" rtl="0">
              <a:lnSpc>
                <a:spcPct val="100000"/>
              </a:lnSpc>
              <a:spcBef>
                <a:spcPts val="5"/>
              </a:spcBef>
              <a:spcAft>
                <a:spcPts val="0"/>
              </a:spcAft>
              <a:buClr>
                <a:srgbClr val="000000"/>
              </a:buClr>
              <a:buSzPts val="2400"/>
              <a:buFont typeface="Arial"/>
              <a:buChar char="•"/>
            </a:pPr>
            <a:r>
              <a:rPr lang="en-US" sz="2400" dirty="0">
                <a:solidFill>
                  <a:srgbClr val="001F5F"/>
                </a:solidFill>
                <a:latin typeface="Trebuchet MS"/>
                <a:ea typeface="Trebuchet MS"/>
                <a:cs typeface="Trebuchet MS"/>
                <a:sym typeface="Trebuchet MS"/>
              </a:rPr>
              <a:t>Blackout </a:t>
            </a:r>
            <a:r>
              <a:rPr lang="en-US" sz="2400" dirty="0">
                <a:latin typeface="Trebuchet MS"/>
                <a:ea typeface="Trebuchet MS"/>
                <a:cs typeface="Trebuchet MS"/>
                <a:sym typeface="Trebuchet MS"/>
              </a:rPr>
              <a:t>- complete loss of AC power.</a:t>
            </a:r>
            <a:endParaRPr sz="2400" dirty="0">
              <a:latin typeface="Trebuchet MS"/>
              <a:ea typeface="Trebuchet MS"/>
              <a:cs typeface="Trebuchet MS"/>
              <a:sym typeface="Trebuchet MS"/>
            </a:endParaRPr>
          </a:p>
          <a:p>
            <a:pPr marL="355600" marR="0" lvl="0" indent="-342900" algn="l" rtl="0">
              <a:lnSpc>
                <a:spcPct val="100000"/>
              </a:lnSpc>
              <a:spcBef>
                <a:spcPts val="0"/>
              </a:spcBef>
              <a:spcAft>
                <a:spcPts val="0"/>
              </a:spcAft>
              <a:buClr>
                <a:srgbClr val="000000"/>
              </a:buClr>
              <a:buSzPts val="2400"/>
              <a:buFont typeface="Arial"/>
              <a:buChar char="•"/>
            </a:pPr>
            <a:r>
              <a:rPr lang="en-US" sz="2400" dirty="0">
                <a:solidFill>
                  <a:srgbClr val="001F5F"/>
                </a:solidFill>
                <a:latin typeface="Trebuchet MS"/>
                <a:ea typeface="Trebuchet MS"/>
                <a:cs typeface="Trebuchet MS"/>
                <a:sym typeface="Trebuchet MS"/>
              </a:rPr>
              <a:t>Brownout </a:t>
            </a:r>
            <a:r>
              <a:rPr lang="en-US" sz="2400" dirty="0">
                <a:latin typeface="Trebuchet MS"/>
                <a:ea typeface="Trebuchet MS"/>
                <a:cs typeface="Trebuchet MS"/>
                <a:sym typeface="Trebuchet MS"/>
              </a:rPr>
              <a:t>- reduced voltage level of AC (below 80%)</a:t>
            </a:r>
            <a:endParaRPr sz="2400" dirty="0">
              <a:latin typeface="Trebuchet MS"/>
              <a:ea typeface="Trebuchet MS"/>
              <a:cs typeface="Trebuchet MS"/>
              <a:sym typeface="Trebuchet MS"/>
            </a:endParaRPr>
          </a:p>
          <a:p>
            <a:pPr marL="355600" marR="0" lvl="0" indent="-342900" algn="l" rtl="0">
              <a:lnSpc>
                <a:spcPct val="119166"/>
              </a:lnSpc>
              <a:spcBef>
                <a:spcPts val="0"/>
              </a:spcBef>
              <a:spcAft>
                <a:spcPts val="0"/>
              </a:spcAft>
              <a:buClr>
                <a:srgbClr val="000000"/>
              </a:buClr>
              <a:buSzPts val="2400"/>
              <a:buFont typeface="Arial"/>
              <a:buChar char="•"/>
            </a:pPr>
            <a:r>
              <a:rPr lang="en-US" sz="2400" dirty="0">
                <a:solidFill>
                  <a:srgbClr val="001F5F"/>
                </a:solidFill>
                <a:latin typeface="Trebuchet MS"/>
                <a:ea typeface="Trebuchet MS"/>
                <a:cs typeface="Trebuchet MS"/>
                <a:sym typeface="Trebuchet MS"/>
              </a:rPr>
              <a:t>Spike </a:t>
            </a:r>
            <a:r>
              <a:rPr lang="en-US" sz="2400" dirty="0">
                <a:latin typeface="Trebuchet MS"/>
                <a:ea typeface="Trebuchet MS"/>
                <a:cs typeface="Trebuchet MS"/>
                <a:sym typeface="Trebuchet MS"/>
              </a:rPr>
              <a:t>- Sudden increase in voltage that lasts for a very short time period</a:t>
            </a:r>
            <a:endParaRPr sz="2400" dirty="0">
              <a:latin typeface="Trebuchet MS"/>
              <a:ea typeface="Trebuchet MS"/>
              <a:cs typeface="Trebuchet MS"/>
              <a:sym typeface="Trebuchet MS"/>
            </a:endParaRPr>
          </a:p>
          <a:p>
            <a:pPr marL="355600" marR="0" lvl="0" indent="-342900" algn="l" rtl="0">
              <a:lnSpc>
                <a:spcPct val="119166"/>
              </a:lnSpc>
              <a:spcBef>
                <a:spcPts val="0"/>
              </a:spcBef>
              <a:spcAft>
                <a:spcPts val="0"/>
              </a:spcAft>
              <a:buClr>
                <a:srgbClr val="000000"/>
              </a:buClr>
              <a:buSzPts val="2400"/>
              <a:buFont typeface="Arial"/>
              <a:buChar char="•"/>
            </a:pPr>
            <a:r>
              <a:rPr lang="en-US" sz="2400" dirty="0">
                <a:solidFill>
                  <a:srgbClr val="001F5F"/>
                </a:solidFill>
                <a:latin typeface="Trebuchet MS"/>
                <a:ea typeface="Trebuchet MS"/>
                <a:cs typeface="Trebuchet MS"/>
                <a:sym typeface="Trebuchet MS"/>
              </a:rPr>
              <a:t>Power surge </a:t>
            </a:r>
            <a:r>
              <a:rPr lang="en-US" sz="2400" dirty="0">
                <a:latin typeface="Trebuchet MS"/>
                <a:ea typeface="Trebuchet MS"/>
                <a:cs typeface="Trebuchet MS"/>
                <a:sym typeface="Trebuchet MS"/>
              </a:rPr>
              <a:t>- Dramatic increase in voltage above the normal flow of</a:t>
            </a:r>
            <a:endParaRPr sz="2400" dirty="0">
              <a:latin typeface="Trebuchet MS"/>
              <a:ea typeface="Trebuchet MS"/>
              <a:cs typeface="Trebuchet MS"/>
              <a:sym typeface="Trebuchet MS"/>
            </a:endParaRPr>
          </a:p>
          <a:p>
            <a:pPr marL="355600" marR="0" lvl="0" indent="0" algn="l" rtl="0">
              <a:lnSpc>
                <a:spcPct val="100000"/>
              </a:lnSpc>
              <a:spcBef>
                <a:spcPts val="40"/>
              </a:spcBef>
              <a:spcAft>
                <a:spcPts val="0"/>
              </a:spcAft>
              <a:buNone/>
            </a:pPr>
            <a:r>
              <a:rPr lang="en-US" sz="2400" dirty="0">
                <a:latin typeface="Trebuchet MS"/>
                <a:ea typeface="Trebuchet MS"/>
                <a:cs typeface="Trebuchet MS"/>
                <a:sym typeface="Trebuchet MS"/>
              </a:rPr>
              <a:t>electrical current.</a:t>
            </a:r>
            <a:endParaRPr sz="2400" dirty="0">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78" name="Google Shape;178;p15"/>
          <p:cNvSpPr txBox="1"/>
          <p:nvPr/>
        </p:nvSpPr>
        <p:spPr>
          <a:xfrm>
            <a:off x="78739" y="1216913"/>
            <a:ext cx="11483400" cy="43764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b="1" u="sng" dirty="0">
                <a:solidFill>
                  <a:srgbClr val="1F477B"/>
                </a:solidFill>
                <a:latin typeface="Trebuchet MS"/>
                <a:ea typeface="Trebuchet MS"/>
                <a:cs typeface="Trebuchet MS"/>
                <a:sym typeface="Trebuchet MS"/>
              </a:rPr>
              <a:t>Power Protection Devices</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3250" dirty="0">
              <a:latin typeface="Trebuchet MS"/>
              <a:ea typeface="Trebuchet MS"/>
              <a:cs typeface="Trebuchet MS"/>
              <a:sym typeface="Trebuchet MS"/>
            </a:endParaRPr>
          </a:p>
          <a:p>
            <a:pPr marL="355600" marR="2122170" lvl="0" indent="-336550" algn="l" rtl="0">
              <a:lnSpc>
                <a:spcPct val="101299"/>
              </a:lnSpc>
              <a:spcBef>
                <a:spcPts val="0"/>
              </a:spcBef>
              <a:spcAft>
                <a:spcPts val="0"/>
              </a:spcAft>
              <a:buClr>
                <a:srgbClr val="000000"/>
              </a:buClr>
              <a:buSzPts val="2300"/>
              <a:buFont typeface="Arial"/>
              <a:buChar char="•"/>
            </a:pPr>
            <a:r>
              <a:rPr lang="en-US" sz="2300" dirty="0">
                <a:solidFill>
                  <a:schemeClr val="accent1"/>
                </a:solidFill>
                <a:latin typeface="Trebuchet MS"/>
                <a:ea typeface="Trebuchet MS"/>
                <a:cs typeface="Trebuchet MS"/>
                <a:sym typeface="Trebuchet MS"/>
              </a:rPr>
              <a:t>Surge suppressor </a:t>
            </a:r>
            <a:r>
              <a:rPr lang="en-US" sz="2300" dirty="0">
                <a:latin typeface="Trebuchet MS"/>
                <a:ea typeface="Trebuchet MS"/>
                <a:cs typeface="Trebuchet MS"/>
                <a:sym typeface="Trebuchet MS"/>
              </a:rPr>
              <a:t>- helps protect against damage from surges and  spikes.</a:t>
            </a:r>
            <a:endParaRPr sz="2300" dirty="0">
              <a:latin typeface="Trebuchet MS"/>
              <a:ea typeface="Trebuchet MS"/>
              <a:cs typeface="Trebuchet MS"/>
              <a:sym typeface="Trebuchet MS"/>
            </a:endParaRPr>
          </a:p>
          <a:p>
            <a:pPr marL="355600" marR="1549400" lvl="0" indent="-336550" algn="l" rtl="0">
              <a:lnSpc>
                <a:spcPct val="121666"/>
              </a:lnSpc>
              <a:spcBef>
                <a:spcPts val="35"/>
              </a:spcBef>
              <a:spcAft>
                <a:spcPts val="0"/>
              </a:spcAft>
              <a:buClr>
                <a:srgbClr val="000000"/>
              </a:buClr>
              <a:buSzPts val="2300"/>
              <a:buFont typeface="Arial"/>
              <a:buChar char="•"/>
            </a:pPr>
            <a:r>
              <a:rPr lang="en-US" sz="2300" dirty="0">
                <a:solidFill>
                  <a:srgbClr val="1F477B"/>
                </a:solidFill>
                <a:latin typeface="Trebuchet MS"/>
                <a:ea typeface="Trebuchet MS"/>
                <a:cs typeface="Trebuchet MS"/>
                <a:sym typeface="Trebuchet MS"/>
              </a:rPr>
              <a:t>Uninterruptible Power Supply (UPS)</a:t>
            </a:r>
            <a:r>
              <a:rPr lang="en-US" sz="2300" dirty="0">
                <a:solidFill>
                  <a:srgbClr val="001F5F"/>
                </a:solidFill>
                <a:latin typeface="Trebuchet MS"/>
                <a:ea typeface="Trebuchet MS"/>
                <a:cs typeface="Trebuchet MS"/>
                <a:sym typeface="Trebuchet MS"/>
              </a:rPr>
              <a:t> </a:t>
            </a:r>
            <a:r>
              <a:rPr lang="en-US" sz="2300" dirty="0">
                <a:latin typeface="Trebuchet MS"/>
                <a:ea typeface="Trebuchet MS"/>
                <a:cs typeface="Trebuchet MS"/>
                <a:sym typeface="Trebuchet MS"/>
              </a:rPr>
              <a:t>- helps protect against brownouts  and blackouts.</a:t>
            </a:r>
            <a:endParaRPr sz="2300" dirty="0">
              <a:latin typeface="Trebuchet MS"/>
              <a:ea typeface="Trebuchet MS"/>
              <a:cs typeface="Trebuchet MS"/>
              <a:sym typeface="Trebuchet MS"/>
            </a:endParaRPr>
          </a:p>
          <a:p>
            <a:pPr marL="355600" marR="0" lvl="0" indent="-336550" algn="l" rtl="0">
              <a:lnSpc>
                <a:spcPct val="113958"/>
              </a:lnSpc>
              <a:spcBef>
                <a:spcPts val="0"/>
              </a:spcBef>
              <a:spcAft>
                <a:spcPts val="0"/>
              </a:spcAft>
              <a:buClr>
                <a:srgbClr val="000000"/>
              </a:buClr>
              <a:buSzPts val="2300"/>
              <a:buFont typeface="Arial"/>
              <a:buChar char="•"/>
            </a:pPr>
            <a:r>
              <a:rPr lang="en-US" sz="2300" dirty="0">
                <a:solidFill>
                  <a:srgbClr val="001F5F"/>
                </a:solidFill>
                <a:latin typeface="Trebuchet MS"/>
                <a:ea typeface="Trebuchet MS"/>
                <a:cs typeface="Trebuchet MS"/>
                <a:sym typeface="Trebuchet MS"/>
              </a:rPr>
              <a:t>Standby Power Supply (SPS</a:t>
            </a:r>
            <a:r>
              <a:rPr lang="en-US" sz="2300" dirty="0">
                <a:latin typeface="Trebuchet MS"/>
                <a:ea typeface="Trebuchet MS"/>
                <a:cs typeface="Trebuchet MS"/>
                <a:sym typeface="Trebuchet MS"/>
              </a:rPr>
              <a:t>) - Helps protect against potential electrical</a:t>
            </a:r>
            <a:endParaRPr sz="2300" dirty="0">
              <a:latin typeface="Trebuchet MS"/>
              <a:ea typeface="Trebuchet MS"/>
              <a:cs typeface="Trebuchet MS"/>
              <a:sym typeface="Trebuchet MS"/>
            </a:endParaRPr>
          </a:p>
          <a:p>
            <a:pPr marL="355600" marR="0" lvl="0" indent="0" algn="l" rtl="0">
              <a:lnSpc>
                <a:spcPct val="100000"/>
              </a:lnSpc>
              <a:spcBef>
                <a:spcPts val="35"/>
              </a:spcBef>
              <a:spcAft>
                <a:spcPts val="0"/>
              </a:spcAft>
              <a:buNone/>
            </a:pPr>
            <a:r>
              <a:rPr lang="en-US" sz="2300" dirty="0">
                <a:latin typeface="Trebuchet MS"/>
                <a:ea typeface="Trebuchet MS"/>
                <a:cs typeface="Trebuchet MS"/>
                <a:sym typeface="Trebuchet MS"/>
              </a:rPr>
              <a:t>power problems by providing a backup battery to supply power.</a:t>
            </a:r>
            <a:endParaRPr sz="2300" dirty="0">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6"/>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84" name="Google Shape;184;p16"/>
          <p:cNvSpPr txBox="1"/>
          <p:nvPr/>
        </p:nvSpPr>
        <p:spPr>
          <a:xfrm>
            <a:off x="344032" y="1216925"/>
            <a:ext cx="11363518" cy="1888327"/>
          </a:xfrm>
          <a:prstGeom prst="rect">
            <a:avLst/>
          </a:prstGeom>
          <a:noFill/>
          <a:ln>
            <a:noFill/>
          </a:ln>
        </p:spPr>
        <p:txBody>
          <a:bodyPr spcFirstLastPara="1" wrap="square" lIns="0" tIns="13325" rIns="0" bIns="0" anchor="t" anchorCtr="0">
            <a:spAutoFit/>
          </a:bodyPr>
          <a:lstStyle/>
          <a:p>
            <a:pPr marL="2476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4.1.3 Identify safety procedures to protect the environment from contamination</a:t>
            </a:r>
            <a:endParaRPr sz="2300" dirty="0">
              <a:latin typeface="Trebuchet MS"/>
              <a:ea typeface="Trebuchet MS"/>
              <a:cs typeface="Trebuchet MS"/>
              <a:sym typeface="Trebuchet MS"/>
            </a:endParaRPr>
          </a:p>
          <a:p>
            <a:pPr marL="0" marR="0" lvl="0" indent="0" algn="l" rtl="0">
              <a:lnSpc>
                <a:spcPct val="100000"/>
              </a:lnSpc>
              <a:spcBef>
                <a:spcPts val="50"/>
              </a:spcBef>
              <a:spcAft>
                <a:spcPts val="0"/>
              </a:spcAft>
              <a:buNone/>
            </a:pPr>
            <a:endParaRPr sz="2600" dirty="0">
              <a:latin typeface="Trebuchet MS"/>
              <a:ea typeface="Trebuchet MS"/>
              <a:cs typeface="Trebuchet MS"/>
              <a:sym typeface="Trebuchet MS"/>
            </a:endParaRPr>
          </a:p>
          <a:p>
            <a:pPr marL="24765" marR="5080" lvl="0" indent="-107949" algn="l" rtl="0">
              <a:lnSpc>
                <a:spcPct val="100000"/>
              </a:lnSpc>
              <a:spcBef>
                <a:spcPts val="0"/>
              </a:spcBef>
              <a:spcAft>
                <a:spcPts val="0"/>
              </a:spcAft>
              <a:buSzPts val="1700"/>
              <a:buFont typeface="Arial"/>
              <a:buChar char="•"/>
            </a:pPr>
            <a:r>
              <a:rPr lang="en-US" sz="2400" dirty="0">
                <a:latin typeface="Trebuchet MS"/>
                <a:ea typeface="Trebuchet MS"/>
                <a:cs typeface="Trebuchet MS"/>
                <a:sym typeface="Trebuchet MS"/>
              </a:rPr>
              <a:t> Computers	and	peripherals	contain	materials	like	heavy	metals	</a:t>
            </a:r>
            <a:endParaRPr sz="2400" dirty="0">
              <a:latin typeface="Trebuchet MS"/>
              <a:ea typeface="Trebuchet MS"/>
              <a:cs typeface="Trebuchet MS"/>
              <a:sym typeface="Trebuchet MS"/>
            </a:endParaRPr>
          </a:p>
          <a:p>
            <a:pPr marL="0" marR="5080" lvl="0" indent="0" algn="l" rtl="0">
              <a:lnSpc>
                <a:spcPct val="100000"/>
              </a:lnSpc>
              <a:spcBef>
                <a:spcPts val="0"/>
              </a:spcBef>
              <a:spcAft>
                <a:spcPts val="0"/>
              </a:spcAft>
              <a:buNone/>
            </a:pPr>
            <a:r>
              <a:rPr lang="en-US" sz="2400" dirty="0">
                <a:latin typeface="Trebuchet MS"/>
                <a:ea typeface="Trebuchet MS"/>
                <a:cs typeface="Trebuchet MS"/>
                <a:sym typeface="Trebuchet MS"/>
              </a:rPr>
              <a:t>such	as  cadmium, lead, or mercury that can be harmful to the environment.</a:t>
            </a:r>
            <a:endParaRPr sz="2400" dirty="0">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90" name="Google Shape;190;p17"/>
          <p:cNvSpPr txBox="1"/>
          <p:nvPr/>
        </p:nvSpPr>
        <p:spPr>
          <a:xfrm>
            <a:off x="404125" y="1376125"/>
            <a:ext cx="8315400" cy="35274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4.1.3 Identify safety procedures to protect the environment from contamination</a:t>
            </a:r>
            <a:endParaRPr sz="2300" dirty="0">
              <a:latin typeface="Trebuchet MS"/>
              <a:ea typeface="Trebuchet MS"/>
              <a:cs typeface="Trebuchet MS"/>
              <a:sym typeface="Trebuchet MS"/>
            </a:endParaRPr>
          </a:p>
          <a:p>
            <a:pPr marL="12700" marR="0" lvl="0" indent="0" algn="just" rtl="0">
              <a:lnSpc>
                <a:spcPct val="119375"/>
              </a:lnSpc>
              <a:spcBef>
                <a:spcPts val="2030"/>
              </a:spcBef>
              <a:spcAft>
                <a:spcPts val="0"/>
              </a:spcAft>
              <a:buNone/>
            </a:pPr>
            <a:r>
              <a:rPr lang="en-US" sz="2400" b="1" dirty="0">
                <a:solidFill>
                  <a:srgbClr val="001F5F"/>
                </a:solidFill>
                <a:latin typeface="Trebuchet MS"/>
                <a:ea typeface="Trebuchet MS"/>
                <a:cs typeface="Trebuchet MS"/>
                <a:sym typeface="Trebuchet MS"/>
              </a:rPr>
              <a:t>Material Safety and Data Sheet</a:t>
            </a:r>
            <a:endParaRPr sz="2400" dirty="0">
              <a:latin typeface="Trebuchet MS"/>
              <a:ea typeface="Trebuchet MS"/>
              <a:cs typeface="Trebuchet MS"/>
              <a:sym typeface="Trebuchet MS"/>
            </a:endParaRPr>
          </a:p>
          <a:p>
            <a:pPr marL="355600" marR="293370" lvl="0" indent="-336550" algn="just" rtl="0">
              <a:lnSpc>
                <a:spcPct val="120000"/>
              </a:lnSpc>
              <a:spcBef>
                <a:spcPts val="80"/>
              </a:spcBef>
              <a:spcAft>
                <a:spcPts val="0"/>
              </a:spcAft>
              <a:buSzPts val="2300"/>
              <a:buChar char="•"/>
            </a:pPr>
            <a:r>
              <a:rPr lang="en-US" sz="2300" dirty="0">
                <a:latin typeface="Trebuchet MS"/>
                <a:ea typeface="Trebuchet MS"/>
                <a:cs typeface="Trebuchet MS"/>
                <a:sym typeface="Trebuchet MS"/>
              </a:rPr>
              <a:t>A Material Safety and Data Sheet (MSDS) is </a:t>
            </a:r>
            <a:endParaRPr sz="2300" dirty="0">
              <a:latin typeface="Trebuchet MS"/>
              <a:ea typeface="Trebuchet MS"/>
              <a:cs typeface="Trebuchet MS"/>
              <a:sym typeface="Trebuchet MS"/>
            </a:endParaRPr>
          </a:p>
          <a:p>
            <a:pPr marL="457200" marR="293370" lvl="0" indent="0" algn="just" rtl="0">
              <a:lnSpc>
                <a:spcPct val="120000"/>
              </a:lnSpc>
              <a:spcBef>
                <a:spcPts val="80"/>
              </a:spcBef>
              <a:spcAft>
                <a:spcPts val="0"/>
              </a:spcAft>
              <a:buNone/>
            </a:pPr>
            <a:r>
              <a:rPr lang="en-US" sz="2300" dirty="0">
                <a:latin typeface="Trebuchet MS"/>
                <a:ea typeface="Trebuchet MS"/>
                <a:cs typeface="Trebuchet MS"/>
                <a:sym typeface="Trebuchet MS"/>
              </a:rPr>
              <a:t>a fact sheet that  summarizes information about </a:t>
            </a:r>
            <a:endParaRPr sz="2300" dirty="0">
              <a:latin typeface="Trebuchet MS"/>
              <a:ea typeface="Trebuchet MS"/>
              <a:cs typeface="Trebuchet MS"/>
              <a:sym typeface="Trebuchet MS"/>
            </a:endParaRPr>
          </a:p>
          <a:p>
            <a:pPr marL="457200" marR="293370" lvl="0" indent="0" algn="just" rtl="0">
              <a:lnSpc>
                <a:spcPct val="120000"/>
              </a:lnSpc>
              <a:spcBef>
                <a:spcPts val="80"/>
              </a:spcBef>
              <a:spcAft>
                <a:spcPts val="0"/>
              </a:spcAft>
              <a:buNone/>
            </a:pPr>
            <a:r>
              <a:rPr lang="en-US" sz="2300" dirty="0">
                <a:latin typeface="Trebuchet MS"/>
                <a:ea typeface="Trebuchet MS"/>
                <a:cs typeface="Trebuchet MS"/>
                <a:sym typeface="Trebuchet MS"/>
              </a:rPr>
              <a:t>material  identification, including  hazardous </a:t>
            </a:r>
            <a:endParaRPr sz="2300" dirty="0">
              <a:latin typeface="Trebuchet MS"/>
              <a:ea typeface="Trebuchet MS"/>
              <a:cs typeface="Trebuchet MS"/>
              <a:sym typeface="Trebuchet MS"/>
            </a:endParaRPr>
          </a:p>
          <a:p>
            <a:pPr marL="457200" marR="293370" lvl="0" indent="0" algn="just" rtl="0">
              <a:lnSpc>
                <a:spcPct val="120000"/>
              </a:lnSpc>
              <a:spcBef>
                <a:spcPts val="80"/>
              </a:spcBef>
              <a:spcAft>
                <a:spcPts val="0"/>
              </a:spcAft>
              <a:buNone/>
            </a:pPr>
            <a:r>
              <a:rPr lang="en-US" sz="2300" dirty="0">
                <a:latin typeface="Trebuchet MS"/>
                <a:ea typeface="Trebuchet MS"/>
                <a:cs typeface="Trebuchet MS"/>
                <a:sym typeface="Trebuchet MS"/>
              </a:rPr>
              <a:t>ingredients that can affect personal health, </a:t>
            </a:r>
            <a:endParaRPr sz="2300" dirty="0">
              <a:latin typeface="Trebuchet MS"/>
              <a:ea typeface="Trebuchet MS"/>
              <a:cs typeface="Trebuchet MS"/>
              <a:sym typeface="Trebuchet MS"/>
            </a:endParaRPr>
          </a:p>
          <a:p>
            <a:pPr marL="457200" marR="293370" lvl="0" indent="0" algn="just" rtl="0">
              <a:lnSpc>
                <a:spcPct val="120000"/>
              </a:lnSpc>
              <a:spcBef>
                <a:spcPts val="80"/>
              </a:spcBef>
              <a:spcAft>
                <a:spcPts val="0"/>
              </a:spcAft>
              <a:buNone/>
            </a:pPr>
            <a:r>
              <a:rPr lang="en-US" sz="2300" dirty="0">
                <a:latin typeface="Trebuchet MS"/>
                <a:ea typeface="Trebuchet MS"/>
                <a:cs typeface="Trebuchet MS"/>
                <a:sym typeface="Trebuchet MS"/>
              </a:rPr>
              <a:t>fire hazards, and first aid requirements.</a:t>
            </a:r>
            <a:endParaRPr sz="2300" dirty="0">
              <a:latin typeface="Trebuchet MS"/>
              <a:ea typeface="Trebuchet MS"/>
              <a:cs typeface="Trebuchet MS"/>
              <a:sym typeface="Trebuchet MS"/>
            </a:endParaRPr>
          </a:p>
        </p:txBody>
      </p:sp>
      <p:pic>
        <p:nvPicPr>
          <p:cNvPr id="191" name="Google Shape;191;p17"/>
          <p:cNvPicPr preferRelativeResize="0"/>
          <p:nvPr/>
        </p:nvPicPr>
        <p:blipFill rotWithShape="1">
          <a:blip r:embed="rId3">
            <a:alphaModFix/>
          </a:blip>
          <a:srcRect/>
          <a:stretch/>
        </p:blipFill>
        <p:spPr>
          <a:xfrm>
            <a:off x="7851706" y="1950834"/>
            <a:ext cx="3777996" cy="354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97" name="Google Shape;197;p18"/>
          <p:cNvSpPr txBox="1"/>
          <p:nvPr/>
        </p:nvSpPr>
        <p:spPr>
          <a:xfrm>
            <a:off x="78739" y="1216913"/>
            <a:ext cx="10470000" cy="33606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solidFill>
                  <a:srgbClr val="1F477B"/>
                </a:solidFill>
                <a:latin typeface="Trebuchet MS"/>
                <a:ea typeface="Trebuchet MS"/>
                <a:cs typeface="Trebuchet MS"/>
                <a:sym typeface="Trebuchet MS"/>
              </a:rPr>
              <a:t>3.1.3 Identify safety procedures to protect the environment from contamination</a:t>
            </a:r>
            <a:endParaRPr sz="2300" dirty="0">
              <a:latin typeface="Trebuchet MS"/>
              <a:ea typeface="Trebuchet MS"/>
              <a:cs typeface="Trebuchet MS"/>
              <a:sym typeface="Trebuchet MS"/>
            </a:endParaRPr>
          </a:p>
          <a:p>
            <a:pPr marL="12700" marR="0" lvl="0" indent="0" algn="l" rtl="0">
              <a:lnSpc>
                <a:spcPct val="119375"/>
              </a:lnSpc>
              <a:spcBef>
                <a:spcPts val="2030"/>
              </a:spcBef>
              <a:spcAft>
                <a:spcPts val="0"/>
              </a:spcAft>
              <a:buNone/>
            </a:pPr>
            <a:r>
              <a:rPr lang="en-US" sz="2400" b="1" dirty="0">
                <a:solidFill>
                  <a:srgbClr val="001F5F"/>
                </a:solidFill>
                <a:latin typeface="Trebuchet MS"/>
                <a:ea typeface="Trebuchet MS"/>
                <a:cs typeface="Trebuchet MS"/>
                <a:sym typeface="Trebuchet MS"/>
              </a:rPr>
              <a:t>Proper Disposal of Batteries and CRTs</a:t>
            </a:r>
            <a:endParaRPr sz="2400" dirty="0">
              <a:latin typeface="Trebuchet MS"/>
              <a:ea typeface="Trebuchet MS"/>
              <a:cs typeface="Trebuchet MS"/>
              <a:sym typeface="Trebuchet MS"/>
            </a:endParaRPr>
          </a:p>
          <a:p>
            <a:pPr marL="355600" marR="293370" lvl="0" indent="-336550" algn="l" rtl="0">
              <a:lnSpc>
                <a:spcPct val="121666"/>
              </a:lnSpc>
              <a:spcBef>
                <a:spcPts val="50"/>
              </a:spcBef>
              <a:spcAft>
                <a:spcPts val="0"/>
              </a:spcAft>
              <a:buSzPts val="2300"/>
              <a:buChar char="•"/>
            </a:pPr>
            <a:r>
              <a:rPr lang="en-US" sz="2300" dirty="0">
                <a:latin typeface="Trebuchet MS"/>
                <a:ea typeface="Trebuchet MS"/>
                <a:cs typeface="Trebuchet MS"/>
                <a:sym typeface="Trebuchet MS"/>
              </a:rPr>
              <a:t>Batteries and CRTs often contain rare earth metals that are harmful to  the environment like lead, mercury, lithium and others.</a:t>
            </a:r>
            <a:endParaRPr sz="2300" dirty="0">
              <a:latin typeface="Trebuchet MS"/>
              <a:ea typeface="Trebuchet MS"/>
              <a:cs typeface="Trebuchet MS"/>
              <a:sym typeface="Trebuchet MS"/>
            </a:endParaRPr>
          </a:p>
          <a:p>
            <a:pPr marL="0" marR="0" lvl="0" indent="0" algn="l" rtl="0">
              <a:lnSpc>
                <a:spcPct val="100000"/>
              </a:lnSpc>
              <a:spcBef>
                <a:spcPts val="25"/>
              </a:spcBef>
              <a:spcAft>
                <a:spcPts val="0"/>
              </a:spcAft>
              <a:buSzPts val="2300"/>
              <a:buFont typeface="Arial"/>
              <a:buNone/>
            </a:pPr>
            <a:endParaRPr sz="2300" dirty="0">
              <a:latin typeface="Trebuchet MS"/>
              <a:ea typeface="Trebuchet MS"/>
              <a:cs typeface="Trebuchet MS"/>
              <a:sym typeface="Trebuchet MS"/>
            </a:endParaRPr>
          </a:p>
          <a:p>
            <a:pPr marL="355600" marR="292735" lvl="0" indent="-336550" algn="l" rtl="0">
              <a:lnSpc>
                <a:spcPct val="101299"/>
              </a:lnSpc>
              <a:spcBef>
                <a:spcPts val="0"/>
              </a:spcBef>
              <a:spcAft>
                <a:spcPts val="0"/>
              </a:spcAft>
              <a:buSzPts val="2300"/>
              <a:buChar char="•"/>
            </a:pPr>
            <a:r>
              <a:rPr lang="en-US" sz="2300" dirty="0">
                <a:latin typeface="Trebuchet MS"/>
                <a:ea typeface="Trebuchet MS"/>
                <a:cs typeface="Trebuchet MS"/>
                <a:sym typeface="Trebuchet MS"/>
              </a:rPr>
              <a:t>Mercury	is	commonly	used	in	the	manufacturing  of batteries	and	is  extremely toxic and harmful to humans.</a:t>
            </a:r>
            <a:endParaRPr sz="2300" dirty="0">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9"/>
          <p:cNvSpPr txBox="1">
            <a:spLocks noGrp="1"/>
          </p:cNvSpPr>
          <p:nvPr>
            <p:ph type="title"/>
          </p:nvPr>
        </p:nvSpPr>
        <p:spPr>
          <a:xfrm>
            <a:off x="-507" y="467613"/>
            <a:ext cx="8603100" cy="5508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500"/>
              <a:t>4.2 Hardware tools and their purpose</a:t>
            </a:r>
            <a:endParaRPr sz="3500"/>
          </a:p>
        </p:txBody>
      </p:sp>
      <p:sp>
        <p:nvSpPr>
          <p:cNvPr id="203" name="Google Shape;203;p19"/>
          <p:cNvSpPr txBox="1"/>
          <p:nvPr/>
        </p:nvSpPr>
        <p:spPr>
          <a:xfrm>
            <a:off x="78739" y="1216913"/>
            <a:ext cx="10391100" cy="345810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b="1" dirty="0">
                <a:latin typeface="Trebuchet MS"/>
                <a:ea typeface="Trebuchet MS"/>
                <a:cs typeface="Trebuchet MS"/>
                <a:sym typeface="Trebuchet MS"/>
              </a:rPr>
              <a:t>A toolkit should contain all of the tools necessary to complete </a:t>
            </a:r>
            <a:endParaRPr sz="2300" b="1"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300" b="1" dirty="0">
                <a:latin typeface="Trebuchet MS"/>
                <a:ea typeface="Trebuchet MS"/>
                <a:cs typeface="Trebuchet MS"/>
                <a:sym typeface="Trebuchet MS"/>
              </a:rPr>
              <a:t>hardware repairs.</a:t>
            </a:r>
            <a:endParaRPr sz="2300" dirty="0">
              <a:latin typeface="Trebuchet MS"/>
              <a:ea typeface="Trebuchet MS"/>
              <a:cs typeface="Trebuchet MS"/>
              <a:sym typeface="Trebuchet MS"/>
            </a:endParaRPr>
          </a:p>
          <a:p>
            <a:pPr marL="12700" marR="0" lvl="0" indent="0" algn="l" rtl="0">
              <a:lnSpc>
                <a:spcPct val="119375"/>
              </a:lnSpc>
              <a:spcBef>
                <a:spcPts val="2030"/>
              </a:spcBef>
              <a:spcAft>
                <a:spcPts val="0"/>
              </a:spcAft>
              <a:buNone/>
            </a:pPr>
            <a:r>
              <a:rPr lang="en-US" sz="2400" b="1" dirty="0">
                <a:solidFill>
                  <a:srgbClr val="001F5F"/>
                </a:solidFill>
                <a:latin typeface="Trebuchet MS"/>
                <a:ea typeface="Trebuchet MS"/>
                <a:cs typeface="Trebuchet MS"/>
                <a:sym typeface="Trebuchet MS"/>
              </a:rPr>
              <a:t>ESD Tools - Antistatic wrist strap and Antistatic mat</a:t>
            </a:r>
            <a:endParaRPr sz="2400" dirty="0">
              <a:latin typeface="Trebuchet MS"/>
              <a:ea typeface="Trebuchet MS"/>
              <a:cs typeface="Trebuchet MS"/>
              <a:sym typeface="Trebuchet MS"/>
            </a:endParaRPr>
          </a:p>
          <a:p>
            <a:pPr marL="355600" marR="216534" lvl="0" indent="-336550" algn="l" rtl="0">
              <a:lnSpc>
                <a:spcPct val="121666"/>
              </a:lnSpc>
              <a:spcBef>
                <a:spcPts val="50"/>
              </a:spcBef>
              <a:spcAft>
                <a:spcPts val="0"/>
              </a:spcAft>
              <a:buSzPts val="2300"/>
              <a:buChar char="•"/>
            </a:pPr>
            <a:r>
              <a:rPr lang="en-US" sz="2300" dirty="0">
                <a:latin typeface="Trebuchet MS"/>
                <a:ea typeface="Trebuchet MS"/>
                <a:cs typeface="Trebuchet MS"/>
                <a:sym typeface="Trebuchet MS"/>
              </a:rPr>
              <a:t>An antistatic wrist strap is used to prevent </a:t>
            </a:r>
            <a:endParaRPr sz="2300" dirty="0">
              <a:latin typeface="Trebuchet MS"/>
              <a:ea typeface="Trebuchet MS"/>
              <a:cs typeface="Trebuchet MS"/>
              <a:sym typeface="Trebuchet MS"/>
            </a:endParaRPr>
          </a:p>
          <a:p>
            <a:pPr marL="457200" marR="216534" lvl="0" indent="0" algn="l" rtl="0">
              <a:lnSpc>
                <a:spcPct val="121666"/>
              </a:lnSpc>
              <a:spcBef>
                <a:spcPts val="50"/>
              </a:spcBef>
              <a:spcAft>
                <a:spcPts val="0"/>
              </a:spcAft>
              <a:buNone/>
            </a:pPr>
            <a:r>
              <a:rPr lang="en-US" sz="2300" dirty="0">
                <a:latin typeface="Trebuchet MS"/>
                <a:ea typeface="Trebuchet MS"/>
                <a:cs typeface="Trebuchet MS"/>
                <a:sym typeface="Trebuchet MS"/>
              </a:rPr>
              <a:t>ESD damage to computer  equipment.</a:t>
            </a:r>
            <a:endParaRPr sz="2300" dirty="0">
              <a:latin typeface="Trebuchet MS"/>
              <a:ea typeface="Trebuchet MS"/>
              <a:cs typeface="Trebuchet MS"/>
              <a:sym typeface="Trebuchet MS"/>
            </a:endParaRPr>
          </a:p>
          <a:p>
            <a:pPr marL="355600" marR="0" lvl="0" indent="-336550" algn="l" rtl="0">
              <a:lnSpc>
                <a:spcPct val="113958"/>
              </a:lnSpc>
              <a:spcBef>
                <a:spcPts val="0"/>
              </a:spcBef>
              <a:spcAft>
                <a:spcPts val="0"/>
              </a:spcAft>
              <a:buSzPts val="2300"/>
              <a:buChar char="•"/>
            </a:pPr>
            <a:r>
              <a:rPr lang="en-US" sz="2300" dirty="0">
                <a:latin typeface="Trebuchet MS"/>
                <a:ea typeface="Trebuchet MS"/>
                <a:cs typeface="Trebuchet MS"/>
                <a:sym typeface="Trebuchet MS"/>
              </a:rPr>
              <a:t>An	antistatic	mat	is	used	to	stand	on	or	to	</a:t>
            </a:r>
            <a:endParaRPr sz="2300" dirty="0">
              <a:latin typeface="Trebuchet MS"/>
              <a:ea typeface="Trebuchet MS"/>
              <a:cs typeface="Trebuchet MS"/>
              <a:sym typeface="Trebuchet MS"/>
            </a:endParaRPr>
          </a:p>
          <a:p>
            <a:pPr marL="457200" marR="0" lvl="0" indent="0" algn="l" rtl="0">
              <a:lnSpc>
                <a:spcPct val="113958"/>
              </a:lnSpc>
              <a:spcBef>
                <a:spcPts val="0"/>
              </a:spcBef>
              <a:spcAft>
                <a:spcPts val="0"/>
              </a:spcAft>
              <a:buNone/>
            </a:pPr>
            <a:r>
              <a:rPr lang="en-US" sz="2300" dirty="0">
                <a:latin typeface="Trebuchet MS"/>
                <a:ea typeface="Trebuchet MS"/>
                <a:cs typeface="Trebuchet MS"/>
                <a:sym typeface="Trebuchet MS"/>
              </a:rPr>
              <a:t>place hardware	on	to prevent	static	electricity	</a:t>
            </a:r>
            <a:endParaRPr sz="2300" dirty="0">
              <a:latin typeface="Trebuchet MS"/>
              <a:ea typeface="Trebuchet MS"/>
              <a:cs typeface="Trebuchet MS"/>
              <a:sym typeface="Trebuchet MS"/>
            </a:endParaRPr>
          </a:p>
          <a:p>
            <a:pPr marL="457200" marR="0" lvl="0" indent="0" algn="l" rtl="0">
              <a:lnSpc>
                <a:spcPct val="113958"/>
              </a:lnSpc>
              <a:spcBef>
                <a:spcPts val="0"/>
              </a:spcBef>
              <a:spcAft>
                <a:spcPts val="0"/>
              </a:spcAft>
              <a:buNone/>
            </a:pPr>
            <a:r>
              <a:rPr lang="en-US" sz="2300" dirty="0">
                <a:latin typeface="Trebuchet MS"/>
                <a:ea typeface="Trebuchet MS"/>
                <a:cs typeface="Trebuchet MS"/>
                <a:sym typeface="Trebuchet MS"/>
              </a:rPr>
              <a:t>from	building up.</a:t>
            </a:r>
            <a:endParaRPr sz="2300" dirty="0">
              <a:latin typeface="Trebuchet MS"/>
              <a:ea typeface="Trebuchet MS"/>
              <a:cs typeface="Trebuchet MS"/>
              <a:sym typeface="Trebuchet MS"/>
            </a:endParaRPr>
          </a:p>
        </p:txBody>
      </p:sp>
      <p:pic>
        <p:nvPicPr>
          <p:cNvPr id="204" name="Google Shape;204;p19"/>
          <p:cNvPicPr preferRelativeResize="0"/>
          <p:nvPr/>
        </p:nvPicPr>
        <p:blipFill rotWithShape="1">
          <a:blip r:embed="rId3">
            <a:alphaModFix/>
          </a:blip>
          <a:srcRect/>
          <a:stretch/>
        </p:blipFill>
        <p:spPr>
          <a:xfrm>
            <a:off x="8965692" y="1216921"/>
            <a:ext cx="2743200" cy="2706624"/>
          </a:xfrm>
          <a:prstGeom prst="rect">
            <a:avLst/>
          </a:prstGeom>
          <a:noFill/>
          <a:ln>
            <a:noFill/>
          </a:ln>
        </p:spPr>
      </p:pic>
      <p:pic>
        <p:nvPicPr>
          <p:cNvPr id="205" name="Google Shape;205;p19"/>
          <p:cNvPicPr preferRelativeResize="0"/>
          <p:nvPr/>
        </p:nvPicPr>
        <p:blipFill rotWithShape="1">
          <a:blip r:embed="rId4">
            <a:alphaModFix/>
          </a:blip>
          <a:srcRect/>
          <a:stretch/>
        </p:blipFill>
        <p:spPr>
          <a:xfrm>
            <a:off x="8983987" y="3923551"/>
            <a:ext cx="2706626" cy="2706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289052" y="248157"/>
            <a:ext cx="5979900" cy="1767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t>Lecture 04’s </a:t>
            </a:r>
            <a:endParaRPr sz="4400"/>
          </a:p>
          <a:p>
            <a:pPr marL="12700" lvl="0" indent="0" algn="l" rtl="0">
              <a:lnSpc>
                <a:spcPct val="100000"/>
              </a:lnSpc>
              <a:spcBef>
                <a:spcPts val="0"/>
              </a:spcBef>
              <a:spcAft>
                <a:spcPts val="0"/>
              </a:spcAft>
              <a:buNone/>
            </a:pPr>
            <a:endParaRPr sz="3500"/>
          </a:p>
          <a:p>
            <a:pPr marL="0" lvl="0" indent="0" algn="l" rtl="0">
              <a:lnSpc>
                <a:spcPct val="100000"/>
              </a:lnSpc>
              <a:spcBef>
                <a:spcPts val="0"/>
              </a:spcBef>
              <a:spcAft>
                <a:spcPts val="0"/>
              </a:spcAft>
              <a:buNone/>
            </a:pPr>
            <a:endParaRPr sz="3500"/>
          </a:p>
        </p:txBody>
      </p:sp>
      <p:sp>
        <p:nvSpPr>
          <p:cNvPr id="94" name="Google Shape;94;p2"/>
          <p:cNvSpPr txBox="1"/>
          <p:nvPr/>
        </p:nvSpPr>
        <p:spPr>
          <a:xfrm>
            <a:off x="355150" y="1922700"/>
            <a:ext cx="11217900" cy="3236132"/>
          </a:xfrm>
          <a:prstGeom prst="rect">
            <a:avLst/>
          </a:prstGeom>
          <a:noFill/>
          <a:ln>
            <a:noFill/>
          </a:ln>
        </p:spPr>
        <p:txBody>
          <a:bodyPr spcFirstLastPara="1" wrap="square" lIns="0" tIns="10150" rIns="0" bIns="0" anchor="t" anchorCtr="0">
            <a:spAutoFit/>
          </a:bodyPr>
          <a:lstStyle/>
          <a:p>
            <a:pPr marL="12700" marR="778510" lvl="0" indent="0" algn="just" rtl="0">
              <a:lnSpc>
                <a:spcPct val="100800"/>
              </a:lnSpc>
              <a:spcBef>
                <a:spcPts val="0"/>
              </a:spcBef>
              <a:spcAft>
                <a:spcPts val="0"/>
              </a:spcAft>
              <a:buNone/>
            </a:pPr>
            <a:r>
              <a:rPr lang="en-US" sz="2300" dirty="0">
                <a:latin typeface="Trebuchet MS"/>
                <a:ea typeface="Trebuchet MS"/>
                <a:cs typeface="Trebuchet MS"/>
                <a:sym typeface="Trebuchet MS"/>
              </a:rPr>
              <a:t>This chapter covers basic safety practices for the workplace,  hardware and software tools, and the disposal of hazardous  materials.</a:t>
            </a:r>
            <a:endParaRPr sz="2300" dirty="0">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2300" dirty="0">
              <a:solidFill>
                <a:srgbClr val="1F3863"/>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3000" dirty="0">
                <a:solidFill>
                  <a:srgbClr val="1F3863"/>
                </a:solidFill>
                <a:latin typeface="Trebuchet MS"/>
                <a:ea typeface="Trebuchet MS"/>
                <a:cs typeface="Trebuchet MS"/>
                <a:sym typeface="Trebuchet MS"/>
              </a:rPr>
              <a:t>  Objectives</a:t>
            </a:r>
            <a:endParaRPr sz="3000" dirty="0">
              <a:latin typeface="Trebuchet MS"/>
              <a:ea typeface="Trebuchet MS"/>
              <a:cs typeface="Trebuchet MS"/>
              <a:sym typeface="Trebuchet MS"/>
            </a:endParaRPr>
          </a:p>
          <a:p>
            <a:pPr marL="469900" marR="0" lvl="0" indent="-438783" algn="l" rtl="0">
              <a:lnSpc>
                <a:spcPct val="119038"/>
              </a:lnSpc>
              <a:spcBef>
                <a:spcPts val="0"/>
              </a:spcBef>
              <a:spcAft>
                <a:spcPts val="0"/>
              </a:spcAft>
              <a:buSzPts val="2300"/>
              <a:buFont typeface="Trebuchet MS"/>
              <a:buChar char="•"/>
            </a:pPr>
            <a:r>
              <a:rPr lang="en-US" sz="2300" dirty="0">
                <a:latin typeface="Trebuchet MS"/>
                <a:ea typeface="Trebuchet MS"/>
                <a:cs typeface="Trebuchet MS"/>
                <a:sym typeface="Trebuchet MS"/>
              </a:rPr>
              <a:t>Explain the purpose of safe working conditions and procedures.</a:t>
            </a:r>
            <a:endParaRPr sz="2300" dirty="0">
              <a:latin typeface="Trebuchet MS"/>
              <a:ea typeface="Trebuchet MS"/>
              <a:cs typeface="Trebuchet MS"/>
              <a:sym typeface="Trebuchet MS"/>
            </a:endParaRPr>
          </a:p>
          <a:p>
            <a:pPr marL="469900" marR="1097280" lvl="0" indent="-438783" algn="l" rtl="0">
              <a:lnSpc>
                <a:spcPct val="121923"/>
              </a:lnSpc>
              <a:spcBef>
                <a:spcPts val="40"/>
              </a:spcBef>
              <a:spcAft>
                <a:spcPts val="0"/>
              </a:spcAft>
              <a:buSzPts val="2300"/>
              <a:buFont typeface="Trebuchet MS"/>
              <a:buChar char="•"/>
            </a:pPr>
            <a:r>
              <a:rPr lang="en-US" sz="2300" dirty="0">
                <a:latin typeface="Trebuchet MS"/>
                <a:ea typeface="Trebuchet MS"/>
                <a:cs typeface="Trebuchet MS"/>
                <a:sym typeface="Trebuchet MS"/>
              </a:rPr>
              <a:t>Identify tools and software used with personal computer  components and their purposes.</a:t>
            </a:r>
            <a:endParaRPr sz="2300" dirty="0">
              <a:latin typeface="Trebuchet MS"/>
              <a:ea typeface="Trebuchet MS"/>
              <a:cs typeface="Trebuchet MS"/>
              <a:sym typeface="Trebuchet MS"/>
            </a:endParaRPr>
          </a:p>
          <a:p>
            <a:pPr marL="469900" marR="0" lvl="0" indent="-438783" algn="l" rtl="0">
              <a:lnSpc>
                <a:spcPct val="115576"/>
              </a:lnSpc>
              <a:spcBef>
                <a:spcPts val="0"/>
              </a:spcBef>
              <a:spcAft>
                <a:spcPts val="0"/>
              </a:spcAft>
              <a:buSzPts val="2300"/>
              <a:buFont typeface="Trebuchet MS"/>
              <a:buChar char="•"/>
            </a:pPr>
            <a:r>
              <a:rPr lang="en-US" sz="2300" dirty="0">
                <a:latin typeface="Trebuchet MS"/>
                <a:ea typeface="Trebuchet MS"/>
                <a:cs typeface="Trebuchet MS"/>
                <a:sym typeface="Trebuchet MS"/>
              </a:rPr>
              <a:t>Implement proper tool use.</a:t>
            </a:r>
            <a:endParaRPr sz="2300" dirty="0">
              <a:latin typeface="Trebuchet MS"/>
              <a:ea typeface="Trebuchet MS"/>
              <a:cs typeface="Trebuchet MS"/>
              <a:sym typeface="Trebuchet MS"/>
            </a:endParaRPr>
          </a:p>
        </p:txBody>
      </p:sp>
      <p:pic>
        <p:nvPicPr>
          <p:cNvPr id="95" name="Google Shape;95;p2"/>
          <p:cNvPicPr preferRelativeResize="0"/>
          <p:nvPr/>
        </p:nvPicPr>
        <p:blipFill rotWithShape="1">
          <a:blip r:embed="rId3">
            <a:alphaModFix/>
          </a:blip>
          <a:srcRect/>
          <a:stretch/>
        </p:blipFill>
        <p:spPr>
          <a:xfrm>
            <a:off x="8779221" y="4446332"/>
            <a:ext cx="2065020" cy="206959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0"/>
          <p:cNvSpPr txBox="1">
            <a:spLocks noGrp="1"/>
          </p:cNvSpPr>
          <p:nvPr>
            <p:ph type="title"/>
          </p:nvPr>
        </p:nvSpPr>
        <p:spPr>
          <a:xfrm>
            <a:off x="-507" y="467613"/>
            <a:ext cx="10484420" cy="627721"/>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dirty="0"/>
              <a:t>4.2 Hardware tools and their purpose</a:t>
            </a:r>
            <a:endParaRPr dirty="0"/>
          </a:p>
        </p:txBody>
      </p:sp>
      <p:sp>
        <p:nvSpPr>
          <p:cNvPr id="211" name="Google Shape;211;p20"/>
          <p:cNvSpPr txBox="1"/>
          <p:nvPr/>
        </p:nvSpPr>
        <p:spPr>
          <a:xfrm>
            <a:off x="78739" y="1826133"/>
            <a:ext cx="10133965"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001F5F"/>
                </a:solidFill>
                <a:latin typeface="Trebuchet MS"/>
                <a:ea typeface="Trebuchet MS"/>
                <a:cs typeface="Trebuchet MS"/>
                <a:sym typeface="Trebuchet MS"/>
              </a:rPr>
              <a:t>Hand Tools</a:t>
            </a:r>
            <a:endParaRPr sz="2400" dirty="0">
              <a:latin typeface="Trebuchet MS"/>
              <a:ea typeface="Trebuchet MS"/>
              <a:cs typeface="Trebuchet MS"/>
              <a:sym typeface="Trebuchet MS"/>
            </a:endParaRPr>
          </a:p>
          <a:p>
            <a:pPr marL="355600" marR="0" lvl="0" indent="-342900" algn="l" rtl="0">
              <a:lnSpc>
                <a:spcPct val="100000"/>
              </a:lnSpc>
              <a:spcBef>
                <a:spcPts val="0"/>
              </a:spcBef>
              <a:spcAft>
                <a:spcPts val="0"/>
              </a:spcAft>
              <a:buSzPts val="2400"/>
              <a:buFont typeface="Arial"/>
              <a:buChar char="•"/>
            </a:pPr>
            <a:r>
              <a:rPr lang="en-US" sz="2400" dirty="0">
                <a:latin typeface="Trebuchet MS"/>
                <a:ea typeface="Trebuchet MS"/>
                <a:cs typeface="Trebuchet MS"/>
                <a:sym typeface="Trebuchet MS"/>
              </a:rPr>
              <a:t>Most tools used in the computer assembly process are small hand tools.</a:t>
            </a:r>
            <a:endParaRPr sz="2400" dirty="0">
              <a:latin typeface="Trebuchet MS"/>
              <a:ea typeface="Trebuchet MS"/>
              <a:cs typeface="Trebuchet MS"/>
              <a:sym typeface="Trebuchet MS"/>
            </a:endParaRPr>
          </a:p>
        </p:txBody>
      </p:sp>
      <p:pic>
        <p:nvPicPr>
          <p:cNvPr id="212" name="Google Shape;212;p20"/>
          <p:cNvPicPr preferRelativeResize="0"/>
          <p:nvPr/>
        </p:nvPicPr>
        <p:blipFill rotWithShape="1">
          <a:blip r:embed="rId3">
            <a:alphaModFix/>
          </a:blip>
          <a:srcRect/>
          <a:stretch/>
        </p:blipFill>
        <p:spPr>
          <a:xfrm>
            <a:off x="459012" y="3542595"/>
            <a:ext cx="2446020" cy="1847088"/>
          </a:xfrm>
          <a:prstGeom prst="rect">
            <a:avLst/>
          </a:prstGeom>
          <a:noFill/>
          <a:ln>
            <a:noFill/>
          </a:ln>
        </p:spPr>
      </p:pic>
      <p:pic>
        <p:nvPicPr>
          <p:cNvPr id="213" name="Google Shape;213;p20"/>
          <p:cNvPicPr preferRelativeResize="0"/>
          <p:nvPr/>
        </p:nvPicPr>
        <p:blipFill rotWithShape="1">
          <a:blip r:embed="rId4">
            <a:alphaModFix/>
          </a:blip>
          <a:srcRect/>
          <a:stretch/>
        </p:blipFill>
        <p:spPr>
          <a:xfrm>
            <a:off x="4438359" y="3159379"/>
            <a:ext cx="2142743" cy="2142744"/>
          </a:xfrm>
          <a:prstGeom prst="rect">
            <a:avLst/>
          </a:prstGeom>
          <a:noFill/>
          <a:ln>
            <a:noFill/>
          </a:ln>
        </p:spPr>
      </p:pic>
      <p:pic>
        <p:nvPicPr>
          <p:cNvPr id="214" name="Google Shape;214;p20"/>
          <p:cNvPicPr preferRelativeResize="0"/>
          <p:nvPr/>
        </p:nvPicPr>
        <p:blipFill rotWithShape="1">
          <a:blip r:embed="rId5">
            <a:alphaModFix/>
          </a:blip>
          <a:srcRect/>
          <a:stretch/>
        </p:blipFill>
        <p:spPr>
          <a:xfrm>
            <a:off x="8040022" y="2946182"/>
            <a:ext cx="2840736" cy="28407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499" y="467625"/>
            <a:ext cx="102753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4.2 Hardware tools and their purpose</a:t>
            </a:r>
            <a:endParaRPr/>
          </a:p>
        </p:txBody>
      </p:sp>
      <p:sp>
        <p:nvSpPr>
          <p:cNvPr id="220" name="Google Shape;220;p21"/>
          <p:cNvSpPr txBox="1"/>
          <p:nvPr/>
        </p:nvSpPr>
        <p:spPr>
          <a:xfrm>
            <a:off x="140836" y="1436834"/>
            <a:ext cx="10133965"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001F5F"/>
                </a:solidFill>
                <a:latin typeface="Trebuchet MS"/>
                <a:ea typeface="Trebuchet MS"/>
                <a:cs typeface="Trebuchet MS"/>
                <a:sym typeface="Trebuchet MS"/>
              </a:rPr>
              <a:t>Hand Tools</a:t>
            </a:r>
            <a:endParaRPr sz="2400" dirty="0">
              <a:latin typeface="Trebuchet MS"/>
              <a:ea typeface="Trebuchet MS"/>
              <a:cs typeface="Trebuchet MS"/>
              <a:sym typeface="Trebuchet MS"/>
            </a:endParaRPr>
          </a:p>
          <a:p>
            <a:pPr marL="355600" marR="0" lvl="0" indent="-342900" algn="l" rtl="0">
              <a:lnSpc>
                <a:spcPct val="100000"/>
              </a:lnSpc>
              <a:spcBef>
                <a:spcPts val="0"/>
              </a:spcBef>
              <a:spcAft>
                <a:spcPts val="0"/>
              </a:spcAft>
              <a:buSzPts val="2400"/>
              <a:buFont typeface="Arial"/>
              <a:buChar char="•"/>
            </a:pPr>
            <a:r>
              <a:rPr lang="en-US" sz="2400" dirty="0">
                <a:latin typeface="Trebuchet MS"/>
                <a:ea typeface="Trebuchet MS"/>
                <a:cs typeface="Trebuchet MS"/>
                <a:sym typeface="Trebuchet MS"/>
              </a:rPr>
              <a:t>Most tools used in the computer assembly process are small hand tools.</a:t>
            </a:r>
            <a:endParaRPr sz="2400" dirty="0">
              <a:latin typeface="Trebuchet MS"/>
              <a:ea typeface="Trebuchet MS"/>
              <a:cs typeface="Trebuchet MS"/>
              <a:sym typeface="Trebuchet MS"/>
            </a:endParaRPr>
          </a:p>
        </p:txBody>
      </p:sp>
      <p:pic>
        <p:nvPicPr>
          <p:cNvPr id="221" name="Google Shape;221;p21"/>
          <p:cNvPicPr preferRelativeResize="0"/>
          <p:nvPr/>
        </p:nvPicPr>
        <p:blipFill rotWithShape="1">
          <a:blip r:embed="rId3">
            <a:alphaModFix/>
          </a:blip>
          <a:srcRect/>
          <a:stretch/>
        </p:blipFill>
        <p:spPr>
          <a:xfrm>
            <a:off x="434344" y="3314307"/>
            <a:ext cx="2386584" cy="1827276"/>
          </a:xfrm>
          <a:prstGeom prst="rect">
            <a:avLst/>
          </a:prstGeom>
          <a:noFill/>
          <a:ln>
            <a:noFill/>
          </a:ln>
        </p:spPr>
      </p:pic>
      <p:grpSp>
        <p:nvGrpSpPr>
          <p:cNvPr id="222" name="Google Shape;222;p21"/>
          <p:cNvGrpSpPr/>
          <p:nvPr/>
        </p:nvGrpSpPr>
        <p:grpSpPr>
          <a:xfrm>
            <a:off x="6582595" y="3314294"/>
            <a:ext cx="5280660" cy="1429511"/>
            <a:chOff x="6484620" y="2714244"/>
            <a:chExt cx="5280660" cy="1429511"/>
          </a:xfrm>
        </p:grpSpPr>
        <p:pic>
          <p:nvPicPr>
            <p:cNvPr id="223" name="Google Shape;223;p21"/>
            <p:cNvPicPr preferRelativeResize="0"/>
            <p:nvPr/>
          </p:nvPicPr>
          <p:blipFill rotWithShape="1">
            <a:blip r:embed="rId4">
              <a:alphaModFix/>
            </a:blip>
            <a:srcRect/>
            <a:stretch/>
          </p:blipFill>
          <p:spPr>
            <a:xfrm>
              <a:off x="6484620" y="2714244"/>
              <a:ext cx="1905000" cy="1429511"/>
            </a:xfrm>
            <a:prstGeom prst="rect">
              <a:avLst/>
            </a:prstGeom>
            <a:noFill/>
            <a:ln>
              <a:noFill/>
            </a:ln>
          </p:spPr>
        </p:pic>
        <p:pic>
          <p:nvPicPr>
            <p:cNvPr id="224" name="Google Shape;224;p21"/>
            <p:cNvPicPr preferRelativeResize="0"/>
            <p:nvPr/>
          </p:nvPicPr>
          <p:blipFill rotWithShape="1">
            <a:blip r:embed="rId5">
              <a:alphaModFix/>
            </a:blip>
            <a:srcRect/>
            <a:stretch/>
          </p:blipFill>
          <p:spPr>
            <a:xfrm>
              <a:off x="8412480" y="2732532"/>
              <a:ext cx="3352800" cy="1362456"/>
            </a:xfrm>
            <a:prstGeom prst="rect">
              <a:avLst/>
            </a:prstGeom>
            <a:noFill/>
            <a:ln>
              <a:noFill/>
            </a:ln>
          </p:spPr>
        </p:pic>
      </p:grpSp>
      <p:grpSp>
        <p:nvGrpSpPr>
          <p:cNvPr id="225" name="Google Shape;225;p21"/>
          <p:cNvGrpSpPr/>
          <p:nvPr/>
        </p:nvGrpSpPr>
        <p:grpSpPr>
          <a:xfrm>
            <a:off x="3307519" y="2714261"/>
            <a:ext cx="2886456" cy="3756660"/>
            <a:chOff x="3209544" y="2648711"/>
            <a:chExt cx="2886456" cy="3756660"/>
          </a:xfrm>
        </p:grpSpPr>
        <p:pic>
          <p:nvPicPr>
            <p:cNvPr id="226" name="Google Shape;226;p21"/>
            <p:cNvPicPr preferRelativeResize="0"/>
            <p:nvPr/>
          </p:nvPicPr>
          <p:blipFill rotWithShape="1">
            <a:blip r:embed="rId6">
              <a:alphaModFix/>
            </a:blip>
            <a:srcRect/>
            <a:stretch/>
          </p:blipFill>
          <p:spPr>
            <a:xfrm>
              <a:off x="3209544" y="2648711"/>
              <a:ext cx="2886456" cy="1580388"/>
            </a:xfrm>
            <a:prstGeom prst="rect">
              <a:avLst/>
            </a:prstGeom>
            <a:noFill/>
            <a:ln>
              <a:noFill/>
            </a:ln>
          </p:spPr>
        </p:pic>
        <p:pic>
          <p:nvPicPr>
            <p:cNvPr id="227" name="Google Shape;227;p21"/>
            <p:cNvPicPr preferRelativeResize="0"/>
            <p:nvPr/>
          </p:nvPicPr>
          <p:blipFill rotWithShape="1">
            <a:blip r:embed="rId7">
              <a:alphaModFix/>
            </a:blip>
            <a:srcRect/>
            <a:stretch/>
          </p:blipFill>
          <p:spPr>
            <a:xfrm>
              <a:off x="3581400" y="4262627"/>
              <a:ext cx="2142744" cy="2142744"/>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2"/>
          <p:cNvSpPr txBox="1">
            <a:spLocks noGrp="1"/>
          </p:cNvSpPr>
          <p:nvPr>
            <p:ph type="title"/>
          </p:nvPr>
        </p:nvSpPr>
        <p:spPr>
          <a:xfrm>
            <a:off x="-500" y="467625"/>
            <a:ext cx="103977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4.2 Hardware tools and their purpose</a:t>
            </a:r>
            <a:endParaRPr/>
          </a:p>
        </p:txBody>
      </p:sp>
      <p:sp>
        <p:nvSpPr>
          <p:cNvPr id="233" name="Google Shape;233;p22"/>
          <p:cNvSpPr txBox="1"/>
          <p:nvPr/>
        </p:nvSpPr>
        <p:spPr>
          <a:xfrm>
            <a:off x="108507" y="1484958"/>
            <a:ext cx="10179685" cy="1353447"/>
          </a:xfrm>
          <a:prstGeom prst="rect">
            <a:avLst/>
          </a:prstGeom>
          <a:noFill/>
          <a:ln>
            <a:noFill/>
          </a:ln>
        </p:spPr>
        <p:txBody>
          <a:bodyPr spcFirstLastPara="1" wrap="square" lIns="0" tIns="12700" rIns="0" bIns="0" anchor="t" anchorCtr="0">
            <a:spAutoFit/>
          </a:bodyPr>
          <a:lstStyle/>
          <a:p>
            <a:pPr marL="12700" marR="0" lvl="0" indent="0" algn="l" rtl="0">
              <a:lnSpc>
                <a:spcPct val="119375"/>
              </a:lnSpc>
              <a:spcBef>
                <a:spcPts val="0"/>
              </a:spcBef>
              <a:spcAft>
                <a:spcPts val="0"/>
              </a:spcAft>
              <a:buNone/>
            </a:pPr>
            <a:r>
              <a:rPr lang="en-US" sz="2400" b="1" dirty="0">
                <a:solidFill>
                  <a:srgbClr val="001F5F"/>
                </a:solidFill>
                <a:latin typeface="Trebuchet MS"/>
                <a:ea typeface="Trebuchet MS"/>
                <a:cs typeface="Trebuchet MS"/>
                <a:sym typeface="Trebuchet MS"/>
              </a:rPr>
              <a:t>Cleaning Tools</a:t>
            </a:r>
            <a:endParaRPr sz="2400" dirty="0">
              <a:latin typeface="Trebuchet MS"/>
              <a:ea typeface="Trebuchet MS"/>
              <a:cs typeface="Trebuchet MS"/>
              <a:sym typeface="Trebuchet MS"/>
            </a:endParaRPr>
          </a:p>
          <a:p>
            <a:pPr marL="355600" marR="5080" lvl="0" indent="-342900" algn="l" rtl="0">
              <a:lnSpc>
                <a:spcPct val="121666"/>
              </a:lnSpc>
              <a:spcBef>
                <a:spcPts val="40"/>
              </a:spcBef>
              <a:spcAft>
                <a:spcPts val="0"/>
              </a:spcAft>
              <a:buSzPts val="2400"/>
              <a:buFont typeface="Arial"/>
              <a:buChar char="•"/>
            </a:pPr>
            <a:r>
              <a:rPr lang="en-US" sz="2400" dirty="0">
                <a:latin typeface="Trebuchet MS"/>
                <a:ea typeface="Trebuchet MS"/>
                <a:cs typeface="Trebuchet MS"/>
                <a:sym typeface="Trebuchet MS"/>
              </a:rPr>
              <a:t>Appropriate cleaning tools ensures that computer components are not  damaged during cleaning.</a:t>
            </a:r>
            <a:endParaRPr sz="2400" dirty="0">
              <a:latin typeface="Trebuchet MS"/>
              <a:ea typeface="Trebuchet MS"/>
              <a:cs typeface="Trebuchet MS"/>
              <a:sym typeface="Trebuchet MS"/>
            </a:endParaRPr>
          </a:p>
        </p:txBody>
      </p:sp>
      <p:pic>
        <p:nvPicPr>
          <p:cNvPr id="234" name="Google Shape;234;p22"/>
          <p:cNvPicPr preferRelativeResize="0"/>
          <p:nvPr/>
        </p:nvPicPr>
        <p:blipFill rotWithShape="1">
          <a:blip r:embed="rId3">
            <a:alphaModFix/>
          </a:blip>
          <a:srcRect/>
          <a:stretch/>
        </p:blipFill>
        <p:spPr>
          <a:xfrm>
            <a:off x="7842504" y="2906267"/>
            <a:ext cx="2857500" cy="3380232"/>
          </a:xfrm>
          <a:prstGeom prst="rect">
            <a:avLst/>
          </a:prstGeom>
          <a:noFill/>
          <a:ln>
            <a:noFill/>
          </a:ln>
        </p:spPr>
      </p:pic>
      <p:pic>
        <p:nvPicPr>
          <p:cNvPr id="235" name="Google Shape;235;p22"/>
          <p:cNvPicPr preferRelativeResize="0"/>
          <p:nvPr/>
        </p:nvPicPr>
        <p:blipFill rotWithShape="1">
          <a:blip r:embed="rId4">
            <a:alphaModFix/>
          </a:blip>
          <a:srcRect/>
          <a:stretch/>
        </p:blipFill>
        <p:spPr>
          <a:xfrm>
            <a:off x="973836" y="3311652"/>
            <a:ext cx="2570988" cy="2570988"/>
          </a:xfrm>
          <a:prstGeom prst="rect">
            <a:avLst/>
          </a:prstGeom>
          <a:noFill/>
          <a:ln>
            <a:noFill/>
          </a:ln>
        </p:spPr>
      </p:pic>
      <p:pic>
        <p:nvPicPr>
          <p:cNvPr id="236" name="Google Shape;236;p22"/>
          <p:cNvPicPr preferRelativeResize="0"/>
          <p:nvPr/>
        </p:nvPicPr>
        <p:blipFill rotWithShape="1">
          <a:blip r:embed="rId5">
            <a:alphaModFix/>
          </a:blip>
          <a:srcRect/>
          <a:stretch/>
        </p:blipFill>
        <p:spPr>
          <a:xfrm>
            <a:off x="4408932" y="3154679"/>
            <a:ext cx="2570988" cy="25709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498" y="467625"/>
            <a:ext cx="104958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4.2 Hardware tools and their purpose</a:t>
            </a:r>
            <a:endParaRPr/>
          </a:p>
        </p:txBody>
      </p:sp>
      <p:sp>
        <p:nvSpPr>
          <p:cNvPr id="242" name="Google Shape;242;p23"/>
          <p:cNvSpPr txBox="1"/>
          <p:nvPr/>
        </p:nvSpPr>
        <p:spPr>
          <a:xfrm>
            <a:off x="115463" y="1526733"/>
            <a:ext cx="10938817" cy="75148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001F5F"/>
                </a:solidFill>
                <a:latin typeface="Trebuchet MS"/>
                <a:ea typeface="Trebuchet MS"/>
                <a:cs typeface="Trebuchet MS"/>
                <a:sym typeface="Trebuchet MS"/>
              </a:rPr>
              <a:t>Diagnostic Tools</a:t>
            </a:r>
            <a:endParaRPr lang="en-US" sz="2400" dirty="0">
              <a:latin typeface="Trebuchet MS"/>
              <a:ea typeface="Trebuchet MS"/>
              <a:cs typeface="Trebuchet MS"/>
              <a:sym typeface="Trebuchet MS"/>
            </a:endParaRPr>
          </a:p>
          <a:p>
            <a:pPr marL="355600" marR="0" lvl="0" indent="-342900" algn="l" rtl="0">
              <a:lnSpc>
                <a:spcPct val="100000"/>
              </a:lnSpc>
              <a:spcBef>
                <a:spcPts val="0"/>
              </a:spcBef>
              <a:spcAft>
                <a:spcPts val="0"/>
              </a:spcAft>
              <a:buSzPts val="2400"/>
              <a:buFont typeface="Arial"/>
              <a:buChar char="•"/>
            </a:pPr>
            <a:r>
              <a:rPr lang="en-US" sz="2400" dirty="0">
                <a:latin typeface="Trebuchet MS"/>
                <a:ea typeface="Trebuchet MS"/>
                <a:cs typeface="Trebuchet MS"/>
                <a:sym typeface="Trebuchet MS"/>
              </a:rPr>
              <a:t>A digital Multimeter and a loopback adapter are used to test hardware.</a:t>
            </a:r>
            <a:endParaRPr sz="2400" dirty="0">
              <a:latin typeface="Trebuchet MS"/>
              <a:ea typeface="Trebuchet MS"/>
              <a:cs typeface="Trebuchet MS"/>
              <a:sym typeface="Trebuchet MS"/>
            </a:endParaRPr>
          </a:p>
        </p:txBody>
      </p:sp>
      <p:pic>
        <p:nvPicPr>
          <p:cNvPr id="243" name="Google Shape;243;p23"/>
          <p:cNvPicPr preferRelativeResize="0"/>
          <p:nvPr/>
        </p:nvPicPr>
        <p:blipFill rotWithShape="1">
          <a:blip r:embed="rId3">
            <a:alphaModFix/>
          </a:blip>
          <a:srcRect/>
          <a:stretch/>
        </p:blipFill>
        <p:spPr>
          <a:xfrm>
            <a:off x="973007" y="2540509"/>
            <a:ext cx="5390387" cy="3590544"/>
          </a:xfrm>
          <a:prstGeom prst="rect">
            <a:avLst/>
          </a:prstGeom>
          <a:noFill/>
          <a:ln>
            <a:noFill/>
          </a:ln>
        </p:spPr>
      </p:pic>
      <p:pic>
        <p:nvPicPr>
          <p:cNvPr id="244" name="Google Shape;244;p23"/>
          <p:cNvPicPr preferRelativeResize="0"/>
          <p:nvPr/>
        </p:nvPicPr>
        <p:blipFill rotWithShape="1">
          <a:blip r:embed="rId4">
            <a:alphaModFix/>
          </a:blip>
          <a:srcRect/>
          <a:stretch/>
        </p:blipFill>
        <p:spPr>
          <a:xfrm>
            <a:off x="7934651" y="2776728"/>
            <a:ext cx="3119629" cy="31181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title"/>
          </p:nvPr>
        </p:nvSpPr>
        <p:spPr>
          <a:xfrm>
            <a:off x="-500" y="467625"/>
            <a:ext cx="106182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4.3 Software tools and their purpose</a:t>
            </a:r>
            <a:endParaRPr/>
          </a:p>
        </p:txBody>
      </p:sp>
      <p:sp>
        <p:nvSpPr>
          <p:cNvPr id="250" name="Google Shape;250;p24"/>
          <p:cNvSpPr txBox="1"/>
          <p:nvPr/>
        </p:nvSpPr>
        <p:spPr>
          <a:xfrm>
            <a:off x="78739" y="1146809"/>
            <a:ext cx="11355788" cy="4679166"/>
          </a:xfrm>
          <a:prstGeom prst="rect">
            <a:avLst/>
          </a:prstGeom>
          <a:noFill/>
          <a:ln>
            <a:noFill/>
          </a:ln>
        </p:spPr>
        <p:txBody>
          <a:bodyPr spcFirstLastPara="1" wrap="square" lIns="0" tIns="12700" rIns="0" bIns="0" anchor="t" anchorCtr="0">
            <a:spAutoFit/>
          </a:bodyPr>
          <a:lstStyle/>
          <a:p>
            <a:pPr marL="12700" marR="0" lvl="0" indent="0" algn="l" rtl="0">
              <a:lnSpc>
                <a:spcPct val="119166"/>
              </a:lnSpc>
              <a:spcBef>
                <a:spcPts val="0"/>
              </a:spcBef>
              <a:spcAft>
                <a:spcPts val="0"/>
              </a:spcAft>
              <a:buNone/>
            </a:pPr>
            <a:r>
              <a:rPr lang="en-US" sz="2400" b="1" dirty="0">
                <a:solidFill>
                  <a:srgbClr val="001F5F"/>
                </a:solidFill>
                <a:latin typeface="Trebuchet MS"/>
                <a:ea typeface="Trebuchet MS"/>
                <a:cs typeface="Trebuchet MS"/>
                <a:sym typeface="Trebuchet MS"/>
              </a:rPr>
              <a:t>Disk Management Tools</a:t>
            </a:r>
            <a:endParaRPr sz="2400" dirty="0">
              <a:latin typeface="Trebuchet MS"/>
              <a:ea typeface="Trebuchet MS"/>
              <a:cs typeface="Trebuchet MS"/>
              <a:sym typeface="Trebuchet MS"/>
            </a:endParaRPr>
          </a:p>
          <a:p>
            <a:pPr marL="355600" marR="5715" lvl="0" indent="-336550" algn="l" rtl="0">
              <a:lnSpc>
                <a:spcPct val="121666"/>
              </a:lnSpc>
              <a:spcBef>
                <a:spcPts val="45"/>
              </a:spcBef>
              <a:spcAft>
                <a:spcPts val="0"/>
              </a:spcAft>
              <a:buClr>
                <a:srgbClr val="000000"/>
              </a:buClr>
              <a:buSzPts val="2300"/>
              <a:buChar char="•"/>
            </a:pPr>
            <a:r>
              <a:rPr lang="en-US" sz="2300" b="1" dirty="0" err="1">
                <a:solidFill>
                  <a:srgbClr val="1F3863"/>
                </a:solidFill>
                <a:latin typeface="Trebuchet MS"/>
                <a:ea typeface="Trebuchet MS"/>
                <a:cs typeface="Trebuchet MS"/>
                <a:sym typeface="Trebuchet MS"/>
              </a:rPr>
              <a:t>Fdisk</a:t>
            </a:r>
            <a:r>
              <a:rPr lang="en-US" sz="2300" b="1" dirty="0">
                <a:solidFill>
                  <a:srgbClr val="1F3863"/>
                </a:solidFill>
                <a:latin typeface="Trebuchet MS"/>
                <a:ea typeface="Trebuchet MS"/>
                <a:cs typeface="Trebuchet MS"/>
                <a:sym typeface="Trebuchet MS"/>
              </a:rPr>
              <a:t> or Disk Management</a:t>
            </a:r>
            <a:r>
              <a:rPr lang="en-US" sz="2300"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 creates and deletes partitions on a hard  drive.</a:t>
            </a:r>
          </a:p>
          <a:p>
            <a:pPr marL="19050" marR="5715" lvl="0" algn="l" rtl="0">
              <a:lnSpc>
                <a:spcPct val="121666"/>
              </a:lnSpc>
              <a:spcBef>
                <a:spcPts val="45"/>
              </a:spcBef>
              <a:spcAft>
                <a:spcPts val="0"/>
              </a:spcAft>
              <a:buClr>
                <a:srgbClr val="000000"/>
              </a:buClr>
              <a:buSzPts val="2300"/>
            </a:pPr>
            <a:endParaRPr sz="2300" dirty="0">
              <a:latin typeface="Trebuchet MS"/>
              <a:ea typeface="Trebuchet MS"/>
              <a:cs typeface="Trebuchet MS"/>
              <a:sym typeface="Trebuchet MS"/>
            </a:endParaRPr>
          </a:p>
          <a:p>
            <a:pPr marL="355600" marR="0" lvl="0" indent="-336550" algn="l" rtl="0">
              <a:lnSpc>
                <a:spcPct val="114791"/>
              </a:lnSpc>
              <a:spcBef>
                <a:spcPts val="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Format</a:t>
            </a:r>
            <a:r>
              <a:rPr lang="en-US" sz="2300"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 prepares a hard drive to store information.</a:t>
            </a:r>
          </a:p>
          <a:p>
            <a:pPr marL="19050" marR="0" lvl="0" algn="l" rtl="0">
              <a:lnSpc>
                <a:spcPct val="114791"/>
              </a:lnSpc>
              <a:spcBef>
                <a:spcPts val="0"/>
              </a:spcBef>
              <a:spcAft>
                <a:spcPts val="0"/>
              </a:spcAft>
              <a:buClr>
                <a:srgbClr val="000000"/>
              </a:buClr>
              <a:buSzPts val="2300"/>
            </a:pPr>
            <a:endParaRPr sz="2300" dirty="0">
              <a:latin typeface="Trebuchet MS"/>
              <a:ea typeface="Trebuchet MS"/>
              <a:cs typeface="Trebuchet MS"/>
              <a:sym typeface="Trebuchet MS"/>
            </a:endParaRPr>
          </a:p>
          <a:p>
            <a:pPr marL="355600" marR="0" lvl="0" indent="-336550" algn="l" rtl="0">
              <a:lnSpc>
                <a:spcPct val="119166"/>
              </a:lnSpc>
              <a:spcBef>
                <a:spcPts val="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Scandisk or </a:t>
            </a:r>
            <a:r>
              <a:rPr lang="en-US" sz="2300" b="1" dirty="0" err="1">
                <a:solidFill>
                  <a:srgbClr val="1F3863"/>
                </a:solidFill>
                <a:latin typeface="Trebuchet MS"/>
                <a:ea typeface="Trebuchet MS"/>
                <a:cs typeface="Trebuchet MS"/>
                <a:sym typeface="Trebuchet MS"/>
              </a:rPr>
              <a:t>chkdsk</a:t>
            </a:r>
            <a:r>
              <a:rPr lang="en-US" sz="2300" b="1"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 Checks the integrity of files and folders on a hard</a:t>
            </a:r>
            <a:endParaRPr sz="2300" dirty="0">
              <a:latin typeface="Trebuchet MS"/>
              <a:ea typeface="Trebuchet MS"/>
              <a:cs typeface="Trebuchet MS"/>
              <a:sym typeface="Trebuchet MS"/>
            </a:endParaRPr>
          </a:p>
          <a:p>
            <a:pPr marL="355600" marR="5715" lvl="0" indent="0" algn="l" rtl="0">
              <a:lnSpc>
                <a:spcPct val="121666"/>
              </a:lnSpc>
              <a:spcBef>
                <a:spcPts val="65"/>
              </a:spcBef>
              <a:spcAft>
                <a:spcPts val="0"/>
              </a:spcAft>
              <a:buNone/>
            </a:pPr>
            <a:r>
              <a:rPr lang="en-US" sz="2300" dirty="0">
                <a:latin typeface="Trebuchet MS"/>
                <a:ea typeface="Trebuchet MS"/>
                <a:cs typeface="Trebuchet MS"/>
                <a:sym typeface="Trebuchet MS"/>
              </a:rPr>
              <a:t>drive by scanning the file system. These tools may also check the disk  surface for physical errors.</a:t>
            </a:r>
          </a:p>
          <a:p>
            <a:pPr marL="355600" marR="5715" lvl="0" indent="0" algn="l" rtl="0">
              <a:lnSpc>
                <a:spcPct val="121666"/>
              </a:lnSpc>
              <a:spcBef>
                <a:spcPts val="65"/>
              </a:spcBef>
              <a:spcAft>
                <a:spcPts val="0"/>
              </a:spcAft>
              <a:buNone/>
            </a:pPr>
            <a:endParaRPr sz="2300" dirty="0">
              <a:latin typeface="Trebuchet MS"/>
              <a:ea typeface="Trebuchet MS"/>
              <a:cs typeface="Trebuchet MS"/>
              <a:sym typeface="Trebuchet MS"/>
            </a:endParaRPr>
          </a:p>
          <a:p>
            <a:pPr marL="355600" marR="0" lvl="0" indent="-336550" algn="l" rtl="0">
              <a:lnSpc>
                <a:spcPct val="113958"/>
              </a:lnSpc>
              <a:spcBef>
                <a:spcPts val="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Defrag</a:t>
            </a:r>
            <a:r>
              <a:rPr lang="en-US" sz="2300"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 Optimizes space	on a hard drive to allow faster access to programs and data</a:t>
            </a:r>
            <a:endParaRPr sz="2300" dirty="0">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5"/>
          <p:cNvSpPr txBox="1">
            <a:spLocks noGrp="1"/>
          </p:cNvSpPr>
          <p:nvPr>
            <p:ph type="title"/>
          </p:nvPr>
        </p:nvSpPr>
        <p:spPr>
          <a:xfrm>
            <a:off x="-499" y="467625"/>
            <a:ext cx="100548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4.3 Software tools and their purpose</a:t>
            </a:r>
            <a:endParaRPr/>
          </a:p>
        </p:txBody>
      </p:sp>
      <p:sp>
        <p:nvSpPr>
          <p:cNvPr id="256" name="Google Shape;256;p25"/>
          <p:cNvSpPr txBox="1"/>
          <p:nvPr/>
        </p:nvSpPr>
        <p:spPr>
          <a:xfrm>
            <a:off x="187381" y="1382199"/>
            <a:ext cx="11726980" cy="4578433"/>
          </a:xfrm>
          <a:prstGeom prst="rect">
            <a:avLst/>
          </a:prstGeom>
          <a:noFill/>
          <a:ln>
            <a:noFill/>
          </a:ln>
        </p:spPr>
        <p:txBody>
          <a:bodyPr spcFirstLastPara="1" wrap="square" lIns="0" tIns="12700" rIns="0" bIns="0" anchor="t" anchorCtr="0">
            <a:spAutoFit/>
          </a:bodyPr>
          <a:lstStyle/>
          <a:p>
            <a:pPr marL="12700" marR="0" lvl="0" indent="0" algn="l" rtl="0">
              <a:lnSpc>
                <a:spcPct val="119166"/>
              </a:lnSpc>
              <a:spcBef>
                <a:spcPts val="0"/>
              </a:spcBef>
              <a:spcAft>
                <a:spcPts val="0"/>
              </a:spcAft>
              <a:buNone/>
            </a:pPr>
            <a:r>
              <a:rPr lang="en-US" sz="2400" b="1" dirty="0">
                <a:solidFill>
                  <a:srgbClr val="001F5F"/>
                </a:solidFill>
                <a:latin typeface="Trebuchet MS"/>
                <a:ea typeface="Trebuchet MS"/>
                <a:cs typeface="Trebuchet MS"/>
                <a:sym typeface="Trebuchet MS"/>
              </a:rPr>
              <a:t>Disk Management Tools</a:t>
            </a:r>
          </a:p>
          <a:p>
            <a:pPr marL="12700" marR="0" lvl="0" indent="0" algn="l" rtl="0">
              <a:lnSpc>
                <a:spcPct val="119166"/>
              </a:lnSpc>
              <a:spcBef>
                <a:spcPts val="0"/>
              </a:spcBef>
              <a:spcAft>
                <a:spcPts val="0"/>
              </a:spcAft>
              <a:buNone/>
            </a:pPr>
            <a:endParaRPr sz="2400" dirty="0">
              <a:latin typeface="Trebuchet MS"/>
              <a:ea typeface="Trebuchet MS"/>
              <a:cs typeface="Trebuchet MS"/>
              <a:sym typeface="Trebuchet MS"/>
            </a:endParaRPr>
          </a:p>
          <a:p>
            <a:pPr marL="355600" marR="5080" lvl="0" indent="-336550" algn="l" rtl="0">
              <a:lnSpc>
                <a:spcPct val="121666"/>
              </a:lnSpc>
              <a:spcBef>
                <a:spcPts val="45"/>
              </a:spcBef>
              <a:spcAft>
                <a:spcPts val="0"/>
              </a:spcAft>
              <a:buClr>
                <a:srgbClr val="000000"/>
              </a:buClr>
              <a:buSzPts val="2300"/>
              <a:buChar char="•"/>
            </a:pPr>
            <a:r>
              <a:rPr lang="en-US" sz="2300" dirty="0">
                <a:solidFill>
                  <a:schemeClr val="dk2"/>
                </a:solidFill>
                <a:latin typeface="Trebuchet MS"/>
                <a:ea typeface="Trebuchet MS"/>
                <a:cs typeface="Trebuchet MS"/>
                <a:sym typeface="Trebuchet MS"/>
              </a:rPr>
              <a:t>Disk	 Cleanup</a:t>
            </a:r>
            <a:r>
              <a:rPr lang="en-US" sz="2300"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 Clears space on a hard	drive	by searching for  files that can be safely deleted</a:t>
            </a:r>
          </a:p>
          <a:p>
            <a:pPr marL="19050" marR="5080" lvl="0" algn="l" rtl="0">
              <a:lnSpc>
                <a:spcPct val="121666"/>
              </a:lnSpc>
              <a:spcBef>
                <a:spcPts val="45"/>
              </a:spcBef>
              <a:spcAft>
                <a:spcPts val="0"/>
              </a:spcAft>
              <a:buClr>
                <a:srgbClr val="000000"/>
              </a:buClr>
              <a:buSzPts val="2300"/>
            </a:pPr>
            <a:endParaRPr sz="2300" dirty="0">
              <a:latin typeface="Trebuchet MS"/>
              <a:ea typeface="Trebuchet MS"/>
              <a:cs typeface="Trebuchet MS"/>
              <a:sym typeface="Trebuchet MS"/>
            </a:endParaRPr>
          </a:p>
          <a:p>
            <a:pPr marL="355600" marR="0" lvl="0" indent="-336550" algn="l" rtl="0">
              <a:lnSpc>
                <a:spcPct val="113958"/>
              </a:lnSpc>
              <a:spcBef>
                <a:spcPts val="0"/>
              </a:spcBef>
              <a:spcAft>
                <a:spcPts val="0"/>
              </a:spcAft>
              <a:buClr>
                <a:srgbClr val="000000"/>
              </a:buClr>
              <a:buSzPts val="2300"/>
              <a:buChar char="•"/>
            </a:pPr>
            <a:r>
              <a:rPr lang="en-US" sz="2300" dirty="0">
                <a:solidFill>
                  <a:schemeClr val="dk2"/>
                </a:solidFill>
                <a:latin typeface="Trebuchet MS"/>
                <a:ea typeface="Trebuchet MS"/>
                <a:cs typeface="Trebuchet MS"/>
                <a:sym typeface="Trebuchet MS"/>
              </a:rPr>
              <a:t>Disk Management	</a:t>
            </a:r>
            <a:r>
              <a:rPr lang="en-US" sz="2300" dirty="0">
                <a:latin typeface="Trebuchet MS"/>
                <a:ea typeface="Trebuchet MS"/>
                <a:cs typeface="Trebuchet MS"/>
                <a:sym typeface="Trebuchet MS"/>
              </a:rPr>
              <a:t>– Initialize disks, creates partitions, and	formats partitions</a:t>
            </a:r>
          </a:p>
          <a:p>
            <a:pPr marL="19050" marR="0" lvl="0" algn="l" rtl="0">
              <a:lnSpc>
                <a:spcPct val="113958"/>
              </a:lnSpc>
              <a:spcBef>
                <a:spcPts val="0"/>
              </a:spcBef>
              <a:spcAft>
                <a:spcPts val="0"/>
              </a:spcAft>
              <a:buClr>
                <a:srgbClr val="000000"/>
              </a:buClr>
              <a:buSzPts val="2300"/>
            </a:pPr>
            <a:endParaRPr sz="2300" dirty="0">
              <a:latin typeface="Trebuchet MS"/>
              <a:ea typeface="Trebuchet MS"/>
              <a:cs typeface="Trebuchet MS"/>
              <a:sym typeface="Trebuchet MS"/>
            </a:endParaRPr>
          </a:p>
          <a:p>
            <a:pPr marL="355600" marR="5080" lvl="0" indent="-336550" algn="l" rtl="0">
              <a:lnSpc>
                <a:spcPct val="121666"/>
              </a:lnSpc>
              <a:spcBef>
                <a:spcPts val="50"/>
              </a:spcBef>
              <a:spcAft>
                <a:spcPts val="0"/>
              </a:spcAft>
              <a:buClr>
                <a:srgbClr val="000000"/>
              </a:buClr>
              <a:buSzPts val="2300"/>
              <a:buChar char="•"/>
            </a:pPr>
            <a:r>
              <a:rPr lang="en-US" sz="2300" dirty="0">
                <a:solidFill>
                  <a:schemeClr val="dk2"/>
                </a:solidFill>
                <a:latin typeface="Trebuchet MS"/>
                <a:ea typeface="Trebuchet MS"/>
                <a:cs typeface="Trebuchet MS"/>
                <a:sym typeface="Trebuchet MS"/>
              </a:rPr>
              <a:t>System File Checker (SFC) </a:t>
            </a:r>
            <a:r>
              <a:rPr lang="en-US" sz="2300" dirty="0">
                <a:latin typeface="Trebuchet MS"/>
                <a:ea typeface="Trebuchet MS"/>
                <a:cs typeface="Trebuchet MS"/>
                <a:sym typeface="Trebuchet MS"/>
              </a:rPr>
              <a:t>– Scans the operating system critical files  and replaces any files that are corrupted.</a:t>
            </a:r>
            <a:endParaRPr sz="2300" dirty="0">
              <a:latin typeface="Trebuchet MS"/>
              <a:ea typeface="Trebuchet MS"/>
              <a:cs typeface="Trebuchet MS"/>
              <a:sym typeface="Trebuchet MS"/>
            </a:endParaRPr>
          </a:p>
          <a:p>
            <a:pPr marL="0" marR="0" lvl="0" indent="0" algn="l" rtl="0">
              <a:lnSpc>
                <a:spcPct val="100000"/>
              </a:lnSpc>
              <a:spcBef>
                <a:spcPts val="5"/>
              </a:spcBef>
              <a:spcAft>
                <a:spcPts val="0"/>
              </a:spcAft>
              <a:buSzPts val="2350"/>
              <a:buFont typeface="Arial"/>
              <a:buNone/>
            </a:pPr>
            <a:endParaRPr sz="2300" dirty="0">
              <a:latin typeface="Trebuchet MS"/>
              <a:ea typeface="Trebuchet MS"/>
              <a:cs typeface="Trebuchet MS"/>
              <a:sym typeface="Trebuchet MS"/>
            </a:endParaRPr>
          </a:p>
          <a:p>
            <a:pPr marL="355600" marR="0" lvl="0" indent="-336550" algn="l" rtl="0">
              <a:lnSpc>
                <a:spcPct val="100000"/>
              </a:lnSpc>
              <a:spcBef>
                <a:spcPts val="0"/>
              </a:spcBef>
              <a:spcAft>
                <a:spcPts val="0"/>
              </a:spcAft>
              <a:buSzPts val="2300"/>
              <a:buChar char="•"/>
            </a:pPr>
            <a:r>
              <a:rPr lang="en-US" sz="2300" dirty="0">
                <a:latin typeface="Trebuchet MS"/>
                <a:ea typeface="Trebuchet MS"/>
                <a:cs typeface="Trebuchet MS"/>
                <a:sym typeface="Trebuchet MS"/>
              </a:rPr>
              <a:t>One can use Windows bootable disk for troubleshooting and repairing corrupted files.</a:t>
            </a:r>
            <a:endParaRPr sz="2300" dirty="0">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6"/>
          <p:cNvSpPr txBox="1">
            <a:spLocks noGrp="1"/>
          </p:cNvSpPr>
          <p:nvPr>
            <p:ph type="title"/>
          </p:nvPr>
        </p:nvSpPr>
        <p:spPr>
          <a:xfrm>
            <a:off x="-498" y="467625"/>
            <a:ext cx="105078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4.3 Software tools and their purpose</a:t>
            </a:r>
            <a:endParaRPr/>
          </a:p>
        </p:txBody>
      </p:sp>
      <p:sp>
        <p:nvSpPr>
          <p:cNvPr id="262" name="Google Shape;262;p26"/>
          <p:cNvSpPr txBox="1"/>
          <p:nvPr/>
        </p:nvSpPr>
        <p:spPr>
          <a:xfrm>
            <a:off x="398353" y="1249377"/>
            <a:ext cx="11126709" cy="5087034"/>
          </a:xfrm>
          <a:prstGeom prst="rect">
            <a:avLst/>
          </a:prstGeom>
          <a:noFill/>
          <a:ln>
            <a:noFill/>
          </a:ln>
        </p:spPr>
        <p:txBody>
          <a:bodyPr spcFirstLastPara="1" wrap="square" lIns="0" tIns="12700" rIns="0" bIns="0" anchor="t" anchorCtr="0">
            <a:spAutoFit/>
          </a:bodyPr>
          <a:lstStyle/>
          <a:p>
            <a:pPr marL="12700" marR="0" lvl="0" indent="0" algn="l" rtl="0">
              <a:lnSpc>
                <a:spcPct val="119166"/>
              </a:lnSpc>
              <a:spcBef>
                <a:spcPts val="0"/>
              </a:spcBef>
              <a:spcAft>
                <a:spcPts val="0"/>
              </a:spcAft>
              <a:buNone/>
            </a:pPr>
            <a:r>
              <a:rPr lang="en-US" sz="2300" b="1" dirty="0">
                <a:solidFill>
                  <a:srgbClr val="001F5F"/>
                </a:solidFill>
                <a:latin typeface="Trebuchet MS"/>
                <a:ea typeface="Trebuchet MS"/>
                <a:cs typeface="Trebuchet MS"/>
                <a:sym typeface="Trebuchet MS"/>
              </a:rPr>
              <a:t>Protection Software Tools</a:t>
            </a:r>
            <a:endParaRPr sz="2300" b="1" dirty="0">
              <a:latin typeface="Trebuchet MS"/>
              <a:ea typeface="Trebuchet MS"/>
              <a:cs typeface="Trebuchet MS"/>
              <a:sym typeface="Trebuchet MS"/>
            </a:endParaRPr>
          </a:p>
          <a:p>
            <a:pPr marL="355600" marR="5080" lvl="0" indent="-336550" algn="l" rtl="0">
              <a:lnSpc>
                <a:spcPct val="120000"/>
              </a:lnSpc>
              <a:spcBef>
                <a:spcPts val="75"/>
              </a:spcBef>
              <a:spcAft>
                <a:spcPts val="0"/>
              </a:spcAft>
              <a:buSzPts val="2300"/>
              <a:buChar char="•"/>
            </a:pPr>
            <a:r>
              <a:rPr lang="en-US" sz="2300" dirty="0">
                <a:latin typeface="Trebuchet MS"/>
                <a:ea typeface="Trebuchet MS"/>
                <a:cs typeface="Trebuchet MS"/>
                <a:sym typeface="Trebuchet MS"/>
              </a:rPr>
              <a:t>Viruses, Spyware, and other types of malicious attacks can damage an  OS, application and data.</a:t>
            </a:r>
            <a:endParaRPr sz="2300" dirty="0">
              <a:latin typeface="Trebuchet MS"/>
              <a:ea typeface="Trebuchet MS"/>
              <a:cs typeface="Trebuchet MS"/>
              <a:sym typeface="Trebuchet MS"/>
            </a:endParaRPr>
          </a:p>
          <a:p>
            <a:pPr marL="355600" marR="0" lvl="0" indent="-336550" algn="l" rtl="0">
              <a:lnSpc>
                <a:spcPct val="116041"/>
              </a:lnSpc>
              <a:spcBef>
                <a:spcPts val="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Windows	Security Center</a:t>
            </a:r>
            <a:r>
              <a:rPr lang="en-US" sz="2300" dirty="0">
                <a:solidFill>
                  <a:srgbClr val="1F3863"/>
                </a:solidFill>
                <a:latin typeface="Trebuchet MS"/>
                <a:ea typeface="Trebuchet MS"/>
                <a:cs typeface="Trebuchet MS"/>
                <a:sym typeface="Trebuchet MS"/>
              </a:rPr>
              <a:t> - </a:t>
            </a:r>
            <a:r>
              <a:rPr lang="en-US" sz="2300" dirty="0">
                <a:latin typeface="Trebuchet MS"/>
                <a:ea typeface="Trebuchet MS"/>
                <a:cs typeface="Trebuchet MS"/>
                <a:sym typeface="Trebuchet MS"/>
              </a:rPr>
              <a:t>it	ensure	software firewall; antivirus programs are running.</a:t>
            </a:r>
            <a:endParaRPr sz="2300" dirty="0">
              <a:latin typeface="Trebuchet MS"/>
              <a:ea typeface="Trebuchet MS"/>
              <a:cs typeface="Trebuchet MS"/>
              <a:sym typeface="Trebuchet MS"/>
            </a:endParaRPr>
          </a:p>
          <a:p>
            <a:pPr marL="355600" marR="0" lvl="0" indent="-336550" algn="l" rtl="0">
              <a:lnSpc>
                <a:spcPct val="119166"/>
              </a:lnSpc>
              <a:spcBef>
                <a:spcPts val="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Antivirus Program</a:t>
            </a:r>
            <a:r>
              <a:rPr lang="en-US" sz="2300"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 protects against virus attacks</a:t>
            </a:r>
            <a:r>
              <a:rPr lang="en-US" sz="2300" dirty="0">
                <a:solidFill>
                  <a:srgbClr val="1F3863"/>
                </a:solidFill>
                <a:latin typeface="Trebuchet MS"/>
                <a:ea typeface="Trebuchet MS"/>
                <a:cs typeface="Trebuchet MS"/>
                <a:sym typeface="Trebuchet MS"/>
              </a:rPr>
              <a:t>.</a:t>
            </a:r>
          </a:p>
          <a:p>
            <a:pPr marL="19050" marR="0" lvl="0" algn="l" rtl="0">
              <a:lnSpc>
                <a:spcPct val="119166"/>
              </a:lnSpc>
              <a:spcBef>
                <a:spcPts val="0"/>
              </a:spcBef>
              <a:spcAft>
                <a:spcPts val="0"/>
              </a:spcAft>
              <a:buClr>
                <a:srgbClr val="000000"/>
              </a:buClr>
              <a:buSzPts val="2300"/>
            </a:pPr>
            <a:endParaRPr sz="2300" dirty="0">
              <a:latin typeface="Trebuchet MS"/>
              <a:ea typeface="Trebuchet MS"/>
              <a:cs typeface="Trebuchet MS"/>
              <a:sym typeface="Trebuchet MS"/>
            </a:endParaRPr>
          </a:p>
          <a:p>
            <a:pPr marL="355600" marR="0" lvl="0" indent="-336550" algn="l" rtl="0">
              <a:lnSpc>
                <a:spcPct val="119166"/>
              </a:lnSpc>
              <a:spcBef>
                <a:spcPts val="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Antispyware Program </a:t>
            </a:r>
            <a:r>
              <a:rPr lang="en-US" sz="2300" dirty="0">
                <a:solidFill>
                  <a:srgbClr val="1F3863"/>
                </a:solidFill>
                <a:latin typeface="Trebuchet MS"/>
                <a:ea typeface="Trebuchet MS"/>
                <a:cs typeface="Trebuchet MS"/>
                <a:sym typeface="Trebuchet MS"/>
              </a:rPr>
              <a:t>– </a:t>
            </a:r>
            <a:r>
              <a:rPr lang="en-US" sz="2300" dirty="0">
                <a:latin typeface="Trebuchet MS"/>
                <a:ea typeface="Trebuchet MS"/>
                <a:cs typeface="Trebuchet MS"/>
                <a:sym typeface="Trebuchet MS"/>
              </a:rPr>
              <a:t>Protects against software that sends information about web surfing habits to an attacker.</a:t>
            </a:r>
          </a:p>
          <a:p>
            <a:pPr marL="19050" marR="0" lvl="0" algn="l" rtl="0">
              <a:lnSpc>
                <a:spcPct val="119166"/>
              </a:lnSpc>
              <a:spcBef>
                <a:spcPts val="0"/>
              </a:spcBef>
              <a:spcAft>
                <a:spcPts val="0"/>
              </a:spcAft>
              <a:buClr>
                <a:srgbClr val="000000"/>
              </a:buClr>
              <a:buSzPts val="2300"/>
            </a:pPr>
            <a:endParaRPr sz="2300" dirty="0">
              <a:latin typeface="Trebuchet MS"/>
              <a:ea typeface="Trebuchet MS"/>
              <a:cs typeface="Trebuchet MS"/>
              <a:sym typeface="Trebuchet MS"/>
            </a:endParaRPr>
          </a:p>
          <a:p>
            <a:pPr marL="355600" marR="7620" lvl="0" indent="-336550" algn="l" rtl="0">
              <a:lnSpc>
                <a:spcPct val="121666"/>
              </a:lnSpc>
              <a:spcBef>
                <a:spcPts val="40"/>
              </a:spcBef>
              <a:spcAft>
                <a:spcPts val="0"/>
              </a:spcAft>
              <a:buClr>
                <a:srgbClr val="000000"/>
              </a:buClr>
              <a:buSzPts val="2300"/>
              <a:buChar char="•"/>
            </a:pPr>
            <a:r>
              <a:rPr lang="en-US" sz="2300" b="1" dirty="0">
                <a:solidFill>
                  <a:srgbClr val="1F3863"/>
                </a:solidFill>
                <a:latin typeface="Trebuchet MS"/>
                <a:ea typeface="Trebuchet MS"/>
                <a:cs typeface="Trebuchet MS"/>
                <a:sym typeface="Trebuchet MS"/>
              </a:rPr>
              <a:t>Firewall Program</a:t>
            </a:r>
            <a:r>
              <a:rPr lang="en-US" sz="2300" dirty="0">
                <a:solidFill>
                  <a:srgbClr val="1F3863"/>
                </a:solidFill>
                <a:latin typeface="Trebuchet MS"/>
                <a:ea typeface="Trebuchet MS"/>
                <a:cs typeface="Trebuchet MS"/>
                <a:sym typeface="Trebuchet MS"/>
              </a:rPr>
              <a:t> - </a:t>
            </a:r>
            <a:r>
              <a:rPr lang="en-US" sz="2300" dirty="0">
                <a:latin typeface="Trebuchet MS"/>
                <a:ea typeface="Trebuchet MS"/>
                <a:cs typeface="Trebuchet MS"/>
                <a:sym typeface="Trebuchet MS"/>
              </a:rPr>
              <a:t>Runs continuously to protect against unauthorized  communications to and from your computer</a:t>
            </a:r>
            <a:r>
              <a:rPr lang="en-US" sz="2300" dirty="0">
                <a:solidFill>
                  <a:srgbClr val="1F3863"/>
                </a:solidFill>
                <a:latin typeface="Trebuchet MS"/>
                <a:ea typeface="Trebuchet MS"/>
                <a:cs typeface="Trebuchet MS"/>
                <a:sym typeface="Trebuchet MS"/>
              </a:rPr>
              <a:t>.</a:t>
            </a:r>
            <a:endParaRPr sz="2300" dirty="0">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7"/>
          <p:cNvSpPr txBox="1">
            <a:spLocks noGrp="1"/>
          </p:cNvSpPr>
          <p:nvPr>
            <p:ph type="title"/>
          </p:nvPr>
        </p:nvSpPr>
        <p:spPr>
          <a:xfrm>
            <a:off x="-498" y="467625"/>
            <a:ext cx="10667100" cy="627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4.3 Software tools and their purpose</a:t>
            </a:r>
            <a:endParaRPr/>
          </a:p>
        </p:txBody>
      </p:sp>
      <p:sp>
        <p:nvSpPr>
          <p:cNvPr id="268" name="Google Shape;268;p27"/>
          <p:cNvSpPr txBox="1"/>
          <p:nvPr/>
        </p:nvSpPr>
        <p:spPr>
          <a:xfrm>
            <a:off x="563325" y="1273625"/>
            <a:ext cx="10409400" cy="3216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300" b="1" dirty="0">
                <a:solidFill>
                  <a:srgbClr val="001F5F"/>
                </a:solidFill>
                <a:latin typeface="Trebuchet MS"/>
                <a:ea typeface="Trebuchet MS"/>
                <a:cs typeface="Trebuchet MS"/>
                <a:sym typeface="Trebuchet MS"/>
              </a:rPr>
              <a:t>Organizational tools and their purpose</a:t>
            </a:r>
            <a:endParaRPr sz="2300" b="1" dirty="0">
              <a:solidFill>
                <a:srgbClr val="001F5F"/>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2300" dirty="0">
              <a:solidFill>
                <a:srgbClr val="001F5F"/>
              </a:solidFill>
              <a:latin typeface="Trebuchet MS"/>
              <a:ea typeface="Trebuchet MS"/>
              <a:cs typeface="Trebuchet MS"/>
              <a:sym typeface="Trebuchet MS"/>
            </a:endParaRPr>
          </a:p>
          <a:p>
            <a:pPr marL="355600" marR="0" lvl="0" indent="-336550" algn="l" rtl="0">
              <a:lnSpc>
                <a:spcPct val="100000"/>
              </a:lnSpc>
              <a:spcBef>
                <a:spcPts val="0"/>
              </a:spcBef>
              <a:spcAft>
                <a:spcPts val="0"/>
              </a:spcAft>
              <a:buSzPts val="2300"/>
              <a:buChar char="•"/>
            </a:pPr>
            <a:r>
              <a:rPr lang="en-US" sz="2300" dirty="0">
                <a:latin typeface="Trebuchet MS"/>
                <a:ea typeface="Trebuchet MS"/>
                <a:cs typeface="Trebuchet MS"/>
                <a:sym typeface="Trebuchet MS"/>
              </a:rPr>
              <a:t>It is important that a technician document all services and repairs.</a:t>
            </a:r>
            <a:endParaRPr sz="2300" dirty="0">
              <a:latin typeface="Trebuchet MS"/>
              <a:ea typeface="Trebuchet MS"/>
              <a:cs typeface="Trebuchet MS"/>
              <a:sym typeface="Trebuchet MS"/>
            </a:endParaRPr>
          </a:p>
          <a:p>
            <a:pPr marL="0" marR="0" lvl="0" indent="0" algn="l" rtl="0">
              <a:lnSpc>
                <a:spcPct val="100000"/>
              </a:lnSpc>
              <a:spcBef>
                <a:spcPts val="20"/>
              </a:spcBef>
              <a:spcAft>
                <a:spcPts val="0"/>
              </a:spcAft>
              <a:buSzPts val="2400"/>
              <a:buFont typeface="Arial"/>
              <a:buNone/>
            </a:pPr>
            <a:endParaRPr sz="2300" dirty="0">
              <a:latin typeface="Trebuchet MS"/>
              <a:ea typeface="Trebuchet MS"/>
              <a:cs typeface="Trebuchet MS"/>
              <a:sym typeface="Trebuchet MS"/>
            </a:endParaRPr>
          </a:p>
          <a:p>
            <a:pPr marL="355600" marR="5080" lvl="0" indent="-336550" algn="l" rtl="0">
              <a:lnSpc>
                <a:spcPct val="101299"/>
              </a:lnSpc>
              <a:spcBef>
                <a:spcPts val="0"/>
              </a:spcBef>
              <a:spcAft>
                <a:spcPts val="0"/>
              </a:spcAft>
              <a:buSzPts val="2300"/>
              <a:buChar char="•"/>
            </a:pPr>
            <a:r>
              <a:rPr lang="en-US" sz="2300" dirty="0">
                <a:latin typeface="Trebuchet MS"/>
                <a:ea typeface="Trebuchet MS"/>
                <a:cs typeface="Trebuchet MS"/>
                <a:sym typeface="Trebuchet MS"/>
              </a:rPr>
              <a:t>These documents need to be stored centrally and made available to all  other technicians.</a:t>
            </a:r>
            <a:endParaRPr sz="2300" dirty="0">
              <a:latin typeface="Trebuchet MS"/>
              <a:ea typeface="Trebuchet MS"/>
              <a:cs typeface="Trebuchet MS"/>
              <a:sym typeface="Trebuchet MS"/>
            </a:endParaRPr>
          </a:p>
          <a:p>
            <a:pPr marL="0" marR="0" lvl="0" indent="0" algn="l" rtl="0">
              <a:lnSpc>
                <a:spcPct val="100000"/>
              </a:lnSpc>
              <a:spcBef>
                <a:spcPts val="0"/>
              </a:spcBef>
              <a:spcAft>
                <a:spcPts val="0"/>
              </a:spcAft>
              <a:buSzPts val="2450"/>
              <a:buFont typeface="Arial"/>
              <a:buNone/>
            </a:pPr>
            <a:endParaRPr sz="2300" dirty="0">
              <a:latin typeface="Trebuchet MS"/>
              <a:ea typeface="Trebuchet MS"/>
              <a:cs typeface="Trebuchet MS"/>
              <a:sym typeface="Trebuchet MS"/>
            </a:endParaRPr>
          </a:p>
          <a:p>
            <a:pPr marL="355600" marR="0" lvl="0" indent="-336550" algn="l" rtl="0">
              <a:lnSpc>
                <a:spcPct val="100000"/>
              </a:lnSpc>
              <a:spcBef>
                <a:spcPts val="0"/>
              </a:spcBef>
              <a:spcAft>
                <a:spcPts val="0"/>
              </a:spcAft>
              <a:buSzPts val="2300"/>
              <a:buChar char="•"/>
            </a:pPr>
            <a:r>
              <a:rPr lang="en-US" sz="2300" dirty="0">
                <a:latin typeface="Trebuchet MS"/>
                <a:ea typeface="Trebuchet MS"/>
                <a:cs typeface="Trebuchet MS"/>
                <a:sym typeface="Trebuchet MS"/>
              </a:rPr>
              <a:t>The documentation can then be used as reference material for similar</a:t>
            </a:r>
            <a:endParaRPr sz="2300" dirty="0">
              <a:latin typeface="Trebuchet MS"/>
              <a:ea typeface="Trebuchet MS"/>
              <a:cs typeface="Trebuchet MS"/>
              <a:sym typeface="Trebuchet MS"/>
            </a:endParaRPr>
          </a:p>
          <a:p>
            <a:pPr marL="355600" marR="0" lvl="0" indent="0" algn="l" rtl="0">
              <a:lnSpc>
                <a:spcPct val="100000"/>
              </a:lnSpc>
              <a:spcBef>
                <a:spcPts val="40"/>
              </a:spcBef>
              <a:spcAft>
                <a:spcPts val="0"/>
              </a:spcAft>
              <a:buNone/>
            </a:pPr>
            <a:r>
              <a:rPr lang="en-US" sz="2300" dirty="0">
                <a:latin typeface="Trebuchet MS"/>
                <a:ea typeface="Trebuchet MS"/>
                <a:cs typeface="Trebuchet MS"/>
                <a:sym typeface="Trebuchet MS"/>
              </a:rPr>
              <a:t>problems that are encountered in the future.</a:t>
            </a:r>
            <a:endParaRPr sz="2300" dirty="0">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28"/>
          <p:cNvPicPr preferRelativeResize="0"/>
          <p:nvPr/>
        </p:nvPicPr>
        <p:blipFill rotWithShape="1">
          <a:blip r:embed="rId3">
            <a:alphaModFix/>
          </a:blip>
          <a:srcRect/>
          <a:stretch/>
        </p:blipFill>
        <p:spPr>
          <a:xfrm>
            <a:off x="0" y="1024127"/>
            <a:ext cx="6219444" cy="54863"/>
          </a:xfrm>
          <a:prstGeom prst="rect">
            <a:avLst/>
          </a:prstGeom>
          <a:noFill/>
          <a:ln>
            <a:noFill/>
          </a:ln>
        </p:spPr>
      </p:pic>
      <p:sp>
        <p:nvSpPr>
          <p:cNvPr id="274" name="Google Shape;274;p28"/>
          <p:cNvSpPr txBox="1"/>
          <p:nvPr/>
        </p:nvSpPr>
        <p:spPr>
          <a:xfrm>
            <a:off x="-497" y="467625"/>
            <a:ext cx="11732700" cy="6279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1F3863"/>
                </a:solidFill>
                <a:latin typeface="Trebuchet MS"/>
                <a:ea typeface="Trebuchet MS"/>
                <a:cs typeface="Trebuchet MS"/>
                <a:sym typeface="Trebuchet MS"/>
              </a:rPr>
              <a:t>4.4 Implement the use of proper tool</a:t>
            </a:r>
            <a:endParaRPr sz="4000">
              <a:latin typeface="Trebuchet MS"/>
              <a:ea typeface="Trebuchet MS"/>
              <a:cs typeface="Trebuchet MS"/>
              <a:sym typeface="Trebuchet MS"/>
            </a:endParaRPr>
          </a:p>
        </p:txBody>
      </p:sp>
      <p:sp>
        <p:nvSpPr>
          <p:cNvPr id="275" name="Google Shape;275;p28"/>
          <p:cNvSpPr txBox="1"/>
          <p:nvPr/>
        </p:nvSpPr>
        <p:spPr>
          <a:xfrm>
            <a:off x="293924" y="1368947"/>
            <a:ext cx="11194924" cy="36676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300" dirty="0">
                <a:solidFill>
                  <a:srgbClr val="001F5F"/>
                </a:solidFill>
                <a:latin typeface="Trebuchet MS"/>
                <a:ea typeface="Trebuchet MS"/>
                <a:cs typeface="Trebuchet MS"/>
                <a:sym typeface="Trebuchet MS"/>
              </a:rPr>
              <a:t>      Use of Antistatic mat	                                      Use of Antistatic wrist strap</a:t>
            </a:r>
            <a:endParaRPr sz="2300" dirty="0">
              <a:latin typeface="Trebuchet MS"/>
              <a:ea typeface="Trebuchet MS"/>
              <a:cs typeface="Trebuchet MS"/>
              <a:sym typeface="Trebuchet MS"/>
            </a:endParaRPr>
          </a:p>
        </p:txBody>
      </p:sp>
      <p:pic>
        <p:nvPicPr>
          <p:cNvPr id="276" name="Google Shape;276;p28"/>
          <p:cNvPicPr preferRelativeResize="0"/>
          <p:nvPr/>
        </p:nvPicPr>
        <p:blipFill rotWithShape="1">
          <a:blip r:embed="rId4">
            <a:alphaModFix/>
          </a:blip>
          <a:srcRect/>
          <a:stretch/>
        </p:blipFill>
        <p:spPr>
          <a:xfrm>
            <a:off x="7276360" y="2009136"/>
            <a:ext cx="3593591" cy="3529584"/>
          </a:xfrm>
          <a:prstGeom prst="rect">
            <a:avLst/>
          </a:prstGeom>
          <a:noFill/>
          <a:ln>
            <a:noFill/>
          </a:ln>
        </p:spPr>
      </p:pic>
      <p:pic>
        <p:nvPicPr>
          <p:cNvPr id="277" name="Google Shape;277;p28"/>
          <p:cNvPicPr preferRelativeResize="0"/>
          <p:nvPr/>
        </p:nvPicPr>
        <p:blipFill rotWithShape="1">
          <a:blip r:embed="rId5">
            <a:alphaModFix/>
          </a:blip>
          <a:srcRect/>
          <a:stretch/>
        </p:blipFill>
        <p:spPr>
          <a:xfrm>
            <a:off x="467572" y="2009136"/>
            <a:ext cx="5284300" cy="3214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29"/>
          <p:cNvPicPr preferRelativeResize="0"/>
          <p:nvPr/>
        </p:nvPicPr>
        <p:blipFill rotWithShape="1">
          <a:blip r:embed="rId3">
            <a:alphaModFix/>
          </a:blip>
          <a:srcRect/>
          <a:stretch/>
        </p:blipFill>
        <p:spPr>
          <a:xfrm>
            <a:off x="0" y="1024127"/>
            <a:ext cx="6219444" cy="54863"/>
          </a:xfrm>
          <a:prstGeom prst="rect">
            <a:avLst/>
          </a:prstGeom>
          <a:noFill/>
          <a:ln>
            <a:noFill/>
          </a:ln>
        </p:spPr>
      </p:pic>
      <p:sp>
        <p:nvSpPr>
          <p:cNvPr id="283" name="Google Shape;283;p29"/>
          <p:cNvSpPr txBox="1"/>
          <p:nvPr/>
        </p:nvSpPr>
        <p:spPr>
          <a:xfrm>
            <a:off x="1" y="311150"/>
            <a:ext cx="10238400" cy="6279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b="1">
                <a:solidFill>
                  <a:srgbClr val="1F3863"/>
                </a:solidFill>
                <a:latin typeface="Trebuchet MS"/>
                <a:ea typeface="Trebuchet MS"/>
                <a:cs typeface="Trebuchet MS"/>
                <a:sym typeface="Trebuchet MS"/>
              </a:rPr>
              <a:t>4.4 Implement the use of proper tool</a:t>
            </a:r>
            <a:endParaRPr sz="4000">
              <a:latin typeface="Trebuchet MS"/>
              <a:ea typeface="Trebuchet MS"/>
              <a:cs typeface="Trebuchet MS"/>
              <a:sym typeface="Trebuchet MS"/>
            </a:endParaRPr>
          </a:p>
        </p:txBody>
      </p:sp>
      <p:sp>
        <p:nvSpPr>
          <p:cNvPr id="284" name="Google Shape;284;p29"/>
          <p:cNvSpPr txBox="1"/>
          <p:nvPr/>
        </p:nvSpPr>
        <p:spPr>
          <a:xfrm>
            <a:off x="334893" y="1479819"/>
            <a:ext cx="4972200" cy="751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001F5F"/>
                </a:solidFill>
                <a:latin typeface="Trebuchet MS"/>
                <a:ea typeface="Trebuchet MS"/>
                <a:cs typeface="Trebuchet MS"/>
                <a:sym typeface="Trebuchet MS"/>
              </a:rPr>
              <a:t>Different tools and their </a:t>
            </a:r>
            <a:endParaRPr sz="2400" b="1" dirty="0">
              <a:solidFill>
                <a:srgbClr val="001F5F"/>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r>
              <a:rPr lang="en-US" sz="2400" b="1" dirty="0">
                <a:solidFill>
                  <a:srgbClr val="001F5F"/>
                </a:solidFill>
                <a:latin typeface="Trebuchet MS"/>
                <a:ea typeface="Trebuchet MS"/>
                <a:cs typeface="Trebuchet MS"/>
                <a:sym typeface="Trebuchet MS"/>
              </a:rPr>
              <a:t>usefulness</a:t>
            </a:r>
            <a:endParaRPr sz="2400" dirty="0">
              <a:latin typeface="Trebuchet MS"/>
              <a:ea typeface="Trebuchet MS"/>
              <a:cs typeface="Trebuchet MS"/>
              <a:sym typeface="Trebuchet MS"/>
            </a:endParaRPr>
          </a:p>
        </p:txBody>
      </p:sp>
      <p:pic>
        <p:nvPicPr>
          <p:cNvPr id="285" name="Google Shape;285;p29"/>
          <p:cNvPicPr preferRelativeResize="0"/>
          <p:nvPr/>
        </p:nvPicPr>
        <p:blipFill rotWithShape="1">
          <a:blip r:embed="rId4">
            <a:alphaModFix/>
          </a:blip>
          <a:srcRect/>
          <a:stretch/>
        </p:blipFill>
        <p:spPr>
          <a:xfrm>
            <a:off x="5186994" y="1446080"/>
            <a:ext cx="5588508" cy="426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3"/>
          <p:cNvGrpSpPr/>
          <p:nvPr/>
        </p:nvGrpSpPr>
        <p:grpSpPr>
          <a:xfrm>
            <a:off x="0" y="0"/>
            <a:ext cx="12191999" cy="6857998"/>
            <a:chOff x="0" y="0"/>
            <a:chExt cx="12191999" cy="6857998"/>
          </a:xfrm>
        </p:grpSpPr>
        <p:pic>
          <p:nvPicPr>
            <p:cNvPr id="101" name="Google Shape;101;p3"/>
            <p:cNvPicPr preferRelativeResize="0"/>
            <p:nvPr/>
          </p:nvPicPr>
          <p:blipFill rotWithShape="1">
            <a:blip r:embed="rId3">
              <a:alphaModFix/>
            </a:blip>
            <a:srcRect/>
            <a:stretch/>
          </p:blipFill>
          <p:spPr>
            <a:xfrm>
              <a:off x="0" y="1024127"/>
              <a:ext cx="6219444" cy="54863"/>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0" y="0"/>
              <a:ext cx="12191999" cy="6857998"/>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0"/>
          <p:cNvPicPr preferRelativeResize="0"/>
          <p:nvPr/>
        </p:nvPicPr>
        <p:blipFill rotWithShape="1">
          <a:blip r:embed="rId3">
            <a:alphaModFix/>
          </a:blip>
          <a:srcRect/>
          <a:stretch/>
        </p:blipFill>
        <p:spPr>
          <a:xfrm>
            <a:off x="0" y="1557527"/>
            <a:ext cx="4639056" cy="62484"/>
          </a:xfrm>
          <a:prstGeom prst="rect">
            <a:avLst/>
          </a:prstGeom>
          <a:noFill/>
          <a:ln>
            <a:noFill/>
          </a:ln>
        </p:spPr>
      </p:pic>
      <p:sp>
        <p:nvSpPr>
          <p:cNvPr id="291" name="Google Shape;291;p30"/>
          <p:cNvSpPr txBox="1"/>
          <p:nvPr/>
        </p:nvSpPr>
        <p:spPr>
          <a:xfrm>
            <a:off x="113801" y="695700"/>
            <a:ext cx="4639200" cy="4431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solidFill>
                  <a:srgbClr val="1F4E79"/>
                </a:solidFill>
                <a:latin typeface="Trebuchet MS"/>
                <a:ea typeface="Trebuchet MS"/>
                <a:cs typeface="Trebuchet MS"/>
                <a:sym typeface="Trebuchet MS"/>
              </a:rPr>
              <a:t>End of Lecture for week 04</a:t>
            </a:r>
            <a:endParaRPr sz="2800">
              <a:latin typeface="Trebuchet MS"/>
              <a:ea typeface="Trebuchet MS"/>
              <a:cs typeface="Trebuchet MS"/>
              <a:sym typeface="Trebuchet MS"/>
            </a:endParaRPr>
          </a:p>
        </p:txBody>
      </p:sp>
      <p:pic>
        <p:nvPicPr>
          <p:cNvPr id="292" name="Google Shape;292;p30"/>
          <p:cNvPicPr preferRelativeResize="0"/>
          <p:nvPr/>
        </p:nvPicPr>
        <p:blipFill rotWithShape="1">
          <a:blip r:embed="rId4">
            <a:alphaModFix/>
          </a:blip>
          <a:srcRect/>
          <a:stretch/>
        </p:blipFill>
        <p:spPr>
          <a:xfrm>
            <a:off x="5955791" y="941832"/>
            <a:ext cx="4379975" cy="5116068"/>
          </a:xfrm>
          <a:prstGeom prst="rect">
            <a:avLst/>
          </a:prstGeom>
          <a:noFill/>
          <a:ln>
            <a:noFill/>
          </a:ln>
        </p:spPr>
      </p:pic>
      <p:sp>
        <p:nvSpPr>
          <p:cNvPr id="293" name="Google Shape;293;p30"/>
          <p:cNvSpPr txBox="1"/>
          <p:nvPr/>
        </p:nvSpPr>
        <p:spPr>
          <a:xfrm>
            <a:off x="306150" y="2981700"/>
            <a:ext cx="4976700" cy="890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5700" b="1">
                <a:latin typeface="Trebuchet MS"/>
                <a:ea typeface="Trebuchet MS"/>
                <a:cs typeface="Trebuchet MS"/>
                <a:sym typeface="Trebuchet MS"/>
              </a:rPr>
              <a:t>Any question ?</a:t>
            </a:r>
            <a:endParaRPr sz="57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93370" y="81481"/>
            <a:ext cx="12098630" cy="1145693"/>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200" dirty="0"/>
              <a:t>4.1 Explain the purpose of safe working conditions  and Procedures</a:t>
            </a:r>
            <a:endParaRPr sz="3200" dirty="0"/>
          </a:p>
        </p:txBody>
      </p:sp>
      <p:pic>
        <p:nvPicPr>
          <p:cNvPr id="108" name="Google Shape;108;p4"/>
          <p:cNvPicPr preferRelativeResize="0"/>
          <p:nvPr/>
        </p:nvPicPr>
        <p:blipFill rotWithShape="1">
          <a:blip r:embed="rId3">
            <a:alphaModFix/>
          </a:blip>
          <a:srcRect/>
          <a:stretch/>
        </p:blipFill>
        <p:spPr>
          <a:xfrm>
            <a:off x="6562343" y="1802892"/>
            <a:ext cx="5029200" cy="5055108"/>
          </a:xfrm>
          <a:prstGeom prst="rect">
            <a:avLst/>
          </a:prstGeom>
          <a:noFill/>
          <a:ln>
            <a:noFill/>
          </a:ln>
        </p:spPr>
      </p:pic>
      <p:sp>
        <p:nvSpPr>
          <p:cNvPr id="2" name="Rectangle 1"/>
          <p:cNvSpPr/>
          <p:nvPr/>
        </p:nvSpPr>
        <p:spPr>
          <a:xfrm>
            <a:off x="258114" y="1227174"/>
            <a:ext cx="11125200" cy="1692771"/>
          </a:xfrm>
          <a:prstGeom prst="rect">
            <a:avLst/>
          </a:prstGeom>
        </p:spPr>
        <p:txBody>
          <a:bodyPr wrap="square">
            <a:spAutoFit/>
          </a:bodyPr>
          <a:lstStyle/>
          <a:p>
            <a:pPr marL="12700" lvl="0"/>
            <a:r>
              <a:rPr lang="en-US" sz="2600" b="1" dirty="0">
                <a:solidFill>
                  <a:srgbClr val="1F487C"/>
                </a:solidFill>
                <a:latin typeface="Proxima Nova"/>
                <a:ea typeface="Proxima Nova"/>
                <a:cs typeface="Proxima Nova"/>
                <a:sym typeface="Proxima Nova"/>
              </a:rPr>
              <a:t>4.1.1 Identify </a:t>
            </a:r>
            <a:r>
              <a:rPr lang="en-US" sz="2600" b="1" i="1" u="sng" dirty="0">
                <a:solidFill>
                  <a:srgbClr val="1F487C"/>
                </a:solidFill>
                <a:latin typeface="Proxima Nova"/>
                <a:ea typeface="Proxima Nova"/>
                <a:cs typeface="Proxima Nova"/>
                <a:sym typeface="Proxima Nova"/>
              </a:rPr>
              <a:t>safety</a:t>
            </a:r>
            <a:r>
              <a:rPr lang="en-US" sz="2600" u="sng" dirty="0">
                <a:solidFill>
                  <a:srgbClr val="1F487C"/>
                </a:solidFill>
                <a:latin typeface="Proxima Nova"/>
                <a:ea typeface="Proxima Nova"/>
                <a:cs typeface="Proxima Nova"/>
                <a:sym typeface="Proxima Nova"/>
              </a:rPr>
              <a:t> </a:t>
            </a:r>
            <a:r>
              <a:rPr lang="en-US" sz="2600" b="1" i="1" u="sng" dirty="0">
                <a:solidFill>
                  <a:srgbClr val="1F487C"/>
                </a:solidFill>
                <a:latin typeface="Proxima Nova"/>
                <a:ea typeface="Proxima Nova"/>
                <a:cs typeface="Proxima Nova"/>
                <a:sym typeface="Proxima Nova"/>
              </a:rPr>
              <a:t>procedures</a:t>
            </a:r>
            <a:r>
              <a:rPr lang="en-US" sz="2600" b="1" i="1" dirty="0">
                <a:solidFill>
                  <a:srgbClr val="1F487C"/>
                </a:solidFill>
                <a:latin typeface="Proxima Nova"/>
                <a:ea typeface="Proxima Nova"/>
                <a:cs typeface="Proxima Nova"/>
                <a:sym typeface="Proxima Nova"/>
              </a:rPr>
              <a:t> </a:t>
            </a:r>
            <a:r>
              <a:rPr lang="en-US" sz="2600" b="1" dirty="0">
                <a:solidFill>
                  <a:srgbClr val="1F487C"/>
                </a:solidFill>
                <a:latin typeface="Proxima Nova"/>
                <a:ea typeface="Proxima Nova"/>
                <a:cs typeface="Proxima Nova"/>
                <a:sym typeface="Proxima Nova"/>
              </a:rPr>
              <a:t>and potential </a:t>
            </a:r>
            <a:r>
              <a:rPr lang="en-US" sz="2600" b="1" i="1" dirty="0">
                <a:solidFill>
                  <a:srgbClr val="1F487C"/>
                </a:solidFill>
                <a:latin typeface="Proxima Nova"/>
                <a:ea typeface="Proxima Nova"/>
                <a:cs typeface="Proxima Nova"/>
                <a:sym typeface="Proxima Nova"/>
              </a:rPr>
              <a:t>hazards </a:t>
            </a:r>
            <a:r>
              <a:rPr lang="en-US" sz="2600" b="1" dirty="0">
                <a:solidFill>
                  <a:srgbClr val="1F487C"/>
                </a:solidFill>
                <a:latin typeface="Proxima Nova"/>
                <a:ea typeface="Proxima Nova"/>
                <a:cs typeface="Proxima Nova"/>
                <a:sym typeface="Proxima Nova"/>
              </a:rPr>
              <a:t>for users and technicians</a:t>
            </a:r>
            <a:endParaRPr lang="en-US" sz="2600" dirty="0">
              <a:solidFill>
                <a:schemeClr val="dk1"/>
              </a:solidFill>
              <a:latin typeface="Proxima Nova"/>
              <a:ea typeface="Proxima Nova"/>
              <a:cs typeface="Proxima Nova"/>
              <a:sym typeface="Proxima Nova"/>
            </a:endParaRPr>
          </a:p>
          <a:p>
            <a:pPr marL="12700" lvl="0"/>
            <a:endParaRPr lang="en-US" sz="2600" b="1" dirty="0">
              <a:solidFill>
                <a:srgbClr val="1F487C"/>
              </a:solidFill>
              <a:latin typeface="Proxima Nova"/>
              <a:ea typeface="Proxima Nova"/>
              <a:cs typeface="Proxima Nova"/>
              <a:sym typeface="Proxima Nova"/>
            </a:endParaRPr>
          </a:p>
          <a:p>
            <a:pPr marL="12700" lvl="0"/>
            <a:r>
              <a:rPr lang="en-US" sz="2600" b="1" dirty="0">
                <a:solidFill>
                  <a:srgbClr val="1F487C"/>
                </a:solidFill>
                <a:latin typeface="Proxima Nova"/>
                <a:ea typeface="Proxima Nova"/>
                <a:cs typeface="Proxima Nova"/>
                <a:sym typeface="Proxima Nova"/>
              </a:rPr>
              <a:t>General Safety Guidelines:</a:t>
            </a:r>
            <a:endParaRPr lang="en-US" sz="2600" dirty="0">
              <a:solidFill>
                <a:schemeClr val="dk1"/>
              </a:solidFill>
              <a:latin typeface="Proxima Nova"/>
              <a:ea typeface="Proxima Nova"/>
              <a:cs typeface="Proxima Nova"/>
              <a:sym typeface="Proxima Nova"/>
            </a:endParaRPr>
          </a:p>
        </p:txBody>
      </p:sp>
      <p:sp>
        <p:nvSpPr>
          <p:cNvPr id="3" name="Rectangle 2"/>
          <p:cNvSpPr/>
          <p:nvPr/>
        </p:nvSpPr>
        <p:spPr>
          <a:xfrm>
            <a:off x="466343" y="3263600"/>
            <a:ext cx="6096000" cy="1323439"/>
          </a:xfrm>
          <a:prstGeom prst="rect">
            <a:avLst/>
          </a:prstGeom>
        </p:spPr>
        <p:txBody>
          <a:bodyPr>
            <a:spAutoFit/>
          </a:bodyPr>
          <a:lstStyle/>
          <a:p>
            <a:pPr lvl="0"/>
            <a:r>
              <a:rPr lang="en-US" sz="2000" dirty="0">
                <a:solidFill>
                  <a:schemeClr val="dk1"/>
                </a:solidFill>
                <a:latin typeface="Proxima Nova"/>
                <a:ea typeface="Proxima Nova"/>
                <a:cs typeface="Proxima Nova"/>
                <a:sym typeface="Proxima Nova"/>
              </a:rPr>
              <a:t>Follow the basic safety guidelines to prevent </a:t>
            </a:r>
            <a:r>
              <a:rPr lang="en-US" sz="2000" b="1" dirty="0">
                <a:solidFill>
                  <a:srgbClr val="1F487C"/>
                </a:solidFill>
                <a:latin typeface="Proxima Nova"/>
                <a:ea typeface="Proxima Nova"/>
                <a:cs typeface="Proxima Nova"/>
                <a:sym typeface="Proxima Nova"/>
              </a:rPr>
              <a:t>cuts, burns, electrical  shock,  and  damage  to eyesight</a:t>
            </a:r>
            <a:r>
              <a:rPr lang="en-US" sz="2000" dirty="0">
                <a:solidFill>
                  <a:schemeClr val="dk1"/>
                </a:solidFill>
                <a:latin typeface="Proxima Nova"/>
                <a:ea typeface="Proxima Nova"/>
                <a:cs typeface="Proxima Nova"/>
                <a:sym typeface="Proxima Nova"/>
              </a:rPr>
              <a:t>.</a:t>
            </a:r>
            <a:endParaRPr lang="en-US" sz="2000" dirty="0"/>
          </a:p>
          <a:p>
            <a:pPr lvl="0"/>
            <a:endParaRPr lang="en-US" sz="2000"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15" name="Google Shape;115;p5"/>
          <p:cNvSpPr txBox="1"/>
          <p:nvPr/>
        </p:nvSpPr>
        <p:spPr>
          <a:xfrm>
            <a:off x="126748" y="1240325"/>
            <a:ext cx="11808461" cy="5155440"/>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600" dirty="0">
                <a:solidFill>
                  <a:srgbClr val="1F477B"/>
                </a:solidFill>
                <a:latin typeface="Trebuchet MS"/>
                <a:ea typeface="Trebuchet MS"/>
                <a:cs typeface="Trebuchet MS"/>
                <a:sym typeface="Trebuchet MS"/>
              </a:rPr>
              <a:t>4.1.1 Identify </a:t>
            </a:r>
            <a:r>
              <a:rPr lang="en-US" sz="2600" i="1" u="sng" dirty="0">
                <a:solidFill>
                  <a:srgbClr val="1F477B"/>
                </a:solidFill>
                <a:latin typeface="Trebuchet MS"/>
                <a:ea typeface="Trebuchet MS"/>
                <a:cs typeface="Trebuchet MS"/>
                <a:sym typeface="Trebuchet MS"/>
              </a:rPr>
              <a:t>safety procedures</a:t>
            </a:r>
            <a:r>
              <a:rPr lang="en-US" sz="2600" i="1" dirty="0">
                <a:solidFill>
                  <a:srgbClr val="1F477B"/>
                </a:solidFill>
                <a:latin typeface="Trebuchet MS"/>
                <a:ea typeface="Trebuchet MS"/>
                <a:cs typeface="Trebuchet MS"/>
                <a:sym typeface="Trebuchet MS"/>
              </a:rPr>
              <a:t> </a:t>
            </a:r>
            <a:r>
              <a:rPr lang="en-US" sz="2600" dirty="0">
                <a:solidFill>
                  <a:srgbClr val="1F477B"/>
                </a:solidFill>
                <a:latin typeface="Trebuchet MS"/>
                <a:ea typeface="Trebuchet MS"/>
                <a:cs typeface="Trebuchet MS"/>
                <a:sym typeface="Trebuchet MS"/>
              </a:rPr>
              <a:t>and potential </a:t>
            </a:r>
            <a:r>
              <a:rPr lang="en-US" sz="2600" i="1" dirty="0">
                <a:solidFill>
                  <a:srgbClr val="1F477B"/>
                </a:solidFill>
                <a:latin typeface="Trebuchet MS"/>
                <a:ea typeface="Trebuchet MS"/>
                <a:cs typeface="Trebuchet MS"/>
                <a:sym typeface="Trebuchet MS"/>
              </a:rPr>
              <a:t>hazards </a:t>
            </a:r>
            <a:r>
              <a:rPr lang="en-US" sz="2600" dirty="0">
                <a:solidFill>
                  <a:srgbClr val="1F477B"/>
                </a:solidFill>
                <a:latin typeface="Trebuchet MS"/>
                <a:ea typeface="Trebuchet MS"/>
                <a:cs typeface="Trebuchet MS"/>
                <a:sym typeface="Trebuchet MS"/>
              </a:rPr>
              <a:t>for users and technicians</a:t>
            </a:r>
            <a:endParaRPr sz="265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endParaRPr lang="en-US" sz="2600" dirty="0">
              <a:solidFill>
                <a:srgbClr val="1F477B"/>
              </a:solidFill>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dirty="0">
                <a:solidFill>
                  <a:srgbClr val="1F477B"/>
                </a:solidFill>
                <a:latin typeface="Trebuchet MS"/>
                <a:ea typeface="Trebuchet MS"/>
                <a:cs typeface="Trebuchet MS"/>
                <a:sym typeface="Trebuchet MS"/>
              </a:rPr>
              <a:t>Electric Safety Guidelines:</a:t>
            </a:r>
            <a:endParaRPr sz="2600" dirty="0">
              <a:latin typeface="Trebuchet MS"/>
              <a:ea typeface="Trebuchet MS"/>
              <a:cs typeface="Trebuchet MS"/>
              <a:sym typeface="Trebuchet MS"/>
            </a:endParaRPr>
          </a:p>
          <a:p>
            <a:pPr marL="355600" marR="0" lvl="0" indent="-342900" algn="l" rtl="0">
              <a:lnSpc>
                <a:spcPct val="100000"/>
              </a:lnSpc>
              <a:spcBef>
                <a:spcPts val="1500"/>
              </a:spcBef>
              <a:spcAft>
                <a:spcPts val="0"/>
              </a:spcAft>
              <a:buSzPts val="2300"/>
              <a:buFont typeface="Arial"/>
              <a:buChar char="•"/>
            </a:pPr>
            <a:r>
              <a:rPr lang="en-US" sz="2300" dirty="0">
                <a:latin typeface="Trebuchet MS"/>
                <a:ea typeface="Trebuchet MS"/>
                <a:cs typeface="Trebuchet MS"/>
                <a:sym typeface="Trebuchet MS"/>
              </a:rPr>
              <a:t>Follow electrical safety guidelines to prevent electrical fires, injuries, and</a:t>
            </a:r>
            <a:endParaRPr sz="2300" dirty="0">
              <a:latin typeface="Trebuchet MS"/>
              <a:ea typeface="Trebuchet MS"/>
              <a:cs typeface="Trebuchet MS"/>
              <a:sym typeface="Trebuchet MS"/>
            </a:endParaRPr>
          </a:p>
          <a:p>
            <a:pPr marL="355600" marR="0" lvl="0" indent="0" algn="l" rtl="0">
              <a:lnSpc>
                <a:spcPct val="119347"/>
              </a:lnSpc>
              <a:spcBef>
                <a:spcPts val="35"/>
              </a:spcBef>
              <a:spcAft>
                <a:spcPts val="0"/>
              </a:spcAft>
              <a:buNone/>
            </a:pPr>
            <a:r>
              <a:rPr lang="en-US" sz="2300" dirty="0">
                <a:latin typeface="Trebuchet MS"/>
                <a:ea typeface="Trebuchet MS"/>
                <a:cs typeface="Trebuchet MS"/>
                <a:sym typeface="Trebuchet MS"/>
              </a:rPr>
              <a:t>fatalities in the home and the workplace.</a:t>
            </a:r>
            <a:endParaRPr sz="2300" dirty="0">
              <a:latin typeface="Trebuchet MS"/>
              <a:ea typeface="Trebuchet MS"/>
              <a:cs typeface="Trebuchet MS"/>
              <a:sym typeface="Trebuchet MS"/>
            </a:endParaRPr>
          </a:p>
          <a:p>
            <a:pPr marL="355600" marR="2298065" lvl="0" indent="-342900" algn="l" rtl="0">
              <a:lnSpc>
                <a:spcPct val="120000"/>
              </a:lnSpc>
              <a:spcBef>
                <a:spcPts val="75"/>
              </a:spcBef>
              <a:spcAft>
                <a:spcPts val="0"/>
              </a:spcAft>
              <a:buSzPts val="2300"/>
              <a:buFont typeface="Arial"/>
              <a:buChar char="•"/>
            </a:pPr>
            <a:r>
              <a:rPr lang="en-US" sz="2300" dirty="0">
                <a:latin typeface="Trebuchet MS"/>
                <a:ea typeface="Trebuchet MS"/>
                <a:cs typeface="Trebuchet MS"/>
                <a:sym typeface="Trebuchet MS"/>
              </a:rPr>
              <a:t>Power supplies and monitors contain very high voltage hence  experienced technicians should attempt to repair it. Others should just replace it.</a:t>
            </a:r>
            <a:endParaRPr sz="2300" dirty="0">
              <a:latin typeface="Trebuchet MS"/>
              <a:ea typeface="Trebuchet MS"/>
              <a:cs typeface="Trebuchet MS"/>
              <a:sym typeface="Trebuchet MS"/>
            </a:endParaRPr>
          </a:p>
          <a:p>
            <a:pPr marL="355600" marR="2286000" lvl="0" indent="-342900" algn="l" rtl="0">
              <a:lnSpc>
                <a:spcPct val="120000"/>
              </a:lnSpc>
              <a:spcBef>
                <a:spcPts val="75"/>
              </a:spcBef>
              <a:spcAft>
                <a:spcPts val="0"/>
              </a:spcAft>
              <a:buSzPts val="2300"/>
              <a:buFont typeface="Arial"/>
              <a:buChar char="•"/>
            </a:pPr>
            <a:r>
              <a:rPr lang="en-US" sz="2300" dirty="0">
                <a:latin typeface="Trebuchet MS"/>
                <a:ea typeface="Trebuchet MS"/>
                <a:cs typeface="Trebuchet MS"/>
                <a:sym typeface="Trebuchet MS"/>
              </a:rPr>
              <a:t>Electrical devices have certain power requirements, hence exchanging  power codes with different type of laptops or device may damage both adapter and device, for instance.</a:t>
            </a:r>
            <a:endParaRPr sz="2300" dirty="0">
              <a:latin typeface="Trebuchet MS"/>
              <a:ea typeface="Trebuchet MS"/>
              <a:cs typeface="Trebuchet MS"/>
              <a:sym typeface="Trebuchet MS"/>
            </a:endParaRPr>
          </a:p>
        </p:txBody>
      </p:sp>
      <p:pic>
        <p:nvPicPr>
          <p:cNvPr id="116" name="Google Shape;116;p5"/>
          <p:cNvPicPr preferRelativeResize="0"/>
          <p:nvPr/>
        </p:nvPicPr>
        <p:blipFill rotWithShape="1">
          <a:blip r:embed="rId3">
            <a:alphaModFix/>
          </a:blip>
          <a:srcRect/>
          <a:stretch/>
        </p:blipFill>
        <p:spPr>
          <a:xfrm>
            <a:off x="9414514" y="3591598"/>
            <a:ext cx="2520695" cy="18882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22" name="Google Shape;122;p6"/>
          <p:cNvSpPr txBox="1"/>
          <p:nvPr/>
        </p:nvSpPr>
        <p:spPr>
          <a:xfrm>
            <a:off x="78739" y="1207770"/>
            <a:ext cx="11843400" cy="4160552"/>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600" dirty="0">
                <a:solidFill>
                  <a:srgbClr val="1F477B"/>
                </a:solidFill>
                <a:latin typeface="Trebuchet MS"/>
                <a:ea typeface="Trebuchet MS"/>
                <a:cs typeface="Trebuchet MS"/>
                <a:sym typeface="Trebuchet MS"/>
              </a:rPr>
              <a:t>4.1.1 Identify </a:t>
            </a:r>
            <a:r>
              <a:rPr lang="en-US" sz="2600" i="1" u="sng" dirty="0">
                <a:solidFill>
                  <a:srgbClr val="1F477B"/>
                </a:solidFill>
                <a:latin typeface="Trebuchet MS"/>
                <a:ea typeface="Trebuchet MS"/>
                <a:cs typeface="Trebuchet MS"/>
                <a:sym typeface="Trebuchet MS"/>
              </a:rPr>
              <a:t>safety procedures</a:t>
            </a:r>
            <a:r>
              <a:rPr lang="en-US" sz="2600" i="1" dirty="0">
                <a:solidFill>
                  <a:srgbClr val="1F477B"/>
                </a:solidFill>
                <a:latin typeface="Trebuchet MS"/>
                <a:ea typeface="Trebuchet MS"/>
                <a:cs typeface="Trebuchet MS"/>
                <a:sym typeface="Trebuchet MS"/>
              </a:rPr>
              <a:t> </a:t>
            </a:r>
            <a:r>
              <a:rPr lang="en-US" sz="2600" dirty="0">
                <a:solidFill>
                  <a:srgbClr val="1F477B"/>
                </a:solidFill>
                <a:latin typeface="Trebuchet MS"/>
                <a:ea typeface="Trebuchet MS"/>
                <a:cs typeface="Trebuchet MS"/>
                <a:sym typeface="Trebuchet MS"/>
              </a:rPr>
              <a:t>and potential </a:t>
            </a:r>
            <a:r>
              <a:rPr lang="en-US" sz="2600" i="1" dirty="0">
                <a:solidFill>
                  <a:srgbClr val="1F477B"/>
                </a:solidFill>
                <a:latin typeface="Trebuchet MS"/>
                <a:ea typeface="Trebuchet MS"/>
                <a:cs typeface="Trebuchet MS"/>
                <a:sym typeface="Trebuchet MS"/>
              </a:rPr>
              <a:t>hazards </a:t>
            </a:r>
            <a:r>
              <a:rPr lang="en-US" sz="2600" dirty="0">
                <a:solidFill>
                  <a:srgbClr val="1F477B"/>
                </a:solidFill>
                <a:latin typeface="Trebuchet MS"/>
                <a:ea typeface="Trebuchet MS"/>
                <a:cs typeface="Trebuchet MS"/>
                <a:sym typeface="Trebuchet MS"/>
              </a:rPr>
              <a:t>for users and technicians</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265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dirty="0">
                <a:solidFill>
                  <a:srgbClr val="1F477B"/>
                </a:solidFill>
                <a:latin typeface="Trebuchet MS"/>
                <a:ea typeface="Trebuchet MS"/>
                <a:cs typeface="Trebuchet MS"/>
                <a:sym typeface="Trebuchet MS"/>
              </a:rPr>
              <a:t>Fire Safety Guidelines:</a:t>
            </a:r>
            <a:endParaRPr sz="2600" dirty="0">
              <a:latin typeface="Trebuchet MS"/>
              <a:ea typeface="Trebuchet MS"/>
              <a:cs typeface="Trebuchet MS"/>
              <a:sym typeface="Trebuchet MS"/>
            </a:endParaRPr>
          </a:p>
          <a:p>
            <a:pPr marL="355600" marR="0" lvl="0" indent="-342900" algn="l" rtl="0">
              <a:lnSpc>
                <a:spcPct val="100000"/>
              </a:lnSpc>
              <a:spcBef>
                <a:spcPts val="1535"/>
              </a:spcBef>
              <a:spcAft>
                <a:spcPts val="0"/>
              </a:spcAft>
              <a:buSzPts val="2300"/>
              <a:buFont typeface="Arial"/>
              <a:buChar char="•"/>
            </a:pPr>
            <a:r>
              <a:rPr lang="en-US" sz="2300" dirty="0">
                <a:latin typeface="Trebuchet MS"/>
                <a:ea typeface="Trebuchet MS"/>
                <a:cs typeface="Trebuchet MS"/>
                <a:sym typeface="Trebuchet MS"/>
              </a:rPr>
              <a:t>Follow fire safety guidelines to protect lives, structures, and equipment.</a:t>
            </a:r>
            <a:endParaRPr sz="2300" dirty="0">
              <a:latin typeface="Trebuchet MS"/>
              <a:ea typeface="Trebuchet MS"/>
              <a:cs typeface="Trebuchet MS"/>
              <a:sym typeface="Trebuchet MS"/>
            </a:endParaRPr>
          </a:p>
          <a:p>
            <a:pPr marL="355600" marR="0" lvl="0" indent="-342900" algn="l" rtl="0">
              <a:lnSpc>
                <a:spcPct val="100000"/>
              </a:lnSpc>
              <a:spcBef>
                <a:spcPts val="0"/>
              </a:spcBef>
              <a:spcAft>
                <a:spcPts val="0"/>
              </a:spcAft>
              <a:buSzPts val="2300"/>
              <a:buFont typeface="Arial"/>
              <a:buChar char="•"/>
            </a:pPr>
            <a:r>
              <a:rPr lang="en-US" sz="2300" dirty="0">
                <a:latin typeface="Trebuchet MS"/>
                <a:ea typeface="Trebuchet MS"/>
                <a:cs typeface="Trebuchet MS"/>
                <a:sym typeface="Trebuchet MS"/>
              </a:rPr>
              <a:t>Never fight a fire that is out </a:t>
            </a:r>
            <a:r>
              <a:rPr lang="en-US" sz="2300">
                <a:latin typeface="Trebuchet MS"/>
                <a:ea typeface="Trebuchet MS"/>
                <a:cs typeface="Trebuchet MS"/>
                <a:sym typeface="Trebuchet MS"/>
              </a:rPr>
              <a:t>of control.</a:t>
            </a:r>
            <a:endParaRPr sz="2300" dirty="0">
              <a:latin typeface="Trebuchet MS"/>
              <a:ea typeface="Trebuchet MS"/>
              <a:cs typeface="Trebuchet MS"/>
              <a:sym typeface="Trebuchet MS"/>
            </a:endParaRPr>
          </a:p>
          <a:p>
            <a:pPr marL="355600" marR="0" lvl="0" indent="-342900" algn="l" rtl="0">
              <a:lnSpc>
                <a:spcPct val="100000"/>
              </a:lnSpc>
              <a:spcBef>
                <a:spcPts val="5"/>
              </a:spcBef>
              <a:spcAft>
                <a:spcPts val="0"/>
              </a:spcAft>
              <a:buSzPts val="2300"/>
              <a:buFont typeface="Arial"/>
              <a:buChar char="•"/>
            </a:pPr>
            <a:r>
              <a:rPr lang="en-US" sz="2300" dirty="0">
                <a:latin typeface="Trebuchet MS"/>
                <a:ea typeface="Trebuchet MS"/>
                <a:cs typeface="Trebuchet MS"/>
                <a:sym typeface="Trebuchet MS"/>
              </a:rPr>
              <a:t>Get out of the building quickly.</a:t>
            </a:r>
            <a:endParaRPr sz="2300" dirty="0">
              <a:latin typeface="Trebuchet MS"/>
              <a:ea typeface="Trebuchet MS"/>
              <a:cs typeface="Trebuchet MS"/>
              <a:sym typeface="Trebuchet MS"/>
            </a:endParaRPr>
          </a:p>
          <a:p>
            <a:pPr marL="355600" marR="0" lvl="0" indent="-342900" algn="l" rtl="0">
              <a:lnSpc>
                <a:spcPct val="119130"/>
              </a:lnSpc>
              <a:spcBef>
                <a:spcPts val="0"/>
              </a:spcBef>
              <a:spcAft>
                <a:spcPts val="0"/>
              </a:spcAft>
              <a:buSzPts val="2300"/>
              <a:buFont typeface="Arial"/>
              <a:buChar char="•"/>
            </a:pPr>
            <a:r>
              <a:rPr lang="en-US" sz="2300" dirty="0">
                <a:latin typeface="Trebuchet MS"/>
                <a:ea typeface="Trebuchet MS"/>
                <a:cs typeface="Trebuchet MS"/>
                <a:sym typeface="Trebuchet MS"/>
              </a:rPr>
              <a:t>Contact emergency services for help.</a:t>
            </a:r>
            <a:endParaRPr sz="2300" dirty="0">
              <a:latin typeface="Trebuchet MS"/>
              <a:ea typeface="Trebuchet MS"/>
              <a:cs typeface="Trebuchet MS"/>
              <a:sym typeface="Trebuchet MS"/>
            </a:endParaRPr>
          </a:p>
          <a:p>
            <a:pPr marL="355600" marR="2139315" lvl="0" indent="-342900" algn="l" rtl="0">
              <a:lnSpc>
                <a:spcPct val="121739"/>
              </a:lnSpc>
              <a:spcBef>
                <a:spcPts val="35"/>
              </a:spcBef>
              <a:spcAft>
                <a:spcPts val="0"/>
              </a:spcAft>
              <a:buSzPts val="2300"/>
              <a:buFont typeface="Arial"/>
              <a:buChar char="•"/>
            </a:pPr>
            <a:r>
              <a:rPr lang="en-US" sz="2300" dirty="0">
                <a:latin typeface="Trebuchet MS"/>
                <a:ea typeface="Trebuchet MS"/>
                <a:cs typeface="Trebuchet MS"/>
                <a:sym typeface="Trebuchet MS"/>
              </a:rPr>
              <a:t>Be sure to locate and read the instructions on the fire extinguisher </a:t>
            </a:r>
          </a:p>
          <a:p>
            <a:pPr marL="12700" marR="2139315" lvl="0" algn="l" rtl="0">
              <a:lnSpc>
                <a:spcPct val="121739"/>
              </a:lnSpc>
              <a:spcBef>
                <a:spcPts val="35"/>
              </a:spcBef>
              <a:spcAft>
                <a:spcPts val="0"/>
              </a:spcAft>
              <a:buSzPts val="2300"/>
            </a:pPr>
            <a:r>
              <a:rPr lang="en-US" sz="2300" dirty="0">
                <a:latin typeface="Trebuchet MS"/>
                <a:ea typeface="Trebuchet MS"/>
                <a:cs typeface="Trebuchet MS"/>
                <a:sym typeface="Trebuchet MS"/>
              </a:rPr>
              <a:t>    in  your workplace before you have to use them.</a:t>
            </a:r>
            <a:endParaRPr sz="2300" dirty="0">
              <a:latin typeface="Trebuchet MS"/>
              <a:ea typeface="Trebuchet MS"/>
              <a:cs typeface="Trebuchet MS"/>
              <a:sym typeface="Trebuchet MS"/>
            </a:endParaRPr>
          </a:p>
        </p:txBody>
      </p:sp>
      <p:pic>
        <p:nvPicPr>
          <p:cNvPr id="123" name="Google Shape;123;p6"/>
          <p:cNvPicPr preferRelativeResize="0"/>
          <p:nvPr/>
        </p:nvPicPr>
        <p:blipFill rotWithShape="1">
          <a:blip r:embed="rId3">
            <a:alphaModFix/>
          </a:blip>
          <a:srcRect/>
          <a:stretch/>
        </p:blipFill>
        <p:spPr>
          <a:xfrm>
            <a:off x="9270492" y="1743560"/>
            <a:ext cx="1830324" cy="1217676"/>
          </a:xfrm>
          <a:prstGeom prst="rect">
            <a:avLst/>
          </a:prstGeom>
          <a:noFill/>
          <a:ln>
            <a:noFill/>
          </a:ln>
        </p:spPr>
      </p:pic>
      <p:pic>
        <p:nvPicPr>
          <p:cNvPr id="124" name="Google Shape;124;p6"/>
          <p:cNvPicPr preferRelativeResize="0"/>
          <p:nvPr/>
        </p:nvPicPr>
        <p:blipFill rotWithShape="1">
          <a:blip r:embed="rId4">
            <a:alphaModFix/>
          </a:blip>
          <a:srcRect/>
          <a:stretch/>
        </p:blipFill>
        <p:spPr>
          <a:xfrm>
            <a:off x="9451562" y="3641881"/>
            <a:ext cx="2133600" cy="213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252475" y="98298"/>
            <a:ext cx="1086739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Fire extinguisher Types for the relevant class of Fire</a:t>
            </a:r>
            <a:endParaRPr/>
          </a:p>
        </p:txBody>
      </p:sp>
      <p:pic>
        <p:nvPicPr>
          <p:cNvPr id="130" name="Google Shape;130;p7"/>
          <p:cNvPicPr preferRelativeResize="0"/>
          <p:nvPr/>
        </p:nvPicPr>
        <p:blipFill rotWithShape="1">
          <a:blip r:embed="rId3">
            <a:alphaModFix/>
          </a:blip>
          <a:srcRect/>
          <a:stretch/>
        </p:blipFill>
        <p:spPr>
          <a:xfrm>
            <a:off x="1470961" y="1421423"/>
            <a:ext cx="9259824" cy="472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252475" y="97662"/>
            <a:ext cx="151130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latin typeface="Calibri"/>
                <a:ea typeface="Calibri"/>
                <a:cs typeface="Calibri"/>
                <a:sym typeface="Calibri"/>
              </a:rPr>
              <a:t>Cont….</a:t>
            </a:r>
            <a:endParaRPr/>
          </a:p>
        </p:txBody>
      </p:sp>
      <p:pic>
        <p:nvPicPr>
          <p:cNvPr id="136" name="Google Shape;136;p8"/>
          <p:cNvPicPr preferRelativeResize="0"/>
          <p:nvPr/>
        </p:nvPicPr>
        <p:blipFill rotWithShape="1">
          <a:blip r:embed="rId3">
            <a:alphaModFix/>
          </a:blip>
          <a:srcRect/>
          <a:stretch/>
        </p:blipFill>
        <p:spPr>
          <a:xfrm>
            <a:off x="1358775" y="1612407"/>
            <a:ext cx="9220200" cy="44135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507" y="-81584"/>
            <a:ext cx="12192900" cy="1202700"/>
          </a:xfrm>
          <a:prstGeom prst="rect">
            <a:avLst/>
          </a:prstGeom>
          <a:noFill/>
          <a:ln>
            <a:noFill/>
          </a:ln>
        </p:spPr>
        <p:txBody>
          <a:bodyPr spcFirstLastPara="1" wrap="square" lIns="0" tIns="81275" rIns="0" bIns="0" anchor="t" anchorCtr="0">
            <a:spAutoFit/>
          </a:bodyPr>
          <a:lstStyle/>
          <a:p>
            <a:pPr marL="12700" marR="5080" lvl="0" indent="0" algn="l" rtl="0">
              <a:lnSpc>
                <a:spcPct val="108000"/>
              </a:lnSpc>
              <a:spcBef>
                <a:spcPts val="0"/>
              </a:spcBef>
              <a:spcAft>
                <a:spcPts val="0"/>
              </a:spcAft>
              <a:buNone/>
            </a:pPr>
            <a:r>
              <a:rPr lang="en-US" sz="3500"/>
              <a:t>4.1 Explain the purpose of safe working conditions  and Procedures</a:t>
            </a:r>
            <a:endParaRPr sz="3500"/>
          </a:p>
        </p:txBody>
      </p:sp>
      <p:sp>
        <p:nvSpPr>
          <p:cNvPr id="142" name="Google Shape;142;p9"/>
          <p:cNvSpPr txBox="1"/>
          <p:nvPr/>
        </p:nvSpPr>
        <p:spPr>
          <a:xfrm>
            <a:off x="78738" y="1216913"/>
            <a:ext cx="11808461" cy="3329748"/>
          </a:xfrm>
          <a:prstGeom prst="rect">
            <a:avLst/>
          </a:prstGeom>
          <a:noFill/>
          <a:ln>
            <a:noFill/>
          </a:ln>
        </p:spPr>
        <p:txBody>
          <a:bodyPr spcFirstLastPara="1" wrap="square" lIns="0" tIns="13325" rIns="0" bIns="0" anchor="t" anchorCtr="0">
            <a:spAutoFit/>
          </a:bodyPr>
          <a:lstStyle/>
          <a:p>
            <a:pPr marL="27305" marR="0" lvl="0" indent="0" algn="l" rtl="0">
              <a:lnSpc>
                <a:spcPct val="100000"/>
              </a:lnSpc>
              <a:spcBef>
                <a:spcPts val="0"/>
              </a:spcBef>
              <a:spcAft>
                <a:spcPts val="0"/>
              </a:spcAft>
              <a:buNone/>
            </a:pPr>
            <a:r>
              <a:rPr lang="en-US" sz="2300" dirty="0">
                <a:solidFill>
                  <a:srgbClr val="1F477B"/>
                </a:solidFill>
                <a:latin typeface="Trebuchet MS"/>
                <a:ea typeface="Trebuchet MS"/>
                <a:cs typeface="Trebuchet MS"/>
                <a:sym typeface="Trebuchet MS"/>
              </a:rPr>
              <a:t>4.1.2 Identify safety procedures to protect equipment from damage and data from loss.</a:t>
            </a:r>
            <a:endParaRPr sz="2300" dirty="0">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600" dirty="0">
              <a:latin typeface="Trebuchet MS"/>
              <a:ea typeface="Trebuchet MS"/>
              <a:cs typeface="Trebuchet MS"/>
              <a:sym typeface="Trebuchet MS"/>
            </a:endParaRPr>
          </a:p>
          <a:p>
            <a:pPr marL="27305" marR="0" lvl="0" indent="0" algn="l" rtl="0">
              <a:lnSpc>
                <a:spcPct val="100000"/>
              </a:lnSpc>
              <a:spcBef>
                <a:spcPts val="0"/>
              </a:spcBef>
              <a:spcAft>
                <a:spcPts val="0"/>
              </a:spcAft>
              <a:buNone/>
            </a:pPr>
            <a:r>
              <a:rPr lang="en-US" sz="2600" dirty="0">
                <a:solidFill>
                  <a:srgbClr val="1F477B"/>
                </a:solidFill>
                <a:latin typeface="Trebuchet MS"/>
                <a:ea typeface="Trebuchet MS"/>
                <a:cs typeface="Trebuchet MS"/>
                <a:sym typeface="Trebuchet MS"/>
              </a:rPr>
              <a:t>What can damage a computer equipment?</a:t>
            </a:r>
            <a:endParaRPr sz="2600" dirty="0">
              <a:latin typeface="Trebuchet MS"/>
              <a:ea typeface="Trebuchet MS"/>
              <a:cs typeface="Trebuchet MS"/>
              <a:sym typeface="Trebuchet MS"/>
            </a:endParaRPr>
          </a:p>
          <a:p>
            <a:pPr marL="0" marR="0" lvl="0" indent="0" algn="l" rtl="0">
              <a:lnSpc>
                <a:spcPct val="100000"/>
              </a:lnSpc>
              <a:spcBef>
                <a:spcPts val="40"/>
              </a:spcBef>
              <a:spcAft>
                <a:spcPts val="0"/>
              </a:spcAft>
              <a:buNone/>
            </a:pPr>
            <a:endParaRPr sz="3250" dirty="0">
              <a:latin typeface="Trebuchet MS"/>
              <a:ea typeface="Trebuchet MS"/>
              <a:cs typeface="Trebuchet MS"/>
              <a:sym typeface="Trebuchet MS"/>
            </a:endParaRPr>
          </a:p>
          <a:p>
            <a:pPr marL="355600" marR="2038350" lvl="0" indent="-342900" algn="just" rtl="0">
              <a:lnSpc>
                <a:spcPct val="150000"/>
              </a:lnSpc>
              <a:spcBef>
                <a:spcPts val="0"/>
              </a:spcBef>
              <a:spcAft>
                <a:spcPts val="0"/>
              </a:spcAft>
              <a:buSzPts val="2400"/>
              <a:buFont typeface="Arial"/>
              <a:buChar char="•"/>
            </a:pPr>
            <a:r>
              <a:rPr lang="en-US" sz="2400" dirty="0">
                <a:latin typeface="Trebuchet MS"/>
                <a:ea typeface="Trebuchet MS"/>
                <a:cs typeface="Trebuchet MS"/>
                <a:sym typeface="Trebuchet MS"/>
              </a:rPr>
              <a:t>Electrostatic	discharge	(ESD),	harsh	climates, and poor quality  sources	of	electricity	can	cause damage to computer equipment.</a:t>
            </a:r>
            <a:endParaRPr sz="2400" dirty="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1531</Words>
  <Application>Microsoft Office PowerPoint</Application>
  <PresentationFormat>Widescreen</PresentationFormat>
  <Paragraphs>181</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Proxima Nova</vt:lpstr>
      <vt:lpstr>Trebuchet MS</vt:lpstr>
      <vt:lpstr>Office Theme</vt:lpstr>
      <vt:lpstr>Lecture 04</vt:lpstr>
      <vt:lpstr>Lecture 04’s   </vt:lpstr>
      <vt:lpstr>PowerPoint Presentation</vt:lpstr>
      <vt:lpstr>4.1 Explain the purpose of safe working conditions  and Procedures</vt:lpstr>
      <vt:lpstr>4.1 Explain the purpose of safe working conditions  and Procedures</vt:lpstr>
      <vt:lpstr>4.1 Explain the purpose of safe working conditions  and Procedures</vt:lpstr>
      <vt:lpstr>Fire extinguisher Types for the relevant class of Fire</vt:lpstr>
      <vt:lpstr>Cont….</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4.1 Explain the purpose of safe working conditions  and Procedures</vt:lpstr>
      <vt:lpstr>4.2 Hardware tools and their purpose</vt:lpstr>
      <vt:lpstr>4.2 Hardware tools and their purpose</vt:lpstr>
      <vt:lpstr>4.2 Hardware tools and their purpose</vt:lpstr>
      <vt:lpstr>4.2 Hardware tools and their purpose</vt:lpstr>
      <vt:lpstr>4.2 Hardware tools and their purpose</vt:lpstr>
      <vt:lpstr>4.3 Software tools and their purpose</vt:lpstr>
      <vt:lpstr>4.3 Software tools and their purpose</vt:lpstr>
      <vt:lpstr>4.3 Software tools and their purpose</vt:lpstr>
      <vt:lpstr>4.3 Software tools and their purpose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dc:title>
  <dc:creator>Puranjan Acharya</dc:creator>
  <cp:lastModifiedBy>janak devkota</cp:lastModifiedBy>
  <cp:revision>8</cp:revision>
  <dcterms:created xsi:type="dcterms:W3CDTF">2022-08-16T03:34:12Z</dcterms:created>
  <dcterms:modified xsi:type="dcterms:W3CDTF">2024-01-16T02:23:10Z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2021-12-27T00:00:00Z</vt:filetime>
  </property>
  <property fmtid="{D5CDD505-2E9C-101B-9397-08002B2CF9AE}" pid="3" name="Creator">
    <vt:lpwstr>Microsoft® PowerPoint® 2013</vt:lpwstr>
  </property>
  <property fmtid="{D5CDD505-2E9C-101B-9397-08002B2CF9AE}" pid="4" name="LastSaved">
    <vt:filetime>2022-08-16T00:00:00Z</vt:filetime>
  </property>
</Properties>
</file>