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yWbCHQdthEgRLMOssJ/CgztL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75014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15746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7025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811034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5333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09695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12567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028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85196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22498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25795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9422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82869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14743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47583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33783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3282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681995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98484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149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02379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531822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5329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30544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23837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83349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16832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66672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539882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59993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4827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05716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88055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3279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94229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9305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>
            <a:spLocks noGrp="1"/>
          </p:cNvSpPr>
          <p:nvPr>
            <p:ph type="title"/>
          </p:nvPr>
        </p:nvSpPr>
        <p:spPr>
          <a:xfrm>
            <a:off x="1925320" y="1063497"/>
            <a:ext cx="8341359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body" idx="1"/>
          </p:nvPr>
        </p:nvSpPr>
        <p:spPr>
          <a:xfrm>
            <a:off x="665988" y="1866391"/>
            <a:ext cx="10860023" cy="405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ctrTitle"/>
          </p:nvPr>
        </p:nvSpPr>
        <p:spPr>
          <a:xfrm>
            <a:off x="304291" y="654811"/>
            <a:ext cx="11583416" cy="4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21"/>
            <a:ext cx="12188951" cy="685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21312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9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5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9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9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36" y="6341362"/>
            <a:ext cx="46482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244" y="6326123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" y="228600"/>
            <a:ext cx="646176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1925320" y="1063497"/>
            <a:ext cx="8341359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>
            <a:spLocks noGrp="1"/>
          </p:cNvSpPr>
          <p:nvPr>
            <p:ph type="title"/>
          </p:nvPr>
        </p:nvSpPr>
        <p:spPr>
          <a:xfrm>
            <a:off x="1925320" y="1063497"/>
            <a:ext cx="8341359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21"/>
            <a:ext cx="12188951" cy="685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021312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6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5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6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6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6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6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736" y="6341362"/>
            <a:ext cx="46482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9244" y="6326123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6"/>
          <p:cNvSpPr txBox="1">
            <a:spLocks noGrp="1"/>
          </p:cNvSpPr>
          <p:nvPr>
            <p:ph type="title"/>
          </p:nvPr>
        </p:nvSpPr>
        <p:spPr>
          <a:xfrm>
            <a:off x="1925320" y="1063497"/>
            <a:ext cx="8341359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body" idx="1"/>
          </p:nvPr>
        </p:nvSpPr>
        <p:spPr>
          <a:xfrm>
            <a:off x="665988" y="1866391"/>
            <a:ext cx="10860023" cy="405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"/>
          <p:cNvGrpSpPr/>
          <p:nvPr/>
        </p:nvGrpSpPr>
        <p:grpSpPr>
          <a:xfrm>
            <a:off x="0" y="0"/>
            <a:ext cx="12189206" cy="6858000"/>
            <a:chOff x="0" y="0"/>
            <a:chExt cx="12189206" cy="6858000"/>
          </a:xfrm>
        </p:grpSpPr>
        <p:pic>
          <p:nvPicPr>
            <p:cNvPr id="66" name="Google Shape;66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521"/>
              <a:ext cx="12188951" cy="6856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021312" cy="6857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"/>
            <p:cNvSpPr/>
            <p:nvPr/>
          </p:nvSpPr>
          <p:spPr>
            <a:xfrm>
              <a:off x="12018136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120000" h="6858000" extrusionOk="0">
                  <a:moveTo>
                    <a:pt x="0" y="0"/>
                  </a:moveTo>
                  <a:lnTo>
                    <a:pt x="0" y="6857995"/>
                  </a:lnTo>
                </a:path>
              </a:pathLst>
            </a:custGeom>
            <a:noFill/>
            <a:ln w="9525" cap="flat" cmpd="sng">
              <a:solidFill>
                <a:srgbClr val="3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222C8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12675" cap="flat" cmpd="sng">
              <a:solidFill>
                <a:srgbClr val="222C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DA171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12675" cap="flat" cmpd="sng">
              <a:solidFill>
                <a:srgbClr val="DA17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3736" y="6341362"/>
              <a:ext cx="46482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9244" y="6326123"/>
              <a:ext cx="1152144" cy="335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132076" y="6341364"/>
              <a:ext cx="867156" cy="3566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400" y="228600"/>
            <a:ext cx="646176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>
            <a:spLocks noGrp="1"/>
          </p:cNvSpPr>
          <p:nvPr>
            <p:ph type="title"/>
          </p:nvPr>
        </p:nvSpPr>
        <p:spPr>
          <a:xfrm>
            <a:off x="1943464" y="1135925"/>
            <a:ext cx="8929785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34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Fundamental Operating Systems</a:t>
            </a:r>
            <a:endParaRPr dirty="0"/>
          </a:p>
        </p:txBody>
      </p:sp>
      <p:sp>
        <p:nvSpPr>
          <p:cNvPr id="78" name="Google Shape;78;p1"/>
          <p:cNvSpPr txBox="1"/>
          <p:nvPr/>
        </p:nvSpPr>
        <p:spPr>
          <a:xfrm>
            <a:off x="4744605" y="2545150"/>
            <a:ext cx="3546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07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250694" y="4097223"/>
            <a:ext cx="816610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CT4005NI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Computer Hardware and Software	Architectures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/>
        </p:nvSpPr>
        <p:spPr>
          <a:xfrm>
            <a:off x="581930" y="1847517"/>
            <a:ext cx="10615295" cy="310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Virtual Real Mode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CPU that operates in virtual real mode allows a real-mode application to run within a protected-mode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operating system.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Dos running in windows XP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rebuchet MS"/>
              <a:buNone/>
            </a:pPr>
            <a:endParaRPr sz="185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Compatibility Mode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5080" lvl="0" indent="-287019" algn="l" rtl="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Compatibility mode creates the environment of an earlier operating system for applications that are not  compatible with the current operating system.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1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running a setup file of any software in windows 10 with the compatibility mode of windows 7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304291" y="654811"/>
            <a:ext cx="47994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7.1 Explain the </a:t>
            </a:r>
            <a:r>
              <a:rPr lang="en-US" sz="2800" i="1">
                <a:latin typeface="Calibri"/>
                <a:ea typeface="Calibri"/>
                <a:cs typeface="Calibri"/>
                <a:sym typeface="Calibri"/>
              </a:rPr>
              <a:t>purpose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of an 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398623" y="1764571"/>
            <a:ext cx="10482600" cy="4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computers rely on an OS to provide the interface for interaction between users, applications, and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7.1.2 Explain operating system concepts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2884" marR="0" lvl="0" indent="-198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05F"/>
              </a:buClr>
              <a:buSzPts val="1700"/>
              <a:buFont typeface="Quattrocento Sans"/>
              <a:buChar char="⮚"/>
            </a:pPr>
            <a:r>
              <a:rPr lang="en-US" sz="1800" b="1" u="sng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 Processor Architecture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 common architectures used to process data: x86 (32-bit architecture) and x64 (64-bit architecture).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rebuchet MS"/>
              <a:buNone/>
            </a:pPr>
            <a:endParaRPr sz="175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Registers are storage areas used by the CPU when performing calculations.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None/>
            </a:pP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additional registers of the x64 architecture allow the computer to process much more complex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instructions at a much higher rate.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04291" y="654811"/>
            <a:ext cx="47994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7.1 Explain the </a:t>
            </a:r>
            <a:r>
              <a:rPr lang="en-US" sz="2800" i="1">
                <a:latin typeface="Calibri"/>
                <a:ea typeface="Calibri"/>
                <a:cs typeface="Calibri"/>
                <a:sym typeface="Calibri"/>
              </a:rPr>
              <a:t>purpose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of an 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304291" y="2507741"/>
            <a:ext cx="7467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1206804" y="2507741"/>
            <a:ext cx="13055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are	two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3035554" y="2507741"/>
            <a:ext cx="2051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distinct	types	of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5779134" y="2507741"/>
            <a:ext cx="1167757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operating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7608189" y="2507741"/>
            <a:ext cx="28174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systems: desktop operating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304291" y="2622856"/>
            <a:ext cx="5154949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450" rIns="0" bIns="0" anchor="t" anchorCtr="0">
            <a:spAutoFit/>
          </a:bodyPr>
          <a:lstStyle/>
          <a:p>
            <a:pPr marL="9150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systems and network operating systems.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800" b="1" u="sng" dirty="0" smtClean="0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Desktop </a:t>
            </a:r>
            <a:r>
              <a:rPr lang="en-US" sz="1800" b="1" u="sng" dirty="0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lang="en-US" sz="1800" b="1" dirty="0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- Small Office/Home Office (SOHO)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304291" y="3609594"/>
            <a:ext cx="6512559" cy="12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3025" rIns="0" bIns="0" anchor="t" anchorCtr="0">
            <a:spAutoFit/>
          </a:bodyPr>
          <a:lstStyle/>
          <a:p>
            <a:pPr marL="196850" marR="0" lvl="0" indent="-184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Supports a single user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96850" marR="0" lvl="0" indent="-18478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Runs single-user applications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96850" marR="0" lvl="0" indent="-184785" algn="l" rtl="0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Shares files and folders on a small network with limited security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304291" y="654811"/>
            <a:ext cx="664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7.2 Describe and compare operating systems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0816" y="114300"/>
            <a:ext cx="4204716" cy="236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36535" y="3686555"/>
            <a:ext cx="4111752" cy="263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139700" y="2106294"/>
            <a:ext cx="8700135" cy="274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125" rIns="0" bIns="0" anchor="t" anchorCtr="0">
            <a:spAutoFit/>
          </a:bodyPr>
          <a:lstStyle/>
          <a:p>
            <a:pPr marL="717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Windows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 of the most popular operating systems today.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Windows 10, Window 7 , Windows Vista Home Basic, Business, Ultimate and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forth.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Mac 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computers are proprietary and use an operating system called Mac 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versions of Mac OS are now based on a customized version of UNIX.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304291" y="654558"/>
            <a:ext cx="664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7.2 Describe and compare operating systems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680" y="228600"/>
            <a:ext cx="3627120" cy="272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0" y="4043171"/>
            <a:ext cx="4197096" cy="209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1142796" y="2023998"/>
            <a:ext cx="9509125" cy="311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Desktop OS - Small Office/Home Office (SOHO)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UNIX/Linux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UNIX, which was introduced in the late 1960s, is one of the oldest operating systems.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353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many different versions of UNIX, example Linux.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614045" lvl="0" indent="-342900" algn="l" rtl="0">
              <a:lnSpc>
                <a:spcPct val="138333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was developed by Linus Torvalds in 1991, and it is designed as an open-source  operating system.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" lvl="0" indent="-342900" algn="l" rtl="0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Open-source programs allow the source code to be distributed and changed by anyone as  a free download or from developers at a much lower cost than other operating systems.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304291" y="654811"/>
            <a:ext cx="664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7.2 Describe and compare operating systems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454253" y="1877695"/>
            <a:ext cx="8931910" cy="366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Network OS </a:t>
            </a:r>
            <a:r>
              <a:rPr lang="en-US" sz="1800" b="1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- corporate environment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Supports multiple users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Runs multi-user applications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robust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increased security compared to desktop operating systems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rebuchet MS"/>
              <a:buNone/>
            </a:pPr>
            <a:endParaRPr sz="2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Microsoft Windows: Windows Server 2003, and Windows Server 2008 and Server 2012.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Linux: Red Hat, Fedora, CentOS and so forth.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5404" y="1359408"/>
            <a:ext cx="3153155" cy="321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304291" y="654811"/>
            <a:ext cx="664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7.2 Describe and compare operating systems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8800" y="4267200"/>
            <a:ext cx="233934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5935471" y="2367483"/>
            <a:ext cx="113665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compatible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7764526" y="2367483"/>
            <a:ext cx="438784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8679306" y="2367483"/>
            <a:ext cx="232410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applications that are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460654" y="1832864"/>
            <a:ext cx="4845600" cy="1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7.3.1 Identify applications and environments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	operating	system	should	be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installed on a computer.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460654" y="3229102"/>
            <a:ext cx="10436860" cy="30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43510" marR="508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Before recommending an OS to your customer, investigate the types of applications that your customer  will be using.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</a:pP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51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Does the computer have “off-the-shelf” applications or customized applications that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4805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were programmed specifically for this customer?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5910" marR="0" lvl="1" indent="-131444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Are the applications programmed for a single user or multiple users?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5910" marR="0" lvl="1" indent="-131444" algn="l" rtl="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Are any data files shared with other computers, such as a laptop or home computer?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5910" marR="0" lvl="1" indent="-131444" algn="l" rtl="0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ensure compatibility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04291" y="654811"/>
            <a:ext cx="86355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7.3 Determine operating system based on customer needs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/>
        </p:nvSpPr>
        <p:spPr>
          <a:xfrm>
            <a:off x="540207" y="2167839"/>
            <a:ext cx="6190500" cy="3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7.3.2 Determine minimum hardware requirements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1610" marR="85725" lvl="0" indent="-13144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Operating systems have minimum hardware requirements  that must be met for the OS to install and function correctly.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Compatibility List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5080" lvl="0" indent="-1314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operating systems have a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Compatibility List  (HCL)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that can be found on the manufacturer's website.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94386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7.3 Determine operating system based on customer needs</a:t>
            </a:r>
            <a:endParaRPr sz="2800"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3719" y="1702307"/>
            <a:ext cx="513588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/>
        </p:nvSpPr>
        <p:spPr>
          <a:xfrm>
            <a:off x="1142796" y="2100198"/>
            <a:ext cx="8255100" cy="3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555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As a </a:t>
            </a:r>
            <a:r>
              <a:rPr lang="en-US" sz="1800" b="1" i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technician</a:t>
            </a: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, you might have to perform a clean installation of an operating  system.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96850" marR="0" lvl="0" indent="-184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 computer is passed from one employee to another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96850" marR="0" lvl="0" indent="-18478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the operating system is corrupted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96850" marR="0" lvl="0" indent="-184785" algn="l" rtl="0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 new replacement hard drive is installed in a computer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7.4.1 Identify hard drive setup procedures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5080" lvl="0" indent="-131445" algn="l" rtl="0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Although it is possible to install an operating system over a network from a server  or from a local hard drive, the most common installation method is with CDs and  DVDs.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304290" y="654720"/>
            <a:ext cx="6938481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7.4 Install an operating system</a:t>
            </a:r>
            <a:endParaRPr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/>
        </p:nvSpPr>
        <p:spPr>
          <a:xfrm>
            <a:off x="577388" y="1681097"/>
            <a:ext cx="11038207" cy="436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7.4.1 Identify hard drive setup procedures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Partitioning and Formatting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Before installing an operating system on a hard drive, the hard drive must be	partitioned and formatted.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During the installation phase, most operating systems automatically partition and format the hard drive.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partition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This partition is usually the first partition. Cannot be subdivided into smaller sections.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can be up to four partitions per hard drive.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partition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partition is the partition </a:t>
            </a: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by the operating system to boot the computer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Only primary partition can be marked active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5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Extended partition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partition normally uses the remaining free space on a hard drive.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be subdivided into smaller sections called </a:t>
            </a: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logical drives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304290" y="645667"/>
            <a:ext cx="7119551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7.4 Install an operating system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04304" y="685300"/>
            <a:ext cx="35163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 Introduction</a:t>
            </a:r>
            <a:endParaRPr sz="2800"/>
          </a:p>
        </p:txBody>
      </p:sp>
      <p:sp>
        <p:nvSpPr>
          <p:cNvPr id="85" name="Google Shape;85;p2"/>
          <p:cNvSpPr txBox="1"/>
          <p:nvPr/>
        </p:nvSpPr>
        <p:spPr>
          <a:xfrm>
            <a:off x="151892" y="1531747"/>
            <a:ext cx="11696700" cy="488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408876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operating system (OS)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controls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 on a  computer.  You will learn about the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terminology 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related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 the OS.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71780" marR="0" lvl="0" indent="0" algn="l" rtl="0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34365" marR="0" lvl="0" indent="-305435" algn="l" rtl="0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•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purpose of an operating system.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34365" marR="0" lvl="0" indent="-30543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•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and compare operating systems	to	include purpose, limitations, and compatibilities.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34365" marR="0" lvl="0" indent="-30543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•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Determine the operating system based on customer needs.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34365" marR="0" lvl="0" indent="-30543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•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an operating system.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34365" marR="0" lvl="0" indent="-30543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•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Navigate a Graphical User Interface (GUI).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34365" marR="0" lvl="0" indent="-30543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•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and apply common preventive maintenance techniques for operating systems.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34365" marR="0" lvl="0" indent="-30543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•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Troubleshoot operating systems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6804" y="301193"/>
            <a:ext cx="3988307" cy="324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/>
        </p:nvSpPr>
        <p:spPr>
          <a:xfrm>
            <a:off x="405790" y="1807590"/>
            <a:ext cx="11010630" cy="438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330835" lvl="0" indent="-114300" algn="l" rtl="0">
              <a:lnSpc>
                <a:spcPct val="151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Logical drive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drive is a section of an extended partition that can be used to  separate information for administrative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purposes.</a:t>
            </a:r>
            <a:endParaRPr lang="en-US"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330835" lvl="0" algn="l" rtl="0">
              <a:lnSpc>
                <a:spcPct val="151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extended partition can contain up to </a:t>
            </a: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24 logical partitions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Formatting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process prepares a file system in a partition for files to be stored.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Sector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sector contains a fixed number of bytes, generally at least 512 bytes.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 allocation unit.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0610" marR="0" lvl="0" indent="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the smallest unit of space used for storing data, made up of one or more sectors.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Track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track is one complete circle of data on one side of a hard drive platter.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93444" marR="0" lvl="0" indent="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track is broken into groups of sectors.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8287448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7.4 Install an operating system Contd.</a:t>
            </a:r>
            <a:endParaRPr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913891" y="2569845"/>
            <a:ext cx="5713730" cy="92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43510" marR="132715" lvl="0" indent="-131445" algn="l" rtl="0">
              <a:lnSpc>
                <a:spcPct val="119444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Drive mapping is a letter assigned to a  physical or logical drive.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6135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7.4 Install an operating system Contd.</a:t>
            </a:r>
            <a:endParaRPr sz="2800"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600" y="1828800"/>
            <a:ext cx="5113020" cy="364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213755" y="1767962"/>
            <a:ext cx="11175503" cy="417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7.4.2 Prepare hard drive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file system provides the directory structure that organizes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1755" marR="0" lvl="0" indent="0" algn="l" rtl="0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user's operating system, application, configuration, and data files.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process prepares the disk to accept the file system.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 Allocation Table, 32-bit (FAT32)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file system that can support partition sizes up to 2 TB or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2,048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GB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95580" marR="0" lvl="0" indent="-182880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Technology File System (NTFS) –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file system that can support partition sizes up to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16 </a:t>
            </a:r>
            <a:r>
              <a:rPr lang="en-US" sz="18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Exabytes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theory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96850" marR="0" lvl="0" indent="-184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incorporates more file system security features and extended attributes.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6135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7.4 Install an operating system Contd.</a:t>
            </a:r>
            <a:endParaRPr sz="2800"/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93" y="423400"/>
            <a:ext cx="4282830" cy="325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3"/>
          <p:cNvGrpSpPr/>
          <p:nvPr/>
        </p:nvGrpSpPr>
        <p:grpSpPr>
          <a:xfrm>
            <a:off x="7481316" y="166115"/>
            <a:ext cx="3991610" cy="2971800"/>
            <a:chOff x="7481316" y="166115"/>
            <a:chExt cx="3991610" cy="2971800"/>
          </a:xfrm>
        </p:grpSpPr>
        <p:pic>
          <p:nvPicPr>
            <p:cNvPr id="233" name="Google Shape;233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81316" y="166115"/>
              <a:ext cx="3991355" cy="297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23"/>
            <p:cNvSpPr/>
            <p:nvPr/>
          </p:nvSpPr>
          <p:spPr>
            <a:xfrm>
              <a:off x="7481316" y="166115"/>
              <a:ext cx="3991610" cy="2971800"/>
            </a:xfrm>
            <a:custGeom>
              <a:avLst/>
              <a:gdLst/>
              <a:ahLst/>
              <a:cxnLst/>
              <a:rect l="l" t="t" r="r" b="b"/>
              <a:pathLst>
                <a:path w="3991609" h="2971800" extrusionOk="0">
                  <a:moveTo>
                    <a:pt x="0" y="2971800"/>
                  </a:moveTo>
                  <a:lnTo>
                    <a:pt x="3991355" y="2971800"/>
                  </a:lnTo>
                  <a:lnTo>
                    <a:pt x="3991355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3"/>
          <p:cNvSpPr txBox="1"/>
          <p:nvPr/>
        </p:nvSpPr>
        <p:spPr>
          <a:xfrm>
            <a:off x="304291" y="1681098"/>
            <a:ext cx="10256400" cy="47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171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7.4.3 Install the operating system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7980" marR="3505834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might be three options that you may encounter during OS  installation.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Upgrade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638810" lvl="0" indent="-13144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Keep your files, settings, and programs and upgrade Windows. Also use this option to repair an  installation.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</a:pP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 (advanced)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463550" lvl="0" indent="-13144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a clean copy of Windows, select where you want to install it, or make changes to disks and  partitions.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Quit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quit Setup, click the x in the Close box.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5080" lvl="0" indent="-13144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Further, during the installation process you also have to install certain information like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Key,  Date and Time and so forth.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6135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7.4 Install an operating system Contd.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/>
        </p:nvSpPr>
        <p:spPr>
          <a:xfrm>
            <a:off x="609090" y="2404998"/>
            <a:ext cx="2604889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7.4.4 Create accounts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4145" marR="27940" lvl="0" indent="-1441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	user  prompted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3123069" y="2951778"/>
            <a:ext cx="292464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when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during	the installation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609090" y="3711922"/>
            <a:ext cx="4833621" cy="144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4351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process. Unlike the administrator account, user  accounts can be created at any time.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16510" lvl="0" indent="-13144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user account has fewer permissions than the  computer administrator.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6135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7.4 Install an operating system Contd.</a:t>
            </a:r>
            <a:endParaRPr sz="2800"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1152" y="335279"/>
            <a:ext cx="4285488" cy="301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8796" y="3447288"/>
            <a:ext cx="5410200" cy="320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/>
        </p:nvSpPr>
        <p:spPr>
          <a:xfrm>
            <a:off x="366471" y="2136140"/>
            <a:ext cx="10518000" cy="28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7.4.6 Complete the installation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508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must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 your OS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complete the verification that ensures that you are using a legal copy of  the OS.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Doing so enables you to download patches and service packs.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all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packs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all patches from Windows Update.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Verify that all hardware is installed correctly in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Device Manager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6135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7.4 Install an operating system Contd.</a:t>
            </a:r>
            <a:endParaRPr sz="2800"/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2423" y="3287267"/>
            <a:ext cx="4716780" cy="331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665988" y="1866391"/>
            <a:ext cx="10860000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41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7.4.6 Custom Installation Options</a:t>
            </a:r>
            <a:endParaRPr/>
          </a:p>
          <a:p>
            <a:pPr marL="17145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/>
          </a:p>
          <a:p>
            <a:pPr marL="1841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Installing OS in one computer takes time, imagine to install OS in corporate environment that contains large</a:t>
            </a:r>
            <a:endParaRPr/>
          </a:p>
          <a:p>
            <a:pPr marL="1841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computers.</a:t>
            </a:r>
            <a:endParaRPr/>
          </a:p>
          <a:p>
            <a:pPr marL="18415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number of ways so that technicians are able to quickly install an operating system.</a:t>
            </a:r>
            <a:endParaRPr/>
          </a:p>
          <a:p>
            <a:pPr marL="314960" lvl="0" indent="-131444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Disk Cloning - </a:t>
            </a:r>
            <a:r>
              <a:rPr lang="en-US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Disk cloning creates an image of a hard drive in a computer.</a:t>
            </a:r>
            <a:endParaRPr/>
          </a:p>
          <a:p>
            <a:pPr marL="314960" lvl="0" indent="-131444" algn="l" rtl="0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Network Installation - </a:t>
            </a:r>
            <a:r>
              <a:rPr lang="en-US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Installing windows over a network.</a:t>
            </a:r>
            <a:endParaRPr/>
          </a:p>
          <a:p>
            <a:pPr marL="314960" marR="262890" lvl="0" indent="-1314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Recovery Disc - </a:t>
            </a:r>
            <a:r>
              <a:rPr lang="en-US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use a recovery disc when there has been a system failure and other recovery  options have failed.</a:t>
            </a:r>
            <a:endParaRPr/>
          </a:p>
          <a:p>
            <a:pPr marL="314960" marR="337185" lvl="0" indent="-1314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Factory Recovery Partition - </a:t>
            </a:r>
            <a:r>
              <a:rPr lang="en-US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Some computers that have OS from factory contain a section of disk that  contains an image of the bootable partition.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6135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7.4 Install an operating system Contd.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/>
        </p:nvSpPr>
        <p:spPr>
          <a:xfrm>
            <a:off x="304291" y="654811"/>
            <a:ext cx="5609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7.4 Install an operating system 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837691" y="2023998"/>
            <a:ext cx="4304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7.4.7 Identify the boot sequence files and  Registry files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743200"/>
            <a:ext cx="729691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/>
        </p:nvSpPr>
        <p:spPr>
          <a:xfrm>
            <a:off x="304291" y="654811"/>
            <a:ext cx="5609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7.4 Install an operating system 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837691" y="3355085"/>
            <a:ext cx="4304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7.4.7 Identify the boot sequence files and  Registry files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1371600"/>
            <a:ext cx="4648200" cy="46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825500" y="1795398"/>
            <a:ext cx="103854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7.4.8 Describe how to manipulate operating system files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following applications are used extensively for post-installation diagnostics and modifications: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Msconfig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boot configuration utility allows you to set the programs that run at startup and to edit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configuration files.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Regedit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application allows you to edit the registry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Msinfo32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utility displays a complete system summary of your computer including hardware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 and details, and installed software and settings.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5080" lvl="0" indent="-13144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Dxdiag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utility shows details about all of the DirectX components and drivers that are installed in  your computer.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Cmd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used to execute command line programs and utilities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6135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7.4 Install an operating system Contd.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184901" y="1651975"/>
            <a:ext cx="11101070" cy="478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computers rely on an OS to provide the </a:t>
            </a:r>
            <a:r>
              <a:rPr lang="en-US" sz="18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interaction between users, applications, and hardware.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5619" marR="0" lvl="2" indent="-502919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23405F"/>
              </a:buClr>
              <a:buSzPts val="1800"/>
              <a:buFont typeface="Trebuchet MS"/>
              <a:buAutoNum type="arabicPeriod"/>
            </a:pPr>
            <a:r>
              <a:rPr lang="en-US" sz="1800" b="1" i="0" u="sng" strike="noStrike" cap="none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Characteristics </a:t>
            </a:r>
            <a:r>
              <a:rPr lang="en-US" sz="1800" b="1" i="0" u="none" strike="noStrike" cap="none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of modern OS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23405F"/>
              </a:buClr>
              <a:buSzPts val="1800"/>
              <a:buFont typeface="Trebuchet M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 Hardware Access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operating system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manages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interaction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the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</a:t>
            </a: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device driver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</a:t>
            </a:r>
            <a:r>
              <a:rPr lang="en-US" sz="18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component.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81280" lvl="3" indent="-342900" algn="l" rtl="0">
              <a:lnSpc>
                <a:spcPct val="15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device driver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a small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written by the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manufacturer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supplied with the hardware  component.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process of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assigning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resources and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installing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drivers can be performed with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Plug and Play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(PnP)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30175" lvl="3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OS then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device and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updates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that contains all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information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about the computer.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640" y="2051304"/>
            <a:ext cx="1950720" cy="19949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304291" y="680973"/>
            <a:ext cx="52464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7.1 Explain the purpose of an OS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864819" y="1631696"/>
            <a:ext cx="10445115" cy="445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Startup Modes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boot Windows in one of many different modes by pressing the F8 key during the boot process.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249554" lvl="0" indent="-11430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Safe Mode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Starts Windows but only loads drivers for basic components, such as the keyboard and  display.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354965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Safe Mode with Networking Support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Starts Windows identically to Safe Mode and also loads the  drivers for network components.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290830" lvl="0" indent="-114300" algn="l" rtl="0">
              <a:lnSpc>
                <a:spcPct val="1501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Safe Mode with Command Prompt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Starts Windows and loads the command prompt instead of the  GUI.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Last Known Good Configuration –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Enables a user to load the configuration settings of Windows that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were used the last time that Windows started successfully 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xfrm>
            <a:off x="304291" y="654811"/>
            <a:ext cx="5609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7.4 Install an operating system Contd.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/>
        </p:nvSpPr>
        <p:spPr>
          <a:xfrm>
            <a:off x="478332" y="2134870"/>
            <a:ext cx="67170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7.7.1 Manipulate items on the desktop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After the operating system has been installed, the desktop can be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customized to suit individual needs.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714375" lvl="0" indent="-131445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desktop on a computer is a graphical representation of a  workspace.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0" lvl="0" indent="-131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desktop has icons, toolbars, and menus to manipulate files.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3510" marR="380365" lvl="0" indent="-131445" algn="l" rtl="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	Desktop Properties,	Desktop Item, My  Computer, My Network Places and so forth.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48471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7.6 Navigate a GUI (Windows)</a:t>
            </a:r>
            <a:endParaRPr sz="2800"/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2735" y="1677923"/>
            <a:ext cx="4504944" cy="3502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/>
        </p:nvSpPr>
        <p:spPr>
          <a:xfrm>
            <a:off x="977900" y="2252598"/>
            <a:ext cx="5288400" cy="2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7.7.2 Control Panel applets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508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names of various applets in the Control Panel  differ slightly depending on the	version of Windows  installed.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152400" lvl="0" indent="-114300" algn="l" rtl="0">
              <a:lnSpc>
                <a:spcPct val="1501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 Appearance and Themes, Network and  Internet Connections, Add or Remove  Programs,  Sounds, Speech, and Audio Devices, and so forth.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304291" y="654811"/>
            <a:ext cx="44589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7.6 Navigate a GUI (Windows)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32"/>
          <p:cNvGrpSpPr/>
          <p:nvPr/>
        </p:nvGrpSpPr>
        <p:grpSpPr>
          <a:xfrm>
            <a:off x="6341109" y="1179322"/>
            <a:ext cx="5457825" cy="4191635"/>
            <a:chOff x="6341109" y="1179322"/>
            <a:chExt cx="5457825" cy="4191635"/>
          </a:xfrm>
        </p:grpSpPr>
        <p:pic>
          <p:nvPicPr>
            <p:cNvPr id="300" name="Google Shape;300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5935" y="1184148"/>
              <a:ext cx="5448300" cy="4181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2"/>
            <p:cNvSpPr/>
            <p:nvPr/>
          </p:nvSpPr>
          <p:spPr>
            <a:xfrm>
              <a:off x="6341109" y="1179322"/>
              <a:ext cx="5457825" cy="4191635"/>
            </a:xfrm>
            <a:custGeom>
              <a:avLst/>
              <a:gdLst/>
              <a:ahLst/>
              <a:cxnLst/>
              <a:rect l="l" t="t" r="r" b="b"/>
              <a:pathLst>
                <a:path w="5457825" h="4191635" extrusionOk="0">
                  <a:moveTo>
                    <a:pt x="0" y="4191380"/>
                  </a:moveTo>
                  <a:lnTo>
                    <a:pt x="5457824" y="4191380"/>
                  </a:lnTo>
                  <a:lnTo>
                    <a:pt x="5457824" y="0"/>
                  </a:lnTo>
                  <a:lnTo>
                    <a:pt x="0" y="0"/>
                  </a:lnTo>
                  <a:lnTo>
                    <a:pt x="0" y="4191380"/>
                  </a:lnTo>
                  <a:close/>
                </a:path>
              </a:pathLst>
            </a:custGeom>
            <a:noFill/>
            <a:ln w="9525" cap="flat" cmpd="sng">
              <a:solidFill>
                <a:srgbClr val="4453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/>
        </p:nvSpPr>
        <p:spPr>
          <a:xfrm>
            <a:off x="983386" y="1707641"/>
            <a:ext cx="3614420" cy="33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01980" marR="0" lvl="2" indent="-5899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05F"/>
              </a:buClr>
              <a:buSzPts val="1800"/>
              <a:buFont typeface="Trebuchet MS"/>
              <a:buAutoNum type="arabicPeriod" startAt="3"/>
            </a:pPr>
            <a:r>
              <a:rPr lang="en-US" sz="1800" b="1" i="0" u="none" strike="noStrike" cap="none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Administrative Tools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23405F"/>
              </a:buClr>
              <a:buSzPts val="1850"/>
              <a:buFont typeface="Trebuchet MS"/>
              <a:buNone/>
            </a:pPr>
            <a:endParaRPr sz="18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Management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Device Manager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Task Manager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Monitor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Viewer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Microsoft Management console  (MMC)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Remote Desktop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Settings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7" name="Google Shape;307;p33"/>
          <p:cNvGrpSpPr/>
          <p:nvPr/>
        </p:nvGrpSpPr>
        <p:grpSpPr>
          <a:xfrm>
            <a:off x="5540569" y="253345"/>
            <a:ext cx="6216396" cy="6455661"/>
            <a:chOff x="5775959" y="289559"/>
            <a:chExt cx="6216396" cy="6455661"/>
          </a:xfrm>
        </p:grpSpPr>
        <p:pic>
          <p:nvPicPr>
            <p:cNvPr id="308" name="Google Shape;308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75959" y="289559"/>
              <a:ext cx="3249167" cy="2982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61047" y="1110995"/>
              <a:ext cx="3429000" cy="3496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533131" y="2391155"/>
              <a:ext cx="4248912" cy="3267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82355" y="3518914"/>
              <a:ext cx="3810000" cy="32263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33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48471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7.6 Navigate a GUI (Windows)</a:t>
            </a:r>
            <a:endParaRPr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304291" y="645667"/>
            <a:ext cx="48471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7.6 Navigate a GUI (Windows)</a:t>
            </a:r>
            <a:endParaRPr sz="2800"/>
          </a:p>
        </p:txBody>
      </p:sp>
      <p:sp>
        <p:nvSpPr>
          <p:cNvPr id="318" name="Google Shape;318;p34"/>
          <p:cNvSpPr txBox="1"/>
          <p:nvPr/>
        </p:nvSpPr>
        <p:spPr>
          <a:xfrm>
            <a:off x="113792" y="3243453"/>
            <a:ext cx="3949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7.7.4 Upgrading an Operating System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19" name="Google Shape;319;p34"/>
          <p:cNvGrpSpPr/>
          <p:nvPr/>
        </p:nvGrpSpPr>
        <p:grpSpPr>
          <a:xfrm>
            <a:off x="5182870" y="932497"/>
            <a:ext cx="6517005" cy="5183505"/>
            <a:chOff x="5182870" y="932497"/>
            <a:chExt cx="6517005" cy="5183505"/>
          </a:xfrm>
        </p:grpSpPr>
        <p:pic>
          <p:nvPicPr>
            <p:cNvPr id="320" name="Google Shape;32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87696" y="937260"/>
              <a:ext cx="6507480" cy="5173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34"/>
            <p:cNvSpPr/>
            <p:nvPr/>
          </p:nvSpPr>
          <p:spPr>
            <a:xfrm>
              <a:off x="5182870" y="932497"/>
              <a:ext cx="6517005" cy="5183505"/>
            </a:xfrm>
            <a:custGeom>
              <a:avLst/>
              <a:gdLst/>
              <a:ahLst/>
              <a:cxnLst/>
              <a:rect l="l" t="t" r="r" b="b"/>
              <a:pathLst>
                <a:path w="6517005" h="5183505" extrusionOk="0">
                  <a:moveTo>
                    <a:pt x="0" y="5183505"/>
                  </a:moveTo>
                  <a:lnTo>
                    <a:pt x="6517005" y="5183505"/>
                  </a:lnTo>
                  <a:lnTo>
                    <a:pt x="6517005" y="0"/>
                  </a:lnTo>
                  <a:lnTo>
                    <a:pt x="0" y="0"/>
                  </a:lnTo>
                  <a:lnTo>
                    <a:pt x="0" y="5183505"/>
                  </a:lnTo>
                  <a:close/>
                </a:path>
              </a:pathLst>
            </a:custGeom>
            <a:noFill/>
            <a:ln w="9525" cap="flat" cmpd="sng">
              <a:solidFill>
                <a:srgbClr val="4453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4329810" y="2662250"/>
            <a:ext cx="3085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End of Lecture 7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749300" y="2034666"/>
            <a:ext cx="11123930" cy="393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computers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rely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 an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provide the interface for interaction between users, applications, and hardware.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5619" marR="0" lvl="2" indent="-503554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23405F"/>
              </a:buClr>
              <a:buSzPts val="1800"/>
              <a:buFont typeface="Trebuchet MS"/>
              <a:buAutoNum type="arabicPeriod"/>
            </a:pPr>
            <a:r>
              <a:rPr lang="en-US" sz="1800" b="1" i="0" u="sng" strike="noStrike" cap="none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Characteristics of modern OS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23405F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File and Folder Management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operating system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file structure on the hard disk drive to allow data to be stored.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Files, Directories (Folders), Sub-Directories.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28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Line Interface (CLI)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The user types commands at a prompt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Graphical User Interface (GUI)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The user interacts with menus and icons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304291" y="680973"/>
            <a:ext cx="7943416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7.1 Explain the purpose of an OS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749300" y="1806066"/>
            <a:ext cx="11098530" cy="39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computers rely on an OS to provide the interface for interaction between users, applications, and hardware.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27685" marR="0" lvl="2" indent="-503555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23405F"/>
              </a:buClr>
              <a:buSzPts val="1800"/>
              <a:buFont typeface="Trebuchet MS"/>
              <a:buAutoNum type="arabicPeriod"/>
            </a:pPr>
            <a:r>
              <a:rPr lang="en-US" sz="1800" b="1" i="0" u="sng" strike="noStrike" cap="none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Characteristics </a:t>
            </a:r>
            <a:r>
              <a:rPr lang="en-US" sz="1800" b="1" i="0" u="none" strike="noStrike" cap="none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of modern OS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23405F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Management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3" indent="-343535" algn="l" rtl="0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operating system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locates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application and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loads it into the RAM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computer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word processors, databases, spreadsheets, games and so forth.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3" indent="-343535" algn="l" rtl="0">
              <a:lnSpc>
                <a:spcPct val="100000"/>
              </a:lnSpc>
              <a:spcBef>
                <a:spcPts val="1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operating system ensures that each application has </a:t>
            </a:r>
            <a:r>
              <a:rPr lang="en-US" sz="18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adequate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resources.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273050" lvl="3" indent="-343535" algn="l" rtl="0">
              <a:lnSpc>
                <a:spcPct val="114999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</a:t>
            </a:r>
            <a:r>
              <a:rPr lang="en-US" sz="1800" b="1" i="0" u="none" strike="noStrike" cap="none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Programming Interface (API)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a set of </a:t>
            </a:r>
            <a:r>
              <a:rPr lang="en-US" sz="18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guidelines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by programmers to ensure that  the application they are developing is compatible with an operating system.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3" indent="-34353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 Graphics Library (</a:t>
            </a: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OpenGL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– Cross-platform standard specification for multimedia graphics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3" indent="-34353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DirectX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Collection of APIs related to multimedia tasks for Microsoft Windows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304290" y="690026"/>
            <a:ext cx="7680865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7.1 Explain the </a:t>
            </a:r>
            <a:r>
              <a:rPr lang="en-US" sz="2800" i="1" dirty="0">
                <a:latin typeface="Trebuchet MS"/>
                <a:ea typeface="Trebuchet MS"/>
                <a:cs typeface="Trebuchet MS"/>
                <a:sym typeface="Trebuchet MS"/>
              </a:rPr>
              <a:t>purpose </a:t>
            </a:r>
            <a:r>
              <a:rPr lang="en-US" sz="2800" dirty="0"/>
              <a:t>of an OS</a:t>
            </a:r>
            <a:endParaRPr sz="2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381126" y="1746391"/>
            <a:ext cx="11376000" cy="42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3975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computers rely on an OS to provide the interface for interaction between users, applications, and hardware.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7.1.2 </a:t>
            </a:r>
            <a:r>
              <a:rPr lang="en-US" sz="2000" b="1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operating system concepts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Terms used to compare OS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765" marR="210820" lvl="0" indent="-114300" algn="l" rtl="0">
              <a:lnSpc>
                <a:spcPct val="15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Multi-User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Two or more users can work with programs and share peripheral devices, such as printers, at the  same time.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Multi-Tasking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The computer is capable of operating multiple applications at the same time.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0" lvl="0" indent="-131445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Multi-Processing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The computer can have two or more central processing units (CPUs) that programs share.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Multi-Threading 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A program can be broken into smaller parts that can be loaded as	needed by the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operating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Multi-threading allows individual programs to be multi- tasked.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304291" y="690117"/>
            <a:ext cx="4819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7.1 Explain the purpose of an 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/>
        </p:nvSpPr>
        <p:spPr>
          <a:xfrm>
            <a:off x="715467" y="1844166"/>
            <a:ext cx="10474325" cy="34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computers rely on an OS to provide the interface for interaction between users, applications,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</a:t>
            </a: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18490" marR="0" lvl="2" indent="-606425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23405F"/>
              </a:buClr>
              <a:buSzPts val="2000"/>
              <a:buFont typeface="Trebuchet MS"/>
              <a:buAutoNum type="arabicPeriod" startAt="2"/>
            </a:pPr>
            <a:r>
              <a:rPr lang="en-US" sz="2000" b="1" i="0" u="none" strike="noStrike" cap="none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operating system concepts</a:t>
            </a: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64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Operating Modes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 of operation determines how the 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manages 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memory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modern CPUs can run in different modes of operation.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Real Mode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CPU can only execute 1 instruction at a time, and it can only address 1 MB of system memory.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by DOS and DOS applications. Such as Windows 3.x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304290" y="680973"/>
            <a:ext cx="8033951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7.1 Explain the purpose of an OS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/>
        </p:nvSpPr>
        <p:spPr>
          <a:xfrm>
            <a:off x="304291" y="689559"/>
            <a:ext cx="47994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7.1 Explain the </a:t>
            </a:r>
            <a:r>
              <a:rPr lang="en-US" sz="2800" b="1" i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purpose </a:t>
            </a: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of an 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913891" y="3300221"/>
            <a:ext cx="423291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Real Mode – MSDOS popular commands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0259" y="569976"/>
            <a:ext cx="5463540" cy="596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304291" y="1622713"/>
            <a:ext cx="11456160" cy="471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computers rely on an OS to provide the interface for interaction between users, applications, and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7530" marR="0" lvl="2" indent="-545465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23405F"/>
              </a:buClr>
              <a:buSzPts val="1800"/>
              <a:buFont typeface="Trebuchet MS"/>
              <a:buAutoNum type="arabicPeriod" startAt="2"/>
            </a:pPr>
            <a:r>
              <a:rPr lang="en-US" sz="1800" b="1" i="0" u="none" strike="noStrike" cap="none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operating system concepts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23405F"/>
              </a:buClr>
              <a:buSzPts val="1800"/>
              <a:buFont typeface="Trebuchet M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Operating Modes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None/>
            </a:pPr>
            <a:r>
              <a:rPr lang="en-US" sz="1800" b="1" i="1" u="sng" dirty="0">
                <a:solidFill>
                  <a:srgbClr val="23405F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Protected Mode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CPU that operates in protected mode has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 to all of the memory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computer, including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memory.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memory is hard disk space that is used to emulate RAM.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execute multiple instructions simultaneously.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3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by 32/64-bit operating systems, such as Windows 2000 or Windows XP, Window 7 and Windows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72085" lvl="3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protected mode, application are protected from using the memory reserved for another application  that is currently running.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304291" y="654811"/>
            <a:ext cx="47994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7.1 Explain the </a:t>
            </a:r>
            <a:r>
              <a:rPr lang="en-US" sz="2800" i="1">
                <a:latin typeface="Calibri"/>
                <a:ea typeface="Calibri"/>
                <a:cs typeface="Calibri"/>
                <a:sym typeface="Calibri"/>
              </a:rPr>
              <a:t>purpose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of an 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2415</Words>
  <Application>Microsoft Office PowerPoint</Application>
  <PresentationFormat>Custom</PresentationFormat>
  <Paragraphs>310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Fundamental Operating Systems</vt:lpstr>
      <vt:lpstr>7. Introduction</vt:lpstr>
      <vt:lpstr>7.1 Explain the purpose of an OS</vt:lpstr>
      <vt:lpstr>7.1 Explain the purpose of an OS</vt:lpstr>
      <vt:lpstr>7.1 Explain the purpose of an OS</vt:lpstr>
      <vt:lpstr>7.1 Explain the purpose of an OS</vt:lpstr>
      <vt:lpstr>7.1 Explain the purpose of an OS</vt:lpstr>
      <vt:lpstr>Slide 8</vt:lpstr>
      <vt:lpstr>7.1 Explain the purpose of an OS</vt:lpstr>
      <vt:lpstr>7.1 Explain the purpose of an OS</vt:lpstr>
      <vt:lpstr>7.1 Explain the purpose of an OS</vt:lpstr>
      <vt:lpstr>7.2 Describe and compare operating systems</vt:lpstr>
      <vt:lpstr>7.2 Describe and compare operating systems</vt:lpstr>
      <vt:lpstr>7.2 Describe and compare operating systems</vt:lpstr>
      <vt:lpstr>7.2 Describe and compare operating systems</vt:lpstr>
      <vt:lpstr>7.3 Determine operating system based on customer needs</vt:lpstr>
      <vt:lpstr>7.3 Determine operating system based on customer needs</vt:lpstr>
      <vt:lpstr>7.4 Install an operating system</vt:lpstr>
      <vt:lpstr>7.4 Install an operating system</vt:lpstr>
      <vt:lpstr>7.4 Install an operating system Contd.</vt:lpstr>
      <vt:lpstr>7.4 Install an operating system Contd.</vt:lpstr>
      <vt:lpstr>7.4 Install an operating system Contd.</vt:lpstr>
      <vt:lpstr>7.4 Install an operating system Contd.</vt:lpstr>
      <vt:lpstr>7.4 Install an operating system Contd.</vt:lpstr>
      <vt:lpstr>7.4 Install an operating system Contd.</vt:lpstr>
      <vt:lpstr>7.4 Install an operating system Contd.</vt:lpstr>
      <vt:lpstr>Slide 27</vt:lpstr>
      <vt:lpstr>Slide 28</vt:lpstr>
      <vt:lpstr>7.4 Install an operating system Contd.</vt:lpstr>
      <vt:lpstr>7.4 Install an operating system Contd.</vt:lpstr>
      <vt:lpstr>7.6 Navigate a GUI (Windows)</vt:lpstr>
      <vt:lpstr>7.6 Navigate a GUI (Windows)</vt:lpstr>
      <vt:lpstr>7.6 Navigate a GUI (Windows)</vt:lpstr>
      <vt:lpstr>7.6 Navigate a GUI (Windows)</vt:lpstr>
      <vt:lpstr>End of Lecture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Operating Systems</dc:title>
  <dc:creator>Sameer Mainali</dc:creator>
  <cp:lastModifiedBy>Amar</cp:lastModifiedBy>
  <cp:revision>3</cp:revision>
  <dcterms:created xsi:type="dcterms:W3CDTF">2022-08-16T04:00:14Z</dcterms:created>
  <dcterms:modified xsi:type="dcterms:W3CDTF">2022-12-20T01:26:31Z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2022-08-16T00:00:00Z</vt:filetime>
  </property>
</Properties>
</file>