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3752850"/>
  <p:notesSz cx="9144000" cy="375285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MxSLKVdfDTzORhedVxnnKmXU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34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281450"/>
            <a:ext cx="6096300" cy="14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5126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4790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685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09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87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500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533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01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1464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21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45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82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939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977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194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23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7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28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38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7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492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914400" y="1782600"/>
            <a:ext cx="7315200" cy="1688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280988"/>
            <a:ext cx="3432175" cy="1408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56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54"/>
            <a:ext cx="9142475" cy="374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15984" cy="3749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/>
          <p:nvPr/>
        </p:nvSpPr>
        <p:spPr>
          <a:xfrm>
            <a:off x="9012808" y="0"/>
            <a:ext cx="0" cy="3749040"/>
          </a:xfrm>
          <a:custGeom>
            <a:avLst/>
            <a:gdLst/>
            <a:ahLst/>
            <a:cxnLst/>
            <a:rect l="l" t="t" r="r" b="b"/>
            <a:pathLst>
              <a:path w="120000" h="3749040" extrusionOk="0">
                <a:moveTo>
                  <a:pt x="0" y="0"/>
                </a:moveTo>
                <a:lnTo>
                  <a:pt x="0" y="3749037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25"/>
          <p:cNvSpPr/>
          <p:nvPr/>
        </p:nvSpPr>
        <p:spPr>
          <a:xfrm>
            <a:off x="9079992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62483" y="0"/>
                </a:moveTo>
                <a:lnTo>
                  <a:pt x="0" y="0"/>
                </a:lnTo>
                <a:lnTo>
                  <a:pt x="0" y="3750564"/>
                </a:lnTo>
                <a:lnTo>
                  <a:pt x="62483" y="3750564"/>
                </a:lnTo>
                <a:lnTo>
                  <a:pt x="62483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25"/>
          <p:cNvSpPr/>
          <p:nvPr/>
        </p:nvSpPr>
        <p:spPr>
          <a:xfrm>
            <a:off x="9079992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0" y="3750564"/>
                </a:moveTo>
                <a:lnTo>
                  <a:pt x="62483" y="3750564"/>
                </a:lnTo>
                <a:lnTo>
                  <a:pt x="62483" y="0"/>
                </a:lnTo>
                <a:lnTo>
                  <a:pt x="0" y="0"/>
                </a:lnTo>
                <a:lnTo>
                  <a:pt x="0" y="3750564"/>
                </a:lnTo>
                <a:close/>
              </a:path>
            </a:pathLst>
          </a:custGeom>
          <a:noFill/>
          <a:ln w="12700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25"/>
          <p:cNvSpPr/>
          <p:nvPr/>
        </p:nvSpPr>
        <p:spPr>
          <a:xfrm>
            <a:off x="9015983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62483" y="0"/>
                </a:moveTo>
                <a:lnTo>
                  <a:pt x="0" y="0"/>
                </a:lnTo>
                <a:lnTo>
                  <a:pt x="0" y="3750564"/>
                </a:lnTo>
                <a:lnTo>
                  <a:pt x="62483" y="3750564"/>
                </a:lnTo>
                <a:lnTo>
                  <a:pt x="62483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25"/>
          <p:cNvSpPr/>
          <p:nvPr/>
        </p:nvSpPr>
        <p:spPr>
          <a:xfrm>
            <a:off x="9015983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0" y="3750564"/>
                </a:moveTo>
                <a:lnTo>
                  <a:pt x="62483" y="3750564"/>
                </a:lnTo>
                <a:lnTo>
                  <a:pt x="62483" y="0"/>
                </a:lnTo>
                <a:lnTo>
                  <a:pt x="0" y="0"/>
                </a:lnTo>
                <a:lnTo>
                  <a:pt x="0" y="3750564"/>
                </a:lnTo>
                <a:close/>
              </a:path>
            </a:pathLst>
          </a:custGeom>
          <a:noFill/>
          <a:ln w="12700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9" name="Google Shape;2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39" y="3467098"/>
            <a:ext cx="348996" cy="24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551" y="3459480"/>
            <a:ext cx="864108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8675" y="3467098"/>
            <a:ext cx="650748" cy="19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300" y="124968"/>
            <a:ext cx="484631" cy="295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5"/>
          <p:cNvSpPr txBox="1">
            <a:spLocks noGrp="1"/>
          </p:cNvSpPr>
          <p:nvPr>
            <p:ph type="ctrTitle"/>
          </p:nvPr>
        </p:nvSpPr>
        <p:spPr>
          <a:xfrm>
            <a:off x="3524758" y="324053"/>
            <a:ext cx="2094483" cy="52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ubTitle" idx="1"/>
          </p:nvPr>
        </p:nvSpPr>
        <p:spPr>
          <a:xfrm>
            <a:off x="1371600" y="2101596"/>
            <a:ext cx="64008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108960" y="3490150"/>
            <a:ext cx="292608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sldNum" idx="12"/>
          </p:nvPr>
        </p:nvSpPr>
        <p:spPr>
          <a:xfrm>
            <a:off x="658368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54"/>
            <a:ext cx="9142475" cy="374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15984" cy="3749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6"/>
          <p:cNvSpPr/>
          <p:nvPr/>
        </p:nvSpPr>
        <p:spPr>
          <a:xfrm>
            <a:off x="9012808" y="0"/>
            <a:ext cx="0" cy="3749040"/>
          </a:xfrm>
          <a:custGeom>
            <a:avLst/>
            <a:gdLst/>
            <a:ahLst/>
            <a:cxnLst/>
            <a:rect l="l" t="t" r="r" b="b"/>
            <a:pathLst>
              <a:path w="120000" h="3749040" extrusionOk="0">
                <a:moveTo>
                  <a:pt x="0" y="0"/>
                </a:moveTo>
                <a:lnTo>
                  <a:pt x="0" y="3749037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26"/>
          <p:cNvSpPr/>
          <p:nvPr/>
        </p:nvSpPr>
        <p:spPr>
          <a:xfrm>
            <a:off x="9079992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62483" y="0"/>
                </a:moveTo>
                <a:lnTo>
                  <a:pt x="0" y="0"/>
                </a:lnTo>
                <a:lnTo>
                  <a:pt x="0" y="3750564"/>
                </a:lnTo>
                <a:lnTo>
                  <a:pt x="62483" y="3750564"/>
                </a:lnTo>
                <a:lnTo>
                  <a:pt x="62483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26"/>
          <p:cNvSpPr/>
          <p:nvPr/>
        </p:nvSpPr>
        <p:spPr>
          <a:xfrm>
            <a:off x="9079992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0" y="3750564"/>
                </a:moveTo>
                <a:lnTo>
                  <a:pt x="62483" y="3750564"/>
                </a:lnTo>
                <a:lnTo>
                  <a:pt x="62483" y="0"/>
                </a:lnTo>
                <a:lnTo>
                  <a:pt x="0" y="0"/>
                </a:lnTo>
                <a:lnTo>
                  <a:pt x="0" y="3750564"/>
                </a:lnTo>
                <a:close/>
              </a:path>
            </a:pathLst>
          </a:custGeom>
          <a:noFill/>
          <a:ln w="12700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26"/>
          <p:cNvSpPr/>
          <p:nvPr/>
        </p:nvSpPr>
        <p:spPr>
          <a:xfrm>
            <a:off x="9015983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62483" y="0"/>
                </a:moveTo>
                <a:lnTo>
                  <a:pt x="0" y="0"/>
                </a:lnTo>
                <a:lnTo>
                  <a:pt x="0" y="3750564"/>
                </a:lnTo>
                <a:lnTo>
                  <a:pt x="62483" y="3750564"/>
                </a:lnTo>
                <a:lnTo>
                  <a:pt x="62483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26"/>
          <p:cNvSpPr/>
          <p:nvPr/>
        </p:nvSpPr>
        <p:spPr>
          <a:xfrm>
            <a:off x="9015983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0" y="3750564"/>
                </a:moveTo>
                <a:lnTo>
                  <a:pt x="62483" y="3750564"/>
                </a:lnTo>
                <a:lnTo>
                  <a:pt x="62483" y="0"/>
                </a:lnTo>
                <a:lnTo>
                  <a:pt x="0" y="0"/>
                </a:lnTo>
                <a:lnTo>
                  <a:pt x="0" y="3750564"/>
                </a:lnTo>
                <a:close/>
              </a:path>
            </a:pathLst>
          </a:custGeom>
          <a:noFill/>
          <a:ln w="12700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6" name="Google Shape;4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39" y="3467098"/>
            <a:ext cx="348996" cy="24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551" y="3459480"/>
            <a:ext cx="864108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8675" y="3467098"/>
            <a:ext cx="650748" cy="19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60832"/>
            <a:ext cx="4664963" cy="2895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1383030" y="211582"/>
            <a:ext cx="6377939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1"/>
          </p:nvPr>
        </p:nvSpPr>
        <p:spPr>
          <a:xfrm>
            <a:off x="1623822" y="700278"/>
            <a:ext cx="5547359" cy="147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08960" y="3490150"/>
            <a:ext cx="292608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dt" idx="10"/>
          </p:nvPr>
        </p:nvSpPr>
        <p:spPr>
          <a:xfrm>
            <a:off x="45720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658368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108960" y="3490150"/>
            <a:ext cx="292608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dt" idx="10"/>
          </p:nvPr>
        </p:nvSpPr>
        <p:spPr>
          <a:xfrm>
            <a:off x="45720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658368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1383030" y="211582"/>
            <a:ext cx="6377939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1"/>
          </p:nvPr>
        </p:nvSpPr>
        <p:spPr>
          <a:xfrm>
            <a:off x="457200" y="863155"/>
            <a:ext cx="3977640" cy="247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2"/>
          </p:nvPr>
        </p:nvSpPr>
        <p:spPr>
          <a:xfrm>
            <a:off x="4709160" y="863155"/>
            <a:ext cx="3977640" cy="247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108960" y="3490150"/>
            <a:ext cx="292608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45720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ldNum" idx="12"/>
          </p:nvPr>
        </p:nvSpPr>
        <p:spPr>
          <a:xfrm>
            <a:off x="658368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>
            <a:spLocks noGrp="1"/>
          </p:cNvSpPr>
          <p:nvPr>
            <p:ph type="title"/>
          </p:nvPr>
        </p:nvSpPr>
        <p:spPr>
          <a:xfrm>
            <a:off x="1383030" y="211582"/>
            <a:ext cx="6377939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3108960" y="3490150"/>
            <a:ext cx="292608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45720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658368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54"/>
            <a:ext cx="9142475" cy="374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015984" cy="37490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4"/>
          <p:cNvSpPr/>
          <p:nvPr/>
        </p:nvSpPr>
        <p:spPr>
          <a:xfrm>
            <a:off x="9012808" y="0"/>
            <a:ext cx="0" cy="3749040"/>
          </a:xfrm>
          <a:custGeom>
            <a:avLst/>
            <a:gdLst/>
            <a:ahLst/>
            <a:cxnLst/>
            <a:rect l="l" t="t" r="r" b="b"/>
            <a:pathLst>
              <a:path w="120000" h="3749040" extrusionOk="0">
                <a:moveTo>
                  <a:pt x="0" y="0"/>
                </a:moveTo>
                <a:lnTo>
                  <a:pt x="0" y="3749037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24"/>
          <p:cNvSpPr/>
          <p:nvPr/>
        </p:nvSpPr>
        <p:spPr>
          <a:xfrm>
            <a:off x="9079992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62483" y="0"/>
                </a:moveTo>
                <a:lnTo>
                  <a:pt x="0" y="0"/>
                </a:lnTo>
                <a:lnTo>
                  <a:pt x="0" y="3750564"/>
                </a:lnTo>
                <a:lnTo>
                  <a:pt x="62483" y="3750564"/>
                </a:lnTo>
                <a:lnTo>
                  <a:pt x="62483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24"/>
          <p:cNvSpPr/>
          <p:nvPr/>
        </p:nvSpPr>
        <p:spPr>
          <a:xfrm>
            <a:off x="9079992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0" y="3750564"/>
                </a:moveTo>
                <a:lnTo>
                  <a:pt x="62483" y="3750564"/>
                </a:lnTo>
                <a:lnTo>
                  <a:pt x="62483" y="0"/>
                </a:lnTo>
                <a:lnTo>
                  <a:pt x="0" y="0"/>
                </a:lnTo>
                <a:lnTo>
                  <a:pt x="0" y="3750564"/>
                </a:lnTo>
                <a:close/>
              </a:path>
            </a:pathLst>
          </a:custGeom>
          <a:noFill/>
          <a:ln w="12700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24"/>
          <p:cNvSpPr/>
          <p:nvPr/>
        </p:nvSpPr>
        <p:spPr>
          <a:xfrm>
            <a:off x="9015983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62483" y="0"/>
                </a:moveTo>
                <a:lnTo>
                  <a:pt x="0" y="0"/>
                </a:lnTo>
                <a:lnTo>
                  <a:pt x="0" y="3750564"/>
                </a:lnTo>
                <a:lnTo>
                  <a:pt x="62483" y="3750564"/>
                </a:lnTo>
                <a:lnTo>
                  <a:pt x="62483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4"/>
          <p:cNvSpPr/>
          <p:nvPr/>
        </p:nvSpPr>
        <p:spPr>
          <a:xfrm>
            <a:off x="9015983" y="0"/>
            <a:ext cx="62865" cy="3750945"/>
          </a:xfrm>
          <a:custGeom>
            <a:avLst/>
            <a:gdLst/>
            <a:ahLst/>
            <a:cxnLst/>
            <a:rect l="l" t="t" r="r" b="b"/>
            <a:pathLst>
              <a:path w="62865" h="3750945" extrusionOk="0">
                <a:moveTo>
                  <a:pt x="0" y="3750564"/>
                </a:moveTo>
                <a:lnTo>
                  <a:pt x="62483" y="3750564"/>
                </a:lnTo>
                <a:lnTo>
                  <a:pt x="62483" y="0"/>
                </a:lnTo>
                <a:lnTo>
                  <a:pt x="0" y="0"/>
                </a:lnTo>
                <a:lnTo>
                  <a:pt x="0" y="3750564"/>
                </a:lnTo>
                <a:close/>
              </a:path>
            </a:pathLst>
          </a:custGeom>
          <a:noFill/>
          <a:ln w="12700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" name="Google Shape;13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9539" y="3467098"/>
            <a:ext cx="348996" cy="24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6551" y="3459480"/>
            <a:ext cx="864108" cy="1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98675" y="3467098"/>
            <a:ext cx="650748" cy="195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1383030" y="211582"/>
            <a:ext cx="6377939" cy="292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50" b="1" i="0" u="none" strike="noStrike" cap="none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1623822" y="700278"/>
            <a:ext cx="5547359" cy="147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ftr" idx="11"/>
          </p:nvPr>
        </p:nvSpPr>
        <p:spPr>
          <a:xfrm>
            <a:off x="3108960" y="3490150"/>
            <a:ext cx="292608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45720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6583680" y="3490150"/>
            <a:ext cx="2103120" cy="18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22.jpg"/><Relationship Id="rId3" Type="http://schemas.openxmlformats.org/officeDocument/2006/relationships/image" Target="../media/image9.png"/><Relationship Id="rId7" Type="http://schemas.openxmlformats.org/officeDocument/2006/relationships/image" Target="../media/image14.jpg"/><Relationship Id="rId12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20.jpg"/><Relationship Id="rId5" Type="http://schemas.openxmlformats.org/officeDocument/2006/relationships/image" Target="../media/image16.jpg"/><Relationship Id="rId15" Type="http://schemas.openxmlformats.org/officeDocument/2006/relationships/image" Target="../media/image24.jpg"/><Relationship Id="rId10" Type="http://schemas.openxmlformats.org/officeDocument/2006/relationships/image" Target="../media/image19.jpg"/><Relationship Id="rId4" Type="http://schemas.openxmlformats.org/officeDocument/2006/relationships/image" Target="../media/image17.jpg"/><Relationship Id="rId9" Type="http://schemas.openxmlformats.org/officeDocument/2006/relationships/image" Target="../media/image11.jpg"/><Relationship Id="rId1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2981325" y="1163193"/>
            <a:ext cx="2739390" cy="39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Assembly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524758" y="324053"/>
            <a:ext cx="19995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05</a:t>
            </a:r>
            <a:endParaRPr sz="3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126742" y="1869135"/>
            <a:ext cx="4426585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CT4005NI </a:t>
            </a:r>
            <a:r>
              <a:rPr lang="en-US" sz="1300">
                <a:latin typeface="Trebuchet MS"/>
                <a:ea typeface="Trebuchet MS"/>
                <a:cs typeface="Trebuchet MS"/>
                <a:sym typeface="Trebuchet MS"/>
              </a:rPr>
              <a:t>- Computer Hardware and Software Architectures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157479" y="166281"/>
            <a:ext cx="8365729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Assembling a computer – Install the power supply unit</a:t>
            </a:r>
            <a:endParaRPr sz="2500" dirty="0"/>
          </a:p>
        </p:txBody>
      </p:sp>
      <p:sp>
        <p:nvSpPr>
          <p:cNvPr id="226" name="Google Shape;226;p10"/>
          <p:cNvSpPr txBox="1">
            <a:spLocks noGrp="1"/>
          </p:cNvSpPr>
          <p:nvPr>
            <p:ph type="body" idx="1"/>
          </p:nvPr>
        </p:nvSpPr>
        <p:spPr>
          <a:xfrm>
            <a:off x="157480" y="627369"/>
            <a:ext cx="7477238" cy="164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Most power supply units can only be fitted in one way in the computer  case, fitting it in </a:t>
            </a:r>
            <a:r>
              <a:rPr lang="en-US" sz="1500" b="1" dirty="0">
                <a:sym typeface="Trebuchet MS"/>
              </a:rPr>
              <a:t>upside down </a:t>
            </a:r>
            <a:r>
              <a:rPr lang="en-US" sz="1500" dirty="0"/>
              <a:t>might not be </a:t>
            </a:r>
            <a:r>
              <a:rPr lang="en-US" sz="1500" b="1" dirty="0">
                <a:sym typeface="Trebuchet MS"/>
              </a:rPr>
              <a:t>supported</a:t>
            </a:r>
            <a:r>
              <a:rPr lang="en-US" sz="1500" dirty="0"/>
              <a:t>.</a:t>
            </a:r>
            <a:endParaRPr sz="1500" dirty="0"/>
          </a:p>
          <a:p>
            <a:pPr marL="2984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/>
              <a:t>Steps</a:t>
            </a:r>
            <a:endParaRPr sz="1500" dirty="0" smtClean="0"/>
          </a:p>
          <a:p>
            <a:pPr marL="548005" marR="2272665" lvl="0" indent="-285750" algn="l" rtl="0">
              <a:lnSpc>
                <a:spcPct val="1008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/>
              <a:t>Identify the correct side for installation  Insert the power supply unit into the case</a:t>
            </a:r>
            <a:endParaRPr sz="1500" dirty="0" smtClean="0"/>
          </a:p>
          <a:p>
            <a:pPr marL="548005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smtClean="0"/>
              <a:t>Align </a:t>
            </a:r>
            <a:r>
              <a:rPr lang="en-US" sz="1500" dirty="0"/>
              <a:t>the holes of the power supply unit with the holes in the </a:t>
            </a:r>
            <a:endParaRPr sz="1500" dirty="0"/>
          </a:p>
          <a:p>
            <a:pPr marL="548005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Fit the power supply in the case using the proper screws</a:t>
            </a:r>
            <a:endParaRPr sz="1500" dirty="0"/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8702" y="2268583"/>
            <a:ext cx="1333500" cy="111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251" y="2268583"/>
            <a:ext cx="1193291" cy="111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7732" y="2394079"/>
            <a:ext cx="1484376" cy="90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0472" y="1239417"/>
            <a:ext cx="888492" cy="218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265430" y="129032"/>
            <a:ext cx="783717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Assembling a computer – Install the CPU &amp; cooling system</a:t>
            </a:r>
            <a:endParaRPr sz="2000" dirty="0"/>
          </a:p>
        </p:txBody>
      </p:sp>
      <p:sp>
        <p:nvSpPr>
          <p:cNvPr id="242" name="Google Shape;242;p11"/>
          <p:cNvSpPr txBox="1"/>
          <p:nvPr/>
        </p:nvSpPr>
        <p:spPr>
          <a:xfrm>
            <a:off x="330199" y="600038"/>
            <a:ext cx="5911469" cy="309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98450" marR="5080" lvl="0" indent="-285750" algn="just" rtl="0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Install the CPU,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heat sink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and fan assembly on the motherboard before  the motherboard is placed in the computer case.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just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CPU and motherboard are highly sensitive to ESD.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102235" lvl="0" indent="-285750" algn="just" rtl="0">
              <a:lnSpc>
                <a:spcPct val="1014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Use the markings on the CPU and motherboard to properly align and  install the CPU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just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Install the CPU in the </a:t>
            </a:r>
            <a:r>
              <a:rPr lang="en-US" sz="1400" b="1" dirty="0">
                <a:latin typeface="Trebuchet MS"/>
                <a:ea typeface="Trebuchet MS"/>
                <a:cs typeface="Trebuchet MS"/>
                <a:sym typeface="Trebuchet MS"/>
              </a:rPr>
              <a:t>CPU socket using the ZIF mechanism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matching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notches</a:t>
            </a: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just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Apply thermal compound.</a:t>
            </a:r>
          </a:p>
          <a:p>
            <a:pPr marL="297815" marR="1684654" lvl="0" indent="-285750" algn="just" rtl="0">
              <a:lnSpc>
                <a:spcPct val="121428"/>
              </a:lnSpc>
              <a:spcBef>
                <a:spcPts val="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Thermal compound  help dissipate CPU heat. </a:t>
            </a:r>
          </a:p>
          <a:p>
            <a:pPr marL="297815" marR="1684654" lvl="0" indent="-285750" algn="just" rtl="0">
              <a:lnSpc>
                <a:spcPct val="121428"/>
              </a:lnSpc>
              <a:spcBef>
                <a:spcPts val="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Clean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CPU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first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necessary, with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isopropyl   alcohol  </a:t>
            </a:r>
          </a:p>
          <a:p>
            <a:pPr marL="297815" marR="1684654" lvl="0" indent="-285750" algn="just" rtl="0">
              <a:lnSpc>
                <a:spcPct val="121428"/>
              </a:lnSpc>
              <a:spcBef>
                <a:spcPts val="6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Align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the heat sink and fan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install them correctly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1669" y="1025398"/>
            <a:ext cx="2328672" cy="1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2"/>
          <p:cNvGrpSpPr/>
          <p:nvPr/>
        </p:nvGrpSpPr>
        <p:grpSpPr>
          <a:xfrm>
            <a:off x="0" y="567182"/>
            <a:ext cx="6644259" cy="2841879"/>
            <a:chOff x="0" y="560832"/>
            <a:chExt cx="6644259" cy="2841879"/>
          </a:xfrm>
        </p:grpSpPr>
        <p:pic>
          <p:nvPicPr>
            <p:cNvPr id="249" name="Google Shape;24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560832"/>
              <a:ext cx="4664963" cy="28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31264" y="630936"/>
              <a:ext cx="4893564" cy="2752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2"/>
            <p:cNvSpPr/>
            <p:nvPr/>
          </p:nvSpPr>
          <p:spPr>
            <a:xfrm>
              <a:off x="1712214" y="611886"/>
              <a:ext cx="4932045" cy="2790825"/>
            </a:xfrm>
            <a:custGeom>
              <a:avLst/>
              <a:gdLst/>
              <a:ahLst/>
              <a:cxnLst/>
              <a:rect l="l" t="t" r="r" b="b"/>
              <a:pathLst>
                <a:path w="4932045" h="2790825" extrusionOk="0">
                  <a:moveTo>
                    <a:pt x="0" y="2790444"/>
                  </a:moveTo>
                  <a:lnTo>
                    <a:pt x="4931664" y="2790444"/>
                  </a:lnTo>
                  <a:lnTo>
                    <a:pt x="4931664" y="0"/>
                  </a:lnTo>
                  <a:lnTo>
                    <a:pt x="0" y="0"/>
                  </a:lnTo>
                  <a:lnTo>
                    <a:pt x="0" y="2790444"/>
                  </a:lnTo>
                  <a:close/>
                </a:path>
              </a:pathLst>
            </a:custGeom>
            <a:noFill/>
            <a:ln w="38100" cap="flat" cmpd="sng">
              <a:solidFill>
                <a:srgbClr val="ACB8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2" name="Google Shape;252;p12"/>
          <p:cNvSpPr txBox="1"/>
          <p:nvPr/>
        </p:nvSpPr>
        <p:spPr>
          <a:xfrm>
            <a:off x="1383030" y="211582"/>
            <a:ext cx="5633085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Assembling a computer – Install CPU &amp; cooling system</a:t>
            </a:r>
            <a:endParaRPr sz="1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title"/>
          </p:nvPr>
        </p:nvSpPr>
        <p:spPr>
          <a:xfrm>
            <a:off x="157480" y="121893"/>
            <a:ext cx="517652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Assembling a computer – Install RAM</a:t>
            </a:r>
            <a:endParaRPr sz="2000" dirty="0"/>
          </a:p>
        </p:txBody>
      </p:sp>
      <p:sp>
        <p:nvSpPr>
          <p:cNvPr id="261" name="Google Shape;261;p13"/>
          <p:cNvSpPr txBox="1"/>
          <p:nvPr/>
        </p:nvSpPr>
        <p:spPr>
          <a:xfrm>
            <a:off x="249936" y="728929"/>
            <a:ext cx="3877564" cy="199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Trebuchet MS"/>
                <a:ea typeface="Trebuchet MS"/>
                <a:cs typeface="Trebuchet MS"/>
                <a:sym typeface="Trebuchet MS"/>
              </a:rPr>
              <a:t>Unlock the locks of  the RAM slot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if they  aren’t yet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unlocked</a:t>
            </a:r>
          </a:p>
          <a:p>
            <a:pPr marL="12700" marR="5080" lvl="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5080" lvl="0" indent="-28575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rebuchet MS"/>
                <a:ea typeface="Trebuchet MS"/>
                <a:cs typeface="Trebuchet MS"/>
                <a:sym typeface="Trebuchet MS"/>
              </a:rPr>
              <a:t>Install </a:t>
            </a:r>
            <a:r>
              <a:rPr lang="en-US" sz="1400" b="1" dirty="0">
                <a:latin typeface="Trebuchet MS"/>
                <a:ea typeface="Trebuchet MS"/>
                <a:cs typeface="Trebuchet MS"/>
                <a:sym typeface="Trebuchet MS"/>
              </a:rPr>
              <a:t>the RAM, 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matching the notch  RAM is designed to  install in one specific  </a:t>
            </a: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direction</a:t>
            </a:r>
          </a:p>
          <a:p>
            <a:pPr marL="12700" marR="5080" lvl="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5080" lvl="0" indent="-28575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/>
                <a:ea typeface="Trebuchet MS"/>
                <a:cs typeface="Trebuchet MS"/>
                <a:sym typeface="Trebuchet MS"/>
              </a:rPr>
              <a:t>Make </a:t>
            </a: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sure to  check the markings  before applying  pressure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2" name="Google Shape;262;p13"/>
          <p:cNvGrpSpPr/>
          <p:nvPr/>
        </p:nvGrpSpPr>
        <p:grpSpPr>
          <a:xfrm>
            <a:off x="4494021" y="757648"/>
            <a:ext cx="4258310" cy="2413000"/>
            <a:chOff x="3490721" y="816102"/>
            <a:chExt cx="4258310" cy="2413000"/>
          </a:xfrm>
        </p:grpSpPr>
        <p:pic>
          <p:nvPicPr>
            <p:cNvPr id="263" name="Google Shape;26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09771" y="835152"/>
              <a:ext cx="4219956" cy="2374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13"/>
            <p:cNvSpPr/>
            <p:nvPr/>
          </p:nvSpPr>
          <p:spPr>
            <a:xfrm>
              <a:off x="3490721" y="816102"/>
              <a:ext cx="4258310" cy="2413000"/>
            </a:xfrm>
            <a:custGeom>
              <a:avLst/>
              <a:gdLst/>
              <a:ahLst/>
              <a:cxnLst/>
              <a:rect l="l" t="t" r="r" b="b"/>
              <a:pathLst>
                <a:path w="4258309" h="2413000" extrusionOk="0">
                  <a:moveTo>
                    <a:pt x="0" y="2412492"/>
                  </a:moveTo>
                  <a:lnTo>
                    <a:pt x="4258056" y="2412492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412492"/>
                  </a:lnTo>
                  <a:close/>
                </a:path>
              </a:pathLst>
            </a:custGeom>
            <a:noFill/>
            <a:ln w="38100" cap="flat" cmpd="sng">
              <a:solidFill>
                <a:srgbClr val="333E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259080" y="176276"/>
            <a:ext cx="4711700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Assembling a computer – Install Motherboard</a:t>
            </a:r>
            <a:endParaRPr dirty="0"/>
          </a:p>
        </p:txBody>
      </p:sp>
      <p:sp>
        <p:nvSpPr>
          <p:cNvPr id="272" name="Google Shape;272;p14"/>
          <p:cNvSpPr txBox="1"/>
          <p:nvPr/>
        </p:nvSpPr>
        <p:spPr>
          <a:xfrm>
            <a:off x="459486" y="677164"/>
            <a:ext cx="3795014" cy="164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27940" lvl="0" indent="-285750" algn="just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Use proper plastic  standoffs to securely  install the motherboard  in the case and avoid  short </a:t>
            </a:r>
            <a:r>
              <a:rPr lang="en-US" sz="1500" dirty="0" smtClean="0">
                <a:latin typeface="Trebuchet MS"/>
                <a:ea typeface="Trebuchet MS"/>
                <a:cs typeface="Trebuchet MS"/>
                <a:sym typeface="Trebuchet MS"/>
              </a:rPr>
              <a:t>circuits</a:t>
            </a:r>
          </a:p>
          <a:p>
            <a:pPr marL="12700" marR="27940" lvl="0" algn="just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just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The I/O connectors </a:t>
            </a:r>
            <a:r>
              <a:rPr lang="en-US" sz="1500" dirty="0" smtClean="0">
                <a:latin typeface="Trebuchet MS"/>
                <a:ea typeface="Trebuchet MS"/>
                <a:cs typeface="Trebuchet MS"/>
                <a:sym typeface="Trebuchet MS"/>
              </a:rPr>
              <a:t>on</a:t>
            </a: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500" dirty="0" smtClean="0"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back of the  motherboard should be  aligned with the  openings in the I/O  plate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3" name="Google Shape;273;p14"/>
          <p:cNvGrpSpPr/>
          <p:nvPr/>
        </p:nvGrpSpPr>
        <p:grpSpPr>
          <a:xfrm>
            <a:off x="4558919" y="737044"/>
            <a:ext cx="4195445" cy="2372995"/>
            <a:chOff x="3612769" y="851344"/>
            <a:chExt cx="4195445" cy="2372995"/>
          </a:xfrm>
        </p:grpSpPr>
        <p:pic>
          <p:nvPicPr>
            <p:cNvPr id="274" name="Google Shape;27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27120" y="865632"/>
              <a:ext cx="4166615" cy="234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14"/>
            <p:cNvSpPr/>
            <p:nvPr/>
          </p:nvSpPr>
          <p:spPr>
            <a:xfrm>
              <a:off x="3612769" y="851344"/>
              <a:ext cx="4195445" cy="2372995"/>
            </a:xfrm>
            <a:custGeom>
              <a:avLst/>
              <a:gdLst/>
              <a:ahLst/>
              <a:cxnLst/>
              <a:rect l="l" t="t" r="r" b="b"/>
              <a:pathLst>
                <a:path w="4195445" h="2372995" extrusionOk="0">
                  <a:moveTo>
                    <a:pt x="0" y="2372487"/>
                  </a:moveTo>
                  <a:lnTo>
                    <a:pt x="4195190" y="2372487"/>
                  </a:lnTo>
                  <a:lnTo>
                    <a:pt x="4195190" y="0"/>
                  </a:lnTo>
                  <a:lnTo>
                    <a:pt x="0" y="0"/>
                  </a:lnTo>
                  <a:lnTo>
                    <a:pt x="0" y="2372487"/>
                  </a:lnTo>
                  <a:close/>
                </a:path>
              </a:pathLst>
            </a:custGeom>
            <a:noFill/>
            <a:ln w="28575" cap="flat" cmpd="sng">
              <a:solidFill>
                <a:srgbClr val="333E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255270" y="113538"/>
            <a:ext cx="784098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Assembling a computer – Install internal drives</a:t>
            </a:r>
            <a:endParaRPr sz="2500" dirty="0"/>
          </a:p>
        </p:txBody>
      </p:sp>
      <p:sp>
        <p:nvSpPr>
          <p:cNvPr id="287" name="Google Shape;287;p15"/>
          <p:cNvSpPr txBox="1"/>
          <p:nvPr/>
        </p:nvSpPr>
        <p:spPr>
          <a:xfrm>
            <a:off x="379222" y="602742"/>
            <a:ext cx="4973828" cy="28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146050" lvl="0" indent="-28575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ea typeface="Trebuchet MS"/>
                <a:cs typeface="Trebuchet MS"/>
                <a:sym typeface="Trebuchet MS"/>
              </a:rPr>
              <a:t>Internal drives are installed in empty bay. 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The empty bay must match the drive’s size.  Leave some space between the drives when  installing multiple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drives</a:t>
            </a:r>
          </a:p>
          <a:p>
            <a:pPr marL="12700" marR="146050" lvl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The drive’s metal plate should face up to allow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      better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heat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dissipation</a:t>
            </a:r>
          </a:p>
          <a:p>
            <a:pPr marL="12700" marR="0" lvl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</a:pP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the Optical Drive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12700" marR="0" lvl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dirty="0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These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are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commonly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installed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 5.25 inch (13.34 cm.) drive bays. </a:t>
            </a:r>
            <a:endParaRPr lang="en-US" sz="1400" dirty="0" smtClean="0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</a:pPr>
            <a:endParaRPr lang="en-US" sz="1400" dirty="0" smtClean="0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Optical drives are accessed from the front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of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case</a:t>
            </a: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8" name="Google Shape;2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126" y="511083"/>
            <a:ext cx="2135124" cy="1740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0375" y="2332990"/>
            <a:ext cx="2055875" cy="117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60832"/>
            <a:ext cx="4664963" cy="2895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/>
        </p:nvSpPr>
        <p:spPr>
          <a:xfrm>
            <a:off x="251586" y="125336"/>
            <a:ext cx="735457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Assembling a computer – Install internal drives</a:t>
            </a: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8947" y="643128"/>
            <a:ext cx="4879848" cy="27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265430" y="149015"/>
            <a:ext cx="651637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Assembling a computer – Install adapter cards</a:t>
            </a:r>
            <a:endParaRPr sz="2400" dirty="0"/>
          </a:p>
        </p:txBody>
      </p:sp>
      <p:sp>
        <p:nvSpPr>
          <p:cNvPr id="307" name="Google Shape;307;p17"/>
          <p:cNvSpPr txBox="1"/>
          <p:nvPr/>
        </p:nvSpPr>
        <p:spPr>
          <a:xfrm>
            <a:off x="265430" y="624966"/>
            <a:ext cx="6224270" cy="282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Commonly use PCI or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PCIe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 expansion slots or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USB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connectors</a:t>
            </a:r>
            <a:endParaRPr lang="en-US" sz="1400" dirty="0">
              <a:solidFill>
                <a:srgbClr val="44444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Locate an empty expansion slot and follow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manufacturer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instructions for proper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installation</a:t>
            </a:r>
          </a:p>
          <a:p>
            <a:pPr marL="12700" marR="0" lvl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</a:pP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12065" lvl="0" indent="-285750" algn="l" rtl="0">
              <a:lnSpc>
                <a:spcPct val="1014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Install a Video Adapter Card Commonly uses PCI, AGP  or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PCIe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 expansion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slots</a:t>
            </a:r>
          </a:p>
          <a:p>
            <a:pPr marL="12700" marR="12065" lvl="0" algn="l" rtl="0">
              <a:lnSpc>
                <a:spcPct val="101400"/>
              </a:lnSpc>
              <a:spcBef>
                <a:spcPts val="5"/>
              </a:spcBef>
              <a:spcAft>
                <a:spcPts val="0"/>
              </a:spcAft>
            </a:pP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Many video cards require an external power supply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form of two 8-pin power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connectors</a:t>
            </a:r>
          </a:p>
          <a:p>
            <a:pPr marL="12700" marR="0" lvl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</a:pP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5080" lvl="0" indent="-285750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Due to their cooling systems, modern video cards take  more space inside the case. Be sure to plan for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extra </a:t>
            </a:r>
            <a:r>
              <a:rPr lang="en-US" sz="1400" dirty="0">
                <a:solidFill>
                  <a:srgbClr val="444444"/>
                </a:solidFill>
                <a:latin typeface="Trebuchet MS"/>
                <a:ea typeface="Trebuchet MS"/>
                <a:cs typeface="Trebuchet MS"/>
                <a:sym typeface="Trebuchet MS"/>
              </a:rPr>
              <a:t>space needed.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4150" y="838200"/>
            <a:ext cx="1943100" cy="2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8"/>
          <p:cNvGrpSpPr/>
          <p:nvPr/>
        </p:nvGrpSpPr>
        <p:grpSpPr>
          <a:xfrm>
            <a:off x="0" y="694182"/>
            <a:ext cx="6542530" cy="2680716"/>
            <a:chOff x="0" y="560832"/>
            <a:chExt cx="6542530" cy="2680716"/>
          </a:xfrm>
        </p:grpSpPr>
        <p:pic>
          <p:nvPicPr>
            <p:cNvPr id="314" name="Google Shape;31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560832"/>
              <a:ext cx="4664963" cy="28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6943" y="624840"/>
              <a:ext cx="5085587" cy="2616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18"/>
          <p:cNvSpPr txBox="1"/>
          <p:nvPr/>
        </p:nvSpPr>
        <p:spPr>
          <a:xfrm>
            <a:off x="214630" y="195755"/>
            <a:ext cx="659892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F3863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Assembling a computer – Install adapter cards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309880" y="154432"/>
            <a:ext cx="677037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Assembling a computer – Install internal cables</a:t>
            </a:r>
            <a:endParaRPr sz="2000" dirty="0"/>
          </a:p>
        </p:txBody>
      </p:sp>
      <p:sp>
        <p:nvSpPr>
          <p:cNvPr id="327" name="Google Shape;327;p19"/>
          <p:cNvSpPr txBox="1"/>
          <p:nvPr/>
        </p:nvSpPr>
        <p:spPr>
          <a:xfrm>
            <a:off x="188722" y="695401"/>
            <a:ext cx="8078978" cy="260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98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Connect Power to Motherboard. Motherboards require power </a:t>
            </a:r>
            <a:r>
              <a:rPr lang="en-US" sz="16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to</a:t>
            </a:r>
            <a:r>
              <a:rPr lang="en-US" sz="16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operate</a:t>
            </a:r>
            <a:r>
              <a:rPr lang="en-US" sz="16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600" dirty="0"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l" rtl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Motherboards also relay power to components and adapter cards.</a:t>
            </a:r>
            <a:endParaRPr sz="1600" dirty="0"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l" rtl="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Refer to the motherboard and power supply documentation </a:t>
            </a:r>
            <a:r>
              <a:rPr lang="en-US" sz="16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to</a:t>
            </a:r>
            <a:r>
              <a:rPr lang="en-US" sz="16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ensure </a:t>
            </a:r>
            <a:r>
              <a:rPr lang="en-US" sz="16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compatibility of power supply and motherboard  connectors.</a:t>
            </a:r>
            <a:endParaRPr sz="1600" dirty="0"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Modern motherboards require two power connectors </a:t>
            </a:r>
            <a:r>
              <a:rPr lang="en-US" sz="16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lang="en-US" sz="16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6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operation—P1 </a:t>
            </a:r>
            <a:r>
              <a:rPr lang="en-US" sz="16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24-pin connector and 4-pin CPU voltage regulator  Align the proper connectors and press it down against the  motherboard.</a:t>
            </a:r>
            <a:endParaRPr sz="16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" y="135382"/>
            <a:ext cx="6377939" cy="923330"/>
          </a:xfrm>
        </p:spPr>
        <p:txBody>
          <a:bodyPr/>
          <a:lstStyle/>
          <a:p>
            <a:r>
              <a:rPr lang="en-US" sz="2500" dirty="0"/>
              <a:t>Lecture 05’s Objectives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" y="751078"/>
            <a:ext cx="8434578" cy="1446550"/>
          </a:xfrm>
        </p:spPr>
        <p:txBody>
          <a:bodyPr/>
          <a:lstStyle/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Identify the </a:t>
            </a:r>
            <a:r>
              <a:rPr lang="en-US" sz="2000" b="1" dirty="0"/>
              <a:t>required </a:t>
            </a:r>
            <a:r>
              <a:rPr lang="en-US" sz="2000" dirty="0"/>
              <a:t>and </a:t>
            </a:r>
            <a:r>
              <a:rPr lang="en-US" sz="2000" b="1" dirty="0"/>
              <a:t>recommended </a:t>
            </a:r>
            <a:r>
              <a:rPr lang="en-US" sz="2000" dirty="0"/>
              <a:t>components to </a:t>
            </a:r>
            <a:r>
              <a:rPr lang="en-US" sz="2000" b="1" dirty="0"/>
              <a:t>build a basic PC</a:t>
            </a:r>
            <a:endParaRPr lang="en-US" sz="2000" dirty="0"/>
          </a:p>
          <a:p>
            <a:pPr marL="5143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Describe the correct procedure to </a:t>
            </a:r>
            <a:r>
              <a:rPr lang="en-US" sz="2000" b="1" dirty="0"/>
              <a:t>assemble a desktop computer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5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19380" y="157378"/>
            <a:ext cx="702437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Assembling a computer – Install internal cables</a:t>
            </a:r>
            <a:endParaRPr sz="2000" dirty="0"/>
          </a:p>
        </p:txBody>
      </p:sp>
      <p:sp>
        <p:nvSpPr>
          <p:cNvPr id="337" name="Google Shape;337;p20"/>
          <p:cNvSpPr txBox="1"/>
          <p:nvPr/>
        </p:nvSpPr>
        <p:spPr>
          <a:xfrm>
            <a:off x="328422" y="714451"/>
            <a:ext cx="8371078" cy="130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984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Connect Power to the internal drives and case fans</a:t>
            </a:r>
            <a:endParaRPr sz="1400" dirty="0">
              <a:latin typeface="Tahoma"/>
              <a:ea typeface="Tahoma"/>
              <a:cs typeface="Tahoma"/>
              <a:sym typeface="Tahoma"/>
            </a:endParaRPr>
          </a:p>
          <a:p>
            <a:pPr marL="298450" marR="508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4-pin Molex and 15-pin SATA are common hard drive connectors  </a:t>
            </a:r>
            <a:endParaRPr lang="en-US" sz="1400" dirty="0" smtClean="0">
              <a:solidFill>
                <a:srgbClr val="444444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98450" marR="508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Align </a:t>
            </a: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the proper connectors and gently press it against the other  end</a:t>
            </a:r>
            <a:endParaRPr sz="1400" dirty="0"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just" rtl="0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Fans also need power and use 3-pin or 4-pin connectors</a:t>
            </a:r>
            <a:endParaRPr sz="1400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0529" y="812639"/>
            <a:ext cx="1488948" cy="10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226187" y="129032"/>
            <a:ext cx="6892163" cy="3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Assembling a computer – Install front panel cables</a:t>
            </a:r>
            <a:endParaRPr sz="2100" dirty="0"/>
          </a:p>
        </p:txBody>
      </p:sp>
      <p:sp>
        <p:nvSpPr>
          <p:cNvPr id="345" name="Google Shape;345;p21"/>
          <p:cNvSpPr txBox="1"/>
          <p:nvPr/>
        </p:nvSpPr>
        <p:spPr>
          <a:xfrm>
            <a:off x="352106" y="708660"/>
            <a:ext cx="3320162" cy="89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Plug the reset  switch, power  switch, HDD-LED,  speaker and  power LED  connectors into  the  motherboard, all  label facing  upwards</a:t>
            </a:r>
            <a:endParaRPr sz="1400" dirty="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6" name="Google Shape;346;p21"/>
          <p:cNvGrpSpPr/>
          <p:nvPr/>
        </p:nvGrpSpPr>
        <p:grpSpPr>
          <a:xfrm>
            <a:off x="4139692" y="708660"/>
            <a:ext cx="4442460" cy="2516505"/>
            <a:chOff x="3269742" y="735330"/>
            <a:chExt cx="4442460" cy="2516505"/>
          </a:xfrm>
        </p:grpSpPr>
        <p:pic>
          <p:nvPicPr>
            <p:cNvPr id="347" name="Google Shape;34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88792" y="754380"/>
              <a:ext cx="4404360" cy="2478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21"/>
            <p:cNvSpPr/>
            <p:nvPr/>
          </p:nvSpPr>
          <p:spPr>
            <a:xfrm>
              <a:off x="3269742" y="735330"/>
              <a:ext cx="4442460" cy="2516505"/>
            </a:xfrm>
            <a:custGeom>
              <a:avLst/>
              <a:gdLst/>
              <a:ahLst/>
              <a:cxnLst/>
              <a:rect l="l" t="t" r="r" b="b"/>
              <a:pathLst>
                <a:path w="4442459" h="2516504" extrusionOk="0">
                  <a:moveTo>
                    <a:pt x="0" y="2516124"/>
                  </a:moveTo>
                  <a:lnTo>
                    <a:pt x="4442460" y="2516124"/>
                  </a:lnTo>
                  <a:lnTo>
                    <a:pt x="4442460" y="0"/>
                  </a:lnTo>
                  <a:lnTo>
                    <a:pt x="0" y="0"/>
                  </a:lnTo>
                  <a:lnTo>
                    <a:pt x="0" y="2516124"/>
                  </a:lnTo>
                  <a:close/>
                </a:path>
              </a:pathLst>
            </a:custGeom>
            <a:noFill/>
            <a:ln w="38100" cap="flat" cmpd="sng">
              <a:solidFill>
                <a:srgbClr val="8496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title"/>
          </p:nvPr>
        </p:nvSpPr>
        <p:spPr>
          <a:xfrm>
            <a:off x="309880" y="141732"/>
            <a:ext cx="676402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Assembling a computer – Reassemble the case</a:t>
            </a:r>
            <a:endParaRPr sz="2000" dirty="0"/>
          </a:p>
        </p:txBody>
      </p:sp>
      <p:sp>
        <p:nvSpPr>
          <p:cNvPr id="359" name="Google Shape;359;p22"/>
          <p:cNvSpPr txBox="1"/>
          <p:nvPr/>
        </p:nvSpPr>
        <p:spPr>
          <a:xfrm>
            <a:off x="508888" y="740740"/>
            <a:ext cx="3409062" cy="132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Close the  side/top panels  Secure case  cover screws  </a:t>
            </a:r>
            <a:endParaRPr lang="en-US" sz="1400" dirty="0" smtClean="0">
              <a:solidFill>
                <a:srgbClr val="444444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98450" marR="5080" lvl="0" indent="-28575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Watch </a:t>
            </a: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for small  wires hanging off  the case to avoid  pinching them  </a:t>
            </a:r>
            <a:endParaRPr lang="en-US" sz="1400" dirty="0" smtClean="0">
              <a:solidFill>
                <a:srgbClr val="444444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98450" marR="5080" lvl="0" indent="-285750" algn="l" rtl="0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Connect </a:t>
            </a: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external  cables</a:t>
            </a:r>
            <a:endParaRPr sz="1400" dirty="0"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Boot </a:t>
            </a:r>
            <a:r>
              <a:rPr lang="en-US" sz="14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the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400" dirty="0" smtClean="0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computer</a:t>
            </a:r>
            <a:endParaRPr sz="1400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9288" y="740740"/>
            <a:ext cx="4443984" cy="249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1916"/>
            <a:ext cx="3479291" cy="3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3"/>
          <p:cNvSpPr txBox="1"/>
          <p:nvPr/>
        </p:nvSpPr>
        <p:spPr>
          <a:xfrm>
            <a:off x="175847" y="374142"/>
            <a:ext cx="3556048" cy="32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Lecture for week </a:t>
            </a:r>
            <a:r>
              <a:rPr lang="en-US" sz="2000" b="1" dirty="0" smtClean="0">
                <a:solidFill>
                  <a:srgbClr val="1F4E79"/>
                </a:solidFill>
                <a:latin typeface="Trebuchet MS"/>
                <a:ea typeface="Trebuchet MS"/>
                <a:cs typeface="Trebuchet MS"/>
                <a:sym typeface="Trebuchet MS"/>
              </a:rPr>
              <a:t>05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7" name="Google Shape;36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0" y="515112"/>
            <a:ext cx="2394204" cy="279654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 txBox="1"/>
          <p:nvPr/>
        </p:nvSpPr>
        <p:spPr>
          <a:xfrm>
            <a:off x="1499742" y="1623136"/>
            <a:ext cx="258381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3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85118" y="103400"/>
            <a:ext cx="31383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Assembled PC</a:t>
            </a:r>
            <a:endParaRPr sz="3000"/>
          </a:p>
        </p:txBody>
      </p:sp>
      <p:sp>
        <p:nvSpPr>
          <p:cNvPr id="89" name="Google Shape;89;p3"/>
          <p:cNvSpPr txBox="1"/>
          <p:nvPr/>
        </p:nvSpPr>
        <p:spPr>
          <a:xfrm>
            <a:off x="101749" y="797924"/>
            <a:ext cx="4540986" cy="197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457200" marR="5080" lvl="0" indent="-355600" algn="l" rtl="0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An assembled computer is built by purchasing or collecting components  for it from different </a:t>
            </a:r>
            <a:r>
              <a:rPr lang="en-US" sz="1800" dirty="0" smtClean="0">
                <a:latin typeface="Trebuchet MS"/>
                <a:ea typeface="Trebuchet MS"/>
                <a:cs typeface="Trebuchet MS"/>
                <a:sym typeface="Trebuchet MS"/>
              </a:rPr>
              <a:t>manufacturers</a:t>
            </a:r>
          </a:p>
          <a:p>
            <a:pPr marL="101600" marR="5080" lvl="0" algn="l" rtl="0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These components then need to be fit together to create a complete 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computer system.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34" y="1803972"/>
            <a:ext cx="2017775" cy="167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9080" y="329477"/>
            <a:ext cx="676656" cy="1321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3"/>
          <p:cNvGrpSpPr/>
          <p:nvPr/>
        </p:nvGrpSpPr>
        <p:grpSpPr>
          <a:xfrm>
            <a:off x="7708922" y="1430600"/>
            <a:ext cx="805180" cy="607060"/>
            <a:chOff x="5315711" y="3107436"/>
            <a:chExt cx="805180" cy="607060"/>
          </a:xfrm>
        </p:grpSpPr>
        <p:pic>
          <p:nvPicPr>
            <p:cNvPr id="93" name="Google Shape;9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15711" y="3107436"/>
              <a:ext cx="804672" cy="60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3"/>
            <p:cNvSpPr/>
            <p:nvPr/>
          </p:nvSpPr>
          <p:spPr>
            <a:xfrm>
              <a:off x="5315711" y="3107436"/>
              <a:ext cx="805180" cy="607060"/>
            </a:xfrm>
            <a:custGeom>
              <a:avLst/>
              <a:gdLst/>
              <a:ahLst/>
              <a:cxnLst/>
              <a:rect l="l" t="t" r="r" b="b"/>
              <a:pathLst>
                <a:path w="805179" h="607060" extrusionOk="0">
                  <a:moveTo>
                    <a:pt x="0" y="606551"/>
                  </a:moveTo>
                  <a:lnTo>
                    <a:pt x="804672" y="606551"/>
                  </a:lnTo>
                  <a:lnTo>
                    <a:pt x="804672" y="0"/>
                  </a:lnTo>
                  <a:lnTo>
                    <a:pt x="0" y="0"/>
                  </a:lnTo>
                  <a:lnTo>
                    <a:pt x="0" y="606551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378023" y="2037150"/>
            <a:ext cx="1466470" cy="1593279"/>
            <a:chOff x="6232905" y="2110549"/>
            <a:chExt cx="1466470" cy="1593279"/>
          </a:xfrm>
        </p:grpSpPr>
        <p:pic>
          <p:nvPicPr>
            <p:cNvPr id="96" name="Google Shape;96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36891" y="2880358"/>
              <a:ext cx="493775" cy="761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3"/>
            <p:cNvSpPr/>
            <p:nvPr/>
          </p:nvSpPr>
          <p:spPr>
            <a:xfrm>
              <a:off x="7132066" y="2875597"/>
              <a:ext cx="503555" cy="771525"/>
            </a:xfrm>
            <a:custGeom>
              <a:avLst/>
              <a:gdLst/>
              <a:ahLst/>
              <a:cxnLst/>
              <a:rect l="l" t="t" r="r" b="b"/>
              <a:pathLst>
                <a:path w="503554" h="771525" extrusionOk="0">
                  <a:moveTo>
                    <a:pt x="0" y="771525"/>
                  </a:moveTo>
                  <a:lnTo>
                    <a:pt x="503300" y="771525"/>
                  </a:lnTo>
                  <a:lnTo>
                    <a:pt x="503300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8" name="Google Shape;98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237731" y="2115312"/>
              <a:ext cx="202691" cy="8823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3"/>
            <p:cNvSpPr/>
            <p:nvPr/>
          </p:nvSpPr>
          <p:spPr>
            <a:xfrm>
              <a:off x="6232905" y="2110549"/>
              <a:ext cx="212725" cy="892175"/>
            </a:xfrm>
            <a:custGeom>
              <a:avLst/>
              <a:gdLst/>
              <a:ahLst/>
              <a:cxnLst/>
              <a:rect l="l" t="t" r="r" b="b"/>
              <a:pathLst>
                <a:path w="212725" h="892175" extrusionOk="0">
                  <a:moveTo>
                    <a:pt x="0" y="891920"/>
                  </a:moveTo>
                  <a:lnTo>
                    <a:pt x="212216" y="891920"/>
                  </a:lnTo>
                  <a:lnTo>
                    <a:pt x="212216" y="0"/>
                  </a:lnTo>
                  <a:lnTo>
                    <a:pt x="0" y="0"/>
                  </a:lnTo>
                  <a:lnTo>
                    <a:pt x="0" y="89192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0" name="Google Shape;100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115555" y="2214372"/>
              <a:ext cx="579120" cy="560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3"/>
            <p:cNvSpPr/>
            <p:nvPr/>
          </p:nvSpPr>
          <p:spPr>
            <a:xfrm>
              <a:off x="7110730" y="2209609"/>
              <a:ext cx="588645" cy="570865"/>
            </a:xfrm>
            <a:custGeom>
              <a:avLst/>
              <a:gdLst/>
              <a:ahLst/>
              <a:cxnLst/>
              <a:rect l="l" t="t" r="r" b="b"/>
              <a:pathLst>
                <a:path w="588645" h="570864" extrusionOk="0">
                  <a:moveTo>
                    <a:pt x="0" y="570357"/>
                  </a:moveTo>
                  <a:lnTo>
                    <a:pt x="588645" y="570357"/>
                  </a:lnTo>
                  <a:lnTo>
                    <a:pt x="588645" y="0"/>
                  </a:lnTo>
                  <a:lnTo>
                    <a:pt x="0" y="0"/>
                  </a:lnTo>
                  <a:lnTo>
                    <a:pt x="0" y="570357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2" name="Google Shape;102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498335" y="2284476"/>
              <a:ext cx="580643" cy="682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3"/>
            <p:cNvSpPr/>
            <p:nvPr/>
          </p:nvSpPr>
          <p:spPr>
            <a:xfrm>
              <a:off x="6493509" y="2279713"/>
              <a:ext cx="590550" cy="692785"/>
            </a:xfrm>
            <a:custGeom>
              <a:avLst/>
              <a:gdLst/>
              <a:ahLst/>
              <a:cxnLst/>
              <a:rect l="l" t="t" r="r" b="b"/>
              <a:pathLst>
                <a:path w="590550" h="692785" extrusionOk="0">
                  <a:moveTo>
                    <a:pt x="0" y="692276"/>
                  </a:moveTo>
                  <a:lnTo>
                    <a:pt x="590168" y="692276"/>
                  </a:lnTo>
                  <a:lnTo>
                    <a:pt x="590168" y="0"/>
                  </a:lnTo>
                  <a:lnTo>
                    <a:pt x="0" y="0"/>
                  </a:lnTo>
                  <a:lnTo>
                    <a:pt x="0" y="692276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4" name="Google Shape;104;p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266687" y="3104388"/>
              <a:ext cx="676656" cy="598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3"/>
            <p:cNvSpPr/>
            <p:nvPr/>
          </p:nvSpPr>
          <p:spPr>
            <a:xfrm>
              <a:off x="6266687" y="3104388"/>
              <a:ext cx="676910" cy="599440"/>
            </a:xfrm>
            <a:custGeom>
              <a:avLst/>
              <a:gdLst/>
              <a:ahLst/>
              <a:cxnLst/>
              <a:rect l="l" t="t" r="r" b="b"/>
              <a:pathLst>
                <a:path w="676909" h="599439" extrusionOk="0">
                  <a:moveTo>
                    <a:pt x="0" y="598931"/>
                  </a:moveTo>
                  <a:lnTo>
                    <a:pt x="676656" y="598931"/>
                  </a:lnTo>
                  <a:lnTo>
                    <a:pt x="676656" y="0"/>
                  </a:lnTo>
                  <a:lnTo>
                    <a:pt x="0" y="0"/>
                  </a:lnTo>
                  <a:lnTo>
                    <a:pt x="0" y="598931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6701729" y="0"/>
            <a:ext cx="1910461" cy="1799209"/>
            <a:chOff x="4253229" y="1760029"/>
            <a:chExt cx="1910461" cy="1799209"/>
          </a:xfrm>
        </p:grpSpPr>
        <p:pic>
          <p:nvPicPr>
            <p:cNvPr id="107" name="Google Shape;107;p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193791" y="1764792"/>
              <a:ext cx="964691" cy="1235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3"/>
            <p:cNvSpPr/>
            <p:nvPr/>
          </p:nvSpPr>
          <p:spPr>
            <a:xfrm>
              <a:off x="5188965" y="1760029"/>
              <a:ext cx="974725" cy="1245870"/>
            </a:xfrm>
            <a:custGeom>
              <a:avLst/>
              <a:gdLst/>
              <a:ahLst/>
              <a:cxnLst/>
              <a:rect l="l" t="t" r="r" b="b"/>
              <a:pathLst>
                <a:path w="974725" h="1245870" extrusionOk="0">
                  <a:moveTo>
                    <a:pt x="0" y="1245489"/>
                  </a:moveTo>
                  <a:lnTo>
                    <a:pt x="974216" y="1245489"/>
                  </a:lnTo>
                  <a:lnTo>
                    <a:pt x="974216" y="0"/>
                  </a:lnTo>
                  <a:lnTo>
                    <a:pt x="0" y="0"/>
                  </a:lnTo>
                  <a:lnTo>
                    <a:pt x="0" y="1245489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9" name="Google Shape;109;p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258055" y="2833116"/>
              <a:ext cx="890015" cy="720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3"/>
            <p:cNvSpPr/>
            <p:nvPr/>
          </p:nvSpPr>
          <p:spPr>
            <a:xfrm>
              <a:off x="4253229" y="2828353"/>
              <a:ext cx="899794" cy="730885"/>
            </a:xfrm>
            <a:custGeom>
              <a:avLst/>
              <a:gdLst/>
              <a:ahLst/>
              <a:cxnLst/>
              <a:rect l="l" t="t" r="r" b="b"/>
              <a:pathLst>
                <a:path w="899795" h="730885" extrusionOk="0">
                  <a:moveTo>
                    <a:pt x="0" y="730377"/>
                  </a:moveTo>
                  <a:lnTo>
                    <a:pt x="899540" y="730377"/>
                  </a:lnTo>
                  <a:lnTo>
                    <a:pt x="899540" y="0"/>
                  </a:lnTo>
                  <a:lnTo>
                    <a:pt x="0" y="0"/>
                  </a:lnTo>
                  <a:lnTo>
                    <a:pt x="0" y="730377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92100" y="179578"/>
            <a:ext cx="4495800" cy="47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Assembling a computer</a:t>
            </a:r>
            <a:endParaRPr sz="3000"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209550" y="828674"/>
            <a:ext cx="5238750" cy="201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One of the most crucial and critical jobs for a computer technician, as  correct techniques and procedures need to be followed.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00685" marR="0" lvl="0" indent="-342900" algn="just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We will learn how to assemble a computer in a methodical manner</a:t>
            </a:r>
            <a:endParaRPr sz="2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252" y="828674"/>
            <a:ext cx="2583179" cy="1796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280161" y="150330"/>
            <a:ext cx="7371589" cy="47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Components needed to build a basic PC</a:t>
            </a:r>
            <a:endParaRPr sz="3000" dirty="0"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3896" y="746760"/>
            <a:ext cx="912876" cy="1776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1722882" y="2535428"/>
            <a:ext cx="38163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Case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2518917" y="741934"/>
            <a:ext cx="1071880" cy="750570"/>
            <a:chOff x="2518917" y="741934"/>
            <a:chExt cx="1071880" cy="750570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23743" y="746760"/>
              <a:ext cx="1062228" cy="740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2518917" y="741934"/>
              <a:ext cx="1071880" cy="750570"/>
            </a:xfrm>
            <a:custGeom>
              <a:avLst/>
              <a:gdLst/>
              <a:ahLst/>
              <a:cxnLst/>
              <a:rect l="l" t="t" r="r" b="b"/>
              <a:pathLst>
                <a:path w="1071879" h="750569" extrusionOk="0">
                  <a:moveTo>
                    <a:pt x="0" y="750188"/>
                  </a:moveTo>
                  <a:lnTo>
                    <a:pt x="1071753" y="750188"/>
                  </a:lnTo>
                  <a:lnTo>
                    <a:pt x="1071753" y="0"/>
                  </a:lnTo>
                  <a:lnTo>
                    <a:pt x="0" y="0"/>
                  </a:lnTo>
                  <a:lnTo>
                    <a:pt x="0" y="750188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0" name="Google Shape;130;p5"/>
          <p:cNvSpPr txBox="1"/>
          <p:nvPr/>
        </p:nvSpPr>
        <p:spPr>
          <a:xfrm>
            <a:off x="2615564" y="1536319"/>
            <a:ext cx="128460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Power Supply Unit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4050538" y="712978"/>
            <a:ext cx="872490" cy="1017269"/>
            <a:chOff x="4050538" y="712978"/>
            <a:chExt cx="872490" cy="1017269"/>
          </a:xfrm>
        </p:grpSpPr>
        <p:pic>
          <p:nvPicPr>
            <p:cNvPr id="132" name="Google Shape;132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55364" y="717804"/>
              <a:ext cx="862584" cy="1007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5"/>
            <p:cNvSpPr/>
            <p:nvPr/>
          </p:nvSpPr>
          <p:spPr>
            <a:xfrm>
              <a:off x="4050538" y="712978"/>
              <a:ext cx="872490" cy="1017269"/>
            </a:xfrm>
            <a:custGeom>
              <a:avLst/>
              <a:gdLst/>
              <a:ahLst/>
              <a:cxnLst/>
              <a:rect l="l" t="t" r="r" b="b"/>
              <a:pathLst>
                <a:path w="872489" h="1017269" extrusionOk="0">
                  <a:moveTo>
                    <a:pt x="0" y="1016888"/>
                  </a:moveTo>
                  <a:lnTo>
                    <a:pt x="872109" y="1016888"/>
                  </a:lnTo>
                  <a:lnTo>
                    <a:pt x="872109" y="0"/>
                  </a:lnTo>
                  <a:lnTo>
                    <a:pt x="0" y="0"/>
                  </a:lnTo>
                  <a:lnTo>
                    <a:pt x="0" y="1016888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4" name="Google Shape;134;p5"/>
          <p:cNvSpPr txBox="1"/>
          <p:nvPr/>
        </p:nvSpPr>
        <p:spPr>
          <a:xfrm>
            <a:off x="4115561" y="1749298"/>
            <a:ext cx="89217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Motherboard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5"/>
          <p:cNvGrpSpPr/>
          <p:nvPr/>
        </p:nvGrpSpPr>
        <p:grpSpPr>
          <a:xfrm>
            <a:off x="5227065" y="700786"/>
            <a:ext cx="916305" cy="802005"/>
            <a:chOff x="5227065" y="700786"/>
            <a:chExt cx="916305" cy="802005"/>
          </a:xfrm>
        </p:grpSpPr>
        <p:pic>
          <p:nvPicPr>
            <p:cNvPr id="136" name="Google Shape;136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231891" y="705612"/>
              <a:ext cx="906780" cy="792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5"/>
            <p:cNvSpPr/>
            <p:nvPr/>
          </p:nvSpPr>
          <p:spPr>
            <a:xfrm>
              <a:off x="5227065" y="700786"/>
              <a:ext cx="916305" cy="802005"/>
            </a:xfrm>
            <a:custGeom>
              <a:avLst/>
              <a:gdLst/>
              <a:ahLst/>
              <a:cxnLst/>
              <a:rect l="l" t="t" r="r" b="b"/>
              <a:pathLst>
                <a:path w="916304" h="802005" extrusionOk="0">
                  <a:moveTo>
                    <a:pt x="0" y="802005"/>
                  </a:moveTo>
                  <a:lnTo>
                    <a:pt x="916305" y="802005"/>
                  </a:lnTo>
                  <a:lnTo>
                    <a:pt x="916305" y="0"/>
                  </a:lnTo>
                  <a:lnTo>
                    <a:pt x="0" y="0"/>
                  </a:lnTo>
                  <a:lnTo>
                    <a:pt x="0" y="802005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5227065" y="1749361"/>
            <a:ext cx="916305" cy="974725"/>
            <a:chOff x="5227065" y="1749361"/>
            <a:chExt cx="916305" cy="974725"/>
          </a:xfrm>
        </p:grpSpPr>
        <p:pic>
          <p:nvPicPr>
            <p:cNvPr id="139" name="Google Shape;139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31891" y="1754124"/>
              <a:ext cx="906780" cy="9646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5"/>
            <p:cNvSpPr/>
            <p:nvPr/>
          </p:nvSpPr>
          <p:spPr>
            <a:xfrm>
              <a:off x="5227065" y="1749361"/>
              <a:ext cx="916305" cy="974725"/>
            </a:xfrm>
            <a:custGeom>
              <a:avLst/>
              <a:gdLst/>
              <a:ahLst/>
              <a:cxnLst/>
              <a:rect l="l" t="t" r="r" b="b"/>
              <a:pathLst>
                <a:path w="916304" h="974725" extrusionOk="0">
                  <a:moveTo>
                    <a:pt x="0" y="974216"/>
                  </a:moveTo>
                  <a:lnTo>
                    <a:pt x="916305" y="974216"/>
                  </a:lnTo>
                  <a:lnTo>
                    <a:pt x="916305" y="0"/>
                  </a:lnTo>
                  <a:lnTo>
                    <a:pt x="0" y="0"/>
                  </a:lnTo>
                  <a:lnTo>
                    <a:pt x="0" y="974216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1" name="Google Shape;141;p5"/>
          <p:cNvSpPr txBox="1"/>
          <p:nvPr/>
        </p:nvSpPr>
        <p:spPr>
          <a:xfrm>
            <a:off x="5585586" y="1542034"/>
            <a:ext cx="3473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CPU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270372" y="2767685"/>
            <a:ext cx="97916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Fan assembly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6234429" y="659638"/>
            <a:ext cx="328295" cy="1254760"/>
            <a:chOff x="6234429" y="659638"/>
            <a:chExt cx="328295" cy="1254760"/>
          </a:xfrm>
        </p:grpSpPr>
        <p:pic>
          <p:nvPicPr>
            <p:cNvPr id="144" name="Google Shape;144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39255" y="664464"/>
              <a:ext cx="318516" cy="12451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5"/>
            <p:cNvSpPr/>
            <p:nvPr/>
          </p:nvSpPr>
          <p:spPr>
            <a:xfrm>
              <a:off x="6234429" y="659638"/>
              <a:ext cx="328295" cy="1254760"/>
            </a:xfrm>
            <a:custGeom>
              <a:avLst/>
              <a:gdLst/>
              <a:ahLst/>
              <a:cxnLst/>
              <a:rect l="l" t="t" r="r" b="b"/>
              <a:pathLst>
                <a:path w="328295" h="1254760" extrusionOk="0">
                  <a:moveTo>
                    <a:pt x="0" y="1254633"/>
                  </a:moveTo>
                  <a:lnTo>
                    <a:pt x="328041" y="1254633"/>
                  </a:lnTo>
                  <a:lnTo>
                    <a:pt x="328041" y="0"/>
                  </a:lnTo>
                  <a:lnTo>
                    <a:pt x="0" y="0"/>
                  </a:lnTo>
                  <a:lnTo>
                    <a:pt x="0" y="1254633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6" name="Google Shape;146;p5"/>
          <p:cNvSpPr txBox="1"/>
          <p:nvPr/>
        </p:nvSpPr>
        <p:spPr>
          <a:xfrm>
            <a:off x="6258305" y="1929130"/>
            <a:ext cx="3644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RAM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2476245" y="1743265"/>
            <a:ext cx="558165" cy="892175"/>
            <a:chOff x="2476245" y="1743265"/>
            <a:chExt cx="558165" cy="892175"/>
          </a:xfrm>
        </p:grpSpPr>
        <p:pic>
          <p:nvPicPr>
            <p:cNvPr id="148" name="Google Shape;148;p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481071" y="1748028"/>
              <a:ext cx="548639" cy="882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5"/>
            <p:cNvSpPr/>
            <p:nvPr/>
          </p:nvSpPr>
          <p:spPr>
            <a:xfrm>
              <a:off x="2476245" y="1743265"/>
              <a:ext cx="558165" cy="892175"/>
            </a:xfrm>
            <a:custGeom>
              <a:avLst/>
              <a:gdLst/>
              <a:ahLst/>
              <a:cxnLst/>
              <a:rect l="l" t="t" r="r" b="b"/>
              <a:pathLst>
                <a:path w="558164" h="892175" extrusionOk="0">
                  <a:moveTo>
                    <a:pt x="0" y="891921"/>
                  </a:moveTo>
                  <a:lnTo>
                    <a:pt x="558165" y="891921"/>
                  </a:lnTo>
                  <a:lnTo>
                    <a:pt x="558165" y="0"/>
                  </a:lnTo>
                  <a:lnTo>
                    <a:pt x="0" y="0"/>
                  </a:lnTo>
                  <a:lnTo>
                    <a:pt x="0" y="891921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3166872" y="2083308"/>
            <a:ext cx="692150" cy="463550"/>
            <a:chOff x="3166872" y="2083308"/>
            <a:chExt cx="692150" cy="463550"/>
          </a:xfrm>
        </p:grpSpPr>
        <p:pic>
          <p:nvPicPr>
            <p:cNvPr id="151" name="Google Shape;151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6872" y="2083308"/>
              <a:ext cx="691896" cy="463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5"/>
            <p:cNvSpPr/>
            <p:nvPr/>
          </p:nvSpPr>
          <p:spPr>
            <a:xfrm>
              <a:off x="3166872" y="2083308"/>
              <a:ext cx="692150" cy="463550"/>
            </a:xfrm>
            <a:custGeom>
              <a:avLst/>
              <a:gdLst/>
              <a:ahLst/>
              <a:cxnLst/>
              <a:rect l="l" t="t" r="r" b="b"/>
              <a:pathLst>
                <a:path w="692150" h="463550" extrusionOk="0">
                  <a:moveTo>
                    <a:pt x="0" y="463295"/>
                  </a:moveTo>
                  <a:lnTo>
                    <a:pt x="691896" y="463295"/>
                  </a:lnTo>
                  <a:lnTo>
                    <a:pt x="691896" y="0"/>
                  </a:lnTo>
                  <a:lnTo>
                    <a:pt x="0" y="0"/>
                  </a:lnTo>
                  <a:lnTo>
                    <a:pt x="0" y="463295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3" name="Google Shape;153;p5"/>
          <p:cNvSpPr txBox="1"/>
          <p:nvPr/>
        </p:nvSpPr>
        <p:spPr>
          <a:xfrm>
            <a:off x="2568701" y="2674721"/>
            <a:ext cx="1010919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Storage drives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5"/>
          <p:cNvGrpSpPr/>
          <p:nvPr/>
        </p:nvGrpSpPr>
        <p:grpSpPr>
          <a:xfrm>
            <a:off x="1499616" y="2741676"/>
            <a:ext cx="835660" cy="463550"/>
            <a:chOff x="1499616" y="2741676"/>
            <a:chExt cx="835660" cy="463550"/>
          </a:xfrm>
        </p:grpSpPr>
        <p:pic>
          <p:nvPicPr>
            <p:cNvPr id="155" name="Google Shape;155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499616" y="2741676"/>
              <a:ext cx="835152" cy="463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5"/>
            <p:cNvSpPr/>
            <p:nvPr/>
          </p:nvSpPr>
          <p:spPr>
            <a:xfrm>
              <a:off x="1499616" y="2741676"/>
              <a:ext cx="835660" cy="463550"/>
            </a:xfrm>
            <a:custGeom>
              <a:avLst/>
              <a:gdLst/>
              <a:ahLst/>
              <a:cxnLst/>
              <a:rect l="l" t="t" r="r" b="b"/>
              <a:pathLst>
                <a:path w="835660" h="463550" extrusionOk="0">
                  <a:moveTo>
                    <a:pt x="0" y="463295"/>
                  </a:moveTo>
                  <a:lnTo>
                    <a:pt x="835152" y="463295"/>
                  </a:lnTo>
                  <a:lnTo>
                    <a:pt x="835152" y="0"/>
                  </a:lnTo>
                  <a:lnTo>
                    <a:pt x="0" y="0"/>
                  </a:lnTo>
                  <a:lnTo>
                    <a:pt x="0" y="463295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7" name="Google Shape;157;p5"/>
          <p:cNvSpPr txBox="1"/>
          <p:nvPr/>
        </p:nvSpPr>
        <p:spPr>
          <a:xfrm>
            <a:off x="1501902" y="3263595"/>
            <a:ext cx="101219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Adapter Cards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80688" y="2040636"/>
            <a:ext cx="1097280" cy="89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4329429" y="2921305"/>
            <a:ext cx="5346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Monitor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"/>
          <p:cNvGrpSpPr/>
          <p:nvPr/>
        </p:nvGrpSpPr>
        <p:grpSpPr>
          <a:xfrm>
            <a:off x="6169152" y="734568"/>
            <a:ext cx="1613915" cy="2609088"/>
            <a:chOff x="6169152" y="734568"/>
            <a:chExt cx="1613915" cy="2609088"/>
          </a:xfrm>
        </p:grpSpPr>
        <p:pic>
          <p:nvPicPr>
            <p:cNvPr id="161" name="Google Shape;161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169152" y="2211324"/>
              <a:ext cx="1580388" cy="300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446520" y="2602992"/>
              <a:ext cx="615696" cy="740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5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6685788" y="734568"/>
              <a:ext cx="1097279" cy="1159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0" y="115408"/>
            <a:ext cx="894715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Recommended components for a basic assembled computer</a:t>
            </a:r>
            <a:endParaRPr sz="2500" dirty="0"/>
          </a:p>
        </p:txBody>
      </p:sp>
      <p:sp>
        <p:nvSpPr>
          <p:cNvPr id="176" name="Google Shape;176;p6"/>
          <p:cNvSpPr txBox="1"/>
          <p:nvPr/>
        </p:nvSpPr>
        <p:spPr>
          <a:xfrm>
            <a:off x="262635" y="674878"/>
            <a:ext cx="8621015" cy="222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Case, power supply unit and motherboard of the </a:t>
            </a:r>
            <a:r>
              <a:rPr lang="en-US" sz="1600" b="1" dirty="0" err="1">
                <a:latin typeface="Trebuchet MS"/>
                <a:ea typeface="Trebuchet MS"/>
                <a:cs typeface="Trebuchet MS"/>
                <a:sym typeface="Trebuchet MS"/>
              </a:rPr>
              <a:t>mATX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form factor of  any brand or manufacturer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Processor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of at least </a:t>
            </a:r>
            <a:r>
              <a:rPr lang="en-US" sz="1600" b="1" dirty="0" err="1">
                <a:latin typeface="Trebuchet MS"/>
                <a:ea typeface="Trebuchet MS"/>
                <a:cs typeface="Trebuchet MS"/>
                <a:sym typeface="Trebuchet MS"/>
              </a:rPr>
              <a:t>intel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 i5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or equivalent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RAM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of at least 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8 GB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as per the 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DDR slot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on the motherboard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Fan set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cooling system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SATA hard disk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of at least 500 GB and 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SSD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of at least 128GB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18.5-inch LCD or LED monitor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of any brand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Multimedia keyboard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mouse </a:t>
            </a: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of any manufacturer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81592" y="131593"/>
            <a:ext cx="419430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Prepare the workspace</a:t>
            </a:r>
            <a:endParaRPr sz="2000" dirty="0"/>
          </a:p>
        </p:txBody>
      </p:sp>
      <p:sp>
        <p:nvSpPr>
          <p:cNvPr id="184" name="Google Shape;184;p7"/>
          <p:cNvSpPr txBox="1"/>
          <p:nvPr/>
        </p:nvSpPr>
        <p:spPr>
          <a:xfrm>
            <a:off x="181592" y="662178"/>
            <a:ext cx="8784608" cy="85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20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There should be adequate lighting, good ventilation, and a  comfortable room temperature in the workspace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/>
                <a:ea typeface="Trebuchet MS"/>
                <a:cs typeface="Trebuchet MS"/>
                <a:sym typeface="Trebuchet MS"/>
              </a:rPr>
              <a:t>Anti-static mat will help prevent ESD damage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352" y="1588008"/>
            <a:ext cx="3089148" cy="181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4470" y="1791208"/>
            <a:ext cx="2499360" cy="152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70510" y="169418"/>
            <a:ext cx="509524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Assembling a computer – Steps</a:t>
            </a:r>
            <a:endParaRPr sz="2000" dirty="0"/>
          </a:p>
        </p:txBody>
      </p:sp>
      <p:sp>
        <p:nvSpPr>
          <p:cNvPr id="200" name="Google Shape;200;p8"/>
          <p:cNvSpPr txBox="1"/>
          <p:nvPr/>
        </p:nvSpPr>
        <p:spPr>
          <a:xfrm>
            <a:off x="363229" y="701050"/>
            <a:ext cx="6492000" cy="211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Open the case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Install the power supply unit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5080" lvl="0" indent="-285750" algn="l" rtl="0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Install the CPU, heat sink and the fan assembly  Install RAM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2069464" lvl="0" indent="-285750" algn="l" rtl="0">
              <a:lnSpc>
                <a:spcPct val="122142"/>
              </a:lnSpc>
              <a:spcBef>
                <a:spcPts val="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Install motherboard  Install internal drives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2097405" lvl="0" indent="-285750" algn="l" rtl="0">
              <a:lnSpc>
                <a:spcPct val="121428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Install optical drive  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2097405" lvl="0" indent="-285750" algn="l" rtl="0">
              <a:lnSpc>
                <a:spcPct val="121428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Install adapter cards 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2097405" lvl="0" indent="-285750" algn="l" rtl="0">
              <a:lnSpc>
                <a:spcPct val="121428"/>
              </a:lnSpc>
              <a:spcBef>
                <a:spcPts val="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 Install cables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/>
                <a:ea typeface="Trebuchet MS"/>
                <a:cs typeface="Trebuchet MS"/>
                <a:sym typeface="Trebuchet MS"/>
              </a:rPr>
              <a:t>Boot the computer for the first time</a:t>
            </a:r>
            <a:endParaRPr sz="15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176022" y="118841"/>
            <a:ext cx="6898639" cy="35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Assembling a computer – Open the case</a:t>
            </a:r>
            <a:endParaRPr sz="2200" dirty="0"/>
          </a:p>
        </p:txBody>
      </p:sp>
      <p:sp>
        <p:nvSpPr>
          <p:cNvPr id="211" name="Google Shape;211;p9"/>
          <p:cNvSpPr txBox="1"/>
          <p:nvPr/>
        </p:nvSpPr>
        <p:spPr>
          <a:xfrm>
            <a:off x="241300" y="627384"/>
            <a:ext cx="8058150" cy="124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Most of the computer cases are opened from 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only one side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Some other computer cases can be opened from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548005" marR="0" lvl="0" indent="-28575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The top or the side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548005" marR="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The top </a:t>
            </a:r>
            <a:r>
              <a:rPr lang="en-US" sz="1600" b="1" dirty="0" smtClean="0">
                <a:latin typeface="Trebuchet MS"/>
                <a:ea typeface="Trebuchet MS"/>
                <a:cs typeface="Trebuchet MS"/>
                <a:sym typeface="Trebuchet MS"/>
              </a:rPr>
              <a:t>first and </a:t>
            </a:r>
            <a:r>
              <a:rPr lang="en-US" sz="1600" b="1" dirty="0">
                <a:latin typeface="Trebuchet MS"/>
                <a:ea typeface="Trebuchet MS"/>
                <a:cs typeface="Trebuchet MS"/>
                <a:sym typeface="Trebuchet MS"/>
              </a:rPr>
              <a:t>then from the side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ea typeface="Trebuchet MS"/>
                <a:cs typeface="Trebuchet MS"/>
                <a:sym typeface="Trebuchet MS"/>
              </a:rPr>
              <a:t>Consult the case’s documentation to learn how to open a particular case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1820" y="1974342"/>
            <a:ext cx="1711452" cy="128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4100" y="1974342"/>
            <a:ext cx="1569211" cy="128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969</Words>
  <Application>Microsoft Office PowerPoint</Application>
  <PresentationFormat>Custom</PresentationFormat>
  <Paragraphs>118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Arial</vt:lpstr>
      <vt:lpstr>Trebuchet MS</vt:lpstr>
      <vt:lpstr>Tahoma</vt:lpstr>
      <vt:lpstr>Office Theme</vt:lpstr>
      <vt:lpstr>PowerPoint Presentation</vt:lpstr>
      <vt:lpstr>Lecture 05’s Objectives  </vt:lpstr>
      <vt:lpstr>Assembled PC</vt:lpstr>
      <vt:lpstr>Assembling a computer</vt:lpstr>
      <vt:lpstr>Components needed to build a basic PC</vt:lpstr>
      <vt:lpstr>Recommended components for a basic assembled computer</vt:lpstr>
      <vt:lpstr>Prepare the workspace</vt:lpstr>
      <vt:lpstr>Assembling a computer – Steps</vt:lpstr>
      <vt:lpstr>Assembling a computer – Open the case</vt:lpstr>
      <vt:lpstr>Assembling a computer – Install the power supply unit</vt:lpstr>
      <vt:lpstr>Assembling a computer – Install the CPU &amp; cooling system</vt:lpstr>
      <vt:lpstr>PowerPoint Presentation</vt:lpstr>
      <vt:lpstr>Assembling a computer – Install RAM</vt:lpstr>
      <vt:lpstr>Assembling a computer – Install Motherboard</vt:lpstr>
      <vt:lpstr>Assembling a computer – Install internal drives</vt:lpstr>
      <vt:lpstr>PowerPoint Presentation</vt:lpstr>
      <vt:lpstr>Assembling a computer – Install adapter cards</vt:lpstr>
      <vt:lpstr>PowerPoint Presentation</vt:lpstr>
      <vt:lpstr>Assembling a computer – Install internal cables</vt:lpstr>
      <vt:lpstr>Assembling a computer – Install internal cables</vt:lpstr>
      <vt:lpstr>Assembling a computer – Install front panel cables</vt:lpstr>
      <vt:lpstr>Assembling a computer – Reassemble the case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Puranjan Acharya</dc:creator>
  <cp:lastModifiedBy>Microsoft account</cp:lastModifiedBy>
  <cp:revision>9</cp:revision>
  <dcterms:created xsi:type="dcterms:W3CDTF">2022-08-16T03:35:11Z</dcterms:created>
  <dcterms:modified xsi:type="dcterms:W3CDTF">2022-08-19T09:46:47Z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2022-08-16T00:00:00Z</vt:filetime>
  </property>
</Properties>
</file>