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j1AYQZaCZReS5RYBcoXCyaqUZE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394951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85969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927995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069513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302936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761835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579580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1393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569163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78849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583923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832087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67598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584341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239502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306405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079055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020079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268962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6893655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7560992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3555089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785717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866813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7140448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151237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0102907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4017642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5539897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4536774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6332602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3670590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481485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723487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355102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427822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4223144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473141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69134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0"/>
          <p:cNvSpPr txBox="1">
            <a:spLocks noGrp="1"/>
          </p:cNvSpPr>
          <p:nvPr>
            <p:ph type="title"/>
          </p:nvPr>
        </p:nvSpPr>
        <p:spPr>
          <a:xfrm>
            <a:off x="4329810" y="2662250"/>
            <a:ext cx="3532378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body" idx="1"/>
          </p:nvPr>
        </p:nvSpPr>
        <p:spPr>
          <a:xfrm>
            <a:off x="1716785" y="2794370"/>
            <a:ext cx="8876665" cy="162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0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1"/>
          <p:cNvSpPr txBox="1">
            <a:spLocks noGrp="1"/>
          </p:cNvSpPr>
          <p:nvPr>
            <p:ph type="ctrTitle"/>
          </p:nvPr>
        </p:nvSpPr>
        <p:spPr>
          <a:xfrm>
            <a:off x="304291" y="689559"/>
            <a:ext cx="11583416" cy="4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1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21"/>
            <a:ext cx="12188951" cy="685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021312" cy="685799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2"/>
          <p:cNvSpPr/>
          <p:nvPr/>
        </p:nvSpPr>
        <p:spPr>
          <a:xfrm>
            <a:off x="1201813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7995"/>
                </a:lnTo>
              </a:path>
            </a:pathLst>
          </a:custGeom>
          <a:noFill/>
          <a:ln w="9525" cap="flat" cmpd="sng">
            <a:solidFill>
              <a:srgbClr val="3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2"/>
          <p:cNvSpPr/>
          <p:nvPr/>
        </p:nvSpPr>
        <p:spPr>
          <a:xfrm>
            <a:off x="1210665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222C8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2"/>
          <p:cNvSpPr/>
          <p:nvPr/>
        </p:nvSpPr>
        <p:spPr>
          <a:xfrm>
            <a:off x="1210665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w="12675" cap="flat" cmpd="sng">
            <a:solidFill>
              <a:srgbClr val="222C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2"/>
          <p:cNvSpPr/>
          <p:nvPr/>
        </p:nvSpPr>
        <p:spPr>
          <a:xfrm>
            <a:off x="12021311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DA171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2"/>
          <p:cNvSpPr/>
          <p:nvPr/>
        </p:nvSpPr>
        <p:spPr>
          <a:xfrm>
            <a:off x="12021311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w="12675" cap="flat" cmpd="sng">
            <a:solidFill>
              <a:srgbClr val="DA17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36" y="6341362"/>
            <a:ext cx="46482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9244" y="6326123"/>
            <a:ext cx="1152144" cy="33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32076" y="6341364"/>
            <a:ext cx="867156" cy="35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2400" y="228600"/>
            <a:ext cx="646176" cy="53949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2"/>
          <p:cNvSpPr txBox="1">
            <a:spLocks noGrp="1"/>
          </p:cNvSpPr>
          <p:nvPr>
            <p:ph type="title"/>
          </p:nvPr>
        </p:nvSpPr>
        <p:spPr>
          <a:xfrm>
            <a:off x="4329810" y="2662250"/>
            <a:ext cx="3532378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 txBox="1">
            <a:spLocks noGrp="1"/>
          </p:cNvSpPr>
          <p:nvPr>
            <p:ph type="title"/>
          </p:nvPr>
        </p:nvSpPr>
        <p:spPr>
          <a:xfrm>
            <a:off x="4329810" y="2662250"/>
            <a:ext cx="3532378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521"/>
            <a:ext cx="12188951" cy="685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3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12021312" cy="685799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39"/>
          <p:cNvSpPr/>
          <p:nvPr/>
        </p:nvSpPr>
        <p:spPr>
          <a:xfrm>
            <a:off x="1201813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120000" h="6858000" extrusionOk="0">
                <a:moveTo>
                  <a:pt x="0" y="0"/>
                </a:moveTo>
                <a:lnTo>
                  <a:pt x="0" y="6857995"/>
                </a:lnTo>
              </a:path>
            </a:pathLst>
          </a:custGeom>
          <a:noFill/>
          <a:ln w="9525" cap="flat" cmpd="sng">
            <a:solidFill>
              <a:srgbClr val="3052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39"/>
          <p:cNvSpPr/>
          <p:nvPr/>
        </p:nvSpPr>
        <p:spPr>
          <a:xfrm>
            <a:off x="1210665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222C8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39"/>
          <p:cNvSpPr/>
          <p:nvPr/>
        </p:nvSpPr>
        <p:spPr>
          <a:xfrm>
            <a:off x="12106656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w="12675" cap="flat" cmpd="sng">
            <a:solidFill>
              <a:srgbClr val="222C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39"/>
          <p:cNvSpPr/>
          <p:nvPr/>
        </p:nvSpPr>
        <p:spPr>
          <a:xfrm>
            <a:off x="12021311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82296" y="0"/>
                </a:moveTo>
                <a:lnTo>
                  <a:pt x="0" y="0"/>
                </a:lnTo>
                <a:lnTo>
                  <a:pt x="0" y="6858000"/>
                </a:lnTo>
                <a:lnTo>
                  <a:pt x="82296" y="6858000"/>
                </a:lnTo>
                <a:lnTo>
                  <a:pt x="82296" y="0"/>
                </a:lnTo>
                <a:close/>
              </a:path>
            </a:pathLst>
          </a:custGeom>
          <a:solidFill>
            <a:srgbClr val="DA171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9"/>
          <p:cNvSpPr/>
          <p:nvPr/>
        </p:nvSpPr>
        <p:spPr>
          <a:xfrm>
            <a:off x="12021311" y="0"/>
            <a:ext cx="82550" cy="6858000"/>
          </a:xfrm>
          <a:custGeom>
            <a:avLst/>
            <a:gdLst/>
            <a:ahLst/>
            <a:cxnLst/>
            <a:rect l="l" t="t" r="r" b="b"/>
            <a:pathLst>
              <a:path w="82550" h="6858000" extrusionOk="0">
                <a:moveTo>
                  <a:pt x="0" y="6858000"/>
                </a:moveTo>
                <a:lnTo>
                  <a:pt x="82296" y="6858000"/>
                </a:lnTo>
                <a:lnTo>
                  <a:pt x="82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w="12675" cap="flat" cmpd="sng">
            <a:solidFill>
              <a:srgbClr val="DA17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736" y="6341362"/>
            <a:ext cx="46482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9244" y="6326123"/>
            <a:ext cx="1152144" cy="33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32076" y="6341364"/>
            <a:ext cx="867156" cy="35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1557527"/>
            <a:ext cx="4639055" cy="6248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9"/>
          <p:cNvSpPr txBox="1">
            <a:spLocks noGrp="1"/>
          </p:cNvSpPr>
          <p:nvPr>
            <p:ph type="title"/>
          </p:nvPr>
        </p:nvSpPr>
        <p:spPr>
          <a:xfrm>
            <a:off x="4329810" y="2662250"/>
            <a:ext cx="3532378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body" idx="1"/>
          </p:nvPr>
        </p:nvSpPr>
        <p:spPr>
          <a:xfrm>
            <a:off x="1716785" y="2794370"/>
            <a:ext cx="8876665" cy="162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"/>
          <p:cNvGrpSpPr/>
          <p:nvPr/>
        </p:nvGrpSpPr>
        <p:grpSpPr>
          <a:xfrm>
            <a:off x="0" y="0"/>
            <a:ext cx="12189206" cy="6858000"/>
            <a:chOff x="0" y="0"/>
            <a:chExt cx="12189206" cy="6858000"/>
          </a:xfrm>
        </p:grpSpPr>
        <p:pic>
          <p:nvPicPr>
            <p:cNvPr id="66" name="Google Shape;66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1521"/>
              <a:ext cx="12188951" cy="6856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021312" cy="68579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"/>
            <p:cNvSpPr/>
            <p:nvPr/>
          </p:nvSpPr>
          <p:spPr>
            <a:xfrm>
              <a:off x="12018136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w="120000" h="6858000" extrusionOk="0">
                  <a:moveTo>
                    <a:pt x="0" y="0"/>
                  </a:moveTo>
                  <a:lnTo>
                    <a:pt x="0" y="6857995"/>
                  </a:lnTo>
                </a:path>
              </a:pathLst>
            </a:custGeom>
            <a:noFill/>
            <a:ln w="9525" cap="flat" cmpd="sng">
              <a:solidFill>
                <a:srgbClr val="3052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12106656" y="0"/>
              <a:ext cx="82550" cy="6858000"/>
            </a:xfrm>
            <a:custGeom>
              <a:avLst/>
              <a:gdLst/>
              <a:ahLst/>
              <a:cxnLst/>
              <a:rect l="l" t="t" r="r" b="b"/>
              <a:pathLst>
                <a:path w="82550" h="6858000" extrusionOk="0">
                  <a:moveTo>
                    <a:pt x="8229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2296" y="6858000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222C8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2106656" y="0"/>
              <a:ext cx="82550" cy="6858000"/>
            </a:xfrm>
            <a:custGeom>
              <a:avLst/>
              <a:gdLst/>
              <a:ahLst/>
              <a:cxnLst/>
              <a:rect l="l" t="t" r="r" b="b"/>
              <a:pathLst>
                <a:path w="82550" h="6858000" extrusionOk="0">
                  <a:moveTo>
                    <a:pt x="0" y="6858000"/>
                  </a:moveTo>
                  <a:lnTo>
                    <a:pt x="82296" y="6858000"/>
                  </a:lnTo>
                  <a:lnTo>
                    <a:pt x="82296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noFill/>
            <a:ln w="12675" cap="flat" cmpd="sng">
              <a:solidFill>
                <a:srgbClr val="222C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12021311" y="0"/>
              <a:ext cx="82550" cy="6858000"/>
            </a:xfrm>
            <a:custGeom>
              <a:avLst/>
              <a:gdLst/>
              <a:ahLst/>
              <a:cxnLst/>
              <a:rect l="l" t="t" r="r" b="b"/>
              <a:pathLst>
                <a:path w="82550" h="6858000" extrusionOk="0">
                  <a:moveTo>
                    <a:pt x="8229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2296" y="6858000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DA171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12021311" y="0"/>
              <a:ext cx="82550" cy="6858000"/>
            </a:xfrm>
            <a:custGeom>
              <a:avLst/>
              <a:gdLst/>
              <a:ahLst/>
              <a:cxnLst/>
              <a:rect l="l" t="t" r="r" b="b"/>
              <a:pathLst>
                <a:path w="82550" h="6858000" extrusionOk="0">
                  <a:moveTo>
                    <a:pt x="0" y="6858000"/>
                  </a:moveTo>
                  <a:lnTo>
                    <a:pt x="82296" y="6858000"/>
                  </a:lnTo>
                  <a:lnTo>
                    <a:pt x="82296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noFill/>
            <a:ln w="12675" cap="flat" cmpd="sng">
              <a:solidFill>
                <a:srgbClr val="DA17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" name="Google Shape;73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73736" y="6341362"/>
              <a:ext cx="46482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09244" y="6326123"/>
              <a:ext cx="1152144" cy="335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132076" y="6341364"/>
              <a:ext cx="867156" cy="35661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" name="Google Shape;76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2400" y="228600"/>
            <a:ext cx="646176" cy="53949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"/>
          <p:cNvSpPr txBox="1"/>
          <p:nvPr/>
        </p:nvSpPr>
        <p:spPr>
          <a:xfrm>
            <a:off x="3397758" y="2728036"/>
            <a:ext cx="5580380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Advanced Operating Systems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"/>
          <p:cNvSpPr txBox="1">
            <a:spLocks noGrp="1"/>
          </p:cNvSpPr>
          <p:nvPr>
            <p:ph type="title"/>
          </p:nvPr>
        </p:nvSpPr>
        <p:spPr>
          <a:xfrm>
            <a:off x="4770839" y="1216990"/>
            <a:ext cx="2647272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86409" marR="5080" lvl="0" indent="-4743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Lecture  08</a:t>
            </a:r>
            <a:endParaRPr dirty="0"/>
          </a:p>
        </p:txBody>
      </p:sp>
      <p:sp>
        <p:nvSpPr>
          <p:cNvPr id="79" name="Google Shape;79;p1"/>
          <p:cNvSpPr txBox="1"/>
          <p:nvPr/>
        </p:nvSpPr>
        <p:spPr>
          <a:xfrm>
            <a:off x="3096285" y="4149581"/>
            <a:ext cx="6699565" cy="31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3405F"/>
                </a:solidFill>
                <a:latin typeface="Calibri"/>
                <a:ea typeface="Calibri"/>
                <a:cs typeface="Calibri"/>
                <a:sym typeface="Calibri"/>
              </a:rPr>
              <a:t>CT4005NI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Computer Hardware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/>
        </p:nvSpPr>
        <p:spPr>
          <a:xfrm>
            <a:off x="1587753" y="2191638"/>
            <a:ext cx="8747760" cy="33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47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u="sng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Offline </a:t>
            </a:r>
            <a:r>
              <a:rPr lang="en-US" sz="1500" b="1" u="sng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Files and Folder</a:t>
            </a:r>
            <a:r>
              <a:rPr lang="en-US" sz="1500" b="1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765" marR="5080" lvl="0" indent="-114300" algn="l" rtl="0">
              <a:lnSpc>
                <a:spcPct val="1623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Offline Files and Folders allows you to select shared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folders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 be stored on your computer.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0504" marR="0" lvl="0" indent="-20637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files are available after the computer is disconnected from the network.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libri"/>
              <a:buNone/>
            </a:pP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4950" marR="0" lvl="0" indent="-21082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reconnect to the network, the changes that you have made offline	are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765" marR="0" lvl="0" indent="0" algn="l" rtl="0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automatically applied to the original files on the network.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0504" marR="0" lvl="0" indent="-206375" algn="l" rtl="0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XP and others - C:\Windows\CSC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57708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8.1.3 Windows OS Directory Structures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/>
        </p:nvSpPr>
        <p:spPr>
          <a:xfrm>
            <a:off x="913891" y="2040763"/>
            <a:ext cx="8864600" cy="337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87044" marR="0" lvl="2" indent="-4749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77B"/>
              </a:buClr>
              <a:buSzPts val="1500"/>
              <a:buFont typeface="Arial"/>
              <a:buAutoNum type="arabicPeriod"/>
            </a:pPr>
            <a:r>
              <a:rPr lang="en-US" sz="1500" b="1" i="0" u="none" strike="noStrike" cap="none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Default Installation vs Custom Installation</a:t>
            </a: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1F477B"/>
              </a:buClr>
              <a:buSzPts val="1750"/>
              <a:buFont typeface="Arial"/>
              <a:buNone/>
            </a:pPr>
            <a:endParaRPr sz="17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9920" marR="0" lvl="3" indent="-206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installation is sufficient for computers in SOHO network.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9920" marR="0" lvl="3" indent="-206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Installation is typically used in </a:t>
            </a:r>
            <a:r>
              <a:rPr lang="en-US" sz="17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network computers</a:t>
            </a: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9920" marR="0" lvl="3" indent="-206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Installation requires minimal user interaction.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libri"/>
              <a:buNone/>
            </a:pPr>
            <a:endParaRPr sz="18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9920" marR="0" lvl="3" indent="-206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Windows XP Custom installation is similar to default, as only two screens are there for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9920" marR="0" lvl="0" indent="0" algn="l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selection.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9920" marR="0" lvl="3" indent="-206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Regional Settings and Network Settings.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57126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8.2 Install, Configure, and Optimize OS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/>
        </p:nvSpPr>
        <p:spPr>
          <a:xfrm>
            <a:off x="1371346" y="1797558"/>
            <a:ext cx="48189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1F477B"/>
                </a:solidFill>
              </a:rPr>
              <a:t>8.</a:t>
            </a:r>
            <a:r>
              <a:rPr lang="en-US" sz="1500" b="1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2.2 Installing Windows - Custom Installation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Following are different types of custom installation,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2512567" y="3129407"/>
            <a:ext cx="2124710" cy="13970"/>
          </a:xfrm>
          <a:custGeom>
            <a:avLst/>
            <a:gdLst/>
            <a:ahLst/>
            <a:cxnLst/>
            <a:rect l="l" t="t" r="r" b="b"/>
            <a:pathLst>
              <a:path w="2124710" h="13969" extrusionOk="0">
                <a:moveTo>
                  <a:pt x="2124456" y="0"/>
                </a:moveTo>
                <a:lnTo>
                  <a:pt x="0" y="0"/>
                </a:lnTo>
                <a:lnTo>
                  <a:pt x="0" y="13715"/>
                </a:lnTo>
                <a:lnTo>
                  <a:pt x="2124456" y="13715"/>
                </a:lnTo>
                <a:lnTo>
                  <a:pt x="212445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2"/>
          <p:cNvSpPr txBox="1"/>
          <p:nvPr/>
        </p:nvSpPr>
        <p:spPr>
          <a:xfrm>
            <a:off x="1754885" y="4222750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2229104" y="4487290"/>
            <a:ext cx="1827530" cy="13970"/>
          </a:xfrm>
          <a:custGeom>
            <a:avLst/>
            <a:gdLst/>
            <a:ahLst/>
            <a:cxnLst/>
            <a:rect l="l" t="t" r="r" b="b"/>
            <a:pathLst>
              <a:path w="1827529" h="13970" extrusionOk="0">
                <a:moveTo>
                  <a:pt x="1827275" y="0"/>
                </a:moveTo>
                <a:lnTo>
                  <a:pt x="0" y="0"/>
                </a:lnTo>
                <a:lnTo>
                  <a:pt x="0" y="13716"/>
                </a:lnTo>
                <a:lnTo>
                  <a:pt x="1827275" y="13716"/>
                </a:lnTo>
                <a:lnTo>
                  <a:pt x="18272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 txBox="1">
            <a:spLocks noGrp="1"/>
          </p:cNvSpPr>
          <p:nvPr>
            <p:ph type="body" idx="1"/>
          </p:nvPr>
        </p:nvSpPr>
        <p:spPr>
          <a:xfrm>
            <a:off x="1716785" y="2794370"/>
            <a:ext cx="8876665" cy="162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0" rIns="0" bIns="0" anchor="t" anchorCtr="0">
            <a:spAutoFit/>
          </a:bodyPr>
          <a:lstStyle/>
          <a:p>
            <a:pPr marL="5080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2550" baseline="30000" dirty="0"/>
              <a:t>An Unattended </a:t>
            </a:r>
            <a:r>
              <a:rPr lang="en-US" sz="1700" dirty="0"/>
              <a:t>installation from a network distribution point uses an </a:t>
            </a:r>
            <a:r>
              <a:rPr lang="en-US" sz="1700" b="1" dirty="0">
                <a:latin typeface="Arial"/>
                <a:ea typeface="Arial"/>
                <a:cs typeface="Arial"/>
                <a:sym typeface="Arial"/>
              </a:rPr>
              <a:t>answer file</a:t>
            </a:r>
            <a:r>
              <a:rPr lang="en-US" sz="1700" dirty="0"/>
              <a:t>.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417830" marR="43180" lvl="0" indent="-367665" algn="l" rtl="0">
              <a:lnSpc>
                <a:spcPct val="1397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2400" baseline="30000" dirty="0"/>
              <a:t>An</a:t>
            </a:r>
            <a:r>
              <a:rPr lang="en-US" sz="1600" dirty="0"/>
              <a:t> </a:t>
            </a:r>
            <a:r>
              <a:rPr lang="en-US" sz="1800" u="sng" dirty="0"/>
              <a:t>Image-based installation </a:t>
            </a:r>
            <a:r>
              <a:rPr lang="en-US" sz="1800" dirty="0"/>
              <a:t>using a disk-imaging program copies an image of the operating  system directly to the hard drive with no user intervention.</a:t>
            </a:r>
            <a:endParaRPr sz="1800" dirty="0"/>
          </a:p>
          <a:p>
            <a:pPr marL="337185" lvl="0" indent="0" algn="l" rtl="0">
              <a:lnSpc>
                <a:spcPct val="100000"/>
              </a:lnSpc>
              <a:spcBef>
                <a:spcPts val="1045"/>
              </a:spcBef>
              <a:spcAft>
                <a:spcPts val="0"/>
              </a:spcAft>
              <a:buNone/>
            </a:pPr>
            <a:r>
              <a:rPr lang="en-US" sz="2550" baseline="-25000" dirty="0"/>
              <a:t>A Remote </a:t>
            </a:r>
            <a:r>
              <a:rPr lang="en-US" sz="1800" dirty="0"/>
              <a:t>installation using Remote Installation Services (RIS) downloads the installation</a:t>
            </a:r>
            <a:endParaRPr sz="1800" dirty="0"/>
          </a:p>
        </p:txBody>
      </p:sp>
      <p:sp>
        <p:nvSpPr>
          <p:cNvPr id="156" name="Google Shape;156;p12"/>
          <p:cNvSpPr txBox="1"/>
          <p:nvPr/>
        </p:nvSpPr>
        <p:spPr>
          <a:xfrm>
            <a:off x="2041398" y="4655566"/>
            <a:ext cx="18592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across the network.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 txBox="1"/>
          <p:nvPr/>
        </p:nvSpPr>
        <p:spPr>
          <a:xfrm>
            <a:off x="1754885" y="5288407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2"/>
          <p:cNvSpPr/>
          <p:nvPr/>
        </p:nvSpPr>
        <p:spPr>
          <a:xfrm>
            <a:off x="2410460" y="5554090"/>
            <a:ext cx="2333625" cy="15240"/>
          </a:xfrm>
          <a:custGeom>
            <a:avLst/>
            <a:gdLst/>
            <a:ahLst/>
            <a:cxnLst/>
            <a:rect l="l" t="t" r="r" b="b"/>
            <a:pathLst>
              <a:path w="2333625" h="15239" extrusionOk="0">
                <a:moveTo>
                  <a:pt x="2333243" y="0"/>
                </a:moveTo>
                <a:lnTo>
                  <a:pt x="0" y="0"/>
                </a:lnTo>
                <a:lnTo>
                  <a:pt x="0" y="15240"/>
                </a:lnTo>
                <a:lnTo>
                  <a:pt x="2333243" y="15240"/>
                </a:lnTo>
                <a:lnTo>
                  <a:pt x="23332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 txBox="1"/>
          <p:nvPr/>
        </p:nvSpPr>
        <p:spPr>
          <a:xfrm>
            <a:off x="2015998" y="5184089"/>
            <a:ext cx="8167370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700" baseline="-25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Deployment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Pack using Microsoft System Management dramatically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 txBox="1"/>
          <p:nvPr/>
        </p:nvSpPr>
        <p:spPr>
          <a:xfrm>
            <a:off x="2099310" y="5745581"/>
            <a:ext cx="6170295" cy="28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simplifies deployment of an operating system across the organization.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57126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8.2 Install, Configure, and Optimize OS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57126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8.2 Install, Configure, and Optimize OS</a:t>
            </a:r>
            <a:endParaRPr sz="2800"/>
          </a:p>
        </p:txBody>
      </p:sp>
      <p:sp>
        <p:nvSpPr>
          <p:cNvPr id="167" name="Google Shape;167;p13"/>
          <p:cNvSpPr/>
          <p:nvPr/>
        </p:nvSpPr>
        <p:spPr>
          <a:xfrm>
            <a:off x="1002791" y="2452116"/>
            <a:ext cx="1222375" cy="22860"/>
          </a:xfrm>
          <a:custGeom>
            <a:avLst/>
            <a:gdLst/>
            <a:ahLst/>
            <a:cxnLst/>
            <a:rect l="l" t="t" r="r" b="b"/>
            <a:pathLst>
              <a:path w="1222375" h="22860" extrusionOk="0">
                <a:moveTo>
                  <a:pt x="1222248" y="0"/>
                </a:moveTo>
                <a:lnTo>
                  <a:pt x="0" y="0"/>
                </a:lnTo>
                <a:lnTo>
                  <a:pt x="0" y="22860"/>
                </a:lnTo>
                <a:lnTo>
                  <a:pt x="1222248" y="22860"/>
                </a:lnTo>
                <a:lnTo>
                  <a:pt x="122224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/>
          <p:nvPr/>
        </p:nvSpPr>
        <p:spPr>
          <a:xfrm>
            <a:off x="913891" y="1781419"/>
            <a:ext cx="10589260" cy="37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88900" marR="8171815" lvl="0" indent="0" algn="l" rtl="0">
              <a:lnSpc>
                <a:spcPct val="113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75" b="1" baseline="-25000" dirty="0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Unattended </a:t>
            </a:r>
            <a:r>
              <a:rPr lang="en-US" sz="1650" b="1" dirty="0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Installation  </a:t>
            </a:r>
            <a:r>
              <a:rPr lang="en-US" sz="165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</a:t>
            </a:r>
            <a:r>
              <a:rPr lang="en-US" sz="2625" b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XP</a:t>
            </a:r>
            <a:endParaRPr sz="2625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0500" marR="0" lvl="0" indent="-114935" algn="l" rtl="0">
              <a:lnSpc>
                <a:spcPct val="100000"/>
              </a:lnSpc>
              <a:spcBef>
                <a:spcPts val="158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unattended installation using an 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unattend.txt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file is the easiest custom installation method 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9123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on a network.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0" marR="0" lvl="0" indent="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None/>
            </a:pPr>
            <a:r>
              <a:rPr lang="en-US" sz="1650" b="1" u="sng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WindowsVista</a:t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1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4640" marR="0" lvl="0" indent="-20637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Image Manager (SIM) is used to create the setup answer file.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7980" marR="0" lvl="0" indent="-2724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Windows SIM is part of the Windows Automated Installation Kit (AIK) and can be downloaded from the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91235" marR="0" lvl="0" indent="0" algn="l" rtl="0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website.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0840" marR="0" lvl="1" indent="-206375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Window7 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tools like AIK, 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vlite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7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nlite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available to create answer file.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/>
        </p:nvSpPr>
        <p:spPr>
          <a:xfrm>
            <a:off x="1142796" y="1964563"/>
            <a:ext cx="8275955" cy="221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u="sng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Image-based Installation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7804" marR="0" lvl="0" indent="-20574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begins by completely configuring one computer to an operational state.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7804" marR="0" lvl="0" indent="-20574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Next, run Sysprep to prepare the system for imaging.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0979" marR="5080" lvl="0" indent="-208915" algn="l" rtl="0">
              <a:lnSpc>
                <a:spcPct val="160600"/>
              </a:lnSpc>
              <a:spcBef>
                <a:spcPts val="1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third-party drive imaging application prepares an image of the completed computer,  which can be burned onto a CD or DVD.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4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57126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8.2 Install, Configure, and Optimize OS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/>
        </p:nvSpPr>
        <p:spPr>
          <a:xfrm>
            <a:off x="990091" y="1886839"/>
            <a:ext cx="10306685" cy="364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 u="sng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Remote	Installatio</a:t>
            </a:r>
            <a:r>
              <a:rPr lang="en-US" sz="1650" b="1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1320" marR="0" lvl="0" indent="-11429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RIS to remotely setup new Microsoft Windows computers.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132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uses RIS network shared folder as the source of the windows OS files.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1320" marR="0" lvl="0" indent="-114935" algn="l" rtl="0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computers that are connected to the network can be started by using a remote boot disk or network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1320" marR="0" lvl="0" indent="0" algn="l" rtl="0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adapter capable of booting the computer.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1320" marR="51435" lvl="0" indent="-114300" algn="l" rtl="0">
              <a:lnSpc>
                <a:spcPct val="1561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 is designed to be used in a relatively small network,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whereas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SMS OS Deployment Feature  allows the installation of a large number of client computers across an entire network concurrently.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5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57126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8.2 Install, Configure, and Optimize OS</a:t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/>
          <p:nvPr/>
        </p:nvSpPr>
        <p:spPr>
          <a:xfrm>
            <a:off x="1190244" y="3110483"/>
            <a:ext cx="2412365" cy="0"/>
          </a:xfrm>
          <a:custGeom>
            <a:avLst/>
            <a:gdLst/>
            <a:ahLst/>
            <a:cxnLst/>
            <a:rect l="l" t="t" r="r" b="b"/>
            <a:pathLst>
              <a:path w="2412365" h="120000" extrusionOk="0">
                <a:moveTo>
                  <a:pt x="0" y="0"/>
                </a:moveTo>
                <a:lnTo>
                  <a:pt x="2411984" y="0"/>
                </a:lnTo>
              </a:path>
            </a:pathLst>
          </a:custGeom>
          <a:noFill/>
          <a:ln w="15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643636" y="1687829"/>
            <a:ext cx="10319385" cy="4411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0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Disk Structure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1785" marR="0" lvl="0" indent="-2108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hard disk is divided into specific areas called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2135" marR="3723004" lvl="0" indent="-471169" algn="l" rtl="0">
              <a:lnSpc>
                <a:spcPct val="150100"/>
              </a:lnSpc>
              <a:spcBef>
                <a:spcPts val="1595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255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Disk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Management  utility displays information and performs  Services such as partitioning and formatting disks in Windows.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 types: Primary, Active, Extended.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75" b="1" u="sng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Ways </a:t>
            </a:r>
            <a:r>
              <a:rPr lang="en-US" sz="15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Access</a:t>
            </a: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sz="2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7340" marR="0" lvl="0" indent="-205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Start &gt; right-click My Computer &gt; Manage &gt; Disk Management.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200" marR="0" lvl="0" indent="-114935" algn="l" rtl="0">
              <a:lnSpc>
                <a:spcPct val="100000"/>
              </a:lnSpc>
              <a:spcBef>
                <a:spcPts val="155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Start &gt; Settings &gt; Control Panel &gt; Administrative Tools &gt; Computer Management &gt; Disk Management.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2575" marR="0" lvl="0" indent="-181610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Run &gt; diskmgmt.msc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1357883"/>
            <a:ext cx="409194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64092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8.2.3 Managing Disks, Directories, and Files</a:t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/>
        </p:nvSpPr>
        <p:spPr>
          <a:xfrm>
            <a:off x="977900" y="1964562"/>
            <a:ext cx="9894570" cy="402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47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Disk Structure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3825" marR="0" lvl="0" indent="-1142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Windows, letters are used to name the drives.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765" marR="1410335" lvl="0" indent="-114300" algn="l" rtl="0">
              <a:lnSpc>
                <a:spcPct val="159400"/>
              </a:lnSpc>
              <a:spcBef>
                <a:spcPts val="8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Windows computer can have up to 26 physical and logical drives because there are 26  letters in the English alphabet.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0504" marR="0" lvl="0" indent="-206375" algn="l" rtl="0">
              <a:lnSpc>
                <a:spcPct val="100000"/>
              </a:lnSpc>
              <a:spcBef>
                <a:spcPts val="161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 A and B are reserved for Floppy drive and C is reserved for primary partition.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765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Mounted Drive</a:t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NTFS file system, a drive can be mapped to an empty folder on a volume and is referred to as 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765" marR="0" lvl="0" indent="0" algn="l" rtl="0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mounted drive.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7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64092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8.2.3 Managing Disks, Directories, and Files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/>
        </p:nvSpPr>
        <p:spPr>
          <a:xfrm>
            <a:off x="380491" y="1734439"/>
            <a:ext cx="11642725" cy="460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 dirty="0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Mounted </a:t>
            </a:r>
            <a:r>
              <a:rPr lang="en-US" sz="1650" b="1" dirty="0" smtClean="0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Drive</a:t>
            </a:r>
            <a:endParaRPr lang="en-US" sz="1650" dirty="0">
              <a:solidFill>
                <a:schemeClr val="dk1"/>
              </a:solidFill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Mounted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drives are assigned drive paths instead of letters and are displayed as a drive icon.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8620" marR="0" lvl="0" indent="-259715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Disk Management.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7040" marR="0" lvl="1" indent="-205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the partition or volume to be mounted.</a:t>
            </a:r>
            <a:endParaRPr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libri"/>
              <a:buNone/>
            </a:pPr>
            <a:endParaRPr sz="18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7040" marR="0" lvl="1" indent="-205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Change Drive Letter and Paths.</a:t>
            </a:r>
            <a:endParaRPr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libri"/>
              <a:buNone/>
            </a:pPr>
            <a:endParaRPr sz="18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7040" marR="0" lvl="1" indent="-20574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Add.</a:t>
            </a: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7040" marR="0" lvl="1" indent="-205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Mount in the following empty NTFS folder.</a:t>
            </a:r>
            <a:endParaRPr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6075" marR="0" lvl="0" indent="-2197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 empty folder, type the path to an empty folder, or browse to an empty folder on an NTFS volume and click OK.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7040" marR="0" lvl="1" indent="-205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 Computer Management.</a:t>
            </a:r>
            <a:endParaRPr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1080" y="2743200"/>
            <a:ext cx="2743200" cy="213817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8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64092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8.2.3 Managing Disks, Directories, and Files</a:t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5200" y="1143000"/>
            <a:ext cx="45339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9"/>
          <p:cNvSpPr txBox="1"/>
          <p:nvPr/>
        </p:nvSpPr>
        <p:spPr>
          <a:xfrm>
            <a:off x="1054100" y="1812162"/>
            <a:ext cx="9625330" cy="445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47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Drive Status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7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Disk Management utility displays the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each disk.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0504" marR="0" lvl="0" indent="-20637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– A disk that has been moved to a computer from another computer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0504" marR="0" lvl="0" indent="-206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Healthy – A volume that is functioning properly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0504" marR="0" lvl="0" indent="-206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Initializing – A basic disk that is being converted into a dynamic disk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0504" marR="0" lvl="0" indent="-206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– A dynamic disk that is corrupted, turned off, or disconnected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0504" marR="0" lvl="0" indent="-20637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Initialized – A disk that does not contain a valid signature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Calibri"/>
              <a:buNone/>
            </a:pPr>
            <a:endParaRPr sz="2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marR="0" lvl="0" indent="-1149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Unreadable – A basic or dynamic disk that has experienced hardware failure, corruption, or I/O errors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9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64092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8.2.3 Managing Disks, Directories, and Files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/>
        </p:nvSpPr>
        <p:spPr>
          <a:xfrm>
            <a:off x="1218996" y="2065147"/>
            <a:ext cx="7100570" cy="356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installation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configuration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1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optimization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operating systems (OS)  are 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examined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greater detail.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26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655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 dirty="0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16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58495" marR="0" lvl="0" indent="-206375" algn="l" rtl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7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appropriate 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 based on customer needs.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59765" marR="0" lvl="0" indent="-20764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5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</a:t>
            </a:r>
            <a:r>
              <a:rPr lang="en-US" sz="17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75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configure</a:t>
            </a:r>
            <a:r>
              <a:rPr lang="en-US" sz="17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175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 </a:t>
            </a:r>
            <a:r>
              <a:rPr lang="en-US" sz="17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operating system.</a:t>
            </a:r>
            <a:endParaRPr sz="17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62940" marR="0" lvl="0" indent="-21082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how to </a:t>
            </a:r>
            <a:r>
              <a:rPr lang="en-US" sz="1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upgrade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58495" marR="0" lvl="0" indent="-206375" algn="l" rtl="0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</a:t>
            </a:r>
            <a:r>
              <a:rPr lang="en-US" sz="17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preventive maintenance 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procedures for operating systems.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58495" marR="0" lvl="0" indent="-206375" algn="l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5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Troubleshoot </a:t>
            </a:r>
            <a:r>
              <a:rPr lang="en-US" sz="17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systems.</a:t>
            </a:r>
            <a:endParaRPr sz="17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70264" y="2441448"/>
            <a:ext cx="2360676" cy="23606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22308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 Introduction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/>
        </p:nvSpPr>
        <p:spPr>
          <a:xfrm>
            <a:off x="1371346" y="2040762"/>
            <a:ext cx="5307330" cy="197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Drive Status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Drive Status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8440" marR="0" lvl="0" indent="-205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Audio CD – An audio CD that is in the optical drive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8440" marR="0" lvl="0" indent="-205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Media – An optical or removable drive that is empty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0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64092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8.2.3 Managing Disks, Directories, and Files</a:t>
            </a:r>
            <a:endParaRPr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/>
        </p:nvSpPr>
        <p:spPr>
          <a:xfrm>
            <a:off x="1359153" y="1927986"/>
            <a:ext cx="4408805" cy="256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47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File System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Partitions are formatted with a file system.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</a:pP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11150" marR="20955" lvl="0" indent="-287020" algn="l" rtl="0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file systems available in Windows are  (FAT16), FAT32, and NTFS.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0504" marR="0" lvl="0" indent="-206375" algn="l" rtl="0">
              <a:lnSpc>
                <a:spcPct val="100000"/>
              </a:lnSpc>
              <a:spcBef>
                <a:spcPts val="116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NTFS has greater stability and security featur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5755261" y="3282822"/>
            <a:ext cx="385445" cy="120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9675" y="1132659"/>
            <a:ext cx="4876800" cy="387553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1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64092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8.2.3 Managing Disks, Directories, and Files</a:t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/>
        </p:nvSpPr>
        <p:spPr>
          <a:xfrm>
            <a:off x="901700" y="1801495"/>
            <a:ext cx="10509250" cy="446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47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procedures and tools are available to optimize the performance of an operating system.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2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765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Disk Error-Checking Tool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Windows operating system uses CHKDSK from, within the GUI or at the command line to detect and repair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765" marR="0" lvl="0" indent="0" algn="l" rtl="0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 errors.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0504" marR="0" lvl="0" indent="-206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for using the GUI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06120" marR="0" lvl="1" indent="-255269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Double-click My Computer.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3905" marR="0" lvl="2" indent="-206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the drive that you want to check.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3905" marR="0" lvl="2" indent="-206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Tools tab, under Error-checking, click Check Now.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63575" marR="0" lvl="1" indent="-2203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Check disk options, select the Scan for and attempt recovery of bad sectors check box.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2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53061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8.2.4 Optimizing Performance of OS</a:t>
            </a:r>
            <a:endParaRPr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/>
        </p:nvSpPr>
        <p:spPr>
          <a:xfrm>
            <a:off x="1415541" y="1888363"/>
            <a:ext cx="5995670" cy="315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Disk Error-Checking Tool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for using the CLI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75640" marR="0" lvl="0" indent="-206375" algn="l" rtl="0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chkdsk – Displays a status report of the drive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libri"/>
              <a:buNone/>
            </a:pP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75640" marR="0" lvl="0" indent="-206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chkdsk /f – Fixes errors on the disk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75640" marR="0" lvl="0" indent="-206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chkdsk /r – Recovers readable information from bad sectors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libri"/>
              <a:buNone/>
            </a:pP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75640" marR="0" lvl="0" indent="-206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chkdsk /x – Dismounts the volume if necessary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3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53061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8.2.4 Optimizing Performance of OS</a:t>
            </a:r>
            <a:endParaRPr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/>
          <p:nvPr/>
        </p:nvSpPr>
        <p:spPr>
          <a:xfrm>
            <a:off x="1383791" y="3717035"/>
            <a:ext cx="2214880" cy="15240"/>
          </a:xfrm>
          <a:custGeom>
            <a:avLst/>
            <a:gdLst/>
            <a:ahLst/>
            <a:cxnLst/>
            <a:rect l="l" t="t" r="r" b="b"/>
            <a:pathLst>
              <a:path w="2214879" h="15239" extrusionOk="0">
                <a:moveTo>
                  <a:pt x="2214372" y="0"/>
                </a:moveTo>
                <a:lnTo>
                  <a:pt x="0" y="0"/>
                </a:lnTo>
                <a:lnTo>
                  <a:pt x="0" y="15239"/>
                </a:lnTo>
                <a:lnTo>
                  <a:pt x="2214372" y="15239"/>
                </a:lnTo>
                <a:lnTo>
                  <a:pt x="22143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1307846" y="1749991"/>
            <a:ext cx="4719320" cy="389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0475" rIns="0" bIns="0" anchor="t" anchorCtr="0">
            <a:sp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Disk Defragmenter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2580" marR="0" lvl="0" indent="-259715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help optimize the files on the hard drive.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Calibri"/>
              <a:buNone/>
            </a:pP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1940" marR="0" lvl="0" indent="-205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consolidate files for faster access.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Defragmentation </a:t>
            </a:r>
            <a:r>
              <a:rPr lang="en-US" sz="27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Steps:</a:t>
            </a:r>
            <a:endParaRPr sz="2700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2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1940" marR="0" lvl="0" indent="-205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Double-click My Computer.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3210" marR="0" lvl="0" indent="-220344" algn="l" rtl="0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the drive that you want to optimize.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1940" marR="0" lvl="0" indent="-205740" algn="l" rtl="0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Properties.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1940" marR="0" lvl="0" indent="-20574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Tools tab, click Defragment Now.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1800" y="2057400"/>
            <a:ext cx="44196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4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53061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8.2.4 Optimizing Performance of OS</a:t>
            </a:r>
            <a:endParaRPr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/>
        </p:nvSpPr>
        <p:spPr>
          <a:xfrm>
            <a:off x="685291" y="1690988"/>
            <a:ext cx="6639559" cy="419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4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System Information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-287019" algn="l" rtl="0">
              <a:lnSpc>
                <a:spcPct val="100000"/>
              </a:lnSpc>
              <a:spcBef>
                <a:spcPts val="86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Administrators can use the System Information tool to collect and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0" lvl="0" indent="0" algn="l" rtl="0">
              <a:lnSpc>
                <a:spcPct val="100000"/>
              </a:lnSpc>
              <a:spcBef>
                <a:spcPts val="1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information about local and remote computers.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0" lvl="0" indent="-287019" algn="l" rtl="0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Finds information about software, drivers, hardware configurations,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0" lvl="0" indent="0" algn="l" rtl="0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computer components.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to Access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Open Run &gt; msinfo32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0" lvl="0" indent="-287019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export a System Information file, click File &gt; Export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0" lvl="0" indent="-287019" algn="l" rtl="0">
              <a:lnSpc>
                <a:spcPct val="100000"/>
              </a:lnSpc>
              <a:spcBef>
                <a:spcPts val="153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view the information from a remote computer choose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0" lvl="0" indent="0" algn="l" rtl="0">
              <a:lnSpc>
                <a:spcPct val="100000"/>
              </a:lnSpc>
              <a:spcBef>
                <a:spcPts val="1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View&gt;Remote Computer.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1400" y="2348483"/>
            <a:ext cx="4485132" cy="336346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53061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8.2.4 Optimizing Performance of OS</a:t>
            </a:r>
            <a:endParaRPr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/>
        </p:nvSpPr>
        <p:spPr>
          <a:xfrm>
            <a:off x="837691" y="1735963"/>
            <a:ext cx="11088370" cy="429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Remote Desktop Protocol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9085" marR="5080" lvl="0" indent="-287019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Remote Desktop Protocol allows you to use an application such as Remote Desktop 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Assistance to connect  to another computer.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0" lvl="0" indent="-287019" algn="l" rtl="0">
              <a:lnSpc>
                <a:spcPct val="100000"/>
              </a:lnSpc>
              <a:spcBef>
                <a:spcPts val="15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applications allow you to view the screen and control the computer’s mouse and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keyboard as though you were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to that computer.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0" lvl="0" indent="-28701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Remote Desktop Protocol is also used to operate computers that are connected to the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but do not have 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monitor, mouse, or keyboard.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2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0" lvl="0" indent="-28701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XP/Win7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&gt; All Programs &gt; Accessories &gt;Remote Desktop Connection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-287019" algn="l" rtl="0">
              <a:lnSpc>
                <a:spcPct val="100000"/>
              </a:lnSpc>
              <a:spcBef>
                <a:spcPts val="113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Assistance uses the Remote Desktop Protocol to allow another user to connect to your computer, see your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0" lvl="0" indent="0" algn="l" rtl="0">
              <a:lnSpc>
                <a:spcPct val="100000"/>
              </a:lnSpc>
              <a:spcBef>
                <a:spcPts val="1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screen, and chat over a network.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6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53061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8.2.4 Optimizing Performance of OS</a:t>
            </a:r>
            <a:endParaRPr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/>
        </p:nvSpPr>
        <p:spPr>
          <a:xfrm>
            <a:off x="913891" y="1734439"/>
            <a:ext cx="8816975" cy="4040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Virtual Memory</a:t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9085" marR="0" lvl="0" indent="-28701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memory allows the CPU to address more  memory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Calibri"/>
              <a:buNone/>
            </a:pP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 is installed in the computer.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3369945" lvl="0" indent="-287019" algn="l" rtl="0">
              <a:lnSpc>
                <a:spcPct val="1617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memory is a swap or page file that is constantly  read in and out of RAM.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Typically, one should let Windows manage the size of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swap file.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XP/Win7 : </a:t>
            </a: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&gt; Control Panel &gt; System &gt; Advanced tab &gt; Performance, click Settings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button &gt; Advanced tab</a:t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9600" y="1743455"/>
            <a:ext cx="3494532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7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53061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8.2.4 Optimizing Performance of OS</a:t>
            </a:r>
            <a:endParaRPr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/>
        </p:nvSpPr>
        <p:spPr>
          <a:xfrm>
            <a:off x="1321053" y="1964563"/>
            <a:ext cx="9264650" cy="378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86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Administrative Tools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1290" marR="0" lvl="0" indent="-114299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Computer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Management –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tool allows you to access administrative areas such 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4" marR="0" lvl="0" indent="0" algn="l" rtl="0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Tools, Storage, and Services and Applications.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02235" algn="l" rtl="0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Event Viewer –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tool logs a history of events regarding applications, security, and the system.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022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Services –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tool allows you to manage all of the services on local and remote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4" marR="0" lvl="0" indent="0" algn="l" rtl="0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6534" marR="0" lvl="0" indent="-2476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2550" u="sng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Performance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This tool displays and logs real-time information about the processors,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4" marR="0" lvl="0" indent="0" algn="l" rtl="0">
              <a:lnSpc>
                <a:spcPct val="100000"/>
              </a:lnSpc>
              <a:spcBef>
                <a:spcPts val="15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disks, memory, and network usage for the computer.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53061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8.2.4 Optimizing Performance of OS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/>
        </p:nvSpPr>
        <p:spPr>
          <a:xfrm>
            <a:off x="990091" y="2628107"/>
            <a:ext cx="5097145" cy="119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4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Task Manager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834" marR="0" lvl="0" indent="0" algn="l" rtl="0">
              <a:lnSpc>
                <a:spcPct val="100000"/>
              </a:lnSpc>
              <a:spcBef>
                <a:spcPts val="86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Task Manager allows you to view information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834" marR="0" lvl="0" indent="0" algn="l" rtl="0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applications that are currently running.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7000" y="1752600"/>
            <a:ext cx="5181600" cy="462534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9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53061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8.2.4 Optimizing Performance of OS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/>
        </p:nvSpPr>
        <p:spPr>
          <a:xfrm>
            <a:off x="450595" y="3237357"/>
            <a:ext cx="4253865" cy="84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5080" lvl="0" indent="0" algn="l" rtl="0">
              <a:lnSpc>
                <a:spcPct val="9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systems to choose  from, each with features that should be  considered when consulting with a customer.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0808" y="1624583"/>
            <a:ext cx="6888480" cy="465429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"/>
          <p:cNvSpPr txBox="1"/>
          <p:nvPr/>
        </p:nvSpPr>
        <p:spPr>
          <a:xfrm>
            <a:off x="304291" y="689559"/>
            <a:ext cx="64872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8.1 </a:t>
            </a:r>
            <a:r>
              <a:rPr lang="en-US" sz="2800" b="1" i="1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800" b="1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the appropriate operating system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/>
        </p:nvSpPr>
        <p:spPr>
          <a:xfrm>
            <a:off x="1321053" y="1888362"/>
            <a:ext cx="738378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86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Task Manager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8605" marR="0" lvl="0" indent="-206375" algn="l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five tabs within the Task Manager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02234" algn="l" rtl="0">
              <a:lnSpc>
                <a:spcPct val="100000"/>
              </a:lnSpc>
              <a:spcBef>
                <a:spcPts val="156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7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Applications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This tab shows all of the applications that are running.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libri"/>
              <a:buNone/>
            </a:pP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-1022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7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Processes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This tab shows all of the processes that are running.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50"/>
              <a:buFont typeface="Calibri"/>
              <a:buNone/>
            </a:pPr>
            <a:endParaRPr sz="2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6534" marR="0" lvl="0" indent="-24764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2625" u="sng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Performance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This tab shows the CPU and page file usage of the computer.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2350"/>
              <a:buFont typeface="Calibri"/>
              <a:buNone/>
            </a:pPr>
            <a:endParaRPr sz="2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2090" marR="0" lvl="0" indent="-2476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2550" u="sng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Networking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This tab shows the usage of all network adapters in the computer.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2350"/>
              <a:buFont typeface="Calibri"/>
              <a:buNone/>
            </a:pPr>
            <a:endParaRPr sz="2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7009" marR="0" lvl="0" indent="-2381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Arial"/>
              <a:buChar char="•"/>
            </a:pPr>
            <a:r>
              <a:rPr lang="en-US" sz="2475" u="sng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Users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This tab shows all users that are logged on the computer.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0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53061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8.2.4 Optimizing Performance of OS</a:t>
            </a:r>
            <a:endParaRPr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/>
        </p:nvSpPr>
        <p:spPr>
          <a:xfrm>
            <a:off x="891032" y="1886839"/>
            <a:ext cx="5523230" cy="216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 dirty="0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System Monitor</a:t>
            </a:r>
            <a:endParaRPr sz="16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9085" marR="5080" lvl="0" indent="-287019" algn="just" rtl="0">
              <a:lnSpc>
                <a:spcPct val="99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Monitor is part of the Performance Console  and displays real-time information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the processors,  disks, memory, and network usage of the computer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99085" marR="5080" lvl="0" indent="-287019" algn="just" rtl="0">
              <a:lnSpc>
                <a:spcPct val="99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5080" lvl="0" indent="-287019" algn="just" rtl="0">
              <a:lnSpc>
                <a:spcPct val="99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easily summarize these activities through histograms, graphs, and reports.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1371600"/>
            <a:ext cx="53340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1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53061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8.2.4 Optimizing Performance of OS</a:t>
            </a:r>
            <a:endParaRPr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/>
        </p:nvSpPr>
        <p:spPr>
          <a:xfrm>
            <a:off x="1283461" y="1888363"/>
            <a:ext cx="8192770" cy="372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921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Temporary Files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287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Almost every program uses temporary files, which are usually automatically deleted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application or the operating system is finished using them.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sz="2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955" marR="0" lvl="0" indent="-20637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some of the temporary files must be deleted manually.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Calibri"/>
              <a:buNone/>
            </a:pPr>
            <a:endParaRPr sz="2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921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  <a:r>
              <a:rPr lang="en-US" sz="2700" b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700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" marR="0" lvl="0" indent="0" algn="l" rtl="0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8300" marR="0" lvl="0" indent="-285115" algn="l" rtl="0">
              <a:lnSpc>
                <a:spcPct val="100000"/>
              </a:lnSpc>
              <a:spcBef>
                <a:spcPts val="13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C:\Windows\Temp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8300" marR="0" lvl="0" indent="-285115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C:\Users\%USERPROFILE%\AppData\Local\Temp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53061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8.2.4 Optimizing Performance of OS</a:t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/>
        </p:nvSpPr>
        <p:spPr>
          <a:xfrm>
            <a:off x="1066291" y="1998090"/>
            <a:ext cx="10386060" cy="385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Microsoft browser, Internet Explorer (IE), has general settings for changing the homepage and browser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appearance settings.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settings allow you to view or delete the information saved by the browser: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52780" marR="0" lvl="1" indent="-10794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History	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Temporary files	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Cookies	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Passwords	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Web-form information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0" lvl="0" indent="-287019" algn="l" rtl="0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Cookies are information transmitted between a web browser and a web server with the purpose of tracking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0" lvl="0" indent="0" algn="l" rtl="0">
              <a:lnSpc>
                <a:spcPct val="100000"/>
              </a:lnSpc>
              <a:spcBef>
                <a:spcPts val="133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information.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9085" marR="431165" lvl="0" indent="-287019" algn="l" rtl="0">
              <a:lnSpc>
                <a:spcPct val="150100"/>
              </a:lnSpc>
              <a:spcBef>
                <a:spcPts val="15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Caching, or storing, Internet files is a feature of the web browser that is used to speed up the process of  accessing previously visited websites.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3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58857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8.2.5 Optimizing Browsers Performance</a:t>
            </a:r>
            <a:endParaRPr sz="2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/>
        </p:nvSpPr>
        <p:spPr>
          <a:xfrm>
            <a:off x="673100" y="1725295"/>
            <a:ext cx="10982325" cy="4388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Outlook Express is an e-mail tool that is a component of the Microsoft Windows operating system.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4950" marR="0" lvl="0" indent="-210820" algn="l" rtl="0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have the following information available when installing e-mail accounts into the e-mail client software: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99210" marR="0" lvl="1" indent="-205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name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00480" marR="0" lvl="1" indent="-207644" algn="l" rtl="0">
              <a:lnSpc>
                <a:spcPct val="100000"/>
              </a:lnSpc>
              <a:spcBef>
                <a:spcPts val="12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E-mail address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00480" marR="0" lvl="1" indent="-207644" algn="l" rtl="0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incoming mail server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00480" marR="0" lvl="1" indent="-207644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Incoming mail server name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00480" marR="0" lvl="1" indent="-207644" algn="l" rtl="0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Outgoing mail server name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00480" marR="0" lvl="1" indent="-207644" algn="l" rtl="0">
              <a:lnSpc>
                <a:spcPct val="100000"/>
              </a:lnSpc>
              <a:spcBef>
                <a:spcPts val="10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00480" marR="0" lvl="1" indent="-207644" algn="l" rtl="0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password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0504" marR="0" lvl="0" indent="-206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Protocols used in email contains - POP3, IMAP, SMTP, MIME.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4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49638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8.2.6 Configuring E-mail Software</a:t>
            </a:r>
            <a:endParaRPr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/>
        </p:nvSpPr>
        <p:spPr>
          <a:xfrm>
            <a:off x="732231" y="2302890"/>
            <a:ext cx="11089640" cy="195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the operating system is installed, you can set the screen resolution to meet the requirements of your customer.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None/>
            </a:pP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4950" marR="0" lvl="0" indent="-2108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change the screen settings in Windows in the Settings tab of the Display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765" marR="0" lvl="0" indent="0" algn="l" rtl="0">
              <a:lnSpc>
                <a:spcPct val="100000"/>
              </a:lnSpc>
              <a:spcBef>
                <a:spcPts val="128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control panel applet: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04239" marR="0" lvl="1" indent="-194309" algn="l" rtl="0">
              <a:lnSpc>
                <a:spcPct val="100000"/>
              </a:lnSpc>
              <a:spcBef>
                <a:spcPts val="129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6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Screen resolution – </a:t>
            </a:r>
            <a:r>
              <a:rPr lang="en-US" sz="16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setting determines the number of pixels.</a:t>
            </a:r>
            <a:endParaRPr sz="16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5"/>
          <p:cNvSpPr txBox="1"/>
          <p:nvPr/>
        </p:nvSpPr>
        <p:spPr>
          <a:xfrm>
            <a:off x="1430274" y="4434687"/>
            <a:ext cx="1891030" cy="80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2225" rIns="0" bIns="0" anchor="t" anchorCtr="0">
            <a:spAutoFit/>
          </a:bodyPr>
          <a:lstStyle/>
          <a:p>
            <a:pPr marL="218440" marR="0" lvl="0" indent="-205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Refresh rate –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8440" marR="0" lvl="0" indent="-205740" algn="l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colors –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5"/>
          <p:cNvSpPr txBox="1"/>
          <p:nvPr/>
        </p:nvSpPr>
        <p:spPr>
          <a:xfrm>
            <a:off x="3475735" y="4437126"/>
            <a:ext cx="6654165" cy="80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setting determines how often the image in the screen is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redrawn.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setting determines the number of colors visible on the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 at once.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5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82056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8.2.7 Select Screen Resolution and Update Video Driver</a:t>
            </a:r>
            <a:endParaRPr sz="2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/>
        </p:nvSpPr>
        <p:spPr>
          <a:xfrm>
            <a:off x="520700" y="1921890"/>
            <a:ext cx="7876540" cy="43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create a dual-boot system in Microsoft Windows, you typically must have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765" marR="0" lvl="0" indent="0" algn="l" rtl="0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than one hard drive, or the hard drive must contain more than one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765" marR="0" lvl="0" indent="0" algn="l" rtl="0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4950" marR="6350" lvl="0" indent="-2108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install the oldest operating system on the primary partition or the  hard drive marked as the active partition first.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0504" marR="0" lvl="0" indent="-206375" algn="l" rtl="0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then install the second operating system on the second partition or hard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050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765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boot.ini File</a:t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9085" marR="38735" lvl="0" indent="-287019" algn="l" rtl="0">
              <a:lnSpc>
                <a:spcPct val="1006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the installation, the boot.ini file is created on the active partition to allow  the selection of the operating system to boot on startup.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4950" marR="0" lvl="0" indent="-2108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boot.ini file can be edited to change the order of the operating systems.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4400" y="2209800"/>
            <a:ext cx="336804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6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38265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8.2.8 Installing Second OS</a:t>
            </a:r>
            <a:endParaRPr sz="2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/>
        </p:nvSpPr>
        <p:spPr>
          <a:xfrm>
            <a:off x="621791" y="1998090"/>
            <a:ext cx="5542280" cy="301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62585" marR="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operating system must be upgraded periodically 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2585" marR="0" lvl="0" indent="0" algn="l" rtl="0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remain compatible with the latest hardware and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2585" marR="0" lvl="0" indent="0" algn="l" rtl="0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2585" marR="81280" lvl="0" indent="-287019" algn="l" rtl="0">
              <a:lnSpc>
                <a:spcPct val="1644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</a:t>
            </a:r>
            <a:r>
              <a:rPr lang="en-US" sz="2775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utility called the Upgrade Advisor  to scan the system for incompatibility issues.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2585" marR="621030" lvl="0" indent="-287019" algn="l" rtl="0">
              <a:lnSpc>
                <a:spcPct val="165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download the Upgrade Advisor from the  Microsoft Windows website free of charge.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4600" y="1828800"/>
            <a:ext cx="5562600" cy="371094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7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25812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8.3 Upgrading OS</a:t>
            </a:r>
            <a:endParaRPr sz="2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title"/>
          </p:nvPr>
        </p:nvSpPr>
        <p:spPr>
          <a:xfrm>
            <a:off x="4329810" y="2662250"/>
            <a:ext cx="30855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 of Lecture 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/>
        </p:nvSpPr>
        <p:spPr>
          <a:xfrm>
            <a:off x="304291" y="689559"/>
            <a:ext cx="52407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8.1.1 Operating System Description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1828800"/>
            <a:ext cx="7584947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 txBox="1"/>
          <p:nvPr/>
        </p:nvSpPr>
        <p:spPr>
          <a:xfrm>
            <a:off x="456691" y="2947797"/>
            <a:ext cx="3145155" cy="5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systems have </a:t>
            </a:r>
            <a:r>
              <a:rPr lang="en-US" sz="175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minimum  requirements </a:t>
            </a:r>
            <a:r>
              <a:rPr lang="en-US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hardware.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1387288" y="1587665"/>
            <a:ext cx="10386695" cy="445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4765" marR="508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operating system that contains additional features to increase functionality 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manageability in a  networked environment. </a:t>
            </a: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Windows 2016 Server, Linux, Unix, Novel NetWare and so forth.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150"/>
              <a:buFont typeface="Calibri"/>
              <a:buNone/>
            </a:pPr>
            <a:endParaRPr sz="2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7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NOS provides network resources to clients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0504" marR="0" lvl="0" indent="-206375" algn="l" rtl="0">
              <a:lnSpc>
                <a:spcPct val="100000"/>
              </a:lnSpc>
              <a:spcBef>
                <a:spcPts val="133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applications, such as shared databases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0504" marR="0" lvl="0" indent="-20637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Centralized data storage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11150" marR="432434" lvl="0" indent="-287020" algn="l" rtl="0">
              <a:lnSpc>
                <a:spcPct val="195000"/>
              </a:lnSpc>
              <a:spcBef>
                <a:spcPts val="11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Directory services that provide a centralized repository of user accounts and resources on the network,  such as Active Directory.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0504" marR="0" lvl="0" indent="-206375" algn="l" rtl="0">
              <a:lnSpc>
                <a:spcPct val="100000"/>
              </a:lnSpc>
              <a:spcBef>
                <a:spcPts val="155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print queue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0504" marR="0" lvl="0" indent="-206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access and security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0504" marR="0" lvl="0" indent="-206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Redundant storage systems, such as RAID and backups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43917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8.1.2 Network OS Description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/>
        </p:nvSpPr>
        <p:spPr>
          <a:xfrm>
            <a:off x="1505838" y="2030095"/>
            <a:ext cx="8747760" cy="369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operating systems provide several protocols designed to perform network functions.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8440" marR="0" lvl="0" indent="-205740" algn="l" rtl="0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 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how files are exchanged on the web.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8440" marR="0" lvl="0" indent="-205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FTP : 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services for file transfer and manipulation.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endParaRPr sz="17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8440" marR="0" lvl="0" indent="-20574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 : 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Retrieves e-mail message from a e-mail server.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8440" marR="0" lvl="0" indent="-205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 : 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Resolves URL to IP addresses.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8440" marR="0" lvl="0" indent="-205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DHCP: 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Automates assignment of IP addresses</a:t>
            </a:r>
            <a:r>
              <a:rPr lang="en-US" sz="17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lang="en-US"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8450" lvl="0" indent="-285750"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SMTP: </a:t>
            </a:r>
            <a:r>
              <a:rPr lang="en-US" sz="17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SMTP is used to send and receive email. </a:t>
            </a:r>
            <a:endParaRPr sz="17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6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43917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8.1.2 Network OS Description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/>
        </p:nvSpPr>
        <p:spPr>
          <a:xfrm>
            <a:off x="1142796" y="1956942"/>
            <a:ext cx="10359390" cy="3707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88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installation</a:t>
            </a:r>
            <a:r>
              <a:rPr lang="en-US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Windows setup program creates </a:t>
            </a:r>
            <a:r>
              <a:rPr lang="en-US" sz="175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directories </a:t>
            </a:r>
            <a:r>
              <a:rPr lang="en-US" sz="175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have specific </a:t>
            </a:r>
            <a:r>
              <a:rPr lang="en-US" sz="165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purposes</a:t>
            </a:r>
            <a:r>
              <a:rPr lang="en-US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2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75" b="1" u="sng" baseline="-25000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>
              <a:rPr lang="en-US" sz="1500" b="1" u="sng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Files Location</a:t>
            </a:r>
            <a:r>
              <a:rPr lang="en-US" sz="1500" b="1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4005" marR="0" lvl="0" indent="-205740" algn="l" rtl="0">
              <a:lnSpc>
                <a:spcPct val="100000"/>
              </a:lnSpc>
              <a:spcBef>
                <a:spcPts val="20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default, Windows stores most of the files created by the user in the folder.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150"/>
              <a:buFont typeface="Calibri"/>
              <a:buNone/>
            </a:pPr>
            <a:endParaRPr sz="2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Location:</a:t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4005" marR="0" lvl="0" indent="-205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C:\Users\User_name\My Documents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4005" marR="0" lvl="0" indent="-205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users of a single computer have their own My Documents folder containing each user’s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favorites, cookies, and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94005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desktop items.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57708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8.1.3 Windows OS Directory Structures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/>
          <p:nvPr/>
        </p:nvSpPr>
        <p:spPr>
          <a:xfrm>
            <a:off x="1459991" y="2124455"/>
            <a:ext cx="2182495" cy="21590"/>
          </a:xfrm>
          <a:custGeom>
            <a:avLst/>
            <a:gdLst/>
            <a:ahLst/>
            <a:cxnLst/>
            <a:rect l="l" t="t" r="r" b="b"/>
            <a:pathLst>
              <a:path w="2182495" h="21589" extrusionOk="0">
                <a:moveTo>
                  <a:pt x="2182368" y="0"/>
                </a:moveTo>
                <a:lnTo>
                  <a:pt x="0" y="0"/>
                </a:lnTo>
                <a:lnTo>
                  <a:pt x="0" y="21336"/>
                </a:lnTo>
                <a:lnTo>
                  <a:pt x="2182368" y="21336"/>
                </a:lnTo>
                <a:lnTo>
                  <a:pt x="2182368" y="0"/>
                </a:lnTo>
                <a:close/>
              </a:path>
            </a:pathLst>
          </a:custGeom>
          <a:solidFill>
            <a:srgbClr val="1F477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8"/>
          <p:cNvSpPr txBox="1"/>
          <p:nvPr/>
        </p:nvSpPr>
        <p:spPr>
          <a:xfrm>
            <a:off x="1447546" y="1888362"/>
            <a:ext cx="74295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"/>
          <p:cNvSpPr txBox="1"/>
          <p:nvPr/>
        </p:nvSpPr>
        <p:spPr>
          <a:xfrm>
            <a:off x="2349754" y="1815210"/>
            <a:ext cx="1304290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File Locations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 txBox="1"/>
          <p:nvPr/>
        </p:nvSpPr>
        <p:spPr>
          <a:xfrm>
            <a:off x="1447546" y="2386711"/>
            <a:ext cx="7551420" cy="3621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18440" marR="0" lvl="0" indent="-205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of the files that are used to run the computer are located in the folder.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150"/>
              <a:buFont typeface="Calibri"/>
              <a:buNone/>
            </a:pPr>
            <a:endParaRPr sz="2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Location:</a:t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8440" marR="0" lvl="0" indent="-205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C:\Windows\system32 for Windows XP , Windows Vista, Window7 and windows 10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None/>
            </a:pPr>
            <a:r>
              <a:rPr lang="en-US" sz="1650" b="1" u="sng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Fonts</a:t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8440" marR="0" lvl="0" indent="-205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Fonts folder contains all of the fonts that have been installed in the computer.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8440" marR="0" lvl="0" indent="-20574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 formats: TrueType, OpenType, Composite, and PostScript.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8440" marR="0" lvl="0" indent="-205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of the installed fonts are located in C:\Windows\Fonts.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57708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8.1.3 Windows OS Directory Structures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/>
          <p:nvPr/>
        </p:nvSpPr>
        <p:spPr>
          <a:xfrm>
            <a:off x="1231391" y="5055108"/>
            <a:ext cx="1370330" cy="21590"/>
          </a:xfrm>
          <a:custGeom>
            <a:avLst/>
            <a:gdLst/>
            <a:ahLst/>
            <a:cxnLst/>
            <a:rect l="l" t="t" r="r" b="b"/>
            <a:pathLst>
              <a:path w="1370330" h="21589" extrusionOk="0">
                <a:moveTo>
                  <a:pt x="1370075" y="0"/>
                </a:moveTo>
                <a:lnTo>
                  <a:pt x="0" y="0"/>
                </a:lnTo>
                <a:lnTo>
                  <a:pt x="0" y="21336"/>
                </a:lnTo>
                <a:lnTo>
                  <a:pt x="1370075" y="21336"/>
                </a:lnTo>
                <a:lnTo>
                  <a:pt x="1370075" y="0"/>
                </a:lnTo>
                <a:close/>
              </a:path>
            </a:pathLst>
          </a:custGeom>
          <a:solidFill>
            <a:srgbClr val="1F477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9"/>
          <p:cNvSpPr txBox="1"/>
          <p:nvPr/>
        </p:nvSpPr>
        <p:spPr>
          <a:xfrm>
            <a:off x="1155496" y="1810639"/>
            <a:ext cx="9886950" cy="423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 u="sng" dirty="0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Temporary Files</a:t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Temporary Files folder contains files created by the operating system and programs that are needed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short period of time.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1305" marR="0" lvl="0" indent="-205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Examples: During program installation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8440" lvl="0" indent="-205740">
              <a:spcBef>
                <a:spcPts val="1150"/>
              </a:spcBef>
              <a:buClr>
                <a:schemeClr val="dk1"/>
              </a:buClr>
              <a:buSzPts val="1750"/>
              <a:buFont typeface="Arial"/>
              <a:buChar char="•"/>
            </a:pPr>
            <a:r>
              <a:rPr lang="en-GB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C:\Users\User_name\AppData\Local\Temp : Run: %temp%</a:t>
            </a:r>
          </a:p>
          <a:p>
            <a:pPr marL="218440" lvl="0" indent="-205740">
              <a:spcBef>
                <a:spcPts val="1150"/>
              </a:spcBef>
              <a:buClr>
                <a:schemeClr val="dk1"/>
              </a:buClr>
              <a:buSzPts val="1750"/>
              <a:buFont typeface="Arial"/>
              <a:buChar char="•"/>
            </a:pPr>
            <a:r>
              <a:rPr lang="en-GB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C:\Windows\Temp    Run: temp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libri"/>
              <a:buNone/>
            </a:pP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Program </a:t>
            </a:r>
            <a:r>
              <a:rPr lang="en-US" sz="2475" b="1" baseline="-25000" dirty="0">
                <a:solidFill>
                  <a:srgbClr val="1F477B"/>
                </a:solidFill>
                <a:latin typeface="Arial"/>
                <a:ea typeface="Arial"/>
                <a:cs typeface="Arial"/>
                <a:sym typeface="Arial"/>
              </a:rPr>
              <a:t>Files</a:t>
            </a:r>
            <a:endParaRPr sz="2475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14935" algn="l" rtl="0">
              <a:lnSpc>
                <a:spcPct val="100000"/>
              </a:lnSpc>
              <a:spcBef>
                <a:spcPts val="20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Program Files folder is used by most application installation programs to install software.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alibri"/>
              <a:buNone/>
            </a:pP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1305" marR="0" lvl="0" indent="-20574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C:\Program Files.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304291" y="689559"/>
            <a:ext cx="57708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8.1.3 Windows OS Directory Structures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2479</Words>
  <Application>Microsoft Office PowerPoint</Application>
  <PresentationFormat>Custom</PresentationFormat>
  <Paragraphs>407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Lecture  08</vt:lpstr>
      <vt:lpstr>8. Introduction</vt:lpstr>
      <vt:lpstr>Slide 3</vt:lpstr>
      <vt:lpstr>Slide 4</vt:lpstr>
      <vt:lpstr>8.1.2 Network OS Description</vt:lpstr>
      <vt:lpstr>8.1.2 Network OS Description</vt:lpstr>
      <vt:lpstr>8.1.3 Windows OS Directory Structures</vt:lpstr>
      <vt:lpstr>8.1.3 Windows OS Directory Structures</vt:lpstr>
      <vt:lpstr>8.1.3 Windows OS Directory Structures</vt:lpstr>
      <vt:lpstr>8.1.3 Windows OS Directory Structures</vt:lpstr>
      <vt:lpstr>8.2 Install, Configure, and Optimize OS</vt:lpstr>
      <vt:lpstr>8.2 Install, Configure, and Optimize OS</vt:lpstr>
      <vt:lpstr>8.2 Install, Configure, and Optimize OS</vt:lpstr>
      <vt:lpstr>8.2 Install, Configure, and Optimize OS</vt:lpstr>
      <vt:lpstr>8.2 Install, Configure, and Optimize OS</vt:lpstr>
      <vt:lpstr>8.2.3 Managing Disks, Directories, and Files</vt:lpstr>
      <vt:lpstr>8.2.3 Managing Disks, Directories, and Files</vt:lpstr>
      <vt:lpstr>8.2.3 Managing Disks, Directories, and Files</vt:lpstr>
      <vt:lpstr>8.2.3 Managing Disks, Directories, and Files</vt:lpstr>
      <vt:lpstr>8.2.3 Managing Disks, Directories, and Files</vt:lpstr>
      <vt:lpstr>8.2.3 Managing Disks, Directories, and Files</vt:lpstr>
      <vt:lpstr>8.2.4 Optimizing Performance of OS</vt:lpstr>
      <vt:lpstr>8.2.4 Optimizing Performance of OS</vt:lpstr>
      <vt:lpstr>8.2.4 Optimizing Performance of OS</vt:lpstr>
      <vt:lpstr>8.2.4 Optimizing Performance of OS</vt:lpstr>
      <vt:lpstr>8.2.4 Optimizing Performance of OS</vt:lpstr>
      <vt:lpstr>8.2.4 Optimizing Performance of OS</vt:lpstr>
      <vt:lpstr>8.2.4 Optimizing Performance of OS</vt:lpstr>
      <vt:lpstr>8.2.4 Optimizing Performance of OS</vt:lpstr>
      <vt:lpstr>8.2.4 Optimizing Performance of OS</vt:lpstr>
      <vt:lpstr>8.2.4 Optimizing Performance of OS</vt:lpstr>
      <vt:lpstr>8.2.4 Optimizing Performance of OS</vt:lpstr>
      <vt:lpstr>8.2.5 Optimizing Browsers Performance</vt:lpstr>
      <vt:lpstr>8.2.6 Configuring E-mail Software</vt:lpstr>
      <vt:lpstr>8.2.7 Select Screen Resolution and Update Video Driver</vt:lpstr>
      <vt:lpstr>8.2.8 Installing Second OS</vt:lpstr>
      <vt:lpstr>8.3 Upgrading OS</vt:lpstr>
      <vt:lpstr>End of Lecture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 08</dc:title>
  <dc:creator>Biwash Adhikari</dc:creator>
  <cp:lastModifiedBy>Amar</cp:lastModifiedBy>
  <cp:revision>8</cp:revision>
  <dcterms:created xsi:type="dcterms:W3CDTF">2022-08-16T04:02:03Z</dcterms:created>
  <dcterms:modified xsi:type="dcterms:W3CDTF">2022-12-25T01:28:50Z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2022-08-16T00:00:00Z</vt:filetime>
  </property>
</Properties>
</file>