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59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465" y="235966"/>
            <a:ext cx="453580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3439" y="1321155"/>
            <a:ext cx="5757545" cy="3110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0"/>
            <a:ext cx="9144000" cy="6858000"/>
            <a:chOff x="152400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0" y="0"/>
              <a:ext cx="9144000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1600" y="19811"/>
              <a:ext cx="1519427" cy="108965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25733" y="1404810"/>
            <a:ext cx="288798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89200" algn="l"/>
              </a:tabLst>
            </a:pPr>
            <a:r>
              <a:rPr sz="6000" b="0" dirty="0">
                <a:solidFill>
                  <a:srgbClr val="233F60"/>
                </a:solidFill>
                <a:latin typeface="Calibri Light"/>
                <a:cs typeface="Calibri Light"/>
              </a:rPr>
              <a:t>L</a:t>
            </a:r>
            <a:r>
              <a:rPr sz="6000" b="0" spc="-5" dirty="0">
                <a:solidFill>
                  <a:srgbClr val="233F60"/>
                </a:solidFill>
                <a:latin typeface="Calibri Light"/>
                <a:cs typeface="Calibri Light"/>
              </a:rPr>
              <a:t>ecture</a:t>
            </a:r>
            <a:r>
              <a:rPr sz="6000" b="0" dirty="0">
                <a:solidFill>
                  <a:srgbClr val="233F60"/>
                </a:solidFill>
                <a:latin typeface="Calibri Light"/>
                <a:cs typeface="Calibri Light"/>
              </a:rPr>
              <a:t>	</a:t>
            </a:r>
            <a:r>
              <a:rPr sz="6000" b="0" spc="-5" dirty="0">
                <a:solidFill>
                  <a:srgbClr val="233F60"/>
                </a:solidFill>
                <a:latin typeface="Calibri Light"/>
                <a:cs typeface="Calibri Light"/>
              </a:rPr>
              <a:t>9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27334" y="3012681"/>
            <a:ext cx="4888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"/>
                <a:cs typeface="Calibri"/>
              </a:rPr>
              <a:t>Printers</a:t>
            </a:r>
            <a:r>
              <a:rPr sz="4400" spc="-4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and</a:t>
            </a:r>
            <a:r>
              <a:rPr sz="4400" spc="-35" dirty="0">
                <a:latin typeface="Calibri"/>
                <a:cs typeface="Calibri"/>
              </a:rPr>
              <a:t> </a:t>
            </a:r>
            <a:r>
              <a:rPr sz="4400" spc="-55" dirty="0">
                <a:latin typeface="Calibri"/>
                <a:cs typeface="Calibri"/>
              </a:rPr>
              <a:t>Scanners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6307" y="4809502"/>
            <a:ext cx="5690235" cy="76454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012314" marR="5080" indent="-2000250">
              <a:lnSpc>
                <a:spcPct val="102099"/>
              </a:lnSpc>
              <a:spcBef>
                <a:spcPts val="40"/>
              </a:spcBef>
            </a:pPr>
            <a:r>
              <a:rPr sz="2400" spc="-5" dirty="0">
                <a:solidFill>
                  <a:srgbClr val="233F60"/>
                </a:solidFill>
                <a:latin typeface="Calibri"/>
                <a:cs typeface="Calibri"/>
              </a:rPr>
              <a:t>CT4005NI</a:t>
            </a:r>
            <a:r>
              <a:rPr sz="2400" spc="105" dirty="0">
                <a:solidFill>
                  <a:srgbClr val="233F6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Hardware</a:t>
            </a:r>
            <a:r>
              <a:rPr sz="2400" spc="-5" dirty="0">
                <a:latin typeface="Calibri"/>
                <a:cs typeface="Calibri"/>
              </a:rPr>
              <a:t> 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Software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Architectures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962" y="125425"/>
            <a:ext cx="2724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Dot</a:t>
            </a:r>
            <a:r>
              <a:rPr spc="-35" dirty="0"/>
              <a:t> </a:t>
            </a:r>
            <a:r>
              <a:rPr spc="-10" dirty="0"/>
              <a:t>Matrix</a:t>
            </a:r>
            <a:r>
              <a:rPr spc="-5" dirty="0"/>
              <a:t> </a:t>
            </a:r>
            <a:r>
              <a:rPr spc="-15" dirty="0"/>
              <a:t>Printer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7962" y="1071473"/>
            <a:ext cx="10200005" cy="190500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print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head </a:t>
            </a:r>
            <a:r>
              <a:rPr sz="2000" spc="-10" dirty="0">
                <a:latin typeface="Calibri"/>
                <a:cs typeface="Calibri"/>
              </a:rPr>
              <a:t>contains </a:t>
            </a:r>
            <a:r>
              <a:rPr sz="2000" spc="-5" dirty="0">
                <a:latin typeface="Calibri"/>
                <a:cs typeface="Calibri"/>
              </a:rPr>
              <a:t>pins 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surrounded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electromagnets.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When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energized,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pins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push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forward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onto</a:t>
            </a:r>
            <a:r>
              <a:rPr sz="2000" dirty="0">
                <a:latin typeface="Calibri"/>
                <a:cs typeface="Calibri"/>
              </a:rPr>
              <a:t> the ink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ribbon,</a:t>
            </a:r>
            <a:r>
              <a:rPr sz="2000" spc="-10" dirty="0">
                <a:latin typeface="Calibri"/>
                <a:cs typeface="Calibri"/>
              </a:rPr>
              <a:t> creating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character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paper.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pins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head,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24,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indicates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quality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print.</a:t>
            </a:r>
            <a:endParaRPr sz="2000">
              <a:latin typeface="Calibri"/>
              <a:cs typeface="Calibri"/>
            </a:endParaRPr>
          </a:p>
          <a:p>
            <a:pPr marL="240665" marR="5080" indent="-228600">
              <a:lnSpc>
                <a:spcPts val="2160"/>
              </a:lnSpc>
              <a:spcBef>
                <a:spcPts val="10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highest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quality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matrix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referred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near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letter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quality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(NLQ).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8502" y="3762755"/>
            <a:ext cx="2895933" cy="18867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95670" y="82197"/>
            <a:ext cx="1261333" cy="100647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911" y="300609"/>
            <a:ext cx="2213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Ink</a:t>
            </a:r>
            <a:r>
              <a:rPr spc="-20" dirty="0"/>
              <a:t> </a:t>
            </a:r>
            <a:r>
              <a:rPr spc="-15" dirty="0"/>
              <a:t>Jet</a:t>
            </a:r>
            <a:r>
              <a:rPr spc="-5" dirty="0"/>
              <a:t> </a:t>
            </a:r>
            <a:r>
              <a:rPr spc="-20" dirty="0"/>
              <a:t>Printers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20267" y="905763"/>
            <a:ext cx="64769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911" y="732129"/>
            <a:ext cx="8822055" cy="484441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Inkjet </a:t>
            </a:r>
            <a:r>
              <a:rPr sz="2000" spc="-15" dirty="0">
                <a:latin typeface="Calibri"/>
                <a:cs typeface="Calibri"/>
              </a:rPr>
              <a:t>printers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ink-filled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cartridges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spray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onto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page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through</a:t>
            </a:r>
            <a:r>
              <a:rPr sz="2000" spc="-10" dirty="0">
                <a:latin typeface="Calibri"/>
                <a:cs typeface="Calibri"/>
              </a:rPr>
              <a:t> tiny </a:t>
            </a:r>
            <a:r>
              <a:rPr sz="2000" spc="-5" dirty="0">
                <a:latin typeface="Calibri"/>
                <a:cs typeface="Calibri"/>
              </a:rPr>
              <a:t>holes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tiny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holes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-5" dirty="0">
                <a:latin typeface="Calibri"/>
                <a:cs typeface="Calibri"/>
              </a:rPr>
              <a:t> called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nozzles.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ink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5" dirty="0">
                <a:latin typeface="Calibri"/>
                <a:cs typeface="Calibri"/>
              </a:rPr>
              <a:t>sprayed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pattern</a:t>
            </a:r>
            <a:r>
              <a:rPr sz="2000" spc="-5" dirty="0">
                <a:latin typeface="Calibri"/>
                <a:cs typeface="Calibri"/>
              </a:rPr>
              <a:t> 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page.</a:t>
            </a:r>
            <a:endParaRPr sz="200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print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quality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inkjet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measured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dots per</a:t>
            </a:r>
            <a:r>
              <a:rPr sz="2000" dirty="0">
                <a:latin typeface="Calibri"/>
                <a:cs typeface="Calibri"/>
              </a:rPr>
              <a:t> inch </a:t>
            </a:r>
            <a:r>
              <a:rPr sz="2000" spc="5" dirty="0">
                <a:latin typeface="Calibri"/>
                <a:cs typeface="Calibri"/>
              </a:rPr>
              <a:t>(dpi).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advantages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inkjet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printer: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Low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cost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High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resolution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Quick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warm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spc="-5" dirty="0">
                <a:latin typeface="Calibri"/>
                <a:cs typeface="Calibri"/>
              </a:rPr>
              <a:t>some </a:t>
            </a:r>
            <a:r>
              <a:rPr sz="2000" b="1" spc="-10" dirty="0">
                <a:latin typeface="Calibri"/>
                <a:cs typeface="Calibri"/>
              </a:rPr>
              <a:t>disadvantages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inkjet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printer: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Nozzles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prone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blocking.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Ink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cartridges</a:t>
            </a:r>
            <a:r>
              <a:rPr sz="2000" spc="-10" dirty="0">
                <a:latin typeface="Calibri"/>
                <a:cs typeface="Calibri"/>
              </a:rPr>
              <a:t> are expensive.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Ink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wet after</a:t>
            </a:r>
            <a:r>
              <a:rPr sz="2000" spc="-5" dirty="0">
                <a:latin typeface="Calibri"/>
                <a:cs typeface="Calibri"/>
              </a:rPr>
              <a:t> printing.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68995" y="3387852"/>
            <a:ext cx="2924555" cy="18577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29782" y="62385"/>
            <a:ext cx="1261333" cy="100647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145" y="247015"/>
            <a:ext cx="2513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Solid</a:t>
            </a:r>
            <a:r>
              <a:rPr spc="-20" dirty="0"/>
              <a:t> </a:t>
            </a:r>
            <a:r>
              <a:rPr spc="-5" dirty="0"/>
              <a:t>ink</a:t>
            </a:r>
            <a:r>
              <a:rPr spc="-15" dirty="0"/>
              <a:t> </a:t>
            </a:r>
            <a:r>
              <a:rPr spc="-20" dirty="0"/>
              <a:t>printers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2145" y="679221"/>
            <a:ext cx="10190480" cy="547306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Solid-ink </a:t>
            </a:r>
            <a:r>
              <a:rPr sz="2200" spc="-20" dirty="0">
                <a:latin typeface="Calibri"/>
                <a:cs typeface="Calibri"/>
              </a:rPr>
              <a:t>printers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solid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sticks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ink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rather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toner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ink </a:t>
            </a:r>
            <a:r>
              <a:rPr sz="2200" spc="-10" dirty="0">
                <a:latin typeface="Calibri"/>
                <a:cs typeface="Calibri"/>
              </a:rPr>
              <a:t>cartridges.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Solid-ink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printers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produce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high-quality </a:t>
            </a:r>
            <a:r>
              <a:rPr sz="2200" spc="-10" dirty="0">
                <a:latin typeface="Calibri"/>
                <a:cs typeface="Calibri"/>
              </a:rPr>
              <a:t>images.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ink </a:t>
            </a:r>
            <a:r>
              <a:rPr sz="2200" spc="-15" dirty="0">
                <a:latin typeface="Calibri"/>
                <a:cs typeface="Calibri"/>
              </a:rPr>
              <a:t>sticks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nontoxic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-5" dirty="0">
                <a:latin typeface="Calibri"/>
                <a:cs typeface="Calibri"/>
              </a:rPr>
              <a:t> be </a:t>
            </a:r>
            <a:r>
              <a:rPr sz="2200" spc="-10" dirty="0">
                <a:latin typeface="Calibri"/>
                <a:cs typeface="Calibri"/>
              </a:rPr>
              <a:t>handled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safely.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ts val="2380"/>
              </a:lnSpc>
              <a:spcBef>
                <a:spcPts val="1030"/>
              </a:spcBef>
            </a:pPr>
            <a:r>
              <a:rPr sz="2200" spc="-5" dirty="0">
                <a:latin typeface="Calibri"/>
                <a:cs typeface="Calibri"/>
              </a:rPr>
              <a:t>Solid-ink </a:t>
            </a:r>
            <a:r>
              <a:rPr sz="2200" spc="-20" dirty="0">
                <a:latin typeface="Calibri"/>
                <a:cs typeface="Calibri"/>
              </a:rPr>
              <a:t>printers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melt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ink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sticks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spray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ink </a:t>
            </a:r>
            <a:r>
              <a:rPr sz="2200" spc="-10" dirty="0">
                <a:latin typeface="Calibri"/>
                <a:cs typeface="Calibri"/>
              </a:rPr>
              <a:t>through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nozzles.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ink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sprayed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onto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drum.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drum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transfers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ink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paper.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200" b="1" spc="-20" dirty="0">
                <a:latin typeface="Calibri"/>
                <a:cs typeface="Calibri"/>
              </a:rPr>
              <a:t>advantages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solid-ink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printers: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Produces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vibrant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color prints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latin typeface="Calibri"/>
                <a:cs typeface="Calibri"/>
              </a:rPr>
              <a:t>Easy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Can</a:t>
            </a:r>
            <a:r>
              <a:rPr sz="2200" spc="-10" dirty="0">
                <a:latin typeface="Calibri"/>
                <a:cs typeface="Calibri"/>
              </a:rPr>
              <a:t> use </a:t>
            </a:r>
            <a:r>
              <a:rPr sz="2200" spc="-15" dirty="0">
                <a:latin typeface="Calibri"/>
                <a:cs typeface="Calibri"/>
              </a:rPr>
              <a:t>many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different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paper </a:t>
            </a:r>
            <a:r>
              <a:rPr sz="2200" spc="-5" dirty="0">
                <a:latin typeface="Calibri"/>
                <a:cs typeface="Calibri"/>
              </a:rPr>
              <a:t>types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200" b="1" spc="-15" dirty="0">
                <a:latin typeface="Calibri"/>
                <a:cs typeface="Calibri"/>
              </a:rPr>
              <a:t>disadvantages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solid-ink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printers: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latin typeface="Calibri"/>
                <a:cs typeface="Calibri"/>
              </a:rPr>
              <a:t>Printers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15" dirty="0">
                <a:latin typeface="Calibri"/>
                <a:cs typeface="Calibri"/>
              </a:rPr>
              <a:t>expensive.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Ink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expensive.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They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 slow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warm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up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33514" y="0"/>
            <a:ext cx="1261333" cy="9348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9047" y="2715767"/>
            <a:ext cx="4559808" cy="34183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678" y="152780"/>
            <a:ext cx="71888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Installation</a:t>
            </a:r>
            <a:r>
              <a:rPr spc="25"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15" dirty="0"/>
              <a:t>configuration</a:t>
            </a:r>
            <a:r>
              <a:rPr dirty="0"/>
              <a:t> </a:t>
            </a:r>
            <a:r>
              <a:rPr spc="-10" dirty="0"/>
              <a:t>process</a:t>
            </a:r>
            <a:r>
              <a:rPr spc="10" dirty="0"/>
              <a:t> </a:t>
            </a:r>
            <a:r>
              <a:rPr spc="-5" dirty="0"/>
              <a:t>of </a:t>
            </a:r>
            <a:r>
              <a:rPr spc="-15" dirty="0"/>
              <a:t>printers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1678" y="1097889"/>
            <a:ext cx="152400" cy="283527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dirty="0">
                <a:latin typeface="Calibri"/>
                <a:cs typeface="Calibri"/>
              </a:rPr>
              <a:t>•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dirty="0">
                <a:latin typeface="Calibri"/>
                <a:cs typeface="Calibri"/>
              </a:rPr>
              <a:t>•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latin typeface="Calibri"/>
                <a:cs typeface="Calibri"/>
              </a:rPr>
              <a:t>•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dirty="0">
                <a:latin typeface="Calibri"/>
                <a:cs typeface="Calibri"/>
              </a:rPr>
              <a:t>•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latin typeface="Calibri"/>
                <a:cs typeface="Calibri"/>
              </a:rPr>
              <a:t>•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dirty="0">
                <a:latin typeface="Calibri"/>
                <a:cs typeface="Calibri"/>
              </a:rPr>
              <a:t>•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000" dirty="0">
                <a:latin typeface="Calibri"/>
                <a:cs typeface="Calibri"/>
              </a:rPr>
              <a:t>•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6078" y="1097889"/>
            <a:ext cx="7793990" cy="283527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spc="-5" dirty="0">
                <a:latin typeface="Calibri"/>
                <a:cs typeface="Calibri"/>
              </a:rPr>
              <a:t>Describe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set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printer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315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Explain how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power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connect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device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local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network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port.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Describe how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install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update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device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driver,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firmware,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RAM.</a:t>
            </a:r>
            <a:endParaRPr sz="2000">
              <a:latin typeface="Calibri"/>
              <a:cs typeface="Calibri"/>
            </a:endParaRPr>
          </a:p>
          <a:p>
            <a:pPr marL="12700" marR="2557145">
              <a:lnSpc>
                <a:spcPct val="131500"/>
              </a:lnSpc>
              <a:spcBef>
                <a:spcPts val="10"/>
              </a:spcBef>
            </a:pPr>
            <a:r>
              <a:rPr sz="2000" spc="-5" dirty="0">
                <a:latin typeface="Calibri"/>
                <a:cs typeface="Calibri"/>
              </a:rPr>
              <a:t>Identify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configuration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options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default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settings.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Describe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15" dirty="0">
                <a:latin typeface="Calibri"/>
                <a:cs typeface="Calibri"/>
              </a:rPr>
              <a:t> to </a:t>
            </a:r>
            <a:r>
              <a:rPr sz="2000" spc="-10" dirty="0">
                <a:latin typeface="Calibri"/>
                <a:cs typeface="Calibri"/>
              </a:rPr>
              <a:t>optimize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performance.</a:t>
            </a:r>
            <a:endParaRPr sz="2000">
              <a:latin typeface="Calibri"/>
              <a:cs typeface="Calibri"/>
            </a:endParaRPr>
          </a:p>
          <a:p>
            <a:pPr marL="12700" marR="4292600">
              <a:lnSpc>
                <a:spcPts val="3170"/>
              </a:lnSpc>
              <a:spcBef>
                <a:spcPts val="90"/>
              </a:spcBef>
            </a:pPr>
            <a:r>
              <a:rPr sz="2000" spc="-5" dirty="0">
                <a:latin typeface="Calibri"/>
                <a:cs typeface="Calibri"/>
              </a:rPr>
              <a:t>Describe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print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page.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Describe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share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printer.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0188" y="2360676"/>
            <a:ext cx="3867911" cy="3886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2742" y="162969"/>
            <a:ext cx="1261333" cy="10064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71093"/>
            <a:ext cx="4759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Describe</a:t>
            </a:r>
            <a:r>
              <a:rPr spc="10" dirty="0"/>
              <a:t> </a:t>
            </a:r>
            <a:r>
              <a:rPr spc="-5" dirty="0"/>
              <a:t>how</a:t>
            </a:r>
            <a:r>
              <a:rPr spc="-10" dirty="0"/>
              <a:t> </a:t>
            </a:r>
            <a:r>
              <a:rPr spc="-15" dirty="0"/>
              <a:t>to</a:t>
            </a:r>
            <a:r>
              <a:rPr spc="-10" dirty="0"/>
              <a:t> set</a:t>
            </a:r>
            <a:r>
              <a:rPr spc="20" dirty="0"/>
              <a:t> </a:t>
            </a:r>
            <a:r>
              <a:rPr spc="-5" dirty="0"/>
              <a:t>up</a:t>
            </a:r>
            <a:r>
              <a:rPr spc="-10" dirty="0"/>
              <a:t> </a:t>
            </a:r>
            <a:r>
              <a:rPr spc="-5" dirty="0"/>
              <a:t>a</a:t>
            </a:r>
            <a:r>
              <a:rPr spc="-25" dirty="0"/>
              <a:t> </a:t>
            </a:r>
            <a:r>
              <a:rPr spc="-15" dirty="0"/>
              <a:t>printer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941830"/>
            <a:ext cx="8996172" cy="58262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2742" y="162969"/>
            <a:ext cx="1261333" cy="100647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323" y="287273"/>
            <a:ext cx="1034732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pc="-5" dirty="0"/>
              <a:t>Explain</a:t>
            </a:r>
            <a:r>
              <a:rPr spc="5" dirty="0"/>
              <a:t> </a:t>
            </a:r>
            <a:r>
              <a:rPr spc="-5" dirty="0"/>
              <a:t>how</a:t>
            </a:r>
            <a:r>
              <a:rPr dirty="0"/>
              <a:t> </a:t>
            </a:r>
            <a:r>
              <a:rPr spc="-15" dirty="0"/>
              <a:t>to</a:t>
            </a:r>
            <a:r>
              <a:rPr spc="5" dirty="0"/>
              <a:t> </a:t>
            </a:r>
            <a:r>
              <a:rPr spc="-10" dirty="0"/>
              <a:t>power</a:t>
            </a:r>
            <a:r>
              <a:rPr spc="10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5" dirty="0"/>
              <a:t>connect</a:t>
            </a:r>
            <a:r>
              <a:rPr spc="15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10" dirty="0"/>
              <a:t>device</a:t>
            </a:r>
            <a:r>
              <a:rPr spc="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a</a:t>
            </a:r>
            <a:r>
              <a:rPr spc="15" dirty="0"/>
              <a:t> </a:t>
            </a:r>
            <a:r>
              <a:rPr spc="-5" dirty="0"/>
              <a:t>local</a:t>
            </a:r>
            <a:r>
              <a:rPr spc="5" dirty="0"/>
              <a:t> </a:t>
            </a:r>
            <a:r>
              <a:rPr spc="-5" dirty="0"/>
              <a:t>or</a:t>
            </a:r>
            <a:r>
              <a:rPr dirty="0"/>
              <a:t> </a:t>
            </a:r>
            <a:r>
              <a:rPr spc="-10" dirty="0"/>
              <a:t>network </a:t>
            </a:r>
            <a:r>
              <a:rPr spc="-615" dirty="0"/>
              <a:t> </a:t>
            </a:r>
            <a:r>
              <a:rPr spc="-5" dirty="0"/>
              <a:t>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5323" y="1102609"/>
            <a:ext cx="10182860" cy="311150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printer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connected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local</a:t>
            </a:r>
            <a:r>
              <a:rPr sz="2000" dirty="0">
                <a:latin typeface="Calibri"/>
                <a:cs typeface="Calibri"/>
              </a:rPr>
              <a:t> or </a:t>
            </a:r>
            <a:r>
              <a:rPr sz="2000" spc="-10" dirty="0">
                <a:latin typeface="Calibri"/>
                <a:cs typeface="Calibri"/>
              </a:rPr>
              <a:t>network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printer.</a:t>
            </a:r>
            <a:endParaRPr sz="2000">
              <a:latin typeface="Calibri"/>
              <a:cs typeface="Calibri"/>
            </a:endParaRPr>
          </a:p>
          <a:p>
            <a:pPr marL="241300" marR="5080" indent="-228600">
              <a:lnSpc>
                <a:spcPts val="2160"/>
              </a:lnSpc>
              <a:spcBef>
                <a:spcPts val="10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local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computer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manages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sends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jobs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printer.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Local </a:t>
            </a:r>
            <a:r>
              <a:rPr sz="2000" spc="-15" dirty="0">
                <a:latin typeface="Calibri"/>
                <a:cs typeface="Calibri"/>
              </a:rPr>
              <a:t>printers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shared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over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10" dirty="0">
                <a:latin typeface="Calibri"/>
                <a:cs typeface="Calibri"/>
              </a:rPr>
              <a:t>network</a:t>
            </a:r>
            <a:r>
              <a:rPr sz="2000" spc="-5" dirty="0">
                <a:latin typeface="Calibri"/>
                <a:cs typeface="Calibri"/>
              </a:rPr>
              <a:t> with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users.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 printer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connected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wireless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Ethernet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connection.</a:t>
            </a:r>
            <a:endParaRPr sz="200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allows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multiple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users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send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documents</a:t>
            </a:r>
            <a:r>
              <a:rPr sz="2000" spc="-10" dirty="0">
                <a:latin typeface="Calibri"/>
                <a:cs typeface="Calibri"/>
              </a:rPr>
              <a:t> to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over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</a:t>
            </a:r>
            <a:endParaRPr sz="2000">
              <a:latin typeface="Calibri"/>
              <a:cs typeface="Calibri"/>
            </a:endParaRPr>
          </a:p>
          <a:p>
            <a:pPr marL="12700" marR="2910205">
              <a:lnSpc>
                <a:spcPct val="1315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After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determining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printer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connect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appropriate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power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port.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9080" y="2839210"/>
            <a:ext cx="3553968" cy="39243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76642" y="719229"/>
            <a:ext cx="1261333" cy="100647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923" y="327405"/>
            <a:ext cx="9853930" cy="83629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0"/>
              </a:spcBef>
            </a:pPr>
            <a:r>
              <a:rPr spc="-5" dirty="0"/>
              <a:t>Describe</a:t>
            </a:r>
            <a:r>
              <a:rPr spc="15" dirty="0"/>
              <a:t> </a:t>
            </a:r>
            <a:r>
              <a:rPr spc="-5" dirty="0"/>
              <a:t>how </a:t>
            </a:r>
            <a:r>
              <a:rPr spc="-15" dirty="0"/>
              <a:t>to</a:t>
            </a:r>
            <a:r>
              <a:rPr spc="5" dirty="0"/>
              <a:t> </a:t>
            </a:r>
            <a:r>
              <a:rPr spc="-15" dirty="0"/>
              <a:t>install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spc="-15" dirty="0"/>
              <a:t>update</a:t>
            </a:r>
            <a:r>
              <a:rPr spc="20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10" dirty="0"/>
              <a:t>device</a:t>
            </a:r>
            <a:r>
              <a:rPr spc="20" dirty="0"/>
              <a:t> </a:t>
            </a:r>
            <a:r>
              <a:rPr spc="-40" dirty="0"/>
              <a:t>driver,</a:t>
            </a:r>
            <a:r>
              <a:rPr spc="30" dirty="0"/>
              <a:t> </a:t>
            </a:r>
            <a:r>
              <a:rPr spc="-15" dirty="0"/>
              <a:t>firmware</a:t>
            </a:r>
            <a:r>
              <a:rPr spc="20" dirty="0"/>
              <a:t> </a:t>
            </a:r>
            <a:r>
              <a:rPr spc="-5" dirty="0"/>
              <a:t>and </a:t>
            </a:r>
            <a:r>
              <a:rPr spc="-620" dirty="0"/>
              <a:t> </a:t>
            </a:r>
            <a:r>
              <a:rPr spc="-10" dirty="0"/>
              <a:t>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923" y="1240663"/>
            <a:ext cx="10059035" cy="436626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8600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After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connected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power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cables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printer,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might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discover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10" dirty="0">
                <a:latin typeface="Calibri"/>
                <a:cs typeface="Calibri"/>
              </a:rPr>
              <a:t>printer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attempt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install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printer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driver.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Step1-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Find </a:t>
            </a:r>
            <a:r>
              <a:rPr sz="2000" dirty="0">
                <a:latin typeface="Calibri"/>
                <a:cs typeface="Calibri"/>
              </a:rPr>
              <a:t>Out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Newer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Driver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Available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Step2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Download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driver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Step3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Install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downloaded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driver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Step4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Test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new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driver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Calibri"/>
              <a:cs typeface="Calibri"/>
            </a:endParaRPr>
          </a:p>
          <a:p>
            <a:pPr marL="12700" marR="4483735">
              <a:lnSpc>
                <a:spcPct val="132000"/>
              </a:lnSpc>
            </a:pPr>
            <a:r>
              <a:rPr sz="2000" b="1" spc="-10" dirty="0">
                <a:latin typeface="Calibri"/>
                <a:cs typeface="Calibri"/>
              </a:rPr>
              <a:t>Firmware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instructions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stored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printer.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firmware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controls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printer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operates.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760"/>
              </a:spcBef>
            </a:pPr>
            <a:r>
              <a:rPr sz="2000" b="1" spc="-10" dirty="0">
                <a:latin typeface="Calibri"/>
                <a:cs typeface="Calibri"/>
              </a:rPr>
              <a:t>Printer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Memory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latin typeface="Calibri"/>
                <a:cs typeface="Calibri"/>
              </a:rPr>
              <a:t>Adding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printer</a:t>
            </a:r>
            <a:r>
              <a:rPr sz="2000" spc="-5" dirty="0">
                <a:latin typeface="Calibri"/>
                <a:cs typeface="Calibri"/>
              </a:rPr>
              <a:t> memory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spc="-15" dirty="0">
                <a:latin typeface="Calibri"/>
                <a:cs typeface="Calibri"/>
              </a:rPr>
              <a:t>improve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printing speed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allow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printer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handle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complex print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jobs.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printers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least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amount of </a:t>
            </a:r>
            <a:r>
              <a:rPr sz="2000" dirty="0">
                <a:latin typeface="Calibri"/>
                <a:cs typeface="Calibri"/>
              </a:rPr>
              <a:t>memory </a:t>
            </a:r>
            <a:r>
              <a:rPr sz="2000" spc="-5" dirty="0">
                <a:latin typeface="Calibri"/>
                <a:cs typeface="Calibri"/>
              </a:rPr>
              <a:t>inside.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88352" y="1702307"/>
            <a:ext cx="3980688" cy="27538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4158" y="167541"/>
            <a:ext cx="1261333" cy="100647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34" y="564261"/>
            <a:ext cx="74142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Identify</a:t>
            </a:r>
            <a:r>
              <a:rPr spc="20" dirty="0"/>
              <a:t> </a:t>
            </a:r>
            <a:r>
              <a:rPr spc="-15" dirty="0"/>
              <a:t>configuration</a:t>
            </a:r>
            <a:r>
              <a:rPr spc="15" dirty="0"/>
              <a:t> </a:t>
            </a:r>
            <a:r>
              <a:rPr spc="-5" dirty="0"/>
              <a:t>options</a:t>
            </a:r>
            <a:r>
              <a:rPr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15" dirty="0"/>
              <a:t>default</a:t>
            </a:r>
            <a:r>
              <a:rPr spc="20" dirty="0"/>
              <a:t> </a:t>
            </a:r>
            <a:r>
              <a:rPr spc="-15" dirty="0"/>
              <a:t>settings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074" y="1056208"/>
            <a:ext cx="528129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Calibri"/>
                <a:cs typeface="Calibri"/>
              </a:rPr>
              <a:t>some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common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configurations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that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are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available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for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printers: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8734" y="1321155"/>
            <a:ext cx="133350" cy="156972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700" dirty="0">
                <a:latin typeface="Calibri"/>
                <a:cs typeface="Calibri"/>
              </a:rPr>
              <a:t>•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700" dirty="0">
                <a:latin typeface="Calibri"/>
                <a:cs typeface="Calibri"/>
              </a:rPr>
              <a:t>•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700" dirty="0">
                <a:latin typeface="Calibri"/>
                <a:cs typeface="Calibri"/>
              </a:rPr>
              <a:t>•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700" dirty="0">
                <a:latin typeface="Calibri"/>
                <a:cs typeface="Calibri"/>
              </a:rPr>
              <a:t>•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700" dirty="0">
                <a:latin typeface="Calibri"/>
                <a:cs typeface="Calibri"/>
              </a:rPr>
              <a:t>•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454785">
              <a:lnSpc>
                <a:spcPct val="119100"/>
              </a:lnSpc>
              <a:spcBef>
                <a:spcPts val="105"/>
              </a:spcBef>
            </a:pPr>
            <a:r>
              <a:rPr spc="-10" dirty="0"/>
              <a:t>Paper</a:t>
            </a:r>
            <a:r>
              <a:rPr spc="15" dirty="0"/>
              <a:t> </a:t>
            </a:r>
            <a:r>
              <a:rPr dirty="0"/>
              <a:t>type</a:t>
            </a:r>
            <a:r>
              <a:rPr spc="30" dirty="0"/>
              <a:t> </a:t>
            </a:r>
            <a:r>
              <a:rPr dirty="0"/>
              <a:t>–</a:t>
            </a:r>
            <a:r>
              <a:rPr spc="35" dirty="0"/>
              <a:t> </a:t>
            </a:r>
            <a:r>
              <a:rPr spc="-10" dirty="0"/>
              <a:t>standard,</a:t>
            </a:r>
            <a:r>
              <a:rPr spc="5" dirty="0"/>
              <a:t> </a:t>
            </a:r>
            <a:r>
              <a:rPr spc="-10" dirty="0"/>
              <a:t>draft,</a:t>
            </a:r>
            <a:r>
              <a:rPr spc="15" dirty="0"/>
              <a:t> </a:t>
            </a:r>
            <a:r>
              <a:rPr dirty="0"/>
              <a:t>gloss,</a:t>
            </a:r>
            <a:r>
              <a:rPr spc="15" dirty="0"/>
              <a:t> </a:t>
            </a:r>
            <a:r>
              <a:rPr spc="-5" dirty="0"/>
              <a:t>or</a:t>
            </a:r>
            <a:r>
              <a:rPr spc="25" dirty="0"/>
              <a:t> </a:t>
            </a:r>
            <a:r>
              <a:rPr spc="-5" dirty="0"/>
              <a:t>photo </a:t>
            </a:r>
            <a:r>
              <a:rPr dirty="0"/>
              <a:t> Print</a:t>
            </a:r>
            <a:r>
              <a:rPr spc="-40" dirty="0"/>
              <a:t> </a:t>
            </a:r>
            <a:r>
              <a:rPr dirty="0"/>
              <a:t>quality</a:t>
            </a:r>
            <a:r>
              <a:rPr spc="-30" dirty="0"/>
              <a:t> </a:t>
            </a:r>
            <a:r>
              <a:rPr dirty="0"/>
              <a:t>– </a:t>
            </a:r>
            <a:r>
              <a:rPr spc="-10" dirty="0"/>
              <a:t>draft,</a:t>
            </a:r>
            <a:r>
              <a:rPr spc="-25" dirty="0"/>
              <a:t> </a:t>
            </a:r>
            <a:r>
              <a:rPr dirty="0"/>
              <a:t>normal,</a:t>
            </a:r>
            <a:r>
              <a:rPr spc="-15" dirty="0"/>
              <a:t> </a:t>
            </a:r>
            <a:r>
              <a:rPr spc="-10" dirty="0"/>
              <a:t>photo,</a:t>
            </a:r>
            <a:r>
              <a:rPr spc="-35" dirty="0"/>
              <a:t> </a:t>
            </a:r>
            <a:r>
              <a:rPr spc="-5" dirty="0"/>
              <a:t>or</a:t>
            </a:r>
            <a:r>
              <a:rPr spc="-15" dirty="0"/>
              <a:t> </a:t>
            </a:r>
            <a:r>
              <a:rPr spc="-5" dirty="0"/>
              <a:t>automatic </a:t>
            </a:r>
            <a:r>
              <a:rPr spc="-370" dirty="0"/>
              <a:t> </a:t>
            </a:r>
            <a:r>
              <a:rPr dirty="0"/>
              <a:t>Color</a:t>
            </a:r>
            <a:r>
              <a:rPr spc="-15" dirty="0"/>
              <a:t> </a:t>
            </a:r>
            <a:r>
              <a:rPr spc="-5" dirty="0"/>
              <a:t>printing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multiple</a:t>
            </a:r>
            <a:r>
              <a:rPr spc="-35" dirty="0"/>
              <a:t> </a:t>
            </a:r>
            <a:r>
              <a:rPr spc="-10" dirty="0"/>
              <a:t>colors</a:t>
            </a:r>
            <a:r>
              <a:rPr spc="-25" dirty="0"/>
              <a:t> </a:t>
            </a:r>
            <a:r>
              <a:rPr dirty="0"/>
              <a:t>used</a:t>
            </a: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pc="-5" dirty="0"/>
              <a:t>Black-and-white</a:t>
            </a:r>
            <a:r>
              <a:rPr spc="-25" dirty="0"/>
              <a:t> </a:t>
            </a:r>
            <a:r>
              <a:rPr spc="-5" dirty="0"/>
              <a:t>printing</a:t>
            </a:r>
            <a:r>
              <a:rPr spc="-25" dirty="0"/>
              <a:t> </a:t>
            </a:r>
            <a:r>
              <a:rPr dirty="0"/>
              <a:t>– only</a:t>
            </a:r>
            <a:r>
              <a:rPr spc="-15" dirty="0"/>
              <a:t> </a:t>
            </a:r>
            <a:r>
              <a:rPr dirty="0"/>
              <a:t>black</a:t>
            </a:r>
            <a:r>
              <a:rPr spc="-20" dirty="0"/>
              <a:t> </a:t>
            </a:r>
            <a:r>
              <a:rPr dirty="0"/>
              <a:t>ink</a:t>
            </a:r>
            <a:r>
              <a:rPr spc="-10" dirty="0"/>
              <a:t> </a:t>
            </a:r>
            <a:r>
              <a:rPr dirty="0"/>
              <a:t>used</a:t>
            </a:r>
          </a:p>
          <a:p>
            <a:pPr marL="12700" marR="497205">
              <a:lnSpc>
                <a:spcPct val="118800"/>
              </a:lnSpc>
              <a:spcBef>
                <a:spcPts val="15"/>
              </a:spcBef>
            </a:pPr>
            <a:r>
              <a:rPr spc="-10" dirty="0"/>
              <a:t>Grayscale</a:t>
            </a:r>
            <a:r>
              <a:rPr spc="-25" dirty="0"/>
              <a:t> </a:t>
            </a:r>
            <a:r>
              <a:rPr spc="-5" dirty="0"/>
              <a:t>printing </a:t>
            </a:r>
            <a:r>
              <a:rPr dirty="0"/>
              <a:t>–</a:t>
            </a:r>
            <a:r>
              <a:rPr spc="-25" dirty="0"/>
              <a:t> </a:t>
            </a:r>
            <a:r>
              <a:rPr spc="-5" dirty="0"/>
              <a:t>color</a:t>
            </a:r>
            <a:r>
              <a:rPr spc="-25" dirty="0"/>
              <a:t> </a:t>
            </a:r>
            <a:r>
              <a:rPr spc="-5" dirty="0"/>
              <a:t>image printed</a:t>
            </a:r>
            <a:r>
              <a:rPr spc="-30" dirty="0"/>
              <a:t> </a:t>
            </a:r>
            <a:r>
              <a:rPr dirty="0"/>
              <a:t>using</a:t>
            </a:r>
            <a:r>
              <a:rPr spc="-35" dirty="0"/>
              <a:t> </a:t>
            </a:r>
            <a:r>
              <a:rPr dirty="0"/>
              <a:t>only</a:t>
            </a:r>
            <a:r>
              <a:rPr spc="-15" dirty="0"/>
              <a:t> </a:t>
            </a:r>
            <a:r>
              <a:rPr dirty="0"/>
              <a:t>black</a:t>
            </a:r>
            <a:r>
              <a:rPr spc="-15" dirty="0"/>
              <a:t> </a:t>
            </a:r>
            <a:r>
              <a:rPr dirty="0"/>
              <a:t>ink </a:t>
            </a:r>
            <a:r>
              <a:rPr spc="-365" dirty="0"/>
              <a:t> </a:t>
            </a:r>
            <a:r>
              <a:rPr dirty="0"/>
              <a:t>in</a:t>
            </a:r>
            <a:r>
              <a:rPr spc="-10" dirty="0"/>
              <a:t> different</a:t>
            </a:r>
            <a:r>
              <a:rPr spc="-35" dirty="0"/>
              <a:t> </a:t>
            </a:r>
            <a:r>
              <a:rPr dirty="0"/>
              <a:t>shades</a:t>
            </a:r>
          </a:p>
          <a:p>
            <a:pPr marL="12700" marR="5080">
              <a:lnSpc>
                <a:spcPts val="2440"/>
              </a:lnSpc>
              <a:spcBef>
                <a:spcPts val="130"/>
              </a:spcBef>
            </a:pPr>
            <a:r>
              <a:rPr spc="-10" dirty="0"/>
              <a:t>Paper size </a:t>
            </a:r>
            <a:r>
              <a:rPr dirty="0"/>
              <a:t>– </a:t>
            </a:r>
            <a:r>
              <a:rPr spc="-10" dirty="0"/>
              <a:t>standard </a:t>
            </a:r>
            <a:r>
              <a:rPr dirty="0"/>
              <a:t>paper </a:t>
            </a:r>
            <a:r>
              <a:rPr spc="-10" dirty="0"/>
              <a:t>sizes </a:t>
            </a:r>
            <a:r>
              <a:rPr spc="-5" dirty="0"/>
              <a:t>or </a:t>
            </a:r>
            <a:r>
              <a:rPr spc="-10" dirty="0"/>
              <a:t>envelopes </a:t>
            </a:r>
            <a:r>
              <a:rPr dirty="0"/>
              <a:t>and </a:t>
            </a:r>
            <a:r>
              <a:rPr spc="-5" dirty="0"/>
              <a:t>business </a:t>
            </a:r>
            <a:r>
              <a:rPr spc="-10" dirty="0"/>
              <a:t>cards </a:t>
            </a:r>
            <a:r>
              <a:rPr spc="-370" dirty="0"/>
              <a:t> </a:t>
            </a:r>
            <a:r>
              <a:rPr spc="-10" dirty="0"/>
              <a:t>Paper</a:t>
            </a:r>
            <a:r>
              <a:rPr spc="-25" dirty="0"/>
              <a:t> </a:t>
            </a:r>
            <a:r>
              <a:rPr spc="-5" dirty="0"/>
              <a:t>orientation</a:t>
            </a:r>
            <a:r>
              <a:rPr spc="-30" dirty="0"/>
              <a:t> </a:t>
            </a:r>
            <a:r>
              <a:rPr dirty="0"/>
              <a:t>– </a:t>
            </a:r>
            <a:r>
              <a:rPr spc="-5" dirty="0"/>
              <a:t>landscape</a:t>
            </a:r>
            <a:r>
              <a:rPr spc="-10" dirty="0"/>
              <a:t> </a:t>
            </a:r>
            <a:r>
              <a:rPr spc="-5" dirty="0"/>
              <a:t>or</a:t>
            </a:r>
            <a:r>
              <a:rPr spc="-35" dirty="0"/>
              <a:t> </a:t>
            </a:r>
            <a:r>
              <a:rPr spc="-5" dirty="0"/>
              <a:t>portrait</a:t>
            </a: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/>
              <a:t>Print</a:t>
            </a:r>
            <a:r>
              <a:rPr spc="-40" dirty="0"/>
              <a:t> </a:t>
            </a:r>
            <a:r>
              <a:rPr spc="-10" dirty="0"/>
              <a:t>layout</a:t>
            </a:r>
            <a:r>
              <a:rPr spc="-15" dirty="0"/>
              <a:t> </a:t>
            </a:r>
            <a:r>
              <a:rPr dirty="0"/>
              <a:t>–</a:t>
            </a:r>
            <a:r>
              <a:rPr spc="10" dirty="0"/>
              <a:t> </a:t>
            </a:r>
            <a:r>
              <a:rPr dirty="0"/>
              <a:t>normal,</a:t>
            </a:r>
            <a:r>
              <a:rPr spc="-30" dirty="0"/>
              <a:t> </a:t>
            </a:r>
            <a:r>
              <a:rPr spc="-25" dirty="0"/>
              <a:t>banner,</a:t>
            </a:r>
            <a:r>
              <a:rPr spc="-40" dirty="0"/>
              <a:t> </a:t>
            </a:r>
            <a:r>
              <a:rPr dirty="0"/>
              <a:t>booklet,</a:t>
            </a:r>
            <a:r>
              <a:rPr spc="-30" dirty="0"/>
              <a:t> </a:t>
            </a:r>
            <a:r>
              <a:rPr spc="-5" dirty="0"/>
              <a:t>or</a:t>
            </a:r>
            <a:r>
              <a:rPr spc="-10" dirty="0"/>
              <a:t> poster</a:t>
            </a: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pc="-5" dirty="0"/>
              <a:t>Duplex</a:t>
            </a:r>
            <a:r>
              <a:rPr spc="-4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dirty="0"/>
              <a:t>normal</a:t>
            </a:r>
            <a:r>
              <a:rPr spc="-30" dirty="0"/>
              <a:t> </a:t>
            </a:r>
            <a:r>
              <a:rPr spc="-5" dirty="0"/>
              <a:t>or</a:t>
            </a:r>
            <a:r>
              <a:rPr spc="-15" dirty="0"/>
              <a:t> </a:t>
            </a:r>
            <a:r>
              <a:rPr dirty="0"/>
              <a:t>two-sided</a:t>
            </a:r>
            <a:r>
              <a:rPr spc="-50" dirty="0"/>
              <a:t> </a:t>
            </a:r>
            <a:r>
              <a:rPr spc="-5" dirty="0"/>
              <a:t>printing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8734" y="3171545"/>
            <a:ext cx="133350" cy="126047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700" dirty="0">
                <a:latin typeface="Calibri"/>
                <a:cs typeface="Calibri"/>
              </a:rPr>
              <a:t>•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700" dirty="0">
                <a:latin typeface="Calibri"/>
                <a:cs typeface="Calibri"/>
              </a:rPr>
              <a:t>•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700" dirty="0">
                <a:latin typeface="Calibri"/>
                <a:cs typeface="Calibri"/>
              </a:rPr>
              <a:t>•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700" dirty="0">
                <a:latin typeface="Calibri"/>
                <a:cs typeface="Calibri"/>
              </a:rPr>
              <a:t>•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4158" y="167541"/>
            <a:ext cx="1261333" cy="10064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50123" y="1423416"/>
            <a:ext cx="4076700" cy="488289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500" y="112267"/>
            <a:ext cx="5768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Describe</a:t>
            </a:r>
            <a:r>
              <a:rPr spc="5" dirty="0"/>
              <a:t> </a:t>
            </a:r>
            <a:r>
              <a:rPr spc="-5" dirty="0"/>
              <a:t>how</a:t>
            </a:r>
            <a:r>
              <a:rPr spc="-15" dirty="0"/>
              <a:t> to</a:t>
            </a:r>
            <a:r>
              <a:rPr spc="-10" dirty="0"/>
              <a:t> optimize</a:t>
            </a:r>
            <a:r>
              <a:rPr dirty="0"/>
              <a:t> </a:t>
            </a:r>
            <a:r>
              <a:rPr spc="-10" dirty="0"/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8500" y="641350"/>
            <a:ext cx="9693910" cy="2739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printers,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optimization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completed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through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software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supplied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 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drivers.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2000" dirty="0">
                <a:latin typeface="Calibri"/>
                <a:cs typeface="Calibri"/>
              </a:rPr>
              <a:t>In 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software,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tools available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optimize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spc="-10" dirty="0">
                <a:latin typeface="Calibri"/>
                <a:cs typeface="Calibri"/>
              </a:rPr>
              <a:t>•Print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spool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settings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Cancel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pause</a:t>
            </a:r>
            <a:r>
              <a:rPr sz="2000" spc="-10" dirty="0">
                <a:latin typeface="Calibri"/>
                <a:cs typeface="Calibri"/>
              </a:rPr>
              <a:t> current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print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jobs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queue</a:t>
            </a:r>
            <a:endParaRPr sz="2000">
              <a:latin typeface="Calibri"/>
              <a:cs typeface="Calibri"/>
            </a:endParaRPr>
          </a:p>
          <a:p>
            <a:pPr marL="68580" marR="2565400" indent="-56515">
              <a:lnSpc>
                <a:spcPct val="131500"/>
              </a:lnSpc>
              <a:spcBef>
                <a:spcPts val="15"/>
              </a:spcBef>
            </a:pPr>
            <a:r>
              <a:rPr sz="2000" spc="-5" dirty="0">
                <a:latin typeface="Calibri"/>
                <a:cs typeface="Calibri"/>
              </a:rPr>
              <a:t>•Color</a:t>
            </a:r>
            <a:r>
              <a:rPr sz="2000" spc="-10" dirty="0">
                <a:latin typeface="Calibri"/>
                <a:cs typeface="Calibri"/>
              </a:rPr>
              <a:t> calibration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5" dirty="0">
                <a:latin typeface="Calibri"/>
                <a:cs typeface="Calibri"/>
              </a:rPr>
              <a:t>Adjust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settings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match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colors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screen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colors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sheet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spc="-10" dirty="0">
                <a:latin typeface="Calibri"/>
                <a:cs typeface="Calibri"/>
              </a:rPr>
              <a:t>•Paper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orientation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landscape</a:t>
            </a:r>
            <a:r>
              <a:rPr sz="2000" spc="-5" dirty="0">
                <a:latin typeface="Calibri"/>
                <a:cs typeface="Calibri"/>
              </a:rPr>
              <a:t> or</a:t>
            </a:r>
            <a:r>
              <a:rPr sz="2000" spc="-10" dirty="0">
                <a:latin typeface="Calibri"/>
                <a:cs typeface="Calibri"/>
              </a:rPr>
              <a:t> portrait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image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layout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4158" y="167541"/>
            <a:ext cx="1261333" cy="10064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2756" y="2272283"/>
            <a:ext cx="4429125" cy="442950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34" y="247015"/>
            <a:ext cx="4907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Describe</a:t>
            </a:r>
            <a:r>
              <a:rPr spc="5" dirty="0"/>
              <a:t> </a:t>
            </a:r>
            <a:r>
              <a:rPr spc="-5" dirty="0"/>
              <a:t>how</a:t>
            </a:r>
            <a:r>
              <a:rPr spc="-20" dirty="0"/>
              <a:t> </a:t>
            </a:r>
            <a:r>
              <a:rPr spc="-15" dirty="0"/>
              <a:t>to</a:t>
            </a:r>
            <a:r>
              <a:rPr spc="-10" dirty="0"/>
              <a:t> print</a:t>
            </a:r>
            <a:r>
              <a:rPr spc="5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25" dirty="0"/>
              <a:t>test</a:t>
            </a:r>
            <a:r>
              <a:rPr spc="15" dirty="0"/>
              <a:t> </a:t>
            </a:r>
            <a:r>
              <a:rPr spc="-10" dirty="0"/>
              <a:t>page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4" y="678916"/>
            <a:ext cx="10255250" cy="5244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After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installing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printer,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page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verify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operating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properly.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test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page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manually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Windows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Control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panel</a:t>
            </a:r>
            <a:endParaRPr sz="200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2000" dirty="0">
                <a:latin typeface="Calibri"/>
                <a:cs typeface="Calibri"/>
              </a:rPr>
              <a:t>Go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Device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printers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right </a:t>
            </a:r>
            <a:r>
              <a:rPr sz="2000" dirty="0">
                <a:latin typeface="Calibri"/>
                <a:cs typeface="Calibri"/>
              </a:rPr>
              <a:t>click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printer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Go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printer’s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properties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Under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general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click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page.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Print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from</a:t>
            </a:r>
            <a:r>
              <a:rPr sz="2000" b="1" spc="-5" dirty="0">
                <a:latin typeface="Calibri"/>
                <a:cs typeface="Calibri"/>
              </a:rPr>
              <a:t> an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application</a:t>
            </a:r>
            <a:endParaRPr sz="2000">
              <a:latin typeface="Calibri"/>
              <a:cs typeface="Calibri"/>
            </a:endParaRPr>
          </a:p>
          <a:p>
            <a:pPr marL="12700" marR="5442585">
              <a:lnSpc>
                <a:spcPts val="3170"/>
              </a:lnSpc>
              <a:spcBef>
                <a:spcPts val="220"/>
              </a:spcBef>
            </a:pPr>
            <a:r>
              <a:rPr sz="2000" spc="-5" dirty="0">
                <a:latin typeface="Calibri"/>
                <a:cs typeface="Calibri"/>
              </a:rPr>
              <a:t>Start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&gt;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Programs </a:t>
            </a:r>
            <a:r>
              <a:rPr sz="2000" dirty="0">
                <a:latin typeface="Calibri"/>
                <a:cs typeface="Calibri"/>
              </a:rPr>
              <a:t>&gt; </a:t>
            </a:r>
            <a:r>
              <a:rPr sz="2000" spc="-5" dirty="0">
                <a:latin typeface="Calibri"/>
                <a:cs typeface="Calibri"/>
              </a:rPr>
              <a:t>Accessories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&gt;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Notepad 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-5" dirty="0">
                <a:latin typeface="Calibri"/>
                <a:cs typeface="Calibri"/>
              </a:rPr>
              <a:t> blank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document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text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</a:t>
            </a:r>
            <a:r>
              <a:rPr sz="2000" dirty="0">
                <a:latin typeface="Calibri"/>
                <a:cs typeface="Calibri"/>
              </a:rPr>
              <a:t> it.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000" b="1" spc="-10" dirty="0">
                <a:latin typeface="Calibri"/>
                <a:cs typeface="Calibri"/>
              </a:rPr>
              <a:t>Print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from </a:t>
            </a:r>
            <a:r>
              <a:rPr sz="2000" b="1" dirty="0">
                <a:latin typeface="Calibri"/>
                <a:cs typeface="Calibri"/>
              </a:rPr>
              <a:t>command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line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spc="-5" dirty="0">
                <a:latin typeface="Calibri"/>
                <a:cs typeface="Calibri"/>
              </a:rPr>
              <a:t>Start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&gt;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run &gt;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cmd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&gt;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command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“print</a:t>
            </a:r>
            <a:r>
              <a:rPr sz="2000" spc="-5" dirty="0">
                <a:latin typeface="Calibri"/>
                <a:cs typeface="Calibri"/>
              </a:rPr>
              <a:t> thefile.txt”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82611" y="1479803"/>
            <a:ext cx="4334256" cy="44104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4158" y="167541"/>
            <a:ext cx="1261333" cy="10064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17" y="154050"/>
            <a:ext cx="1866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0911" y="838200"/>
            <a:ext cx="6825615" cy="983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2400" spc="-7" baseline="1736" dirty="0">
                <a:latin typeface="Arial MT"/>
                <a:cs typeface="Arial MT"/>
              </a:rPr>
              <a:t>This</a:t>
            </a:r>
            <a:r>
              <a:rPr sz="2400" spc="30" baseline="1736" dirty="0">
                <a:latin typeface="Arial MT"/>
                <a:cs typeface="Arial MT"/>
              </a:rPr>
              <a:t> </a:t>
            </a:r>
            <a:r>
              <a:rPr sz="2400" spc="-7" baseline="1736" dirty="0">
                <a:latin typeface="Arial MT"/>
                <a:cs typeface="Arial MT"/>
              </a:rPr>
              <a:t>chapter</a:t>
            </a:r>
            <a:r>
              <a:rPr sz="2400" spc="60" baseline="1736" dirty="0">
                <a:latin typeface="Arial MT"/>
                <a:cs typeface="Arial MT"/>
              </a:rPr>
              <a:t> </a:t>
            </a:r>
            <a:r>
              <a:rPr sz="2400" spc="-7" baseline="1736" dirty="0">
                <a:latin typeface="Arial MT"/>
                <a:cs typeface="Arial MT"/>
              </a:rPr>
              <a:t>provides</a:t>
            </a:r>
            <a:r>
              <a:rPr sz="2400" spc="37" baseline="1736" dirty="0">
                <a:latin typeface="Arial MT"/>
                <a:cs typeface="Arial MT"/>
              </a:rPr>
              <a:t> </a:t>
            </a:r>
            <a:r>
              <a:rPr sz="2400" spc="-7" baseline="1736" dirty="0">
                <a:latin typeface="Arial MT"/>
                <a:cs typeface="Arial MT"/>
              </a:rPr>
              <a:t>essential</a:t>
            </a:r>
            <a:r>
              <a:rPr sz="2400" spc="44" baseline="1736" dirty="0">
                <a:latin typeface="Arial MT"/>
                <a:cs typeface="Arial MT"/>
              </a:rPr>
              <a:t> </a:t>
            </a:r>
            <a:r>
              <a:rPr sz="2400" spc="-7" baseline="1736" dirty="0">
                <a:latin typeface="Arial MT"/>
                <a:cs typeface="Arial MT"/>
              </a:rPr>
              <a:t>information</a:t>
            </a:r>
            <a:r>
              <a:rPr sz="2400" spc="75" baseline="1736" dirty="0">
                <a:latin typeface="Arial MT"/>
                <a:cs typeface="Arial MT"/>
              </a:rPr>
              <a:t> </a:t>
            </a:r>
            <a:r>
              <a:rPr sz="2400" spc="-7" baseline="1736" dirty="0">
                <a:latin typeface="Arial MT"/>
                <a:cs typeface="Arial MT"/>
              </a:rPr>
              <a:t>about</a:t>
            </a:r>
            <a:r>
              <a:rPr sz="2400" spc="44" baseline="1736" dirty="0">
                <a:latin typeface="Arial MT"/>
                <a:cs typeface="Arial MT"/>
              </a:rPr>
              <a:t> </a:t>
            </a:r>
            <a:r>
              <a:rPr sz="2400" spc="-7" baseline="1736" dirty="0">
                <a:latin typeface="Arial MT"/>
                <a:cs typeface="Arial MT"/>
              </a:rPr>
              <a:t>printers</a:t>
            </a:r>
            <a:r>
              <a:rPr sz="2400" spc="75" baseline="1736" dirty="0">
                <a:latin typeface="Arial MT"/>
                <a:cs typeface="Arial MT"/>
              </a:rPr>
              <a:t> </a:t>
            </a:r>
            <a:r>
              <a:rPr sz="2400" spc="-7" baseline="1736" dirty="0">
                <a:latin typeface="Arial MT"/>
                <a:cs typeface="Arial MT"/>
              </a:rPr>
              <a:t>and</a:t>
            </a:r>
            <a:r>
              <a:rPr sz="2400" spc="97" baseline="1736" dirty="0">
                <a:latin typeface="Arial MT"/>
                <a:cs typeface="Arial MT"/>
              </a:rPr>
              <a:t> </a:t>
            </a:r>
            <a:r>
              <a:rPr sz="2400" spc="-7" baseline="1736" dirty="0">
                <a:latin typeface="Arial MT"/>
                <a:cs typeface="Arial MT"/>
              </a:rPr>
              <a:t>scanners</a:t>
            </a:r>
            <a:endParaRPr sz="2400" baseline="1736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2400" spc="-7" baseline="1736" dirty="0">
                <a:latin typeface="Arial MT"/>
                <a:cs typeface="Arial MT"/>
              </a:rPr>
              <a:t>Printers</a:t>
            </a:r>
            <a:r>
              <a:rPr sz="2400" spc="60" baseline="1736" dirty="0">
                <a:latin typeface="Arial MT"/>
                <a:cs typeface="Arial MT"/>
              </a:rPr>
              <a:t> </a:t>
            </a:r>
            <a:r>
              <a:rPr sz="2400" spc="-7" baseline="1736" dirty="0">
                <a:latin typeface="Arial MT"/>
                <a:cs typeface="Arial MT"/>
              </a:rPr>
              <a:t>produce</a:t>
            </a:r>
            <a:r>
              <a:rPr sz="2400" spc="37" baseline="1736" dirty="0">
                <a:latin typeface="Arial MT"/>
                <a:cs typeface="Arial MT"/>
              </a:rPr>
              <a:t> </a:t>
            </a:r>
            <a:r>
              <a:rPr sz="2400" spc="-7" baseline="1736" dirty="0">
                <a:latin typeface="Arial MT"/>
                <a:cs typeface="Arial MT"/>
              </a:rPr>
              <a:t>paper</a:t>
            </a:r>
            <a:r>
              <a:rPr sz="2400" spc="52" baseline="1736" dirty="0">
                <a:latin typeface="Arial MT"/>
                <a:cs typeface="Arial MT"/>
              </a:rPr>
              <a:t> </a:t>
            </a:r>
            <a:r>
              <a:rPr sz="2400" spc="-7" baseline="1736" dirty="0">
                <a:latin typeface="Arial MT"/>
                <a:cs typeface="Arial MT"/>
              </a:rPr>
              <a:t>copies</a:t>
            </a:r>
            <a:r>
              <a:rPr sz="2400" spc="7" baseline="1736" dirty="0">
                <a:latin typeface="Arial MT"/>
                <a:cs typeface="Arial MT"/>
              </a:rPr>
              <a:t> </a:t>
            </a:r>
            <a:r>
              <a:rPr sz="2400" spc="-7" baseline="1736" dirty="0">
                <a:latin typeface="Arial MT"/>
                <a:cs typeface="Arial MT"/>
              </a:rPr>
              <a:t>of</a:t>
            </a:r>
            <a:r>
              <a:rPr sz="2400" spc="22" baseline="1736" dirty="0">
                <a:latin typeface="Arial MT"/>
                <a:cs typeface="Arial MT"/>
              </a:rPr>
              <a:t> </a:t>
            </a:r>
            <a:r>
              <a:rPr sz="2400" spc="-7" baseline="1736" dirty="0">
                <a:latin typeface="Arial MT"/>
                <a:cs typeface="Arial MT"/>
              </a:rPr>
              <a:t>electronic</a:t>
            </a:r>
            <a:r>
              <a:rPr sz="2400" spc="44" baseline="1736" dirty="0">
                <a:latin typeface="Arial MT"/>
                <a:cs typeface="Arial MT"/>
              </a:rPr>
              <a:t> </a:t>
            </a:r>
            <a:r>
              <a:rPr sz="2400" spc="-7" baseline="1736" dirty="0">
                <a:latin typeface="Arial MT"/>
                <a:cs typeface="Arial MT"/>
              </a:rPr>
              <a:t>files.</a:t>
            </a:r>
            <a:endParaRPr sz="2400" baseline="1736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15"/>
              </a:spcBef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2400" spc="-7" baseline="1736" dirty="0">
                <a:latin typeface="Arial MT"/>
                <a:cs typeface="Arial MT"/>
              </a:rPr>
              <a:t>Scanners</a:t>
            </a:r>
            <a:r>
              <a:rPr sz="2400" spc="52" baseline="1736" dirty="0">
                <a:latin typeface="Arial MT"/>
                <a:cs typeface="Arial MT"/>
              </a:rPr>
              <a:t> </a:t>
            </a:r>
            <a:r>
              <a:rPr sz="2400" spc="-7" baseline="1736" dirty="0">
                <a:latin typeface="Arial MT"/>
                <a:cs typeface="Arial MT"/>
              </a:rPr>
              <a:t>allow</a:t>
            </a:r>
            <a:r>
              <a:rPr sz="2400" spc="15" baseline="1736" dirty="0">
                <a:latin typeface="Arial MT"/>
                <a:cs typeface="Arial MT"/>
              </a:rPr>
              <a:t> </a:t>
            </a:r>
            <a:r>
              <a:rPr sz="2400" spc="-7" baseline="1736" dirty="0">
                <a:latin typeface="Arial MT"/>
                <a:cs typeface="Arial MT"/>
              </a:rPr>
              <a:t>users</a:t>
            </a:r>
            <a:r>
              <a:rPr sz="2400" spc="44" baseline="1736" dirty="0">
                <a:latin typeface="Arial MT"/>
                <a:cs typeface="Arial MT"/>
              </a:rPr>
              <a:t> </a:t>
            </a:r>
            <a:r>
              <a:rPr sz="2400" spc="-7" baseline="1736" dirty="0">
                <a:latin typeface="Arial MT"/>
                <a:cs typeface="Arial MT"/>
              </a:rPr>
              <a:t>to</a:t>
            </a:r>
            <a:r>
              <a:rPr sz="2400" spc="30" baseline="1736" dirty="0">
                <a:latin typeface="Arial MT"/>
                <a:cs typeface="Arial MT"/>
              </a:rPr>
              <a:t> </a:t>
            </a:r>
            <a:r>
              <a:rPr sz="2400" spc="-7" baseline="1736" dirty="0">
                <a:latin typeface="Arial MT"/>
                <a:cs typeface="Arial MT"/>
              </a:rPr>
              <a:t>convert</a:t>
            </a:r>
            <a:r>
              <a:rPr sz="2400" spc="60" baseline="1736" dirty="0">
                <a:latin typeface="Arial MT"/>
                <a:cs typeface="Arial MT"/>
              </a:rPr>
              <a:t> </a:t>
            </a:r>
            <a:r>
              <a:rPr sz="2400" spc="-7" baseline="1736" dirty="0">
                <a:latin typeface="Arial MT"/>
                <a:cs typeface="Arial MT"/>
              </a:rPr>
              <a:t>paper</a:t>
            </a:r>
            <a:r>
              <a:rPr sz="2400" spc="44" baseline="1736" dirty="0">
                <a:latin typeface="Arial MT"/>
                <a:cs typeface="Arial MT"/>
              </a:rPr>
              <a:t> </a:t>
            </a:r>
            <a:r>
              <a:rPr sz="2400" spc="-7" baseline="1736" dirty="0">
                <a:latin typeface="Arial MT"/>
                <a:cs typeface="Arial MT"/>
              </a:rPr>
              <a:t>documents</a:t>
            </a:r>
            <a:r>
              <a:rPr sz="2400" spc="75" baseline="1736" dirty="0">
                <a:latin typeface="Arial MT"/>
                <a:cs typeface="Arial MT"/>
              </a:rPr>
              <a:t> </a:t>
            </a:r>
            <a:r>
              <a:rPr sz="2400" spc="-7" baseline="1736" dirty="0">
                <a:latin typeface="Arial MT"/>
                <a:cs typeface="Arial MT"/>
              </a:rPr>
              <a:t>into</a:t>
            </a:r>
            <a:r>
              <a:rPr sz="2400" spc="30" baseline="1736" dirty="0">
                <a:latin typeface="Arial MT"/>
                <a:cs typeface="Arial MT"/>
              </a:rPr>
              <a:t> </a:t>
            </a:r>
            <a:r>
              <a:rPr sz="2400" spc="-7" baseline="1736" dirty="0">
                <a:latin typeface="Arial MT"/>
                <a:cs typeface="Arial MT"/>
              </a:rPr>
              <a:t>electronic</a:t>
            </a:r>
            <a:r>
              <a:rPr sz="2400" spc="104" baseline="1736" dirty="0">
                <a:latin typeface="Arial MT"/>
                <a:cs typeface="Arial MT"/>
              </a:rPr>
              <a:t> </a:t>
            </a:r>
            <a:r>
              <a:rPr sz="2400" spc="-7" baseline="1736" dirty="0">
                <a:latin typeface="Arial MT"/>
                <a:cs typeface="Arial MT"/>
              </a:rPr>
              <a:t>files.</a:t>
            </a:r>
            <a:endParaRPr sz="2400" baseline="1736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865" y="2286000"/>
            <a:ext cx="8218805" cy="260223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50" b="1" spc="5" dirty="0">
                <a:latin typeface="Arial"/>
                <a:cs typeface="Arial"/>
              </a:rPr>
              <a:t>Objectives</a:t>
            </a:r>
            <a:endParaRPr sz="1850" dirty="0">
              <a:latin typeface="Arial"/>
              <a:cs typeface="Arial"/>
            </a:endParaRPr>
          </a:p>
          <a:p>
            <a:pPr marL="141605" indent="-129539">
              <a:lnSpc>
                <a:spcPct val="100000"/>
              </a:lnSpc>
              <a:spcBef>
                <a:spcPts val="825"/>
              </a:spcBef>
              <a:buChar char="•"/>
              <a:tabLst>
                <a:tab pos="142240" algn="l"/>
              </a:tabLst>
            </a:pPr>
            <a:r>
              <a:rPr sz="1600" spc="-5" dirty="0">
                <a:latin typeface="Arial MT"/>
                <a:cs typeface="Arial MT"/>
              </a:rPr>
              <a:t>Describe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types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printers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currently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available.</a:t>
            </a:r>
            <a:endParaRPr sz="1600" dirty="0">
              <a:latin typeface="Arial MT"/>
              <a:cs typeface="Arial MT"/>
            </a:endParaRPr>
          </a:p>
          <a:p>
            <a:pPr marL="141605" indent="-129539">
              <a:lnSpc>
                <a:spcPct val="100000"/>
              </a:lnSpc>
              <a:spcBef>
                <a:spcPts val="815"/>
              </a:spcBef>
              <a:buChar char="•"/>
              <a:tabLst>
                <a:tab pos="142240" algn="l"/>
              </a:tabLst>
            </a:pPr>
            <a:r>
              <a:rPr sz="1600" spc="-5" dirty="0">
                <a:latin typeface="Arial MT"/>
                <a:cs typeface="Arial MT"/>
              </a:rPr>
              <a:t>Describe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installation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configuration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process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printers.</a:t>
            </a:r>
            <a:endParaRPr sz="1600" dirty="0">
              <a:latin typeface="Arial MT"/>
              <a:cs typeface="Arial MT"/>
            </a:endParaRPr>
          </a:p>
          <a:p>
            <a:pPr marL="141605" indent="-129539">
              <a:lnSpc>
                <a:spcPct val="100000"/>
              </a:lnSpc>
              <a:spcBef>
                <a:spcPts val="805"/>
              </a:spcBef>
              <a:buChar char="•"/>
              <a:tabLst>
                <a:tab pos="142240" algn="l"/>
              </a:tabLst>
            </a:pPr>
            <a:r>
              <a:rPr sz="1600" spc="-5" dirty="0">
                <a:latin typeface="Arial MT"/>
                <a:cs typeface="Arial MT"/>
              </a:rPr>
              <a:t>Describe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types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scanners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currently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available.</a:t>
            </a:r>
            <a:endParaRPr sz="1600" dirty="0">
              <a:latin typeface="Arial MT"/>
              <a:cs typeface="Arial MT"/>
            </a:endParaRPr>
          </a:p>
          <a:p>
            <a:pPr marL="141605" indent="-129539">
              <a:lnSpc>
                <a:spcPct val="100000"/>
              </a:lnSpc>
              <a:spcBef>
                <a:spcPts val="805"/>
              </a:spcBef>
              <a:buChar char="•"/>
              <a:tabLst>
                <a:tab pos="142240" algn="l"/>
              </a:tabLst>
            </a:pPr>
            <a:r>
              <a:rPr sz="1600" spc="-5" dirty="0">
                <a:latin typeface="Arial MT"/>
                <a:cs typeface="Arial MT"/>
              </a:rPr>
              <a:t>Describe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installation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configuration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process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scanners.</a:t>
            </a:r>
            <a:endParaRPr sz="1600" dirty="0">
              <a:latin typeface="Arial MT"/>
              <a:cs typeface="Arial MT"/>
            </a:endParaRPr>
          </a:p>
          <a:p>
            <a:pPr marL="141605" indent="-129539">
              <a:lnSpc>
                <a:spcPct val="100000"/>
              </a:lnSpc>
              <a:spcBef>
                <a:spcPts val="815"/>
              </a:spcBef>
              <a:buChar char="•"/>
              <a:tabLst>
                <a:tab pos="142240" algn="l"/>
              </a:tabLst>
            </a:pPr>
            <a:r>
              <a:rPr sz="1600" spc="-5" dirty="0">
                <a:latin typeface="Arial MT"/>
                <a:cs typeface="Arial MT"/>
              </a:rPr>
              <a:t>Identify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apply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common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preventive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maintenance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techniques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printers</a:t>
            </a:r>
            <a:r>
              <a:rPr sz="1600" spc="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scanners.</a:t>
            </a:r>
            <a:endParaRPr sz="1600" dirty="0">
              <a:latin typeface="Arial MT"/>
              <a:cs typeface="Arial MT"/>
            </a:endParaRPr>
          </a:p>
          <a:p>
            <a:pPr marL="163195" indent="-151130">
              <a:lnSpc>
                <a:spcPct val="100000"/>
              </a:lnSpc>
              <a:spcBef>
                <a:spcPts val="1490"/>
              </a:spcBef>
              <a:buChar char="•"/>
              <a:tabLst>
                <a:tab pos="163830" algn="l"/>
              </a:tabLst>
            </a:pPr>
            <a:r>
              <a:rPr sz="1600" spc="-10" dirty="0">
                <a:latin typeface="Arial MT"/>
                <a:cs typeface="Arial MT"/>
              </a:rPr>
              <a:t>Troubleshoot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printers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scanners.</a:t>
            </a:r>
            <a:endParaRPr sz="16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95670" y="82197"/>
            <a:ext cx="1261333" cy="100647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684" y="199466"/>
            <a:ext cx="4666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Describe</a:t>
            </a:r>
            <a:r>
              <a:rPr spc="10" dirty="0"/>
              <a:t> </a:t>
            </a:r>
            <a:r>
              <a:rPr spc="-5" dirty="0"/>
              <a:t>how</a:t>
            </a:r>
            <a:r>
              <a:rPr spc="-20" dirty="0"/>
              <a:t> </a:t>
            </a:r>
            <a:r>
              <a:rPr spc="-15" dirty="0"/>
              <a:t>to</a:t>
            </a:r>
            <a:r>
              <a:rPr spc="-5" dirty="0"/>
              <a:t> </a:t>
            </a:r>
            <a:r>
              <a:rPr spc="-10" dirty="0"/>
              <a:t>share</a:t>
            </a:r>
            <a:r>
              <a:rPr spc="15" dirty="0"/>
              <a:t> </a:t>
            </a:r>
            <a:r>
              <a:rPr spc="-5" dirty="0"/>
              <a:t>a</a:t>
            </a:r>
            <a:r>
              <a:rPr spc="20" dirty="0"/>
              <a:t> </a:t>
            </a:r>
            <a:r>
              <a:rPr spc="-15" dirty="0"/>
              <a:t>printer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684" y="695325"/>
            <a:ext cx="9728200" cy="354266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1300" marR="5080" indent="-228600">
              <a:lnSpc>
                <a:spcPct val="80000"/>
              </a:lnSpc>
              <a:spcBef>
                <a:spcPts val="5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Printer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sharing</a:t>
            </a:r>
            <a:r>
              <a:rPr sz="2000" dirty="0">
                <a:latin typeface="Calibri"/>
                <a:cs typeface="Calibri"/>
              </a:rPr>
              <a:t> enables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users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clients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directly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connected.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Go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control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panel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Click</a:t>
            </a:r>
            <a:r>
              <a:rPr sz="2000" spc="-10" dirty="0">
                <a:latin typeface="Calibri"/>
                <a:cs typeface="Calibri"/>
              </a:rPr>
              <a:t> hardware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sounds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Click 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devices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printers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right </a:t>
            </a:r>
            <a:r>
              <a:rPr sz="2000" dirty="0">
                <a:latin typeface="Calibri"/>
                <a:cs typeface="Calibri"/>
              </a:rPr>
              <a:t>click </a:t>
            </a:r>
            <a:r>
              <a:rPr sz="2000" spc="-5" dirty="0">
                <a:latin typeface="Calibri"/>
                <a:cs typeface="Calibri"/>
              </a:rPr>
              <a:t>on it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Click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sharing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Check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“share</a:t>
            </a:r>
            <a:r>
              <a:rPr sz="2000" dirty="0">
                <a:latin typeface="Calibri"/>
                <a:cs typeface="Calibri"/>
              </a:rPr>
              <a:t> this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printer”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Keep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change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share</a:t>
            </a:r>
            <a:r>
              <a:rPr sz="2000" spc="-5" dirty="0">
                <a:latin typeface="Calibri"/>
                <a:cs typeface="Calibri"/>
              </a:rPr>
              <a:t> name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Click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apply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3719" y="1618488"/>
            <a:ext cx="4408932" cy="44013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4158" y="167541"/>
            <a:ext cx="1261333" cy="100647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917" y="368046"/>
            <a:ext cx="1339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Sc</a:t>
            </a:r>
            <a:r>
              <a:rPr spc="-15" dirty="0"/>
              <a:t>a</a:t>
            </a:r>
            <a:r>
              <a:rPr spc="-5" dirty="0"/>
              <a:t>nne</a:t>
            </a:r>
            <a:r>
              <a:rPr spc="-45" dirty="0"/>
              <a:t>r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2917" y="799947"/>
            <a:ext cx="9686290" cy="363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Scanners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convert printed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images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into</a:t>
            </a:r>
            <a:r>
              <a:rPr sz="2000" dirty="0">
                <a:latin typeface="Calibri"/>
                <a:cs typeface="Calibri"/>
              </a:rPr>
              <a:t> an</a:t>
            </a:r>
            <a:r>
              <a:rPr sz="2000" spc="-5" dirty="0">
                <a:latin typeface="Calibri"/>
                <a:cs typeface="Calibri"/>
              </a:rPr>
              <a:t> electronic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format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computer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store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required.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After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image has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scanned,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saved,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modified,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e-mailed</a:t>
            </a:r>
            <a:endParaRPr sz="2000">
              <a:latin typeface="Calibri"/>
              <a:cs typeface="Calibri"/>
            </a:endParaRPr>
          </a:p>
          <a:p>
            <a:pPr marL="68580" marR="3091815" indent="-56515">
              <a:lnSpc>
                <a:spcPts val="3170"/>
              </a:lnSpc>
              <a:spcBef>
                <a:spcPts val="2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Scanners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typically </a:t>
            </a:r>
            <a:r>
              <a:rPr sz="2000" spc="-15" dirty="0">
                <a:latin typeface="Calibri"/>
                <a:cs typeface="Calibri"/>
              </a:rPr>
              <a:t>create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RGB </a:t>
            </a:r>
            <a:r>
              <a:rPr sz="2000" spc="-5" dirty="0">
                <a:latin typeface="Calibri"/>
                <a:cs typeface="Calibri"/>
              </a:rPr>
              <a:t>image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converted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common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image </a:t>
            </a:r>
            <a:r>
              <a:rPr sz="2000" spc="-15" dirty="0">
                <a:latin typeface="Calibri"/>
                <a:cs typeface="Calibri"/>
              </a:rPr>
              <a:t>formats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</a:t>
            </a:r>
            <a:r>
              <a:rPr sz="2000" dirty="0">
                <a:latin typeface="Calibri"/>
                <a:cs typeface="Calibri"/>
              </a:rPr>
              <a:t> 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JPEG,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TIFF,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65" dirty="0">
                <a:latin typeface="Calibri"/>
                <a:cs typeface="Calibri"/>
              </a:rPr>
              <a:t>BMP,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PNG.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The resolution of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scanner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measured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dots</a:t>
            </a:r>
            <a:r>
              <a:rPr sz="2000" dirty="0">
                <a:latin typeface="Calibri"/>
                <a:cs typeface="Calibri"/>
              </a:rPr>
              <a:t> per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inch </a:t>
            </a:r>
            <a:r>
              <a:rPr sz="2000" spc="-5" dirty="0">
                <a:latin typeface="Calibri"/>
                <a:cs typeface="Calibri"/>
              </a:rPr>
              <a:t>(dpi).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spc="-20" dirty="0">
                <a:latin typeface="Calibri"/>
                <a:cs typeface="Calibri"/>
              </a:rPr>
              <a:t>Like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printers,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dpi,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better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quality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image.</a:t>
            </a:r>
            <a:endParaRPr sz="2000">
              <a:latin typeface="Calibri"/>
              <a:cs typeface="Calibri"/>
            </a:endParaRPr>
          </a:p>
          <a:p>
            <a:pPr marL="12700" marR="3797935">
              <a:lnSpc>
                <a:spcPct val="131500"/>
              </a:lnSpc>
              <a:spcBef>
                <a:spcPts val="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interfaces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cables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printers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typically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the </a:t>
            </a:r>
            <a:r>
              <a:rPr sz="2000" spc="-10" dirty="0">
                <a:latin typeface="Calibri"/>
                <a:cs typeface="Calibri"/>
              </a:rPr>
              <a:t>interfaces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cables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scanners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1628" y="2173223"/>
            <a:ext cx="3962400" cy="3962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4158" y="167541"/>
            <a:ext cx="1261333" cy="100647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145" y="421640"/>
            <a:ext cx="2590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All</a:t>
            </a:r>
            <a:r>
              <a:rPr spc="-25" dirty="0"/>
              <a:t> </a:t>
            </a:r>
            <a:r>
              <a:rPr spc="-5" dirty="0"/>
              <a:t>in</a:t>
            </a:r>
            <a:r>
              <a:rPr spc="-15" dirty="0"/>
              <a:t> </a:t>
            </a:r>
            <a:r>
              <a:rPr spc="-5" dirty="0"/>
              <a:t>one</a:t>
            </a:r>
            <a:r>
              <a:rPr spc="-20" dirty="0"/>
              <a:t> </a:t>
            </a:r>
            <a:r>
              <a:rPr spc="-5" dirty="0"/>
              <a:t>devices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2145" y="950163"/>
            <a:ext cx="9560560" cy="1008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all-in-one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device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combines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functionality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multiple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devices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10" dirty="0">
                <a:latin typeface="Calibri"/>
                <a:cs typeface="Calibri"/>
              </a:rPr>
              <a:t> physical</a:t>
            </a:r>
            <a:r>
              <a:rPr sz="2000" spc="-5" dirty="0">
                <a:latin typeface="Calibri"/>
                <a:cs typeface="Calibri"/>
              </a:rPr>
              <a:t> piece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10" dirty="0">
                <a:latin typeface="Calibri"/>
                <a:cs typeface="Calibri"/>
              </a:rPr>
              <a:t>hardware.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spc="-5" dirty="0">
                <a:latin typeface="Calibri"/>
                <a:cs typeface="Calibri"/>
              </a:rPr>
              <a:t>All-in-one devices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generally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 these functions: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2145" y="1933206"/>
            <a:ext cx="152400" cy="163068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dirty="0">
                <a:latin typeface="Calibri"/>
                <a:cs typeface="Calibri"/>
              </a:rPr>
              <a:t>•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latin typeface="Calibri"/>
                <a:cs typeface="Calibri"/>
              </a:rPr>
              <a:t>•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dirty="0">
                <a:latin typeface="Calibri"/>
                <a:cs typeface="Calibri"/>
              </a:rPr>
              <a:t>•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dirty="0">
                <a:latin typeface="Calibri"/>
                <a:cs typeface="Calibri"/>
              </a:rPr>
              <a:t>•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6825" y="1933206"/>
            <a:ext cx="854075" cy="1630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700"/>
              </a:lnSpc>
              <a:spcBef>
                <a:spcPts val="90"/>
              </a:spcBef>
            </a:pPr>
            <a:r>
              <a:rPr sz="2000" spc="-5" dirty="0">
                <a:latin typeface="Calibri"/>
                <a:cs typeface="Calibri"/>
              </a:rPr>
              <a:t>Scanner  </a:t>
            </a:r>
            <a:r>
              <a:rPr sz="2000" spc="-10" dirty="0">
                <a:latin typeface="Calibri"/>
                <a:cs typeface="Calibri"/>
              </a:rPr>
              <a:t>Printer </a:t>
            </a:r>
            <a:r>
              <a:rPr sz="2000" spc="-5" dirty="0">
                <a:latin typeface="Calibri"/>
                <a:cs typeface="Calibri"/>
              </a:rPr>
              <a:t> Copier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Fax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2432" y="1546860"/>
            <a:ext cx="5045964" cy="51358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4158" y="167541"/>
            <a:ext cx="1261333" cy="100647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34" y="133502"/>
            <a:ext cx="2486660" cy="105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pc="-25" dirty="0"/>
              <a:t>Types </a:t>
            </a:r>
            <a:r>
              <a:rPr spc="-5" dirty="0"/>
              <a:t>of scanner </a:t>
            </a:r>
            <a:r>
              <a:rPr spc="-625" dirty="0"/>
              <a:t> </a:t>
            </a:r>
            <a:r>
              <a:rPr spc="-10" dirty="0"/>
              <a:t>Flat</a:t>
            </a:r>
            <a:r>
              <a:rPr spc="-25" dirty="0"/>
              <a:t> </a:t>
            </a:r>
            <a:r>
              <a:rPr spc="-5" dirty="0"/>
              <a:t>bed</a:t>
            </a:r>
            <a:r>
              <a:rPr spc="-30" dirty="0"/>
              <a:t> </a:t>
            </a:r>
            <a:r>
              <a:rPr spc="-5" dirty="0"/>
              <a:t>scanner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4" y="1261109"/>
            <a:ext cx="10321290" cy="1809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Flatbed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scanners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often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scan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books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photographs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archiving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ts val="228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scanner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head, consisting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array</a:t>
            </a:r>
            <a:r>
              <a:rPr sz="2000" dirty="0">
                <a:latin typeface="Calibri"/>
                <a:cs typeface="Calibri"/>
              </a:rPr>
              <a:t>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image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sensors,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beneath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glass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moves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along</a:t>
            </a:r>
            <a:endParaRPr sz="2000">
              <a:latin typeface="Calibri"/>
              <a:cs typeface="Calibri"/>
            </a:endParaRPr>
          </a:p>
          <a:p>
            <a:pPr marL="240665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item,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capturing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image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Sheet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feeders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dirty="0">
                <a:latin typeface="Calibri"/>
                <a:cs typeface="Calibri"/>
              </a:rPr>
              <a:t> with </a:t>
            </a:r>
            <a:r>
              <a:rPr sz="2000" spc="-5" dirty="0">
                <a:latin typeface="Calibri"/>
                <a:cs typeface="Calibri"/>
              </a:rPr>
              <a:t>flatbed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scanners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scan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images.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2043" y="4317491"/>
            <a:ext cx="3858767" cy="17998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4158" y="167541"/>
            <a:ext cx="1261333" cy="100647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788" y="135458"/>
            <a:ext cx="2686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Handheld</a:t>
            </a:r>
            <a:r>
              <a:rPr spc="-50" dirty="0"/>
              <a:t> </a:t>
            </a:r>
            <a:r>
              <a:rPr spc="-5" dirty="0"/>
              <a:t>scanner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788" y="567918"/>
            <a:ext cx="9923780" cy="15055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handheld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scanner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small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portable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9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scan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item,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carefully</a:t>
            </a:r>
            <a:r>
              <a:rPr sz="2000" spc="-5" dirty="0">
                <a:latin typeface="Calibri"/>
                <a:cs typeface="Calibri"/>
              </a:rPr>
              <a:t> pass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scanner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across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item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15" dirty="0">
                <a:latin typeface="Calibri"/>
                <a:cs typeface="Calibri"/>
              </a:rPr>
              <a:t> want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scan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ts val="228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libri"/>
                <a:cs typeface="Calibri"/>
              </a:rPr>
              <a:t>When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want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item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larger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head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handheld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scanner,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must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make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5" dirty="0">
                <a:latin typeface="Calibri"/>
                <a:cs typeface="Calibri"/>
              </a:rPr>
              <a:t> one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pass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capture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5400" y="1772411"/>
            <a:ext cx="2942844" cy="41224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4158" y="167541"/>
            <a:ext cx="1261333" cy="100647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321691"/>
            <a:ext cx="2113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Drum</a:t>
            </a:r>
            <a:r>
              <a:rPr spc="-60" dirty="0"/>
              <a:t> </a:t>
            </a:r>
            <a:r>
              <a:rPr spc="-5" dirty="0"/>
              <a:t>Scanner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850519"/>
            <a:ext cx="10235565" cy="168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Drum</a:t>
            </a:r>
            <a:r>
              <a:rPr sz="2000" spc="-10" dirty="0">
                <a:latin typeface="Calibri"/>
                <a:cs typeface="Calibri"/>
              </a:rPr>
              <a:t> scanners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produce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high-quality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transfer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image.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Drum </a:t>
            </a:r>
            <a:r>
              <a:rPr sz="2000" spc="-10" dirty="0">
                <a:latin typeface="Calibri"/>
                <a:cs typeface="Calibri"/>
              </a:rPr>
              <a:t>scanners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usually used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commercially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replaced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lower-priced,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high-quality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flatbed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scanners.</a:t>
            </a:r>
            <a:endParaRPr sz="2000">
              <a:latin typeface="Calibri"/>
              <a:cs typeface="Calibri"/>
            </a:endParaRPr>
          </a:p>
          <a:p>
            <a:pPr marL="241300" marR="5080" indent="-228600">
              <a:lnSpc>
                <a:spcPts val="2160"/>
              </a:lnSpc>
              <a:spcBef>
                <a:spcPts val="10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9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scan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image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drum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scanner,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15" dirty="0">
                <a:latin typeface="Calibri"/>
                <a:cs typeface="Calibri"/>
              </a:rPr>
              <a:t> attach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image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revolving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drum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into</a:t>
            </a:r>
            <a:r>
              <a:rPr sz="2000" dirty="0">
                <a:latin typeface="Calibri"/>
                <a:cs typeface="Calibri"/>
              </a:rPr>
              <a:t> a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supporting</a:t>
            </a:r>
            <a:r>
              <a:rPr sz="2000" spc="-10" dirty="0">
                <a:latin typeface="Calibri"/>
                <a:cs typeface="Calibri"/>
              </a:rPr>
              <a:t> canister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optical</a:t>
            </a:r>
            <a:r>
              <a:rPr sz="2000" spc="-10" dirty="0">
                <a:latin typeface="Calibri"/>
                <a:cs typeface="Calibri"/>
              </a:rPr>
              <a:t> scanners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move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slowly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across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drum</a:t>
            </a:r>
            <a:r>
              <a:rPr sz="2000" spc="-10" dirty="0">
                <a:latin typeface="Calibri"/>
                <a:cs typeface="Calibri"/>
              </a:rPr>
              <a:t> surface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until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entire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image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captured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4158" y="167541"/>
            <a:ext cx="1261333" cy="10064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59168" y="3116579"/>
            <a:ext cx="4704587" cy="239877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814" y="221742"/>
            <a:ext cx="9370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Describe</a:t>
            </a:r>
            <a:r>
              <a:rPr spc="20" dirty="0"/>
              <a:t> </a:t>
            </a:r>
            <a:r>
              <a:rPr spc="-5" dirty="0"/>
              <a:t>the</a:t>
            </a:r>
            <a:r>
              <a:rPr spc="20" dirty="0"/>
              <a:t> </a:t>
            </a:r>
            <a:r>
              <a:rPr spc="-15" dirty="0"/>
              <a:t>installation</a:t>
            </a:r>
            <a:r>
              <a:rPr spc="20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15" dirty="0"/>
              <a:t>configuration</a:t>
            </a:r>
            <a:r>
              <a:rPr spc="25" dirty="0"/>
              <a:t> </a:t>
            </a:r>
            <a:r>
              <a:rPr spc="-10" dirty="0"/>
              <a:t>process</a:t>
            </a:r>
            <a:r>
              <a:rPr spc="5" dirty="0"/>
              <a:t> </a:t>
            </a:r>
            <a:r>
              <a:rPr spc="-20" dirty="0"/>
              <a:t>for</a:t>
            </a:r>
            <a:r>
              <a:rPr spc="20" dirty="0"/>
              <a:t> </a:t>
            </a:r>
            <a:r>
              <a:rPr spc="-10" dirty="0"/>
              <a:t>scanners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814" y="1057249"/>
            <a:ext cx="152400" cy="12287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dirty="0">
                <a:latin typeface="Calibri"/>
                <a:cs typeface="Calibri"/>
              </a:rPr>
              <a:t>•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dirty="0">
                <a:latin typeface="Calibri"/>
                <a:cs typeface="Calibri"/>
              </a:rPr>
              <a:t>•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latin typeface="Calibri"/>
                <a:cs typeface="Calibri"/>
              </a:rPr>
              <a:t>•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1519" y="1057249"/>
            <a:ext cx="5431155" cy="1228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5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Explain how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power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connect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30" dirty="0">
                <a:latin typeface="Calibri"/>
                <a:cs typeface="Calibri"/>
              </a:rPr>
              <a:t>scanner. 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Describe how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install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update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device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driver.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Identify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configuration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options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default </a:t>
            </a:r>
            <a:r>
              <a:rPr sz="2000" spc="-5" dirty="0">
                <a:latin typeface="Calibri"/>
                <a:cs typeface="Calibri"/>
              </a:rPr>
              <a:t>settings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0771" y="1967483"/>
            <a:ext cx="4062983" cy="41285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4158" y="167541"/>
            <a:ext cx="1261333" cy="100647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221742"/>
            <a:ext cx="6622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Explain</a:t>
            </a:r>
            <a:r>
              <a:rPr dirty="0"/>
              <a:t> </a:t>
            </a:r>
            <a:r>
              <a:rPr spc="-5" dirty="0"/>
              <a:t>how </a:t>
            </a:r>
            <a:r>
              <a:rPr spc="-15" dirty="0"/>
              <a:t>to</a:t>
            </a:r>
            <a:r>
              <a:rPr spc="-5" dirty="0"/>
              <a:t> </a:t>
            </a:r>
            <a:r>
              <a:rPr spc="-10" dirty="0"/>
              <a:t>power</a:t>
            </a:r>
            <a:r>
              <a:rPr spc="5" dirty="0"/>
              <a:t> </a:t>
            </a:r>
            <a:r>
              <a:rPr spc="-5" dirty="0"/>
              <a:t>and connect</a:t>
            </a:r>
            <a:r>
              <a:rPr spc="10" dirty="0"/>
              <a:t> </a:t>
            </a:r>
            <a:r>
              <a:rPr spc="-5" dirty="0"/>
              <a:t>a</a:t>
            </a:r>
            <a:r>
              <a:rPr spc="5" dirty="0"/>
              <a:t> </a:t>
            </a:r>
            <a:r>
              <a:rPr spc="-5" dirty="0"/>
              <a:t>scanner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653643"/>
            <a:ext cx="11326495" cy="15055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scanners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connect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computer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USB,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FireWire,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network,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parallel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port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interface</a:t>
            </a:r>
            <a:endParaRPr sz="2000">
              <a:latin typeface="Calibri"/>
              <a:cs typeface="Calibri"/>
            </a:endParaRPr>
          </a:p>
          <a:p>
            <a:pPr marL="241300" marR="5080" indent="-228600">
              <a:lnSpc>
                <a:spcPts val="2160"/>
              </a:lnSpc>
              <a:spcBef>
                <a:spcPts val="10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all-in-one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device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plugged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directly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into</a:t>
            </a:r>
            <a:r>
              <a:rPr sz="2000" dirty="0">
                <a:latin typeface="Calibri"/>
                <a:cs typeface="Calibri"/>
              </a:rPr>
              <a:t> 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 </a:t>
            </a:r>
            <a:r>
              <a:rPr sz="2000" spc="-10" dirty="0">
                <a:latin typeface="Calibri"/>
                <a:cs typeface="Calibri"/>
              </a:rPr>
              <a:t>wall</a:t>
            </a:r>
            <a:r>
              <a:rPr sz="2000" spc="-5" dirty="0">
                <a:latin typeface="Calibri"/>
                <a:cs typeface="Calibri"/>
              </a:rPr>
              <a:t> outlet.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Other types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scanners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acquire power through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USB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FireWire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connector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Use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scanner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documentation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your </a:t>
            </a:r>
            <a:r>
              <a:rPr sz="2000" dirty="0">
                <a:latin typeface="Calibri"/>
                <a:cs typeface="Calibri"/>
              </a:rPr>
              <a:t>guide,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check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manufacturer's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website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instructions.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43088" y="2414016"/>
            <a:ext cx="3877055" cy="37155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4158" y="167541"/>
            <a:ext cx="1261333" cy="100647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114" y="264109"/>
            <a:ext cx="4668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Install</a:t>
            </a:r>
            <a:r>
              <a:rPr spc="5"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15" dirty="0"/>
              <a:t>update</a:t>
            </a:r>
            <a:r>
              <a:rPr dirty="0"/>
              <a:t> </a:t>
            </a:r>
            <a:r>
              <a:rPr spc="-10" dirty="0"/>
              <a:t>device</a:t>
            </a:r>
            <a:r>
              <a:rPr spc="15" dirty="0"/>
              <a:t> </a:t>
            </a:r>
            <a:r>
              <a:rPr spc="-10" dirty="0"/>
              <a:t>driver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1114" y="696569"/>
            <a:ext cx="10337165" cy="177990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Install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driver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software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manufacturer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scanner</a:t>
            </a:r>
            <a:endParaRPr sz="2000">
              <a:latin typeface="Calibri"/>
              <a:cs typeface="Calibri"/>
            </a:endParaRPr>
          </a:p>
          <a:p>
            <a:pPr marL="241300" marR="5080" indent="-228600">
              <a:lnSpc>
                <a:spcPts val="2160"/>
              </a:lnSpc>
              <a:spcBef>
                <a:spcPts val="1040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dirty="0"/>
              <a:t>	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might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install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drivers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manufacturer's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website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gain</a:t>
            </a:r>
            <a:r>
              <a:rPr sz="2000" spc="-5" dirty="0">
                <a:latin typeface="Calibri"/>
                <a:cs typeface="Calibri"/>
              </a:rPr>
              <a:t> additional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functionality,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diagnostic</a:t>
            </a:r>
            <a:r>
              <a:rPr sz="2000" spc="-10" dirty="0">
                <a:latin typeface="Calibri"/>
                <a:cs typeface="Calibri"/>
              </a:rPr>
              <a:t> tools,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5" dirty="0">
                <a:latin typeface="Calibri"/>
                <a:cs typeface="Calibri"/>
              </a:rPr>
              <a:t> troubleshooting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utilities.</a:t>
            </a:r>
            <a:endParaRPr sz="2000">
              <a:latin typeface="Calibri"/>
              <a:cs typeface="Calibri"/>
            </a:endParaRPr>
          </a:p>
          <a:p>
            <a:pPr marL="297180" indent="-285115">
              <a:lnSpc>
                <a:spcPts val="2280"/>
              </a:lnSpc>
              <a:spcBef>
                <a:spcPts val="725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2000" spc="-5" dirty="0">
                <a:latin typeface="Calibri"/>
                <a:cs typeface="Calibri"/>
              </a:rPr>
              <a:t>Download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software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manufacturer's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website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 any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directions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provided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install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software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5" dirty="0">
                <a:latin typeface="Calibri"/>
                <a:cs typeface="Calibri"/>
              </a:rPr>
              <a:t> utilities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10" dirty="0">
                <a:latin typeface="Calibri"/>
                <a:cs typeface="Calibri"/>
              </a:rPr>
              <a:t>your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scanner.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7411" y="2471927"/>
            <a:ext cx="4347972" cy="39349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4158" y="167541"/>
            <a:ext cx="1261333" cy="100647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416" y="207391"/>
            <a:ext cx="7415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Identify</a:t>
            </a:r>
            <a:r>
              <a:rPr spc="20" dirty="0"/>
              <a:t> </a:t>
            </a:r>
            <a:r>
              <a:rPr spc="-15" dirty="0"/>
              <a:t>configuration</a:t>
            </a:r>
            <a:r>
              <a:rPr spc="15" dirty="0"/>
              <a:t> </a:t>
            </a:r>
            <a:r>
              <a:rPr spc="-5" dirty="0"/>
              <a:t>options</a:t>
            </a:r>
            <a:r>
              <a:rPr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15" dirty="0"/>
              <a:t>default</a:t>
            </a:r>
            <a:r>
              <a:rPr spc="25" dirty="0"/>
              <a:t> </a:t>
            </a:r>
            <a:r>
              <a:rPr spc="-15" dirty="0"/>
              <a:t>settings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8416" y="639713"/>
            <a:ext cx="152400" cy="163195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000" dirty="0">
                <a:latin typeface="Calibri"/>
                <a:cs typeface="Calibri"/>
              </a:rPr>
              <a:t>•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dirty="0">
                <a:latin typeface="Calibri"/>
                <a:cs typeface="Calibri"/>
              </a:rPr>
              <a:t>•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dirty="0">
                <a:latin typeface="Calibri"/>
                <a:cs typeface="Calibri"/>
              </a:rPr>
              <a:t>•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latin typeface="Calibri"/>
                <a:cs typeface="Calibri"/>
              </a:rPr>
              <a:t>•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2766" y="639713"/>
            <a:ext cx="5033645" cy="163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800"/>
              </a:lnSpc>
              <a:spcBef>
                <a:spcPts val="100"/>
              </a:spcBef>
            </a:pPr>
            <a:r>
              <a:rPr sz="2000" spc="-35" dirty="0">
                <a:latin typeface="Calibri"/>
                <a:cs typeface="Calibri"/>
              </a:rPr>
              <a:t>Color,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grayscale,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black-and-white scanning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One-touch </a:t>
            </a:r>
            <a:r>
              <a:rPr sz="2000" dirty="0">
                <a:latin typeface="Calibri"/>
                <a:cs typeface="Calibri"/>
              </a:rPr>
              <a:t>scanning </a:t>
            </a:r>
            <a:r>
              <a:rPr sz="2000" spc="-15" dirty="0">
                <a:latin typeface="Calibri"/>
                <a:cs typeface="Calibri"/>
              </a:rPr>
              <a:t>into </a:t>
            </a:r>
            <a:r>
              <a:rPr sz="2000" spc="-5" dirty="0">
                <a:latin typeface="Calibri"/>
                <a:cs typeface="Calibri"/>
              </a:rPr>
              <a:t>your </a:t>
            </a:r>
            <a:r>
              <a:rPr sz="2000" dirty="0">
                <a:latin typeface="Calibri"/>
                <a:cs typeface="Calibri"/>
              </a:rPr>
              <a:t>choice of </a:t>
            </a:r>
            <a:r>
              <a:rPr sz="2000" spc="-10" dirty="0">
                <a:latin typeface="Calibri"/>
                <a:cs typeface="Calibri"/>
              </a:rPr>
              <a:t>software </a:t>
            </a:r>
            <a:r>
              <a:rPr sz="2000" spc="-4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Quality and</a:t>
            </a:r>
            <a:r>
              <a:rPr sz="2000" spc="-5" dirty="0">
                <a:latin typeface="Calibri"/>
                <a:cs typeface="Calibri"/>
              </a:rPr>
              <a:t> resolution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choices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spc="-5" dirty="0">
                <a:latin typeface="Calibri"/>
                <a:cs typeface="Calibri"/>
              </a:rPr>
              <a:t>Sheet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feeders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3055" y="1804416"/>
            <a:ext cx="5551932" cy="43601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4158" y="167541"/>
            <a:ext cx="1261333" cy="10064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71524"/>
            <a:ext cx="72301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Characteristics</a:t>
            </a:r>
            <a:r>
              <a:rPr spc="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and</a:t>
            </a:r>
            <a:r>
              <a:rPr spc="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capabilities</a:t>
            </a:r>
            <a:r>
              <a:rPr spc="2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of</a:t>
            </a:r>
            <a:r>
              <a:rPr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printers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379"/>
            <a:ext cx="4459605" cy="399669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libri"/>
                <a:cs typeface="Calibri"/>
              </a:rPr>
              <a:t>Capacity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speed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libri"/>
                <a:cs typeface="Calibri"/>
              </a:rPr>
              <a:t>Color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black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white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libri"/>
                <a:cs typeface="Calibri"/>
              </a:rPr>
              <a:t>Quality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libri"/>
                <a:cs typeface="Calibri"/>
              </a:rPr>
              <a:t>Reliability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15" dirty="0">
                <a:latin typeface="Calibri"/>
                <a:cs typeface="Calibri"/>
              </a:rPr>
              <a:t>Warranty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Calibri"/>
                <a:cs typeface="Calibri"/>
              </a:rPr>
              <a:t>Scheduled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servicing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Calibri"/>
                <a:cs typeface="Calibri"/>
              </a:rPr>
              <a:t>Mean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Failures(MTBF)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45" dirty="0">
                <a:latin typeface="Calibri"/>
                <a:cs typeface="Calibri"/>
              </a:rPr>
              <a:t>Total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cost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ownership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Initial Purchase price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10" dirty="0">
                <a:latin typeface="Calibri"/>
                <a:cs typeface="Calibri"/>
              </a:rPr>
              <a:t>Cost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supplies(paper,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ink)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Maintenance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warranty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costs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95670" y="82197"/>
            <a:ext cx="1261333" cy="10064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9776" y="2036063"/>
            <a:ext cx="3799332" cy="389382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768" y="193040"/>
            <a:ext cx="994346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pc="-5" dirty="0"/>
              <a:t>Identify</a:t>
            </a:r>
            <a:r>
              <a:rPr spc="20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5" dirty="0"/>
              <a:t>apply</a:t>
            </a:r>
            <a:r>
              <a:rPr dirty="0"/>
              <a:t> </a:t>
            </a:r>
            <a:r>
              <a:rPr spc="-5" dirty="0"/>
              <a:t>common</a:t>
            </a:r>
            <a:r>
              <a:rPr dirty="0"/>
              <a:t> </a:t>
            </a:r>
            <a:r>
              <a:rPr spc="-20" dirty="0"/>
              <a:t>preventive</a:t>
            </a:r>
            <a:r>
              <a:rPr spc="30" dirty="0"/>
              <a:t> </a:t>
            </a:r>
            <a:r>
              <a:rPr spc="-15" dirty="0"/>
              <a:t>maintenance</a:t>
            </a:r>
            <a:r>
              <a:rPr spc="35" dirty="0"/>
              <a:t> </a:t>
            </a:r>
            <a:r>
              <a:rPr spc="-10" dirty="0"/>
              <a:t>techniques</a:t>
            </a:r>
            <a:r>
              <a:rPr spc="15" dirty="0"/>
              <a:t> </a:t>
            </a:r>
            <a:r>
              <a:rPr spc="-20" dirty="0"/>
              <a:t>for </a:t>
            </a:r>
            <a:r>
              <a:rPr spc="-615" dirty="0"/>
              <a:t> </a:t>
            </a:r>
            <a:r>
              <a:rPr spc="-20" dirty="0"/>
              <a:t>printers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5" dirty="0"/>
              <a:t>scanner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2768" y="1009243"/>
            <a:ext cx="9736455" cy="471741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000" b="1" spc="-15" dirty="0">
                <a:latin typeface="Calibri"/>
                <a:cs typeface="Calibri"/>
              </a:rPr>
              <a:t>Printer’s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Maintenance:</a:t>
            </a:r>
            <a:endParaRPr sz="2000">
              <a:latin typeface="Calibri"/>
              <a:cs typeface="Calibri"/>
            </a:endParaRPr>
          </a:p>
          <a:p>
            <a:pPr marL="241300" marR="5080" indent="-228600">
              <a:lnSpc>
                <a:spcPts val="2160"/>
              </a:lnSpc>
              <a:spcBef>
                <a:spcPts val="10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Calibri"/>
                <a:cs typeface="Calibri"/>
              </a:rPr>
              <a:t>Printers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many </a:t>
            </a:r>
            <a:r>
              <a:rPr sz="2000" spc="-5" dirty="0">
                <a:latin typeface="Calibri"/>
                <a:cs typeface="Calibri"/>
              </a:rPr>
              <a:t>moving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require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level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maintenance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most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electronic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devices.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unplug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electrical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source</a:t>
            </a:r>
            <a:endParaRPr sz="2000">
              <a:latin typeface="Calibri"/>
              <a:cs typeface="Calibri"/>
            </a:endParaRPr>
          </a:p>
          <a:p>
            <a:pPr marL="68580" marR="3048635" indent="-56515">
              <a:lnSpc>
                <a:spcPts val="3170"/>
              </a:lnSpc>
              <a:spcBef>
                <a:spcPts val="2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Calibri"/>
                <a:cs typeface="Calibri"/>
              </a:rPr>
              <a:t>printers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monitoring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diagnostic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software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manufacturer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can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help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maintain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printer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type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quality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paper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ink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affect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life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printer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Calibri"/>
              <a:cs typeface="Calibri"/>
            </a:endParaRPr>
          </a:p>
          <a:p>
            <a:pPr marL="68580" marR="2322830" indent="-56515">
              <a:lnSpc>
                <a:spcPct val="131500"/>
              </a:lnSpc>
            </a:pPr>
            <a:r>
              <a:rPr sz="2000" b="1" spc="-10" dirty="0">
                <a:latin typeface="Calibri"/>
                <a:cs typeface="Calibri"/>
              </a:rPr>
              <a:t>Paper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selection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High-quality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paper</a:t>
            </a:r>
            <a:r>
              <a:rPr sz="2000" spc="-5" dirty="0">
                <a:latin typeface="Calibri"/>
                <a:cs typeface="Calibri"/>
              </a:rPr>
              <a:t> 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help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ensure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printer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operates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efficiently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long </a:t>
            </a:r>
            <a:r>
              <a:rPr sz="2000" spc="-5" dirty="0">
                <a:latin typeface="Calibri"/>
                <a:cs typeface="Calibri"/>
              </a:rPr>
              <a:t>time.</a:t>
            </a:r>
            <a:endParaRPr sz="2000">
              <a:latin typeface="Calibri"/>
              <a:cs typeface="Calibri"/>
            </a:endParaRPr>
          </a:p>
          <a:p>
            <a:pPr marL="12700" marR="2326640">
              <a:lnSpc>
                <a:spcPts val="3170"/>
              </a:lnSpc>
              <a:spcBef>
                <a:spcPts val="85"/>
              </a:spcBef>
            </a:pPr>
            <a:r>
              <a:rPr sz="2000" b="1" dirty="0">
                <a:latin typeface="Calibri"/>
                <a:cs typeface="Calibri"/>
              </a:rPr>
              <a:t>Ink selection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5" dirty="0">
                <a:latin typeface="Calibri"/>
                <a:cs typeface="Calibri"/>
              </a:rPr>
              <a:t>The manufacturer recommends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brand </a:t>
            </a:r>
            <a:r>
              <a:rPr sz="2000" dirty="0">
                <a:latin typeface="Calibri"/>
                <a:cs typeface="Calibri"/>
              </a:rPr>
              <a:t>and type </a:t>
            </a:r>
            <a:r>
              <a:rPr sz="2000" spc="-5" dirty="0">
                <a:latin typeface="Calibri"/>
                <a:cs typeface="Calibri"/>
              </a:rPr>
              <a:t>of in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use.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wrong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ink 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installed,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printer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might</a:t>
            </a:r>
            <a:r>
              <a:rPr sz="2000" dirty="0">
                <a:latin typeface="Calibri"/>
                <a:cs typeface="Calibri"/>
              </a:rPr>
              <a:t> not</a:t>
            </a:r>
            <a:r>
              <a:rPr sz="2000" spc="-10" dirty="0">
                <a:latin typeface="Calibri"/>
                <a:cs typeface="Calibri"/>
              </a:rPr>
              <a:t> work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4883" y="2257044"/>
            <a:ext cx="4238244" cy="4267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4158" y="167541"/>
            <a:ext cx="1261333" cy="100647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Describe scanner</a:t>
            </a:r>
            <a:r>
              <a:rPr spc="-10" dirty="0"/>
              <a:t> </a:t>
            </a:r>
            <a:r>
              <a:rPr spc="-15" dirty="0"/>
              <a:t>maintenance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465" y="667867"/>
            <a:ext cx="7583805" cy="243522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scanner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surface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spc="-15" dirty="0">
                <a:latin typeface="Calibri"/>
                <a:cs typeface="Calibri"/>
              </a:rPr>
              <a:t>kept</a:t>
            </a:r>
            <a:r>
              <a:rPr sz="2000" dirty="0">
                <a:latin typeface="Calibri"/>
                <a:cs typeface="Calibri"/>
              </a:rPr>
              <a:t> clean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consult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manufacturer's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 </a:t>
            </a:r>
            <a:r>
              <a:rPr sz="2000" dirty="0">
                <a:latin typeface="Calibri"/>
                <a:cs typeface="Calibri"/>
              </a:rPr>
              <a:t>manual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cleaning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recommendations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When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scanner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 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use, </a:t>
            </a:r>
            <a:r>
              <a:rPr sz="2000" spc="-15" dirty="0">
                <a:latin typeface="Calibri"/>
                <a:cs typeface="Calibri"/>
              </a:rPr>
              <a:t>keep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lid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closed.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Put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handheld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scanners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safe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place.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Also,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never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lay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anything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heavy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scanner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because </a:t>
            </a:r>
            <a:r>
              <a:rPr sz="2000" spc="-10" dirty="0">
                <a:latin typeface="Calibri"/>
                <a:cs typeface="Calibri"/>
              </a:rPr>
              <a:t>you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damage</a:t>
            </a:r>
            <a:endParaRPr sz="200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casing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internal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7771" y="2801111"/>
            <a:ext cx="5029200" cy="34869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4158" y="167541"/>
            <a:ext cx="1261333" cy="100647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0" y="2667000"/>
            <a:ext cx="4535805" cy="615553"/>
          </a:xfrm>
        </p:spPr>
        <p:txBody>
          <a:bodyPr/>
          <a:lstStyle/>
          <a:p>
            <a:pPr algn="ctr"/>
            <a:r>
              <a:rPr lang="en-US" sz="4000" dirty="0" smtClean="0"/>
              <a:t>END OF LECTURE 10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659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447293"/>
            <a:ext cx="4476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Printer</a:t>
            </a:r>
            <a:r>
              <a:rPr spc="5" dirty="0"/>
              <a:t> </a:t>
            </a:r>
            <a:r>
              <a:rPr spc="-15" dirty="0"/>
              <a:t>to computer</a:t>
            </a:r>
            <a:r>
              <a:rPr dirty="0"/>
              <a:t> </a:t>
            </a:r>
            <a:r>
              <a:rPr spc="-15" dirty="0"/>
              <a:t>interfaces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139750"/>
            <a:ext cx="9617710" cy="363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computer</a:t>
            </a:r>
            <a:r>
              <a:rPr sz="2000" spc="-10" dirty="0">
                <a:latin typeface="Calibri"/>
                <a:cs typeface="Calibri"/>
              </a:rPr>
              <a:t> must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compatible </a:t>
            </a:r>
            <a:r>
              <a:rPr sz="2000" spc="-10" dirty="0">
                <a:latin typeface="Calibri"/>
                <a:cs typeface="Calibri"/>
              </a:rPr>
              <a:t>interface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be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documents.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Typically,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printers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connected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through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interfaces: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Serial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Calibri"/>
                <a:cs typeface="Calibri"/>
              </a:rPr>
              <a:t>Parallel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SCSI</a:t>
            </a: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USB</a:t>
            </a: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Fire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wire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Ethernet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Wireless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1600" y="19811"/>
            <a:ext cx="1519427" cy="10896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219836"/>
            <a:ext cx="314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Printers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Its 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453" y="1094710"/>
            <a:ext cx="1125601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8600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device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accepts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text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graphic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output</a:t>
            </a:r>
            <a:r>
              <a:rPr sz="2000" spc="-15" dirty="0">
                <a:latin typeface="Calibri"/>
                <a:cs typeface="Calibri"/>
              </a:rPr>
              <a:t> from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computer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20" dirty="0">
                <a:latin typeface="Calibri"/>
                <a:cs typeface="Calibri"/>
              </a:rPr>
              <a:t>transfers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paper,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usually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size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sheets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paper.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Printers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spc="-15" dirty="0">
                <a:latin typeface="Calibri"/>
                <a:cs typeface="Calibri"/>
              </a:rPr>
              <a:t>size,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speed,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sophistication,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cost.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2534513"/>
            <a:ext cx="2548890" cy="2031364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Types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are: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alibri"/>
                <a:cs typeface="Calibri"/>
              </a:rPr>
              <a:t>Laser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Printer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alibri"/>
                <a:cs typeface="Calibri"/>
              </a:rPr>
              <a:t>Impact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Printer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Ink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jet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Printer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alibri"/>
                <a:cs typeface="Calibri"/>
              </a:rPr>
              <a:t>Solid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ink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Printer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1600" y="19811"/>
            <a:ext cx="1519427" cy="10896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34911" y="2318004"/>
            <a:ext cx="3800855" cy="34853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70408"/>
            <a:ext cx="18942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Laser</a:t>
            </a:r>
            <a:r>
              <a:rPr spc="-55" dirty="0"/>
              <a:t> </a:t>
            </a:r>
            <a:r>
              <a:rPr spc="-15" dirty="0"/>
              <a:t>Printer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4871" y="1011237"/>
            <a:ext cx="10913745" cy="205422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laser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high-quality, </a:t>
            </a:r>
            <a:r>
              <a:rPr sz="2000" spc="-20" dirty="0">
                <a:latin typeface="Calibri"/>
                <a:cs typeface="Calibri"/>
              </a:rPr>
              <a:t>fast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laser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beam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create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image.</a:t>
            </a:r>
            <a:endParaRPr sz="2000" dirty="0">
              <a:latin typeface="Calibri"/>
              <a:cs typeface="Calibri"/>
            </a:endParaRPr>
          </a:p>
          <a:p>
            <a:pPr marL="241300" marR="332105" indent="-228600">
              <a:lnSpc>
                <a:spcPts val="2160"/>
              </a:lnSpc>
              <a:spcBef>
                <a:spcPts val="10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.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drum </a:t>
            </a:r>
            <a:r>
              <a:rPr sz="2000" spc="-15" dirty="0">
                <a:latin typeface="Calibri"/>
                <a:cs typeface="Calibri"/>
              </a:rPr>
              <a:t>rotates,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laser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beam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draws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electrostatic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image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drum,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image.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undeveloped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latent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image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passed 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supply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dry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toner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attracted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it.</a:t>
            </a:r>
          </a:p>
          <a:p>
            <a:pPr marL="241300" marR="5080" indent="-228600">
              <a:lnSpc>
                <a:spcPts val="216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drum </a:t>
            </a:r>
            <a:r>
              <a:rPr sz="2000" dirty="0">
                <a:latin typeface="Calibri"/>
                <a:cs typeface="Calibri"/>
              </a:rPr>
              <a:t>turns and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brings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image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contact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paper,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which </a:t>
            </a:r>
            <a:r>
              <a:rPr sz="2000" spc="-10" dirty="0">
                <a:latin typeface="Calibri"/>
                <a:cs typeface="Calibri"/>
              </a:rPr>
              <a:t>attracts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toner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from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drum.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paper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passed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through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fuser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made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hot</a:t>
            </a:r>
            <a:r>
              <a:rPr sz="2000" spc="-15" dirty="0">
                <a:latin typeface="Calibri"/>
                <a:cs typeface="Calibri"/>
              </a:rPr>
              <a:t> rollers,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 </a:t>
            </a:r>
            <a:r>
              <a:rPr sz="2000" spc="-5" dirty="0">
                <a:latin typeface="Calibri"/>
                <a:cs typeface="Calibri"/>
              </a:rPr>
              <a:t>melts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toner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into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paper.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24343" y="3028188"/>
            <a:ext cx="3880104" cy="29154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1600" y="19811"/>
            <a:ext cx="1519427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475615"/>
            <a:ext cx="2379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Printing</a:t>
            </a:r>
            <a:r>
              <a:rPr spc="-45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907770"/>
            <a:ext cx="1859280" cy="243522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000" spc="-5" dirty="0">
                <a:latin typeface="Calibri"/>
                <a:cs typeface="Calibri"/>
              </a:rPr>
              <a:t>Cleaning</a:t>
            </a:r>
            <a:endParaRPr sz="20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000" spc="-5" dirty="0">
                <a:latin typeface="Calibri"/>
                <a:cs typeface="Calibri"/>
              </a:rPr>
              <a:t>Conditioning</a:t>
            </a:r>
            <a:endParaRPr sz="20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000" spc="-10" dirty="0">
                <a:latin typeface="Calibri"/>
                <a:cs typeface="Calibri"/>
              </a:rPr>
              <a:t>Writing</a:t>
            </a:r>
            <a:endParaRPr sz="20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000" spc="-10" dirty="0">
                <a:latin typeface="Calibri"/>
                <a:cs typeface="Calibri"/>
              </a:rPr>
              <a:t>Developing</a:t>
            </a:r>
            <a:endParaRPr sz="20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000" spc="-20" dirty="0">
                <a:latin typeface="Calibri"/>
                <a:cs typeface="Calibri"/>
              </a:rPr>
              <a:t>Transferring</a:t>
            </a:r>
            <a:endParaRPr sz="20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000" spc="-5" dirty="0">
                <a:latin typeface="Calibri"/>
                <a:cs typeface="Calibri"/>
              </a:rPr>
              <a:t>Fusing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95670" y="82197"/>
            <a:ext cx="1261333" cy="10064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241" y="323215"/>
            <a:ext cx="2143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Impact</a:t>
            </a:r>
            <a:r>
              <a:rPr spc="-50" dirty="0"/>
              <a:t> </a:t>
            </a:r>
            <a:r>
              <a:rPr spc="-15" dirty="0"/>
              <a:t>Printer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241" y="1364361"/>
            <a:ext cx="10340975" cy="12807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algn="just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latin typeface="Calibri"/>
                <a:cs typeface="Calibri"/>
              </a:rPr>
              <a:t>Impact </a:t>
            </a:r>
            <a:r>
              <a:rPr sz="2000" spc="-15" dirty="0">
                <a:latin typeface="Calibri"/>
                <a:cs typeface="Calibri"/>
              </a:rPr>
              <a:t>printers </a:t>
            </a:r>
            <a:r>
              <a:rPr sz="2000" spc="-10" dirty="0">
                <a:latin typeface="Calibri"/>
                <a:cs typeface="Calibri"/>
              </a:rPr>
              <a:t>are very </a:t>
            </a:r>
            <a:r>
              <a:rPr sz="2000" spc="-5" dirty="0">
                <a:latin typeface="Calibri"/>
                <a:cs typeface="Calibri"/>
              </a:rPr>
              <a:t>basic </a:t>
            </a:r>
            <a:r>
              <a:rPr sz="2000" spc="-15" dirty="0">
                <a:latin typeface="Calibri"/>
                <a:cs typeface="Calibri"/>
              </a:rPr>
              <a:t>printers. </a:t>
            </a:r>
            <a:r>
              <a:rPr sz="2000" spc="-5" dirty="0">
                <a:latin typeface="Calibri"/>
                <a:cs typeface="Calibri"/>
              </a:rPr>
              <a:t>Impact </a:t>
            </a:r>
            <a:r>
              <a:rPr sz="2000" spc="-15" dirty="0">
                <a:latin typeface="Calibri"/>
                <a:cs typeface="Calibri"/>
              </a:rPr>
              <a:t>printers </a:t>
            </a:r>
            <a:r>
              <a:rPr sz="2000" spc="-20" dirty="0">
                <a:latin typeface="Calibri"/>
                <a:cs typeface="Calibri"/>
              </a:rPr>
              <a:t>have </a:t>
            </a:r>
            <a:r>
              <a:rPr sz="2000" spc="-10" dirty="0">
                <a:latin typeface="Calibri"/>
                <a:cs typeface="Calibri"/>
              </a:rPr>
              <a:t>print </a:t>
            </a:r>
            <a:r>
              <a:rPr sz="2000" spc="-5" dirty="0">
                <a:latin typeface="Calibri"/>
                <a:cs typeface="Calibri"/>
              </a:rPr>
              <a:t>heads that </a:t>
            </a:r>
            <a:r>
              <a:rPr sz="2000" spc="-15" dirty="0">
                <a:latin typeface="Calibri"/>
                <a:cs typeface="Calibri"/>
              </a:rPr>
              <a:t>strike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inked </a:t>
            </a:r>
            <a:r>
              <a:rPr sz="2000" spc="-5" dirty="0">
                <a:latin typeface="Calibri"/>
                <a:cs typeface="Calibri"/>
              </a:rPr>
              <a:t>ribbon, </a:t>
            </a:r>
            <a:r>
              <a:rPr sz="2000" dirty="0">
                <a:latin typeface="Calibri"/>
                <a:cs typeface="Calibri"/>
              </a:rPr>
              <a:t> causing </a:t>
            </a:r>
            <a:r>
              <a:rPr sz="2000" spc="-10" dirty="0">
                <a:latin typeface="Calibri"/>
                <a:cs typeface="Calibri"/>
              </a:rPr>
              <a:t>characters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imprinted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35" dirty="0">
                <a:latin typeface="Calibri"/>
                <a:cs typeface="Calibri"/>
              </a:rPr>
              <a:t>paper. </a:t>
            </a:r>
            <a:r>
              <a:rPr sz="2000" spc="-5" dirty="0">
                <a:latin typeface="Calibri"/>
                <a:cs typeface="Calibri"/>
              </a:rPr>
              <a:t>Dot matrix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5" dirty="0">
                <a:latin typeface="Calibri"/>
                <a:cs typeface="Calibri"/>
              </a:rPr>
              <a:t>daisy </a:t>
            </a:r>
            <a:r>
              <a:rPr sz="2000" dirty="0">
                <a:latin typeface="Calibri"/>
                <a:cs typeface="Calibri"/>
              </a:rPr>
              <a:t>wheel </a:t>
            </a:r>
            <a:r>
              <a:rPr sz="2000" spc="-10" dirty="0">
                <a:latin typeface="Calibri"/>
                <a:cs typeface="Calibri"/>
              </a:rPr>
              <a:t>are examples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impact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printers.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advantages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impact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printer: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241" y="2618079"/>
            <a:ext cx="152400" cy="123126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latin typeface="Calibri"/>
                <a:cs typeface="Calibri"/>
              </a:rPr>
              <a:t>•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dirty="0">
                <a:latin typeface="Calibri"/>
                <a:cs typeface="Calibri"/>
              </a:rPr>
              <a:t>•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latin typeface="Calibri"/>
                <a:cs typeface="Calibri"/>
              </a:rPr>
              <a:t>•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2666" y="2618079"/>
            <a:ext cx="3296920" cy="1231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317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Uses </a:t>
            </a:r>
            <a:r>
              <a:rPr sz="2000" spc="-10" dirty="0">
                <a:latin typeface="Calibri"/>
                <a:cs typeface="Calibri"/>
              </a:rPr>
              <a:t>inexpensive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consumables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Uses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continuous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feed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paper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carbon-copy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printing ability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241" y="3919220"/>
            <a:ext cx="61664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disadvantages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an impact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printer: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241" y="4226153"/>
            <a:ext cx="152400" cy="163068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dirty="0">
                <a:latin typeface="Calibri"/>
                <a:cs typeface="Calibri"/>
              </a:rPr>
              <a:t>•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latin typeface="Calibri"/>
                <a:cs typeface="Calibri"/>
              </a:rPr>
              <a:t>•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latin typeface="Calibri"/>
                <a:cs typeface="Calibri"/>
              </a:rPr>
              <a:t>•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dirty="0">
                <a:latin typeface="Calibri"/>
                <a:cs typeface="Calibri"/>
              </a:rPr>
              <a:t>•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2666" y="4226153"/>
            <a:ext cx="7755255" cy="163068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spc="-10" dirty="0">
                <a:latin typeface="Calibri"/>
                <a:cs typeface="Calibri"/>
              </a:rPr>
              <a:t>Noisy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spc="-5" dirty="0">
                <a:latin typeface="Calibri"/>
                <a:cs typeface="Calibri"/>
              </a:rPr>
              <a:t>Low-resolution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graphics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spc="-10" dirty="0">
                <a:latin typeface="Calibri"/>
                <a:cs typeface="Calibri"/>
              </a:rPr>
              <a:t>Limited</a:t>
            </a:r>
            <a:r>
              <a:rPr sz="2000" spc="-5" dirty="0">
                <a:latin typeface="Calibri"/>
                <a:cs typeface="Calibri"/>
              </a:rPr>
              <a:t> color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capability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spc="-5" dirty="0">
                <a:latin typeface="Calibri"/>
                <a:cs typeface="Calibri"/>
              </a:rPr>
              <a:t>Slow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printing,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normally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range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32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76</a:t>
            </a:r>
            <a:r>
              <a:rPr sz="2000" spc="-10" dirty="0">
                <a:latin typeface="Calibri"/>
                <a:cs typeface="Calibri"/>
              </a:rPr>
              <a:t> characters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second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(cps)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6556" y="2205227"/>
            <a:ext cx="3857244" cy="287578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95670" y="82197"/>
            <a:ext cx="1261333" cy="100647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0"/>
            <a:ext cx="3374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30" dirty="0">
                <a:latin typeface="Calibri"/>
                <a:cs typeface="Calibri"/>
              </a:rPr>
              <a:t>Types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of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Impact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Printer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997686"/>
            <a:ext cx="9566910" cy="1650364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000" b="1" spc="-10" dirty="0">
                <a:latin typeface="Calibri"/>
                <a:cs typeface="Calibri"/>
              </a:rPr>
              <a:t>Daisy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Wheel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Printer</a:t>
            </a:r>
            <a:endParaRPr sz="2000">
              <a:latin typeface="Calibri"/>
              <a:cs typeface="Calibri"/>
            </a:endParaRPr>
          </a:p>
          <a:p>
            <a:pPr marL="698500" indent="-229235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Calibri"/>
                <a:cs typeface="Calibri"/>
              </a:rPr>
              <a:t>the wheel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contains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letters,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numbers,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special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characters.</a:t>
            </a:r>
            <a:endParaRPr sz="2000">
              <a:latin typeface="Calibri"/>
              <a:cs typeface="Calibri"/>
            </a:endParaRPr>
          </a:p>
          <a:p>
            <a:pPr marL="698500" marR="5080" indent="-228600">
              <a:lnSpc>
                <a:spcPts val="2160"/>
              </a:lnSpc>
              <a:spcBef>
                <a:spcPts val="54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wheel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rotated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until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character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place, and 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electromechanical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hammer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pushes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character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ink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ribbon.</a:t>
            </a:r>
            <a:endParaRPr sz="2000">
              <a:latin typeface="Calibri"/>
              <a:cs typeface="Calibri"/>
            </a:endParaRPr>
          </a:p>
          <a:p>
            <a:pPr marL="698500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character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 </a:t>
            </a:r>
            <a:r>
              <a:rPr sz="2000" spc="-15" dirty="0">
                <a:latin typeface="Calibri"/>
                <a:cs typeface="Calibri"/>
              </a:rPr>
              <a:t>strikes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paper,</a:t>
            </a:r>
            <a:r>
              <a:rPr sz="2000" spc="-5" dirty="0">
                <a:latin typeface="Calibri"/>
                <a:cs typeface="Calibri"/>
              </a:rPr>
              <a:t> imprinting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character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paper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95670" y="82197"/>
            <a:ext cx="1261333" cy="10064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05300" y="2761488"/>
            <a:ext cx="7048500" cy="35143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2077</Words>
  <Application>Microsoft Office PowerPoint</Application>
  <PresentationFormat>Widescreen</PresentationFormat>
  <Paragraphs>253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Arial MT</vt:lpstr>
      <vt:lpstr>Calibri</vt:lpstr>
      <vt:lpstr>Calibri Light</vt:lpstr>
      <vt:lpstr>Office Theme</vt:lpstr>
      <vt:lpstr>Lecture 9</vt:lpstr>
      <vt:lpstr>Introduction</vt:lpstr>
      <vt:lpstr>Characteristics and capabilities of printers</vt:lpstr>
      <vt:lpstr>Printer to computer interfaces</vt:lpstr>
      <vt:lpstr>Printers and Its types</vt:lpstr>
      <vt:lpstr>Laser Printer</vt:lpstr>
      <vt:lpstr>Printing Process</vt:lpstr>
      <vt:lpstr>Impact Printer</vt:lpstr>
      <vt:lpstr>Types of Impact Printer</vt:lpstr>
      <vt:lpstr>Dot Matrix Printer</vt:lpstr>
      <vt:lpstr>Ink Jet Printers</vt:lpstr>
      <vt:lpstr>Solid ink printers</vt:lpstr>
      <vt:lpstr>Installation and configuration process of printers</vt:lpstr>
      <vt:lpstr>Describe how to set up a printer</vt:lpstr>
      <vt:lpstr>Explain how to power and connect the device using a local or network  port</vt:lpstr>
      <vt:lpstr>Describe how to install and update the device driver, firmware and  RAM</vt:lpstr>
      <vt:lpstr>Identify configuration options and default settings</vt:lpstr>
      <vt:lpstr>Describe how to optimize performance</vt:lpstr>
      <vt:lpstr>Describe how to print a test page</vt:lpstr>
      <vt:lpstr>Describe how to share a printer</vt:lpstr>
      <vt:lpstr>Scanners</vt:lpstr>
      <vt:lpstr>All in one devices</vt:lpstr>
      <vt:lpstr>Types of scanner  Flat bed scanner</vt:lpstr>
      <vt:lpstr>Handheld scanner</vt:lpstr>
      <vt:lpstr>Drum Scanner</vt:lpstr>
      <vt:lpstr>Describe the installation and configuration process for scanners</vt:lpstr>
      <vt:lpstr>Explain how to power and connect a scanner</vt:lpstr>
      <vt:lpstr>Install and update device driver</vt:lpstr>
      <vt:lpstr>Identify configuration options and default settings</vt:lpstr>
      <vt:lpstr>Identify and apply common preventive maintenance techniques for  printers and scanner</vt:lpstr>
      <vt:lpstr>Describe scanner maintenance</vt:lpstr>
      <vt:lpstr>END OF LECTURE 10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Puranjan</dc:creator>
  <cp:lastModifiedBy>Microsoft account</cp:lastModifiedBy>
  <cp:revision>3</cp:revision>
  <dcterms:created xsi:type="dcterms:W3CDTF">2022-08-16T04:14:22Z</dcterms:created>
  <dcterms:modified xsi:type="dcterms:W3CDTF">2022-10-14T08:16:53Z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2017-12-18T00:00:00Z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2022-08-16T00:00:00Z</vt:filetime>
  </property>
</Properties>
</file>