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Proxima Nova" charset="0"/>
      <p:regular r:id="rId19"/>
      <p:bold r:id="rId20"/>
      <p:italic r:id="rId21"/>
      <p:boldItalic r:id="rId22"/>
    </p:embeddedFont>
    <p:embeddedFont>
      <p:font typeface="Calibri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ixXhshn5GaXWqYn/fXLaugrpNe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682970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706639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image:https://mysterium.network/wp-content/uploads/2020/06/image5.jpg</a:t>
            </a:r>
            <a:endParaRPr/>
          </a:p>
        </p:txBody>
      </p:sp>
      <p:sp>
        <p:nvSpPr>
          <p:cNvPr id="125" name="Google Shape;1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634148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764237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45983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537860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408312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433927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094984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681308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747322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420165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911455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713206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image:https://www.google.com/url?sa=i&amp;url=https%3A%2F%2Fwww.itrelease.com%2F2021%2F04%2Fwhat-is-local-area-network-lan-in-computer%2F&amp;psig=AOvVaw3yf-mL4-HXyenFBqB_ihDl&amp;ust=1624242732743000&amp;source=images&amp;cd=vfe&amp;ved=0CAoQjRxqFwoTCOCAzqeWpfECFQAAAAAdAAAAABAQ</a:t>
            </a:r>
            <a:endParaRPr/>
          </a:p>
        </p:txBody>
      </p:sp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670878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068373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000195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subTitle" idx="1"/>
          </p:nvPr>
        </p:nvSpPr>
        <p:spPr>
          <a:xfrm>
            <a:off x="1524000" y="4067174"/>
            <a:ext cx="91440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2" name="Google Shape;22;p18" descr="A picture containing drawing, foo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0" y="228600"/>
            <a:ext cx="645622" cy="53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0" name="Google Shape;3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7" name="Google Shape;37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7" name="Google Shape;47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618601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3" name="Google Shape;5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8" name="Google Shape;5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7" descr="A picture containing street, person, riding, lamp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 t="7812" b="7813"/>
          <a:stretch/>
        </p:blipFill>
        <p:spPr>
          <a:xfrm>
            <a:off x="0" y="1714"/>
            <a:ext cx="12188952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7"/>
          <p:cNvSpPr/>
          <p:nvPr/>
        </p:nvSpPr>
        <p:spPr>
          <a:xfrm>
            <a:off x="-82210" y="-1714"/>
            <a:ext cx="12103693" cy="685971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7000">
                <a:srgbClr val="FFFFFF">
                  <a:alpha val="9803"/>
                </a:srgbClr>
              </a:gs>
              <a:gs pos="80000">
                <a:srgbClr val="FFFFFF">
                  <a:alpha val="84705"/>
                </a:srgbClr>
              </a:gs>
              <a:gs pos="100000">
                <a:srgbClr val="FFFFFF">
                  <a:alpha val="84705"/>
                </a:srgbClr>
              </a:gs>
            </a:gsLst>
            <a:lin ang="10800000" scaled="0"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7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3" name="Google Shape;13;p17"/>
          <p:cNvGrpSpPr/>
          <p:nvPr/>
        </p:nvGrpSpPr>
        <p:grpSpPr>
          <a:xfrm>
            <a:off x="12021484" y="-1714"/>
            <a:ext cx="167468" cy="6858000"/>
            <a:chOff x="12021484" y="-1714"/>
            <a:chExt cx="167468" cy="6858000"/>
          </a:xfrm>
        </p:grpSpPr>
        <p:sp>
          <p:nvSpPr>
            <p:cNvPr id="14" name="Google Shape;14;p17"/>
            <p:cNvSpPr/>
            <p:nvPr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 w="12700" cap="flat" cmpd="sng">
              <a:solidFill>
                <a:srgbClr val="232D8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7"/>
            <p:cNvSpPr/>
            <p:nvPr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 w="12700" cap="flat" cmpd="sng">
              <a:solidFill>
                <a:srgbClr val="DA182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" name="Google Shape;16;p17" descr="A picture containing drawing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564" y="6341526"/>
            <a:ext cx="464545" cy="456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7" descr="A picture containing drawing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8625" y="6326116"/>
            <a:ext cx="1152377" cy="335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7" descr="A close up of a sign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32101" y="6341526"/>
            <a:ext cx="867700" cy="35707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72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4248">
          <p15:clr>
            <a:srgbClr val="F26B43"/>
          </p15:clr>
        </p15:guide>
        <p15:guide id="4" pos="72">
          <p15:clr>
            <a:srgbClr val="F26B43"/>
          </p15:clr>
        </p15:guide>
        <p15:guide id="5" pos="96">
          <p15:clr>
            <a:srgbClr val="F26B43"/>
          </p15:clr>
        </p15:guide>
        <p15:guide id="6" orient="horz" pos="144">
          <p15:clr>
            <a:srgbClr val="F26B43"/>
          </p15:clr>
        </p15:guide>
        <p15:guide id="7" orient="horz" pos="1008">
          <p15:clr>
            <a:srgbClr val="F26B43"/>
          </p15:clr>
        </p15:guide>
        <p15:guide id="8" orient="horz" pos="1080">
          <p15:clr>
            <a:srgbClr val="F26B43"/>
          </p15:clr>
        </p15:guide>
        <p15:guide id="9" orient="horz" pos="3912">
          <p15:clr>
            <a:srgbClr val="F26B43"/>
          </p15:clr>
        </p15:guide>
        <p15:guide id="10" pos="6720">
          <p15:clr>
            <a:srgbClr val="F26B43"/>
          </p15:clr>
        </p15:guide>
        <p15:guide id="11" pos="6624">
          <p15:clr>
            <a:srgbClr val="F26B43"/>
          </p15:clr>
        </p15:guide>
        <p15:guide id="12" pos="5904">
          <p15:clr>
            <a:srgbClr val="F26B43"/>
          </p15:clr>
        </p15:guide>
        <p15:guide id="13" orient="horz" pos="3984">
          <p15:clr>
            <a:srgbClr val="F26B43"/>
          </p15:clr>
        </p15:guide>
        <p15:guide id="14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2197893" y="2819400"/>
            <a:ext cx="79248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600"/>
              <a:buFont typeface="Calibri"/>
              <a:buNone/>
            </a:pPr>
            <a:r>
              <a:rPr lang="en-US" sz="3600">
                <a:latin typeface="Proxima Nova"/>
                <a:ea typeface="Proxima Nova"/>
                <a:cs typeface="Proxima Nova"/>
                <a:sym typeface="Proxima Nova"/>
              </a:rPr>
              <a:t>Fundamentals of Computer Networks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4667250" y="1524001"/>
            <a:ext cx="27051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4019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Calibri"/>
              <a:buNone/>
            </a:pPr>
            <a:r>
              <a:rPr lang="en-US" sz="3200" b="1" i="0" u="none" strike="noStrike" cap="none" dirty="0">
                <a:solidFill>
                  <a:srgbClr val="1F3864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</a:t>
            </a:r>
            <a:r>
              <a:rPr lang="en-US" sz="3200" b="1" dirty="0" smtClean="0">
                <a:solidFill>
                  <a:srgbClr val="1F3864"/>
                </a:solidFill>
                <a:latin typeface="Proxima Nova"/>
                <a:ea typeface="Proxima Nova"/>
                <a:cs typeface="Proxima Nova"/>
                <a:sym typeface="Proxima Nova"/>
              </a:rPr>
              <a:t>16</a:t>
            </a:r>
            <a:endParaRPr sz="3200" b="1" i="0" u="none" strike="noStrike" cap="none" dirty="0">
              <a:solidFill>
                <a:srgbClr val="1F38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3635449" y="4301100"/>
            <a:ext cx="61467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244060"/>
                </a:solidFill>
                <a:latin typeface="Proxima Nova"/>
                <a:ea typeface="Proxima Nova"/>
                <a:cs typeface="Proxima Nova"/>
                <a:sym typeface="Proxima Nova"/>
              </a:rPr>
              <a:t>CT4005NI </a:t>
            </a:r>
            <a:r>
              <a:rPr lang="en-US" sz="2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 Computer Hardware and Software</a:t>
            </a:r>
            <a:endParaRPr sz="2000" b="1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spcBef>
                <a:spcPts val="22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Architectures</a:t>
            </a:r>
            <a:endParaRPr sz="2000" b="1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/>
        </p:nvSpPr>
        <p:spPr>
          <a:xfrm>
            <a:off x="1755141" y="812547"/>
            <a:ext cx="441388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0"/>
          <p:cNvSpPr txBox="1"/>
          <p:nvPr/>
        </p:nvSpPr>
        <p:spPr>
          <a:xfrm>
            <a:off x="1755140" y="2717928"/>
            <a:ext cx="1341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43510" marR="0" lvl="0" indent="-165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0"/>
          <p:cNvSpPr txBox="1"/>
          <p:nvPr/>
        </p:nvSpPr>
        <p:spPr>
          <a:xfrm>
            <a:off x="3308350" y="2717928"/>
            <a:ext cx="26314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0"/>
          <p:cNvSpPr txBox="1"/>
          <p:nvPr/>
        </p:nvSpPr>
        <p:spPr>
          <a:xfrm>
            <a:off x="838200" y="1726706"/>
            <a:ext cx="7445758" cy="3444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1F487C"/>
                </a:solidFill>
                <a:latin typeface="Proxima Nova"/>
                <a:ea typeface="Proxima Nova"/>
                <a:cs typeface="Proxima Nova"/>
                <a:sym typeface="Proxima Nova"/>
              </a:rPr>
              <a:t>16.2.4 </a:t>
            </a:r>
            <a:r>
              <a:rPr lang="en-US" sz="1800" b="1" dirty="0">
                <a:solidFill>
                  <a:srgbClr val="1F487C"/>
                </a:solidFill>
                <a:latin typeface="Proxima Nova"/>
                <a:ea typeface="Proxima Nova"/>
                <a:cs typeface="Proxima Nova"/>
                <a:sym typeface="Proxima Nova"/>
              </a:rPr>
              <a:t>Peer-to-Peer Networks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5080" lvl="0" indent="-228600" algn="just" rtl="0">
              <a:lnSpc>
                <a:spcPct val="150100"/>
              </a:lnSpc>
              <a:spcBef>
                <a:spcPts val="95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There are no dedicated servers or hierarchy  among the computers, meaning each device  has equivalent capabilities and responsibilities.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Peer-to-peer networks work best in environments with ten or fewer computers.</a:t>
            </a:r>
            <a:endParaRPr sz="205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lnSpc>
                <a:spcPct val="2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F487C"/>
                </a:solidFill>
                <a:latin typeface="Proxima Nova"/>
                <a:ea typeface="Proxima Nova"/>
                <a:cs typeface="Proxima Nova"/>
                <a:sym typeface="Proxima Nova"/>
              </a:rPr>
              <a:t>Disadvantages</a:t>
            </a:r>
            <a:endParaRPr sz="225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There is no centralized network administration.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117475" algn="l" rtl="0"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endParaRPr sz="175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228600" algn="l" rtl="0"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There is no centralized security.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10"/>
          <p:cNvSpPr txBox="1"/>
          <p:nvPr/>
        </p:nvSpPr>
        <p:spPr>
          <a:xfrm>
            <a:off x="838200" y="5224201"/>
            <a:ext cx="8684259" cy="85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network becomes more difficult to manage increasing number of computers.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228600" algn="l" rtl="0">
              <a:lnSpc>
                <a:spcPct val="15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There might be no centralized data storage.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10"/>
          <p:cNvSpPr txBox="1"/>
          <p:nvPr/>
        </p:nvSpPr>
        <p:spPr>
          <a:xfrm>
            <a:off x="457200" y="685800"/>
            <a:ext cx="6477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 smtClean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16.2 </a:t>
            </a:r>
            <a:r>
              <a:rPr lang="en-US" sz="2800" b="1" dirty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Types of Networks</a:t>
            </a:r>
            <a:endParaRPr sz="2800" b="1" dirty="0">
              <a:solidFill>
                <a:srgbClr val="1F38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3" name="Google Shape;13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1583" y="1825938"/>
            <a:ext cx="3603241" cy="2060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/>
        </p:nvSpPr>
        <p:spPr>
          <a:xfrm>
            <a:off x="114300" y="1752600"/>
            <a:ext cx="90297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1F487C"/>
                </a:solidFill>
                <a:latin typeface="Proxima Nova"/>
                <a:ea typeface="Proxima Nova"/>
                <a:cs typeface="Proxima Nova"/>
                <a:sym typeface="Proxima Nova"/>
              </a:rPr>
              <a:t>16.2.5 </a:t>
            </a:r>
            <a:r>
              <a:rPr lang="en-US" sz="1800" b="1" dirty="0">
                <a:solidFill>
                  <a:srgbClr val="1F487C"/>
                </a:solidFill>
                <a:latin typeface="Proxima Nova"/>
                <a:ea typeface="Proxima Nova"/>
                <a:cs typeface="Proxima Nova"/>
                <a:sym typeface="Proxima Nova"/>
              </a:rPr>
              <a:t>Client/Server Networks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98450" marR="5080" lvl="0" indent="-28575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 a client/server network, the client requests  information or services from the server.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11"/>
          <p:cNvSpPr txBox="1"/>
          <p:nvPr/>
        </p:nvSpPr>
        <p:spPr>
          <a:xfrm>
            <a:off x="152400" y="2667000"/>
            <a:ext cx="7086600" cy="3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984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Servers commonly perform some of	the processing work for client machines.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98450" marR="0" lvl="0" indent="-1555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Arial"/>
              <a:buNone/>
            </a:pPr>
            <a:endParaRPr sz="205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1F487C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Example:</a:t>
            </a:r>
            <a:endParaRPr sz="1800" b="1">
              <a:solidFill>
                <a:srgbClr val="1F487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984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Sorting database before delivering records to the client.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2984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Company's email server to send, receive, and  store email.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98450" marR="0" lvl="0" indent="-285750" algn="l" rtl="0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Network administrators maintain the servers for data backups and security measures.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98450" marR="0" lvl="0" indent="-285750" algn="l" rtl="0">
              <a:spcBef>
                <a:spcPts val="14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For data protection, an administrator performs a routine backup of all the files on the servers.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11"/>
          <p:cNvSpPr txBox="1"/>
          <p:nvPr/>
        </p:nvSpPr>
        <p:spPr>
          <a:xfrm>
            <a:off x="457200" y="685800"/>
            <a:ext cx="6477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 smtClean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16.2 </a:t>
            </a:r>
            <a:r>
              <a:rPr lang="en-US" sz="2800" b="1" dirty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Types of Networks</a:t>
            </a:r>
            <a:endParaRPr sz="2800" b="1" dirty="0">
              <a:solidFill>
                <a:srgbClr val="1F38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1" name="Google Shape;14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0510" y="2816428"/>
            <a:ext cx="4105275" cy="333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/>
        </p:nvSpPr>
        <p:spPr>
          <a:xfrm>
            <a:off x="914400" y="1828800"/>
            <a:ext cx="8603615" cy="3834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1F487C"/>
                </a:solidFill>
                <a:latin typeface="Proxima Nova"/>
                <a:ea typeface="Proxima Nova"/>
                <a:cs typeface="Proxima Nova"/>
                <a:sym typeface="Proxima Nova"/>
              </a:rPr>
              <a:t>16.2.5 </a:t>
            </a:r>
            <a:r>
              <a:rPr lang="en-US" sz="1800" b="1" dirty="0">
                <a:solidFill>
                  <a:srgbClr val="1F487C"/>
                </a:solidFill>
                <a:latin typeface="Proxima Nova"/>
                <a:ea typeface="Proxima Nova"/>
                <a:cs typeface="Proxima Nova"/>
                <a:sym typeface="Proxima Nova"/>
              </a:rPr>
              <a:t>Client/Server Networks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98450" marR="5080" lvl="0" indent="-28575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</a:t>
            </a:r>
            <a:r>
              <a:rPr lang="en-US" sz="1800" b="1" u="sng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workgroup </a:t>
            </a: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is a collection of workstations and servers on a LAN that are designed to  communicate and exchange data with one another.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98450" marR="5080" lvl="0" indent="-285750" algn="l" rtl="0">
              <a:lnSpc>
                <a:spcPct val="15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</a:t>
            </a:r>
            <a:r>
              <a:rPr lang="en-US" sz="1800" b="1" u="sng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domain </a:t>
            </a: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is a group of computers and electronic devices with a common set of rules and  procedures administered as a unit.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2050"/>
              <a:buFont typeface="Arial"/>
              <a:buNone/>
            </a:pPr>
            <a:endParaRPr sz="205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98450" marR="0" lvl="0" indent="-285750" algn="l" rtl="0"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Does not refer to a single location or specific type of network configuration.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98450" marR="5080" lvl="0" indent="-285750" algn="l" rtl="0">
              <a:lnSpc>
                <a:spcPct val="15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specialized server called a domain controller manages all security-related aspects of  users and network resources, centralizing security and administration.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12"/>
          <p:cNvSpPr txBox="1"/>
          <p:nvPr/>
        </p:nvSpPr>
        <p:spPr>
          <a:xfrm>
            <a:off x="457200" y="685800"/>
            <a:ext cx="6477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 smtClean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16.2 </a:t>
            </a:r>
            <a:r>
              <a:rPr lang="en-US" sz="2800" b="1" dirty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Types of Networks</a:t>
            </a:r>
            <a:endParaRPr sz="2800" b="1" dirty="0">
              <a:solidFill>
                <a:srgbClr val="1F38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/>
        </p:nvSpPr>
        <p:spPr>
          <a:xfrm>
            <a:off x="457200" y="707350"/>
            <a:ext cx="106965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marR="50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 smtClean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16.3 </a:t>
            </a:r>
            <a:r>
              <a:rPr lang="en-US" sz="2800" b="1" dirty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Basic Networking Concepts and  Technologies</a:t>
            </a:r>
            <a:endParaRPr sz="2800" b="1" dirty="0">
              <a:solidFill>
                <a:srgbClr val="1F38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13"/>
          <p:cNvSpPr txBox="1"/>
          <p:nvPr/>
        </p:nvSpPr>
        <p:spPr>
          <a:xfrm>
            <a:off x="114301" y="1914525"/>
            <a:ext cx="50958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1F487C"/>
                </a:solidFill>
                <a:latin typeface="Proxima Nova"/>
                <a:ea typeface="Proxima Nova"/>
                <a:cs typeface="Proxima Nova"/>
                <a:sym typeface="Proxima Nova"/>
              </a:rPr>
              <a:t>16.3.1 </a:t>
            </a:r>
            <a:r>
              <a:rPr lang="en-US" sz="1800" b="1" dirty="0">
                <a:solidFill>
                  <a:srgbClr val="1F487C"/>
                </a:solidFill>
                <a:latin typeface="Proxima Nova"/>
                <a:ea typeface="Proxima Nova"/>
                <a:cs typeface="Proxima Nova"/>
                <a:sym typeface="Proxima Nova"/>
              </a:rPr>
              <a:t>Bandwidth and Data Transmission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13"/>
          <p:cNvSpPr/>
          <p:nvPr/>
        </p:nvSpPr>
        <p:spPr>
          <a:xfrm>
            <a:off x="5486400" y="1371600"/>
            <a:ext cx="5753100" cy="51069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/>
          <p:nvPr/>
        </p:nvSpPr>
        <p:spPr>
          <a:xfrm>
            <a:off x="361950" y="2057400"/>
            <a:ext cx="7943700" cy="3316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1F487C"/>
                </a:solidFill>
                <a:latin typeface="Proxima Nova"/>
                <a:ea typeface="Proxima Nova"/>
                <a:cs typeface="Proxima Nova"/>
                <a:sym typeface="Proxima Nova"/>
              </a:rPr>
              <a:t>16.3.1 </a:t>
            </a:r>
            <a:r>
              <a:rPr lang="en-US" sz="1800" b="1" dirty="0">
                <a:solidFill>
                  <a:srgbClr val="1F487C"/>
                </a:solidFill>
                <a:latin typeface="Proxima Nova"/>
                <a:ea typeface="Proxima Nova"/>
                <a:cs typeface="Proxima Nova"/>
                <a:sym typeface="Proxima Nova"/>
              </a:rPr>
              <a:t>Bandwidth and Data Transmission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43510" marR="0" lvl="0" indent="-130810" algn="l" rtl="0"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Bandwidth is the amount of data that can be transmitted within a fixed time period.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43510" marR="0" lvl="0" indent="-130810" algn="l" rtl="0"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Bandwidth is measured in bits per second.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48309" marR="0" lvl="1" indent="-130809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bps – bits per second</a:t>
            </a:r>
            <a:endParaRPr sz="180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48309" marR="0" lvl="1" indent="-130809" algn="l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kbps – kilobits per second</a:t>
            </a:r>
            <a:endParaRPr sz="180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48309" marR="0" lvl="1" indent="-130809" algn="l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mbps – megabits per second</a:t>
            </a:r>
            <a:endParaRPr sz="180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43510" marR="0" lvl="0" indent="-1308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 byte (B) = 8 bits (b). Therefore, 1 </a:t>
            </a:r>
            <a:r>
              <a:rPr lang="en-US" sz="1800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MBps</a:t>
            </a: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= 8 Mbps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457200" y="707350"/>
            <a:ext cx="108489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marR="50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 smtClean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16.3 </a:t>
            </a:r>
            <a:r>
              <a:rPr lang="en-US" sz="2800" b="1" dirty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Basic Networking Concepts and  Technologies</a:t>
            </a:r>
            <a:endParaRPr sz="2800" b="1" dirty="0">
              <a:solidFill>
                <a:srgbClr val="1F38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/>
        </p:nvSpPr>
        <p:spPr>
          <a:xfrm>
            <a:off x="1219200" y="1712200"/>
            <a:ext cx="9229800" cy="19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206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1F487C"/>
                </a:solidFill>
                <a:latin typeface="Proxima Nova"/>
                <a:ea typeface="Proxima Nova"/>
                <a:cs typeface="Proxima Nova"/>
                <a:sym typeface="Proxima Nova"/>
              </a:rPr>
              <a:t>Data Transmission Types: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73990" marR="0" lvl="0" indent="-130810" algn="l" rtl="0"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Simplex: </a:t>
            </a: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One-way transmission of data. </a:t>
            </a:r>
            <a:r>
              <a:rPr lang="en-US" sz="1800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</a:t>
            </a: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 Television Signal.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Arial"/>
              <a:buNone/>
            </a:pPr>
            <a:endParaRPr sz="205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73990" marR="0" lvl="0" indent="-1308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Half-Duplex: </a:t>
            </a: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One direction at a time. </a:t>
            </a:r>
            <a:r>
              <a:rPr lang="en-US" sz="1800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</a:t>
            </a: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 Walkie-Talkie.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Arial"/>
              <a:buNone/>
            </a:pPr>
            <a:endParaRPr sz="205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43510" marR="0" lvl="0" indent="-1308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Full-Duplex: </a:t>
            </a: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Both Direction at the same time. </a:t>
            </a:r>
            <a:r>
              <a:rPr lang="en-US" sz="1800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</a:t>
            </a: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 Telephone Conversation.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2057400" y="3617848"/>
            <a:ext cx="2514600" cy="25980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5867400" y="3589273"/>
            <a:ext cx="3668268" cy="273996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 txBox="1"/>
          <p:nvPr/>
        </p:nvSpPr>
        <p:spPr>
          <a:xfrm>
            <a:off x="457200" y="707350"/>
            <a:ext cx="102108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marR="50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 smtClean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16.3 </a:t>
            </a:r>
            <a:r>
              <a:rPr lang="en-US" sz="2800" b="1" dirty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Basic Networking Concepts and  Technologies</a:t>
            </a:r>
            <a:endParaRPr sz="2800" b="1" dirty="0">
              <a:solidFill>
                <a:srgbClr val="1F38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/>
          <p:nvPr/>
        </p:nvSpPr>
        <p:spPr>
          <a:xfrm>
            <a:off x="3200400" y="2514600"/>
            <a:ext cx="5334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508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1F3864"/>
                </a:solidFill>
                <a:latin typeface="Proxima Nova"/>
                <a:ea typeface="Proxima Nova"/>
                <a:cs typeface="Proxima Nova"/>
                <a:sym typeface="Proxima Nova"/>
              </a:rPr>
              <a:t>End of </a:t>
            </a:r>
            <a:r>
              <a:rPr lang="en-US" sz="3600" b="1">
                <a:solidFill>
                  <a:srgbClr val="1F3864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</a:t>
            </a:r>
            <a:r>
              <a:rPr lang="en-US" sz="3600" b="1" smtClean="0">
                <a:solidFill>
                  <a:srgbClr val="1F3864"/>
                </a:solidFill>
                <a:latin typeface="Proxima Nova"/>
                <a:ea typeface="Proxima Nova"/>
                <a:cs typeface="Proxima Nova"/>
                <a:sym typeface="Proxima Nova"/>
              </a:rPr>
              <a:t>16</a:t>
            </a:r>
            <a:endParaRPr sz="3600" b="1" dirty="0">
              <a:solidFill>
                <a:srgbClr val="1F38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30195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dirty="0" smtClean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16.In</a:t>
            </a:r>
            <a:r>
              <a:rPr lang="en-US" sz="2800" dirty="0" smtClean="0">
                <a:solidFill>
                  <a:srgbClr val="1F487C"/>
                </a:solidFill>
                <a:latin typeface="Proxima Nova"/>
                <a:ea typeface="Proxima Nova"/>
                <a:cs typeface="Proxima Nova"/>
                <a:sym typeface="Proxima Nova"/>
              </a:rPr>
              <a:t>troduction</a:t>
            </a:r>
            <a:endParaRPr sz="28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990600" y="2057400"/>
            <a:ext cx="88366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chapter provides an overview of network principles, standards, and purposes.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1755140" y="2819400"/>
            <a:ext cx="431609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1F487C"/>
                </a:solidFill>
                <a:latin typeface="Proxima Nova"/>
                <a:ea typeface="Proxima Nova"/>
                <a:cs typeface="Proxima Nova"/>
                <a:sym typeface="Proxima Nova"/>
              </a:rPr>
              <a:t>Objectives</a:t>
            </a:r>
            <a:endParaRPr sz="180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43510" marR="0" lvl="0" indent="-130810" algn="l" rtl="0"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Principles of networking.</a:t>
            </a:r>
            <a:endParaRPr sz="180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43510" marR="0" lvl="0" indent="-130810" algn="l" rtl="0">
              <a:spcBef>
                <a:spcPts val="10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Types of networks.</a:t>
            </a:r>
            <a:endParaRPr sz="180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43510" marR="0" lvl="0" indent="-130810" algn="l" rtl="0">
              <a:spcBef>
                <a:spcPts val="10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Basic networking concepts and technologies.</a:t>
            </a:r>
            <a:endParaRPr sz="180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43510" marR="0" lvl="0" indent="-130810" algn="l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Physical components of a network.</a:t>
            </a:r>
            <a:endParaRPr sz="180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43510" marR="0" lvl="0" indent="-130810" algn="l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LAN topologies and architectures.</a:t>
            </a:r>
            <a:endParaRPr sz="180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7162800" y="3089338"/>
            <a:ext cx="4267200" cy="22402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/>
        </p:nvSpPr>
        <p:spPr>
          <a:xfrm>
            <a:off x="1371600" y="1905000"/>
            <a:ext cx="101727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F487C"/>
                </a:solidFill>
                <a:latin typeface="Proxima Nova"/>
                <a:ea typeface="Proxima Nova"/>
                <a:cs typeface="Proxima Nova"/>
                <a:sym typeface="Proxima Nova"/>
              </a:rPr>
              <a:t>10.1.1 Computer Networks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25"/>
              </a:spcBef>
              <a:spcAft>
                <a:spcPts val="0"/>
              </a:spcAft>
              <a:buNone/>
            </a:pPr>
            <a:endParaRPr sz="175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984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computer data network is a </a:t>
            </a:r>
            <a:r>
              <a:rPr lang="en-US" sz="1800" i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collection </a:t>
            </a: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of </a:t>
            </a:r>
            <a:r>
              <a:rPr lang="en-US" sz="1800" i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hosts </a:t>
            </a:r>
            <a:r>
              <a:rPr lang="en-US" sz="18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connected </a:t>
            </a: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by networking </a:t>
            </a:r>
            <a:r>
              <a:rPr lang="en-US" sz="1800" i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devices</a:t>
            </a: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endParaRPr sz="175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984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</a:t>
            </a:r>
            <a:r>
              <a:rPr lang="en-US" sz="18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host </a:t>
            </a: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is any device that sends and receives information on the network.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endParaRPr sz="175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984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Peripherals are devices that are connected to hosts. </a:t>
            </a:r>
            <a:r>
              <a:rPr lang="en-US" sz="18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Example: Printer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98450" marR="5080" lvl="0" indent="-28575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Computer networks are used globally in businesses, homes, schools, and government  agencies.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98450" marR="6985" lvl="0" indent="-285750" algn="l" rtl="0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Different Types of devices can connect to the network. </a:t>
            </a:r>
            <a:r>
              <a:rPr lang="en-US" sz="18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</a:t>
            </a: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Computer, Printer, Smart  phones and so forth.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457200" y="685800"/>
            <a:ext cx="6477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 smtClean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16.1 </a:t>
            </a:r>
            <a:r>
              <a:rPr lang="en-US" sz="2800" b="1" dirty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Principles of Networking</a:t>
            </a:r>
            <a:endParaRPr sz="2800" b="1" dirty="0">
              <a:solidFill>
                <a:srgbClr val="1F38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/>
        </p:nvSpPr>
        <p:spPr>
          <a:xfrm>
            <a:off x="1219200" y="1676400"/>
            <a:ext cx="10439400" cy="4306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1F487C"/>
                </a:solidFill>
                <a:latin typeface="Proxima Nova"/>
                <a:ea typeface="Proxima Nova"/>
                <a:cs typeface="Proxima Nova"/>
                <a:sym typeface="Proxima Nova"/>
              </a:rPr>
              <a:t>16.1.1 </a:t>
            </a:r>
            <a:r>
              <a:rPr lang="en-US" sz="1800" b="1" dirty="0">
                <a:solidFill>
                  <a:srgbClr val="1F487C"/>
                </a:solidFill>
                <a:latin typeface="Proxima Nova"/>
                <a:ea typeface="Proxima Nova"/>
                <a:cs typeface="Proxima Nova"/>
                <a:sym typeface="Proxima Nova"/>
              </a:rPr>
              <a:t>Computer Networks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25"/>
              </a:spcBef>
              <a:spcAft>
                <a:spcPts val="0"/>
              </a:spcAft>
              <a:buNone/>
            </a:pPr>
            <a:endParaRPr sz="175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Resources shared in a Network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25"/>
              </a:spcBef>
              <a:spcAft>
                <a:spcPts val="0"/>
              </a:spcAft>
              <a:buNone/>
            </a:pPr>
            <a:endParaRPr sz="175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984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Services, such as printing or scanning and Applications, such as databases.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endParaRPr sz="175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984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Storage space on removable devices, such as hard drives or optical drives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Connections used to Link Network Devices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5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984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Copper cabling </a:t>
            </a: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– Uses electrical signals to transmit data between devices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98450" marR="5080" lvl="0" indent="-285750" algn="l" rtl="0">
              <a:lnSpc>
                <a:spcPct val="150100"/>
              </a:lnSpc>
              <a:spcBef>
                <a:spcPts val="95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Fiber-optic cabling </a:t>
            </a: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– Uses glass or plastic wire, also called fiber, to carry information as  light pulses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None/>
            </a:pPr>
            <a:endParaRPr sz="155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984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Wireless connection </a:t>
            </a: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– Uses radio signals, infrared technology, or satellite transmissions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457200" y="685800"/>
            <a:ext cx="6477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 smtClean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16.1 </a:t>
            </a:r>
            <a:r>
              <a:rPr lang="en-US" sz="2800" b="1" dirty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Principles of Networking</a:t>
            </a:r>
            <a:endParaRPr sz="2800" b="1" dirty="0">
              <a:solidFill>
                <a:srgbClr val="1F38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5"/>
          <p:cNvGrpSpPr/>
          <p:nvPr/>
        </p:nvGrpSpPr>
        <p:grpSpPr>
          <a:xfrm>
            <a:off x="209550" y="2008850"/>
            <a:ext cx="5997002" cy="3730375"/>
            <a:chOff x="361315" y="1892814"/>
            <a:chExt cx="5997002" cy="3730375"/>
          </a:xfrm>
        </p:grpSpPr>
        <p:sp>
          <p:nvSpPr>
            <p:cNvPr id="91" name="Google Shape;91;p5"/>
            <p:cNvSpPr txBox="1"/>
            <p:nvPr/>
          </p:nvSpPr>
          <p:spPr>
            <a:xfrm>
              <a:off x="361317" y="1892814"/>
              <a:ext cx="5997000" cy="2600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1270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 smtClean="0">
                  <a:solidFill>
                    <a:srgbClr val="1F487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16.1.2 </a:t>
              </a:r>
              <a:r>
                <a:rPr lang="en-US" sz="1800" b="1" dirty="0">
                  <a:solidFill>
                    <a:srgbClr val="1F487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Benefit of Networking</a:t>
              </a:r>
              <a:endParaRPr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marR="0" lvl="0" indent="0" algn="l" rtl="0">
                <a:spcBef>
                  <a:spcPts val="25"/>
                </a:spcBef>
                <a:spcAft>
                  <a:spcPts val="0"/>
                </a:spcAft>
                <a:buNone/>
              </a:pPr>
              <a:endParaRPr sz="175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1270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u="sng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Fewer Peripherals Needed</a:t>
              </a:r>
              <a:endParaRPr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marR="0" lvl="0" indent="0" algn="l" rtl="0">
                <a:spcBef>
                  <a:spcPts val="25"/>
                </a:spcBef>
                <a:spcAft>
                  <a:spcPts val="0"/>
                </a:spcAft>
                <a:buNone/>
              </a:pPr>
              <a:endParaRPr sz="175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2984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roxima Nova"/>
                <a:buChar char="•"/>
              </a:pPr>
              <a:r>
                <a:rPr lang="en-US" sz="1800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Various	 devices	like	Printer,	Scanner	or	Backup devices can be shared and managed in a network.</a:t>
              </a:r>
              <a:endParaRPr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marR="0" lvl="0" indent="0" algn="l" rtl="0">
                <a:spcBef>
                  <a:spcPts val="5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1270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u="sng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Increased Communication Capabilities</a:t>
              </a:r>
              <a:endParaRPr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2" name="Google Shape;92;p5"/>
            <p:cNvSpPr txBox="1"/>
            <p:nvPr/>
          </p:nvSpPr>
          <p:spPr>
            <a:xfrm>
              <a:off x="361315" y="4419589"/>
              <a:ext cx="5921400" cy="12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98450" marR="508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roxima Nova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Several collaboration tools like Email, Forums, Instant Messaging can be used to communicate between network users.</a:t>
              </a:r>
              <a:endParaRPr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93" name="Google Shape;93;p5"/>
          <p:cNvSpPr/>
          <p:nvPr/>
        </p:nvSpPr>
        <p:spPr>
          <a:xfrm>
            <a:off x="7018019" y="1905000"/>
            <a:ext cx="3523488" cy="3962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5"/>
          <p:cNvSpPr txBox="1"/>
          <p:nvPr/>
        </p:nvSpPr>
        <p:spPr>
          <a:xfrm>
            <a:off x="457200" y="685800"/>
            <a:ext cx="6477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 smtClean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16.1 </a:t>
            </a:r>
            <a:r>
              <a:rPr lang="en-US" sz="2800" b="1" dirty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Principles of Networking</a:t>
            </a:r>
            <a:endParaRPr sz="2800" b="1" dirty="0">
              <a:solidFill>
                <a:srgbClr val="1F38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/>
        </p:nvSpPr>
        <p:spPr>
          <a:xfrm>
            <a:off x="1066800" y="1981200"/>
            <a:ext cx="10515600" cy="394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Avoid File Duplication and Corruption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25"/>
              </a:spcBef>
              <a:spcAft>
                <a:spcPts val="0"/>
              </a:spcAft>
              <a:buNone/>
            </a:pPr>
            <a:endParaRPr sz="175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984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server manages network resources, share and store data, classify confidential data, and prevents from corrupting the integrity of files using Document Tracking Software.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5"/>
              </a:spcBef>
              <a:spcAft>
                <a:spcPts val="0"/>
              </a:spcAft>
              <a:buNone/>
            </a:pPr>
            <a:endParaRPr sz="205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Lower Cost Licensing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5"/>
              </a:spcBef>
              <a:spcAft>
                <a:spcPts val="0"/>
              </a:spcAft>
              <a:buNone/>
            </a:pPr>
            <a:endParaRPr sz="195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984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One can reduce license cost for individual computer by using Site License for entire organization for a single fee.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15"/>
              </a:spcBef>
              <a:spcAft>
                <a:spcPts val="0"/>
              </a:spcAft>
              <a:buNone/>
            </a:pPr>
            <a:endParaRPr sz="155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Centralized Administration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10515" marR="5080" lvl="0" indent="-285750" algn="l" rtl="0">
              <a:lnSpc>
                <a:spcPct val="15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Centralized administration reduces the number of people needed to manage the devices  and data on the network, reducing time and cost to the company.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457200" y="685800"/>
            <a:ext cx="6477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 smtClean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16.1 </a:t>
            </a:r>
            <a:r>
              <a:rPr lang="en-US" sz="2800" b="1" dirty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Principles of Networking</a:t>
            </a:r>
            <a:endParaRPr sz="2800" b="1" dirty="0">
              <a:solidFill>
                <a:srgbClr val="1F38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/>
        </p:nvSpPr>
        <p:spPr>
          <a:xfrm>
            <a:off x="361950" y="2113475"/>
            <a:ext cx="6042000" cy="22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1F487C"/>
                </a:solidFill>
                <a:latin typeface="Proxima Nova"/>
                <a:ea typeface="Proxima Nova"/>
                <a:cs typeface="Proxima Nova"/>
                <a:sym typeface="Proxima Nova"/>
              </a:rPr>
              <a:t>16.2.1 </a:t>
            </a:r>
            <a:r>
              <a:rPr lang="en-US" sz="1800" b="1" dirty="0">
                <a:solidFill>
                  <a:srgbClr val="1F487C"/>
                </a:solidFill>
                <a:latin typeface="Proxima Nova"/>
                <a:ea typeface="Proxima Nova"/>
                <a:cs typeface="Proxima Nova"/>
                <a:sym typeface="Proxima Nova"/>
              </a:rPr>
              <a:t>LAN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98450" marR="6350" lvl="0" indent="-28575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LAN is a group of interconnected devices that  is under the same administrative control.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98450" marR="5080" lvl="0" indent="-285750" algn="just" rtl="0">
              <a:lnSpc>
                <a:spcPct val="15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Traditionally, LANs were considered to be small  networks that existed in a single physical  location.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7"/>
          <p:cNvSpPr txBox="1"/>
          <p:nvPr/>
        </p:nvSpPr>
        <p:spPr>
          <a:xfrm>
            <a:off x="457199" y="4419600"/>
            <a:ext cx="6324900" cy="16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98450" marR="508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However, it has evolved to include interconnected local networks consisting many  hundreds of devices, located in multiple buildings  and location, but within same administrative  control.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7"/>
          <p:cNvSpPr txBox="1"/>
          <p:nvPr/>
        </p:nvSpPr>
        <p:spPr>
          <a:xfrm>
            <a:off x="457200" y="685800"/>
            <a:ext cx="6477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 smtClean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16.2 </a:t>
            </a:r>
            <a:r>
              <a:rPr lang="en-US" sz="2800" b="1" dirty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Types of Networks</a:t>
            </a:r>
            <a:endParaRPr sz="2800" b="1" dirty="0">
              <a:solidFill>
                <a:srgbClr val="1F38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8" name="Google Shape;10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2925" y="1657351"/>
            <a:ext cx="4623626" cy="33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/>
        </p:nvSpPr>
        <p:spPr>
          <a:xfrm>
            <a:off x="914400" y="1981200"/>
            <a:ext cx="6629400" cy="3721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1F487C"/>
                </a:solidFill>
                <a:latin typeface="Proxima Nova"/>
                <a:ea typeface="Proxima Nova"/>
                <a:cs typeface="Proxima Nova"/>
                <a:sym typeface="Proxima Nova"/>
              </a:rPr>
              <a:t>16.2.2 </a:t>
            </a:r>
            <a:r>
              <a:rPr lang="en-US" sz="1800" b="1" dirty="0">
                <a:solidFill>
                  <a:srgbClr val="1F487C"/>
                </a:solidFill>
                <a:latin typeface="Proxima Nova"/>
                <a:ea typeface="Proxima Nova"/>
                <a:cs typeface="Proxima Nova"/>
                <a:sym typeface="Proxima Nova"/>
              </a:rPr>
              <a:t>WAN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98450" marR="7620" lvl="0" indent="-28575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WAN is a network that connects LANs in  geographically separated locations.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98450" marR="8255" lvl="0" indent="-285750" algn="just" rtl="0">
              <a:lnSpc>
                <a:spcPct val="15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most common example of a WAN is the  Internet.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98450" marR="5080" lvl="0" indent="-285750" algn="just" rtl="0">
              <a:lnSpc>
                <a:spcPct val="150000"/>
              </a:lnSpc>
              <a:spcBef>
                <a:spcPts val="104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Internet is a large WAN that is composed  of millions of interconnected LANs,  interconnected by Telecommunication service  providers.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7848600" y="1828800"/>
            <a:ext cx="3966972" cy="35250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8"/>
          <p:cNvSpPr txBox="1"/>
          <p:nvPr/>
        </p:nvSpPr>
        <p:spPr>
          <a:xfrm>
            <a:off x="457200" y="685800"/>
            <a:ext cx="6477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 smtClean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16.2 </a:t>
            </a:r>
            <a:r>
              <a:rPr lang="en-US" sz="2800" b="1" dirty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Types of Networks</a:t>
            </a:r>
            <a:endParaRPr sz="2800" b="1" dirty="0">
              <a:solidFill>
                <a:srgbClr val="1F38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/>
          <p:nvPr/>
        </p:nvSpPr>
        <p:spPr>
          <a:xfrm>
            <a:off x="914400" y="2057400"/>
            <a:ext cx="6653847" cy="354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1F487C"/>
                </a:solidFill>
                <a:latin typeface="Proxima Nova"/>
                <a:ea typeface="Proxima Nova"/>
                <a:cs typeface="Proxima Nova"/>
                <a:sym typeface="Proxima Nova"/>
              </a:rPr>
              <a:t>16.2.3 </a:t>
            </a:r>
            <a:r>
              <a:rPr lang="en-US" sz="1800" b="1" dirty="0">
                <a:solidFill>
                  <a:srgbClr val="1F487C"/>
                </a:solidFill>
                <a:latin typeface="Proxima Nova"/>
                <a:ea typeface="Proxima Nova"/>
                <a:cs typeface="Proxima Nova"/>
                <a:sym typeface="Proxima Nova"/>
              </a:rPr>
              <a:t>Wireless LAN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98450" marR="5715" lvl="0" indent="-285750" algn="just" rtl="0">
              <a:lnSpc>
                <a:spcPct val="150100"/>
              </a:lnSpc>
              <a:spcBef>
                <a:spcPts val="95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 some environments, installing copper  cabling might not be practical, desirable, or even  possible.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98450" marR="6350" lvl="0" indent="-285750" algn="just" rtl="0">
              <a:lnSpc>
                <a:spcPct val="150000"/>
              </a:lnSpc>
              <a:spcBef>
                <a:spcPts val="10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Hence, radio waves can be used to transmit  and receive data.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None/>
            </a:pPr>
            <a:endParaRPr sz="165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98450" marR="8128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These networks are called wireless LANs, or  WLANs.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None/>
            </a:pPr>
            <a:endParaRPr sz="165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98450" marR="5080" lvl="0" indent="-285750" algn="just" rtl="0">
              <a:lnSpc>
                <a:spcPct val="150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As with LANs, on a WLAN you can share  resources, such as files and printers, and access  the Internet.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8229600" y="2057400"/>
            <a:ext cx="3581400" cy="32142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 txBox="1"/>
          <p:nvPr/>
        </p:nvSpPr>
        <p:spPr>
          <a:xfrm>
            <a:off x="457200" y="685800"/>
            <a:ext cx="6477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 smtClean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16.2 </a:t>
            </a:r>
            <a:r>
              <a:rPr lang="en-US" sz="2800" b="1" dirty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Types of Networks</a:t>
            </a:r>
            <a:endParaRPr sz="2800" b="1" dirty="0">
              <a:solidFill>
                <a:srgbClr val="1F38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G College Slide Them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863</Words>
  <Application>Microsoft Office PowerPoint</Application>
  <PresentationFormat>Custom</PresentationFormat>
  <Paragraphs>126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Proxima Nova</vt:lpstr>
      <vt:lpstr>Calibri</vt:lpstr>
      <vt:lpstr>ING College Slide Themes</vt:lpstr>
      <vt:lpstr>Fundamentals of Computer Networks</vt:lpstr>
      <vt:lpstr>16.Introduction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Computer Networks</dc:title>
  <dc:creator>Biwash Adhikari</dc:creator>
  <cp:lastModifiedBy>Amar</cp:lastModifiedBy>
  <cp:revision>3</cp:revision>
  <dcterms:created xsi:type="dcterms:W3CDTF">2020-09-04T13:40:26Z</dcterms:created>
  <dcterms:modified xsi:type="dcterms:W3CDTF">2023-02-19T02:27:59Z</dcterms:modified>
</cp:coreProperties>
</file>