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75" r:id="rId3"/>
    <p:sldId id="276" r:id="rId4"/>
    <p:sldId id="282" r:id="rId5"/>
    <p:sldId id="280" r:id="rId6"/>
    <p:sldId id="283" r:id="rId7"/>
    <p:sldId id="284" r:id="rId8"/>
    <p:sldId id="290" r:id="rId9"/>
    <p:sldId id="281" r:id="rId10"/>
    <p:sldId id="257" r:id="rId11"/>
    <p:sldId id="291" r:id="rId12"/>
    <p:sldId id="260" r:id="rId13"/>
    <p:sldId id="261" r:id="rId14"/>
    <p:sldId id="292" r:id="rId15"/>
    <p:sldId id="293" r:id="rId16"/>
    <p:sldId id="294" r:id="rId17"/>
    <p:sldId id="265" r:id="rId18"/>
    <p:sldId id="266" r:id="rId19"/>
    <p:sldId id="267" r:id="rId20"/>
    <p:sldId id="268" r:id="rId21"/>
    <p:sldId id="295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g26RLD+tYNjZ4LoxfEgpNMphZm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4507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31074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5247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5138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5367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5138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6469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65039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25871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2820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58703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7653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0508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3493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7492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8127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7007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0926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8127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4074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85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  <a:defRPr sz="6000">
                <a:solidFill>
                  <a:srgbClr val="1F38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subTitle" idx="1"/>
          </p:nvPr>
        </p:nvSpPr>
        <p:spPr>
          <a:xfrm>
            <a:off x="1524000" y="4067174"/>
            <a:ext cx="9144000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2" name="Google Shape;22;p16" descr="A picture containing drawing, food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00" y="228600"/>
            <a:ext cx="645622" cy="539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" name="Google Shape;28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>
                <a:solidFill>
                  <a:srgbClr val="1F38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" name="Google Shape;35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3" name="Google Shape;43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" name="Google Shape;53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618601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" name="Google Shape;5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354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5" descr="A picture containing street, person, riding, lamp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 t="7812" b="7813"/>
          <a:stretch/>
        </p:blipFill>
        <p:spPr>
          <a:xfrm>
            <a:off x="0" y="1714"/>
            <a:ext cx="12188952" cy="685628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5"/>
          <p:cNvSpPr/>
          <p:nvPr/>
        </p:nvSpPr>
        <p:spPr>
          <a:xfrm>
            <a:off x="-82210" y="-1714"/>
            <a:ext cx="12103693" cy="685971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7000">
                <a:srgbClr val="FFFFFF">
                  <a:alpha val="9803"/>
                </a:srgbClr>
              </a:gs>
              <a:gs pos="80000">
                <a:srgbClr val="FFFFFF">
                  <a:alpha val="84705"/>
                </a:srgbClr>
              </a:gs>
              <a:gs pos="100000">
                <a:srgbClr val="FFFFFF">
                  <a:alpha val="84705"/>
                </a:srgbClr>
              </a:gs>
            </a:gsLst>
            <a:lin ang="10800000" scaled="0"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5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" name="Google Shape;13;p15"/>
          <p:cNvGrpSpPr/>
          <p:nvPr/>
        </p:nvGrpSpPr>
        <p:grpSpPr>
          <a:xfrm>
            <a:off x="12021484" y="-1714"/>
            <a:ext cx="167468" cy="6858000"/>
            <a:chOff x="12021484" y="-1714"/>
            <a:chExt cx="167468" cy="6858000"/>
          </a:xfrm>
        </p:grpSpPr>
        <p:sp>
          <p:nvSpPr>
            <p:cNvPr id="14" name="Google Shape;14;p15"/>
            <p:cNvSpPr/>
            <p:nvPr/>
          </p:nvSpPr>
          <p:spPr>
            <a:xfrm>
              <a:off x="12106742" y="-1714"/>
              <a:ext cx="82210" cy="6858000"/>
            </a:xfrm>
            <a:prstGeom prst="rect">
              <a:avLst/>
            </a:prstGeom>
            <a:solidFill>
              <a:srgbClr val="232D82"/>
            </a:solidFill>
            <a:ln w="12700" cap="flat" cmpd="sng">
              <a:solidFill>
                <a:srgbClr val="232D8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5"/>
            <p:cNvSpPr/>
            <p:nvPr/>
          </p:nvSpPr>
          <p:spPr>
            <a:xfrm>
              <a:off x="12021484" y="-1714"/>
              <a:ext cx="82210" cy="6858000"/>
            </a:xfrm>
            <a:prstGeom prst="rect">
              <a:avLst/>
            </a:prstGeom>
            <a:solidFill>
              <a:srgbClr val="DA1820"/>
            </a:solidFill>
            <a:ln w="12700" cap="flat" cmpd="sng">
              <a:solidFill>
                <a:srgbClr val="DA182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" name="Google Shape;16;p15" descr="A picture containing drawing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3564" y="6341526"/>
            <a:ext cx="464545" cy="456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5" descr="A picture containing drawing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08625" y="6326116"/>
            <a:ext cx="1152377" cy="335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5" descr="A close up of a sign&#10;&#10;Description automatically generated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132101" y="6341526"/>
            <a:ext cx="867700" cy="35707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">
          <p15:clr>
            <a:srgbClr val="F26B43"/>
          </p15:clr>
        </p15:guide>
        <p15:guide id="2" pos="7152">
          <p15:clr>
            <a:srgbClr val="F26B43"/>
          </p15:clr>
        </p15:guide>
        <p15:guide id="3" orient="horz" pos="4248">
          <p15:clr>
            <a:srgbClr val="F26B43"/>
          </p15:clr>
        </p15:guide>
        <p15:guide id="4" pos="72">
          <p15:clr>
            <a:srgbClr val="F26B43"/>
          </p15:clr>
        </p15:guide>
        <p15:guide id="5" pos="96">
          <p15:clr>
            <a:srgbClr val="F26B43"/>
          </p15:clr>
        </p15:guide>
        <p15:guide id="6" orient="horz" pos="144">
          <p15:clr>
            <a:srgbClr val="F26B43"/>
          </p15:clr>
        </p15:guide>
        <p15:guide id="7" orient="horz" pos="1008">
          <p15:clr>
            <a:srgbClr val="F26B43"/>
          </p15:clr>
        </p15:guide>
        <p15:guide id="8" orient="horz" pos="1080">
          <p15:clr>
            <a:srgbClr val="F26B43"/>
          </p15:clr>
        </p15:guide>
        <p15:guide id="9" orient="horz" pos="3912">
          <p15:clr>
            <a:srgbClr val="F26B43"/>
          </p15:clr>
        </p15:guide>
        <p15:guide id="10" pos="6720">
          <p15:clr>
            <a:srgbClr val="F26B43"/>
          </p15:clr>
        </p15:guide>
        <p15:guide id="11" pos="6624">
          <p15:clr>
            <a:srgbClr val="F26B43"/>
          </p15:clr>
        </p15:guide>
        <p15:guide id="12" pos="5904">
          <p15:clr>
            <a:srgbClr val="F26B43"/>
          </p15:clr>
        </p15:guide>
        <p15:guide id="13" orient="horz" pos="3984">
          <p15:clr>
            <a:srgbClr val="F26B43"/>
          </p15:clr>
        </p15:guide>
        <p15:guide id="14" pos="57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>
            <a:spLocks noGrp="1"/>
          </p:cNvSpPr>
          <p:nvPr>
            <p:ph type="ctrTitle"/>
          </p:nvPr>
        </p:nvSpPr>
        <p:spPr>
          <a:xfrm>
            <a:off x="2197893" y="2819400"/>
            <a:ext cx="79248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600"/>
              <a:buFont typeface="Calibri"/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IPv4 Address Subnetting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4667250" y="1524001"/>
            <a:ext cx="270510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4019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Calibri"/>
              <a:buNone/>
            </a:pPr>
            <a:r>
              <a:rPr lang="en-US" sz="3200" b="1" i="0" u="none" strike="noStrike" cap="none" dirty="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Lecture 17</a:t>
            </a:r>
            <a:endParaRPr sz="3200" b="1" i="0" u="none" strike="noStrike" cap="none" dirty="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3635454" y="4301106"/>
            <a:ext cx="5049679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244060"/>
                </a:solidFill>
                <a:latin typeface="Calibri"/>
                <a:ea typeface="Calibri"/>
                <a:cs typeface="Calibri"/>
                <a:sym typeface="Calibri"/>
              </a:rPr>
              <a:t>CT4005NI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Computer Hardware and Software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22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Architectures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/>
          <p:nvPr/>
        </p:nvSpPr>
        <p:spPr>
          <a:xfrm>
            <a:off x="3189755" y="1676400"/>
            <a:ext cx="5964889" cy="45895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457200" y="685800"/>
            <a:ext cx="5715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2800"/>
              <a:buFont typeface="Calibri"/>
              <a:buNone/>
            </a:pPr>
            <a:r>
              <a:rPr lang="en-US" sz="2800" b="1" i="1" u="none" dirty="0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</a:rPr>
              <a:t>Binary </a:t>
            </a:r>
            <a:r>
              <a:rPr lang="en-US" sz="2800" b="1" u="none" dirty="0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-US" sz="2800" b="1" i="1" u="none" dirty="0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</a:rPr>
              <a:t>Decimal </a:t>
            </a:r>
            <a:r>
              <a:rPr lang="en-US" sz="2800" b="1" u="none" dirty="0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</a:rPr>
              <a:t>Conversion</a:t>
            </a:r>
            <a:endParaRPr sz="2800" b="1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/>
        </p:nvSpPr>
        <p:spPr>
          <a:xfrm>
            <a:off x="457200" y="470357"/>
            <a:ext cx="571500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2700">
              <a:buClr>
                <a:srgbClr val="1F4E79"/>
              </a:buClr>
              <a:buSzPts val="2800"/>
            </a:pPr>
            <a:r>
              <a:rPr lang="en-US" sz="2800" b="1" i="1" dirty="0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</a:rPr>
              <a:t>Decimal </a:t>
            </a:r>
            <a:r>
              <a:rPr lang="en-US" sz="2800" b="1" dirty="0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-US" sz="2800" b="1" i="1" dirty="0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</a:rPr>
              <a:t>Binary</a:t>
            </a:r>
            <a:r>
              <a:rPr lang="en-US" sz="2800" b="1" dirty="0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</a:rPr>
              <a:t> Conversion</a:t>
            </a:r>
            <a:endParaRPr lang="en-US"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2800"/>
              <a:buFont typeface="Calibri"/>
              <a:buNone/>
            </a:pP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97CDF4-B855-40B9-8446-88A9859F9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1660522"/>
            <a:ext cx="3939268" cy="47271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/>
          <p:nvPr/>
        </p:nvSpPr>
        <p:spPr>
          <a:xfrm>
            <a:off x="2895600" y="2438400"/>
            <a:ext cx="6364223" cy="279044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457200" y="685800"/>
            <a:ext cx="5715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</a:rPr>
              <a:t>Problems with a single network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/>
        </p:nvSpPr>
        <p:spPr>
          <a:xfrm>
            <a:off x="1468019" y="1907287"/>
            <a:ext cx="7729220" cy="605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13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 </a:t>
            </a:r>
            <a:r>
              <a:rPr lang="en-US" sz="2000" i="1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</a:rPr>
              <a:t>process 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 </a:t>
            </a:r>
            <a:r>
              <a:rPr lang="en-US" sz="2000" i="1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</a:rPr>
              <a:t>breaking  down 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 </a:t>
            </a:r>
            <a:r>
              <a:rPr lang="en-US" sz="2000" b="1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</a:rPr>
              <a:t>single  big  broadcast  domain 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into a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4130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bunch of smaller ones.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6"/>
          <p:cNvSpPr/>
          <p:nvPr/>
        </p:nvSpPr>
        <p:spPr>
          <a:xfrm>
            <a:off x="3352800" y="2895600"/>
            <a:ext cx="4721352" cy="31882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457200" y="685800"/>
            <a:ext cx="5715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</a:rPr>
              <a:t>Subnetting</a:t>
            </a: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/>
        </p:nvSpPr>
        <p:spPr>
          <a:xfrm>
            <a:off x="1468019" y="1907287"/>
            <a:ext cx="7729220" cy="196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1300" lvl="0" indent="-228600">
              <a:lnSpc>
                <a:spcPct val="114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 sz="2000" dirty="0"/>
              <a:t>The network address is a unique address to identify the network portion of the IP network</a:t>
            </a:r>
          </a:p>
          <a:p>
            <a:pPr marL="241300" lvl="0" indent="-228600">
              <a:lnSpc>
                <a:spcPct val="114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the first IP of the network.</a:t>
            </a:r>
          </a:p>
          <a:p>
            <a:pPr marL="241300" lvl="0" indent="-228600">
              <a:lnSpc>
                <a:spcPct val="114000"/>
              </a:lnSpc>
              <a:buClr>
                <a:schemeClr val="dk1"/>
              </a:buClr>
              <a:buSzPts val="2000"/>
              <a:buFont typeface="Arial"/>
              <a:buChar char="•"/>
            </a:pPr>
            <a:endParaRPr lang="en-GB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41300" lvl="0" indent="-228600">
              <a:lnSpc>
                <a:spcPct val="114000"/>
              </a:lnSpc>
              <a:buClr>
                <a:schemeClr val="dk1"/>
              </a:buClr>
              <a:buSzPts val="2000"/>
              <a:buFont typeface="Arial"/>
              <a:buChar char="•"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457200" y="685800"/>
            <a:ext cx="5715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</a:rPr>
              <a:t>Network Address 	</a:t>
            </a: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C68851-125B-412C-B67C-27277E32F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90" y="3330340"/>
            <a:ext cx="10925499" cy="267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67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/>
        </p:nvSpPr>
        <p:spPr>
          <a:xfrm>
            <a:off x="1468019" y="1907287"/>
            <a:ext cx="7729220" cy="1263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1300" lvl="0" indent="-228600">
              <a:lnSpc>
                <a:spcPct val="114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 sz="2400" dirty="0"/>
              <a:t>A broadcast address is used to send broadcast messages on the network.</a:t>
            </a:r>
          </a:p>
          <a:p>
            <a:pPr marL="241300" lvl="0" indent="-228600">
              <a:lnSpc>
                <a:spcPct val="114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the last IP of the network.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457200" y="685800"/>
            <a:ext cx="5715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</a:rPr>
              <a:t>Broadcast Address 	</a:t>
            </a: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34A298-7AA7-44F1-8B1B-5C43C13EF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315" y="3176027"/>
            <a:ext cx="10742578" cy="299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9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89FF40-B0D3-4BF6-803E-C87BD13AD6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Binary Subnet mask: 	11111111. 11111111.11000000.00000000</a:t>
            </a:r>
          </a:p>
          <a:p>
            <a:r>
              <a:rPr lang="en-GB" sz="2400" dirty="0"/>
              <a:t>Subnet mask : 		255.255.192.0</a:t>
            </a:r>
          </a:p>
          <a:p>
            <a:r>
              <a:rPr lang="en-GB" sz="2400" dirty="0"/>
              <a:t>No of IP’s :			2^14=16,384</a:t>
            </a:r>
          </a:p>
          <a:p>
            <a:r>
              <a:rPr lang="en-GB" sz="2400" dirty="0"/>
              <a:t>No of usable IP’s:		2^14 -2=16,384-2=16,382</a:t>
            </a:r>
          </a:p>
          <a:p>
            <a:r>
              <a:rPr lang="en-GB" sz="2400" dirty="0"/>
              <a:t>Network ID:		10.2.0.0</a:t>
            </a:r>
          </a:p>
          <a:p>
            <a:r>
              <a:rPr lang="en-GB" sz="2400" dirty="0"/>
              <a:t>Broadcast ID:		10.2.63.255</a:t>
            </a:r>
          </a:p>
          <a:p>
            <a:r>
              <a:rPr lang="en-GB" sz="2400" dirty="0"/>
              <a:t>Usable range:		10.2.0.1 – 10.2.63.254	  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DB21DE-03BF-4DE6-96B1-00102B0E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Solve 10.2.32.254/18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23E32E3-C136-4612-9353-277FD5CD7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73277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27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"/>
          <p:cNvSpPr txBox="1"/>
          <p:nvPr/>
        </p:nvSpPr>
        <p:spPr>
          <a:xfrm>
            <a:off x="457200" y="707345"/>
            <a:ext cx="571500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</a:rPr>
              <a:t>On the End Devices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0"/>
          <p:cNvSpPr txBox="1"/>
          <p:nvPr/>
        </p:nvSpPr>
        <p:spPr>
          <a:xfrm>
            <a:off x="2231542" y="1824991"/>
            <a:ext cx="60198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13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CONFIGURING </a:t>
            </a:r>
            <a:r>
              <a:rPr lang="en-US" sz="2000" b="1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</a:rPr>
              <a:t>COMPUTER_01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network topology: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0"/>
          <p:cNvSpPr/>
          <p:nvPr/>
        </p:nvSpPr>
        <p:spPr>
          <a:xfrm>
            <a:off x="2517647" y="2261616"/>
            <a:ext cx="6778753" cy="400720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"/>
          <p:cNvSpPr txBox="1"/>
          <p:nvPr/>
        </p:nvSpPr>
        <p:spPr>
          <a:xfrm>
            <a:off x="457200" y="707345"/>
            <a:ext cx="571500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</a:rPr>
              <a:t>On the End Devices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1"/>
          <p:cNvSpPr txBox="1"/>
          <p:nvPr/>
        </p:nvSpPr>
        <p:spPr>
          <a:xfrm>
            <a:off x="2231542" y="1824991"/>
            <a:ext cx="60198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13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CONFIGURING </a:t>
            </a:r>
            <a:r>
              <a:rPr lang="en-US" sz="2000" b="1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</a:rPr>
              <a:t>COMPUTER_02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network topology: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1"/>
          <p:cNvSpPr/>
          <p:nvPr/>
        </p:nvSpPr>
        <p:spPr>
          <a:xfrm>
            <a:off x="2354580" y="2334767"/>
            <a:ext cx="7482840" cy="384200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"/>
          <p:cNvSpPr/>
          <p:nvPr/>
        </p:nvSpPr>
        <p:spPr>
          <a:xfrm>
            <a:off x="2667000" y="1752600"/>
            <a:ext cx="4916400" cy="4614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2"/>
          <p:cNvSpPr txBox="1"/>
          <p:nvPr/>
        </p:nvSpPr>
        <p:spPr>
          <a:xfrm>
            <a:off x="457200" y="707345"/>
            <a:ext cx="571500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</a:rPr>
              <a:t>On the Router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body" idx="1"/>
          </p:nvPr>
        </p:nvSpPr>
        <p:spPr>
          <a:xfrm>
            <a:off x="762000" y="1981200"/>
            <a:ext cx="10210800" cy="407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1300" rIns="0" bIns="0" anchor="t" anchorCtr="0">
            <a:spAutoFit/>
          </a:bodyPr>
          <a:lstStyle/>
          <a:p>
            <a:pPr marL="241300" marR="5080" lvl="0" indent="-228600" algn="l">
              <a:lnSpc>
                <a:spcPct val="107916"/>
              </a:lnSpc>
              <a:spcBef>
                <a:spcPts val="0"/>
              </a:spcBef>
              <a:buSzPts val="2400"/>
            </a:pPr>
            <a:r>
              <a:rPr lang="en-GB" sz="2800" dirty="0"/>
              <a:t>An IP address is a numeric identifier assigned to each machine on an IP network. </a:t>
            </a:r>
          </a:p>
          <a:p>
            <a:pPr marL="241300" marR="5080" lvl="0" indent="-228600" algn="l">
              <a:lnSpc>
                <a:spcPct val="107916"/>
              </a:lnSpc>
              <a:spcBef>
                <a:spcPts val="0"/>
              </a:spcBef>
              <a:buSzPts val="2400"/>
            </a:pPr>
            <a:r>
              <a:rPr lang="en-GB" sz="2800" dirty="0"/>
              <a:t>It is unique logical address that specifies where the device is on the network.</a:t>
            </a:r>
          </a:p>
          <a:p>
            <a:pPr marL="241300" marR="5080" lvl="0" indent="-228600" algn="l">
              <a:lnSpc>
                <a:spcPct val="107916"/>
              </a:lnSpc>
              <a:spcBef>
                <a:spcPts val="0"/>
              </a:spcBef>
              <a:buSzPts val="2400"/>
            </a:pPr>
            <a:r>
              <a:rPr lang="en-GB" sz="2800" dirty="0"/>
              <a:t>It is not hard-coded like mac-address i.e. it can change.</a:t>
            </a:r>
          </a:p>
          <a:p>
            <a:pPr marL="241300" marR="5080" lvl="0" indent="-228600" algn="l">
              <a:lnSpc>
                <a:spcPct val="107916"/>
              </a:lnSpc>
              <a:spcBef>
                <a:spcPts val="0"/>
              </a:spcBef>
              <a:buSzPts val="2400"/>
            </a:pPr>
            <a:r>
              <a:rPr lang="en-GB" sz="2800" dirty="0"/>
              <a:t>It has two types IPv4 and IPv6</a:t>
            </a:r>
          </a:p>
          <a:p>
            <a:pPr marL="12700" marR="5080" lvl="0" indent="0" algn="l">
              <a:lnSpc>
                <a:spcPct val="107916"/>
              </a:lnSpc>
              <a:spcBef>
                <a:spcPts val="0"/>
              </a:spcBef>
              <a:buSzPts val="2400"/>
              <a:buNone/>
            </a:pPr>
            <a:r>
              <a:rPr lang="en-GB" sz="2800" b="1" dirty="0">
                <a:solidFill>
                  <a:srgbClr val="1F4E79"/>
                </a:solidFill>
              </a:rPr>
              <a:t>	</a:t>
            </a:r>
            <a:r>
              <a:rPr lang="en-US" sz="2800" b="1" dirty="0">
                <a:solidFill>
                  <a:srgbClr val="92D050"/>
                </a:solidFill>
              </a:rPr>
              <a:t>172.16.0.12</a:t>
            </a:r>
            <a:r>
              <a:rPr lang="en-US" sz="2800" b="1" dirty="0">
                <a:solidFill>
                  <a:srgbClr val="1F4E79"/>
                </a:solidFill>
              </a:rPr>
              <a:t>					</a:t>
            </a:r>
            <a:r>
              <a:rPr lang="en-US" sz="2800" b="1" dirty="0">
                <a:solidFill>
                  <a:srgbClr val="92D050"/>
                </a:solidFill>
              </a:rPr>
              <a:t>192.168.1.1</a:t>
            </a:r>
            <a:endParaRPr lang="en-US" sz="2800" dirty="0">
              <a:solidFill>
                <a:srgbClr val="92D050"/>
              </a:solidFill>
            </a:endParaRPr>
          </a:p>
          <a:p>
            <a:pPr marL="12700" marR="5080" lvl="0" indent="0" algn="l">
              <a:lnSpc>
                <a:spcPct val="107916"/>
              </a:lnSpc>
              <a:spcBef>
                <a:spcPts val="0"/>
              </a:spcBef>
              <a:buSzPts val="2400"/>
              <a:buNone/>
            </a:pPr>
            <a:r>
              <a:rPr lang="en-GB" dirty="0"/>
              <a:t>			</a:t>
            </a:r>
            <a:r>
              <a:rPr lang="en-GB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2001:db8:3c4d:15::1a2f:1a2b</a:t>
            </a:r>
          </a:p>
          <a:p>
            <a:pPr marL="241300" marR="5080" lvl="0" indent="-228600" algn="l">
              <a:lnSpc>
                <a:spcPct val="107916"/>
              </a:lnSpc>
              <a:spcBef>
                <a:spcPts val="0"/>
              </a:spcBef>
              <a:buSzPts val="2400"/>
            </a:pPr>
            <a:endParaRPr dirty="0"/>
          </a:p>
        </p:txBody>
      </p:sp>
      <p:sp>
        <p:nvSpPr>
          <p:cNvPr id="206" name="Google Shape;206;p20"/>
          <p:cNvSpPr txBox="1"/>
          <p:nvPr/>
        </p:nvSpPr>
        <p:spPr>
          <a:xfrm>
            <a:off x="353008" y="819599"/>
            <a:ext cx="70104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IP address </a:t>
            </a:r>
            <a:endParaRPr sz="2800" b="1" dirty="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"/>
          <p:cNvSpPr txBox="1"/>
          <p:nvPr/>
        </p:nvSpPr>
        <p:spPr>
          <a:xfrm>
            <a:off x="457200" y="707345"/>
            <a:ext cx="571500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</a:rPr>
              <a:t>Testing the Subnets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3"/>
          <p:cNvSpPr txBox="1"/>
          <p:nvPr/>
        </p:nvSpPr>
        <p:spPr>
          <a:xfrm>
            <a:off x="2231542" y="1824991"/>
            <a:ext cx="45593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13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Pinging </a:t>
            </a:r>
            <a:r>
              <a:rPr lang="en-US" sz="2000" b="1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</a:rPr>
              <a:t>Computer_02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lang="en-US" sz="2000" b="1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</a:rPr>
              <a:t>Computer_01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3"/>
          <p:cNvSpPr/>
          <p:nvPr/>
        </p:nvSpPr>
        <p:spPr>
          <a:xfrm>
            <a:off x="2747772" y="2318004"/>
            <a:ext cx="6243828" cy="39659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F6453-A5D2-4745-B002-EA488C149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01" y="2424920"/>
            <a:ext cx="11180236" cy="1325563"/>
          </a:xfrm>
        </p:spPr>
        <p:txBody>
          <a:bodyPr/>
          <a:lstStyle/>
          <a:p>
            <a:pPr algn="ctr"/>
            <a:r>
              <a:rPr lang="en-GB" dirty="0"/>
              <a:t>HAVE A NICE DAY</a:t>
            </a:r>
          </a:p>
        </p:txBody>
      </p:sp>
    </p:spTree>
    <p:extLst>
      <p:ext uri="{BB962C8B-B14F-4D97-AF65-F5344CB8AC3E}">
        <p14:creationId xmlns:p14="http://schemas.microsoft.com/office/powerpoint/2010/main" val="265768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 txBox="1"/>
          <p:nvPr/>
        </p:nvSpPr>
        <p:spPr>
          <a:xfrm>
            <a:off x="1631303" y="2021633"/>
            <a:ext cx="9292971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1300" marR="508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2400"/>
              <a:buFont typeface="Arial"/>
              <a:buChar char="•"/>
            </a:pPr>
            <a:r>
              <a:rPr lang="en-GB" sz="2800" b="1" dirty="0">
                <a:solidFill>
                  <a:srgbClr val="1F4E79"/>
                </a:solidFill>
                <a:latin typeface="Calibri"/>
                <a:cs typeface="Calibri"/>
                <a:sym typeface="Calibri"/>
              </a:rPr>
              <a:t>It is 32-bit address represented in decimal.</a:t>
            </a:r>
          </a:p>
          <a:p>
            <a:pPr marL="241300" marR="508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2400"/>
              <a:buFont typeface="Arial"/>
              <a:buChar char="•"/>
            </a:pPr>
            <a:r>
              <a:rPr lang="en-GB" sz="2800" b="1" dirty="0">
                <a:solidFill>
                  <a:srgbClr val="1F4E79"/>
                </a:solidFill>
                <a:latin typeface="Calibri"/>
                <a:cs typeface="Calibri"/>
                <a:sym typeface="Calibri"/>
              </a:rPr>
              <a:t>If we see 192.168.1.1 its </a:t>
            </a:r>
          </a:p>
          <a:p>
            <a:pPr marL="12700" marR="5080" lvl="0" algn="just">
              <a:lnSpc>
                <a:spcPct val="150000"/>
              </a:lnSpc>
              <a:buClr>
                <a:srgbClr val="1F4E79"/>
              </a:buClr>
              <a:buSzPts val="2400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  11000000.10101000. 00000001.00000001</a:t>
            </a:r>
          </a:p>
          <a:p>
            <a:pPr marL="469900" marR="5080" lvl="0" indent="-457200" algn="just">
              <a:lnSpc>
                <a:spcPct val="150000"/>
              </a:lnSpc>
              <a:buClr>
                <a:srgbClr val="1F4E79"/>
              </a:buClr>
              <a:buSzPts val="2400"/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1F4E79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It is divided into four octets.</a:t>
            </a:r>
          </a:p>
          <a:p>
            <a:pPr marL="469900" marR="5080" lvl="0" indent="-457200" algn="just">
              <a:lnSpc>
                <a:spcPct val="150000"/>
              </a:lnSpc>
              <a:buClr>
                <a:srgbClr val="1F4E79"/>
              </a:buClr>
              <a:buSzPts val="2400"/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1F4E79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Maximum value in one octet = 11111111 =255</a:t>
            </a:r>
          </a:p>
          <a:p>
            <a:pPr marL="469900" marR="5080" lvl="0" indent="-457200" algn="just">
              <a:lnSpc>
                <a:spcPct val="150000"/>
              </a:lnSpc>
              <a:buClr>
                <a:srgbClr val="1F4E79"/>
              </a:buClr>
              <a:buSzPts val="2400"/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1F4E79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Minimum value in one octet = 00000000 =0</a:t>
            </a:r>
          </a:p>
          <a:p>
            <a:pPr marL="241300" marR="508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2400"/>
              <a:buFont typeface="Arial"/>
              <a:buChar char="•"/>
            </a:pPr>
            <a:endParaRPr sz="2800" dirty="0"/>
          </a:p>
        </p:txBody>
      </p:sp>
      <p:sp>
        <p:nvSpPr>
          <p:cNvPr id="212" name="Google Shape;212;p21"/>
          <p:cNvSpPr txBox="1"/>
          <p:nvPr/>
        </p:nvSpPr>
        <p:spPr>
          <a:xfrm>
            <a:off x="381000" y="837181"/>
            <a:ext cx="70104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IPv4 (Internet Protocol version 4)</a:t>
            </a:r>
            <a:endParaRPr sz="2800" b="1" dirty="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 txBox="1"/>
          <p:nvPr/>
        </p:nvSpPr>
        <p:spPr>
          <a:xfrm>
            <a:off x="1219200" y="1905000"/>
            <a:ext cx="8852155" cy="4256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13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</a:rPr>
              <a:t>Bit: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bit is one digit, either a 0 or a 1.</a:t>
            </a:r>
            <a:endParaRPr dirty="0"/>
          </a:p>
          <a:p>
            <a:pPr marL="241300" marR="0" lvl="0" indent="-228600" algn="l" rtl="0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rgbClr val="1F4E79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</a:rPr>
              <a:t>Byte: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collection of 8 bits equals to 1 byte.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41300" marR="0" lvl="0" indent="-228600" algn="l" rtl="0">
              <a:lnSpc>
                <a:spcPct val="150000"/>
              </a:lnSpc>
              <a:spcBef>
                <a:spcPts val="710"/>
              </a:spcBef>
              <a:spcAft>
                <a:spcPts val="0"/>
              </a:spcAft>
              <a:buClr>
                <a:srgbClr val="1F4E79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</a:rPr>
              <a:t>Octet: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octet is made up of 8 bits.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41300" marR="8255" lvl="0" indent="-228600" algn="l" rtl="0">
              <a:lnSpc>
                <a:spcPct val="150000"/>
              </a:lnSpc>
              <a:spcBef>
                <a:spcPts val="1035"/>
              </a:spcBef>
              <a:spcAft>
                <a:spcPts val="0"/>
              </a:spcAft>
              <a:buClr>
                <a:srgbClr val="1F4E79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</a:rPr>
              <a:t>Network address: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the designation used in routing to  send packets to a remote network.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41300" marR="5080" lvl="0" indent="-228600" algn="just" rtl="0">
              <a:lnSpc>
                <a:spcPct val="150000"/>
              </a:lnSpc>
              <a:spcBef>
                <a:spcPts val="1010"/>
              </a:spcBef>
              <a:spcAft>
                <a:spcPts val="0"/>
              </a:spcAft>
              <a:buClr>
                <a:srgbClr val="1F4E79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</a:rPr>
              <a:t>Broadcast address: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address used by applications and  hosts to send information to all nodes/hosts on a computer  network.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381000" y="837181"/>
            <a:ext cx="70104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IP Terminology</a:t>
            </a:r>
            <a:endParaRPr sz="2800" b="1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"/>
          <p:cNvSpPr txBox="1"/>
          <p:nvPr/>
        </p:nvSpPr>
        <p:spPr>
          <a:xfrm>
            <a:off x="381000" y="837181"/>
            <a:ext cx="70104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Subnet Mask</a:t>
            </a:r>
            <a:endParaRPr sz="2800" b="1" dirty="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FE8364-FDFE-4899-8E18-E942CF65E32A}"/>
              </a:ext>
            </a:extLst>
          </p:cNvPr>
          <p:cNvSpPr/>
          <p:nvPr/>
        </p:nvSpPr>
        <p:spPr>
          <a:xfrm>
            <a:off x="643812" y="1838131"/>
            <a:ext cx="1027300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subnet mask is </a:t>
            </a:r>
            <a:r>
              <a:rPr lang="en-GB" sz="2800" dirty="0">
                <a:solidFill>
                  <a:srgbClr val="040C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four-octet number used to identify the network ID portion of a 32-bit IP address</a:t>
            </a:r>
            <a:r>
              <a:rPr lang="en-GB" sz="28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lang="en-GB" sz="28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GB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255.255.255.0</a:t>
            </a:r>
            <a:r>
              <a:rPr lang="en-GB" sz="28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binary: </a:t>
            </a:r>
            <a:r>
              <a:rPr lang="en-GB" sz="2800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11111111.11111111.11111111</a:t>
            </a: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.00000000</a:t>
            </a:r>
          </a:p>
          <a:p>
            <a:pPr lvl="1"/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         Network Part			    Host part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part with 1’s is network part and with 0’s is host part.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written with IP address to indicate the network the IP is associated with.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"/>
          <p:cNvSpPr txBox="1"/>
          <p:nvPr/>
        </p:nvSpPr>
        <p:spPr>
          <a:xfrm>
            <a:off x="381000" y="837181"/>
            <a:ext cx="70104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Classes of IP address</a:t>
            </a:r>
            <a:endParaRPr sz="2800" b="1" dirty="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FE8364-FDFE-4899-8E18-E942CF65E32A}"/>
              </a:ext>
            </a:extLst>
          </p:cNvPr>
          <p:cNvSpPr/>
          <p:nvPr/>
        </p:nvSpPr>
        <p:spPr>
          <a:xfrm>
            <a:off x="643812" y="1838131"/>
            <a:ext cx="102730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GB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47E013-ED05-43F3-8461-527135CD9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218954"/>
              </p:ext>
            </p:extLst>
          </p:nvPr>
        </p:nvGraphicFramePr>
        <p:xfrm>
          <a:off x="895738" y="1931641"/>
          <a:ext cx="10021078" cy="4268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5670">
                  <a:extLst>
                    <a:ext uri="{9D8B030D-6E8A-4147-A177-3AD203B41FA5}">
                      <a16:colId xmlns:a16="http://schemas.microsoft.com/office/drawing/2014/main" val="4175918230"/>
                    </a:ext>
                  </a:extLst>
                </a:gridCol>
                <a:gridCol w="3387704">
                  <a:extLst>
                    <a:ext uri="{9D8B030D-6E8A-4147-A177-3AD203B41FA5}">
                      <a16:colId xmlns:a16="http://schemas.microsoft.com/office/drawing/2014/main" val="2536603168"/>
                    </a:ext>
                  </a:extLst>
                </a:gridCol>
                <a:gridCol w="3387704">
                  <a:extLst>
                    <a:ext uri="{9D8B030D-6E8A-4147-A177-3AD203B41FA5}">
                      <a16:colId xmlns:a16="http://schemas.microsoft.com/office/drawing/2014/main" val="16088322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Subnet mask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229453"/>
                  </a:ext>
                </a:extLst>
              </a:tr>
              <a:tr h="519203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Class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1.0.0.0 -126.255.255.255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255.0.0.0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877058"/>
                  </a:ext>
                </a:extLst>
              </a:tr>
              <a:tr h="519203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Class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128.0.0.0 – 191.255.255.255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255.255.0.0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212688"/>
                  </a:ext>
                </a:extLst>
              </a:tr>
              <a:tr h="519203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Class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192.0.0.0 -223.255.255.255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255.255.255.0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471648"/>
                  </a:ext>
                </a:extLst>
              </a:tr>
              <a:tr h="519203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Class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224.0.0.0 -239.255.255.255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Reserved for multicast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564573"/>
                  </a:ext>
                </a:extLst>
              </a:tr>
              <a:tr h="519203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Class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240.0.0.0 -254.255.255.255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Scientific research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944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72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"/>
          <p:cNvSpPr txBox="1"/>
          <p:nvPr/>
        </p:nvSpPr>
        <p:spPr>
          <a:xfrm>
            <a:off x="381000" y="837181"/>
            <a:ext cx="70104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CIDR value (Classless Inter Domain Routing)</a:t>
            </a:r>
            <a:endParaRPr sz="2800" b="1" dirty="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FE8364-FDFE-4899-8E18-E942CF65E32A}"/>
              </a:ext>
            </a:extLst>
          </p:cNvPr>
          <p:cNvSpPr/>
          <p:nvPr/>
        </p:nvSpPr>
        <p:spPr>
          <a:xfrm>
            <a:off x="643812" y="1838131"/>
            <a:ext cx="10273004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CIDR value is the number of network bits in an IP address.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192.168.1.0/24   then </a:t>
            </a:r>
            <a:r>
              <a:rPr lang="en-GB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/24</a:t>
            </a:r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the network bit/CIDR in the IP address.</a:t>
            </a:r>
          </a:p>
          <a:p>
            <a:pPr lvl="1"/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so in binary: 	11111111.11111111.11111111.0000000</a:t>
            </a:r>
          </a:p>
          <a:p>
            <a:pPr lvl="1"/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and subnet mask: 	255.255.255.0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GB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38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/>
          <p:nvPr/>
        </p:nvSpPr>
        <p:spPr>
          <a:xfrm>
            <a:off x="1752600" y="1905000"/>
            <a:ext cx="8369808" cy="40660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5"/>
          <p:cNvSpPr txBox="1"/>
          <p:nvPr/>
        </p:nvSpPr>
        <p:spPr>
          <a:xfrm>
            <a:off x="381000" y="837181"/>
            <a:ext cx="70104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Network Addressing</a:t>
            </a:r>
            <a:endParaRPr sz="2800" b="1" dirty="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/>
          <p:nvPr/>
        </p:nvSpPr>
        <p:spPr>
          <a:xfrm>
            <a:off x="2133600" y="1905000"/>
            <a:ext cx="7019544" cy="37673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6"/>
          <p:cNvSpPr txBox="1"/>
          <p:nvPr/>
        </p:nvSpPr>
        <p:spPr>
          <a:xfrm>
            <a:off x="381000" y="692398"/>
            <a:ext cx="8229600" cy="575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179107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</a:rPr>
              <a:t>Unicast, Broadcast and</a:t>
            </a:r>
            <a:r>
              <a:rPr lang="en-US" sz="2800" b="1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</a:rPr>
              <a:t>Multicast</a:t>
            </a:r>
            <a:endParaRPr sz="2800" b="1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NG College Slide Them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578</Words>
  <Application>Microsoft Office PowerPoint</Application>
  <PresentationFormat>Widescreen</PresentationFormat>
  <Paragraphs>86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ING College Slide Themes</vt:lpstr>
      <vt:lpstr>IPv4 Address Subnetting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Solve 10.2.32.254/18</vt:lpstr>
      <vt:lpstr>PowerPoint Presentation</vt:lpstr>
      <vt:lpstr>PowerPoint Presentation</vt:lpstr>
      <vt:lpstr>PowerPoint Presentation</vt:lpstr>
      <vt:lpstr>PowerPoint Presentation</vt:lpstr>
      <vt:lpstr>HAVE A NICE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IPv4 Address Subnetting</dc:title>
  <dc:creator>Biwash Adhikari</dc:creator>
  <cp:lastModifiedBy>Amar</cp:lastModifiedBy>
  <cp:revision>25</cp:revision>
  <dcterms:created xsi:type="dcterms:W3CDTF">2020-09-04T15:25:24Z</dcterms:created>
  <dcterms:modified xsi:type="dcterms:W3CDTF">2024-02-25T04:19:20Z</dcterms:modified>
</cp:coreProperties>
</file>