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258" r:id="rId15"/>
    <p:sldId id="257" r:id="rId16"/>
    <p:sldId id="301" r:id="rId17"/>
    <p:sldId id="302" r:id="rId18"/>
    <p:sldId id="303" r:id="rId19"/>
    <p:sldId id="304" r:id="rId20"/>
    <p:sldId id="282" r:id="rId21"/>
    <p:sldId id="283" r:id="rId22"/>
    <p:sldId id="28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XXc6lRMmjAxDWqOnhShDl5Uy5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408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8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708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276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773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Level 4 – Basic Configurations of Router and LAN Switch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Level 5 – Basic Configurations of Multilayer Switch  and Wireless Router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Level 6 – Basic Configurations of Firewall Appliance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4124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017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18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69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809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70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924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Give an example of how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social media sites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Facebook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have helped people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around the world communicate with each other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072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Communication is almost as important to us as our reliance on air, water, food, and shelter.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News events and discoveries are known worldwide in seconds.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Individuals can even connect and play games with friends separated by oceans and continents.</a:t>
            </a:r>
            <a:endParaRPr sz="28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196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915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73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If you want to be a part of a global online community, your computer, tablet, or smart phone must first be connected to a network.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That network must be connected to the internet.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This topic discusses the parts of a network. </a:t>
            </a:r>
            <a:endParaRPr/>
          </a:p>
        </p:txBody>
      </p:sp>
      <p:sp>
        <p:nvSpPr>
          <p:cNvPr id="136" name="Google Shape;1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69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841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86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34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3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3" descr="A picture containing street, person, riding, lamp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3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33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33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3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33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3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3" descr="A close up of a sig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fif"/><Relationship Id="rId5" Type="http://schemas.openxmlformats.org/officeDocument/2006/relationships/image" Target="../media/image15.jfif"/><Relationship Id="rId4" Type="http://schemas.openxmlformats.org/officeDocument/2006/relationships/image" Target="../media/image14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8.jpg"/><Relationship Id="rId7" Type="http://schemas.openxmlformats.org/officeDocument/2006/relationships/hyperlink" Target="https://raymondtec.com/2019/03/t-mobile-oneplus-6t-gets-rcs-messaging-support-jan-security-patch-with-latest-upda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Acer_Aspire" TargetMode="External"/><Relationship Id="rId9" Type="http://schemas.openxmlformats.org/officeDocument/2006/relationships/hyperlink" Target="https://en.wikipedia.org/wiki/Acer_Verit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8.jpg"/><Relationship Id="rId7" Type="http://schemas.openxmlformats.org/officeDocument/2006/relationships/hyperlink" Target="https://raymondtec.com/2019/03/t-mobile-oneplus-6t-gets-rcs-messaging-support-jan-security-patch-with-latest-updat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Acer_Aspire" TargetMode="External"/><Relationship Id="rId9" Type="http://schemas.openxmlformats.org/officeDocument/2006/relationships/hyperlink" Target="https://en.wikipedia.org/wiki/Acer_Verit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3172420" y="2833301"/>
            <a:ext cx="5943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95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US" sz="3600" dirty="0">
                <a:latin typeface="Proxima Nova"/>
                <a:ea typeface="Proxima Nova"/>
                <a:cs typeface="Proxima Nova"/>
                <a:sym typeface="Proxima Nova"/>
              </a:rPr>
              <a:t>Internetworking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129807" y="1524000"/>
            <a:ext cx="20288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301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18</a:t>
            </a:r>
            <a:endParaRPr sz="2800" b="1" i="0" u="none" strike="noStrike" cap="none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668000" y="4265725"/>
            <a:ext cx="80001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4060"/>
                </a:solidFill>
                <a:latin typeface="Proxima Nova"/>
                <a:ea typeface="Proxima Nova"/>
                <a:cs typeface="Proxima Nova"/>
                <a:sym typeface="Proxima Nova"/>
              </a:rPr>
              <a:t>CT4005NI </a:t>
            </a:r>
            <a:r>
              <a:rPr lang="en-US"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Computer Hardware and Software</a:t>
            </a:r>
            <a:endParaRPr sz="24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Architectures</a:t>
            </a:r>
            <a:endParaRPr sz="24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Send </a:t>
            </a:r>
            <a:r>
              <a:rPr lang="en-US" sz="2400"/>
              <a:t>requests to the servers to retrieve information</a:t>
            </a:r>
            <a:endParaRPr sz="2400"/>
          </a:p>
        </p:txBody>
      </p:sp>
      <p:sp>
        <p:nvSpPr>
          <p:cNvPr id="164" name="Google Shape;164;p4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/>
              <a:t>Network Components</a:t>
            </a:r>
            <a:br>
              <a:rPr lang="en-US" sz="4400"/>
            </a:br>
            <a:r>
              <a:rPr lang="en-US"/>
              <a:t>Clients</a:t>
            </a:r>
            <a:endParaRPr sz="3600"/>
          </a:p>
        </p:txBody>
      </p:sp>
      <p:pic>
        <p:nvPicPr>
          <p:cNvPr id="165" name="Google Shape;16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7643" y="3144252"/>
            <a:ext cx="7476713" cy="159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a message to travel from source to destination. 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/>
              <a:t>Network Components </a:t>
            </a:r>
            <a:br>
              <a:rPr lang="en-US" sz="4400"/>
            </a:br>
            <a:r>
              <a:rPr lang="en-US"/>
              <a:t>Network Media</a:t>
            </a:r>
            <a:endParaRPr sz="4000"/>
          </a:p>
        </p:txBody>
      </p:sp>
      <p:graphicFrame>
        <p:nvGraphicFramePr>
          <p:cNvPr id="194" name="Google Shape;194;p13"/>
          <p:cNvGraphicFramePr/>
          <p:nvPr/>
        </p:nvGraphicFramePr>
        <p:xfrm>
          <a:off x="451242" y="2888322"/>
          <a:ext cx="5846600" cy="3166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Media Types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Metal wires within cables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Uses electrical impulses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Glass or plastic fibers within cables (fiber-optic cable)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Uses pulses of light.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Wireless transmission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Uses modulation of specific frequencies of electromagnetic waves.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0897" y="2339410"/>
            <a:ext cx="5169861" cy="390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Interconnects end devices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/>
              <a:t>Network Components</a:t>
            </a:r>
            <a:r>
              <a:rPr lang="en-US"/>
              <a:t> </a:t>
            </a:r>
            <a:br>
              <a:rPr lang="en-US"/>
            </a:br>
            <a:r>
              <a:rPr lang="en-US"/>
              <a:t>Intermediary Network Devices</a:t>
            </a:r>
            <a:endParaRPr sz="4000"/>
          </a:p>
        </p:txBody>
      </p:sp>
      <p:pic>
        <p:nvPicPr>
          <p:cNvPr id="202" name="Google Shape;202;p12" descr="A close-up of a weighing scal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564" y="2077859"/>
            <a:ext cx="3509865" cy="270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2D785-5374-4F87-8EDE-074A2713C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083" y="1839350"/>
            <a:ext cx="4161693" cy="2970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8C2D7-2AB9-4228-9386-14A3AD484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194" y="1839350"/>
            <a:ext cx="246697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B1D94-3A63-407E-9DB1-5EC59564C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664" y="4705349"/>
            <a:ext cx="30289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Management of data as it flows through a network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/>
              <a:t>Regenerate and retransmit data signals.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/>
              <a:t>Maintain information about what pathways exist in the network.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/>
              <a:t>Notify other devices of errors and communication failures.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11" name="Google Shape;211;p4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/>
              <a:t>Network Components</a:t>
            </a:r>
            <a:r>
              <a:rPr lang="en-US"/>
              <a:t> </a:t>
            </a:r>
            <a:br>
              <a:rPr lang="en-US"/>
            </a:br>
            <a:r>
              <a:rPr lang="en-US"/>
              <a:t>Intermediary Network Devices (Cont.)</a:t>
            </a:r>
            <a:endParaRPr/>
          </a:p>
        </p:txBody>
      </p:sp>
      <p:pic>
        <p:nvPicPr>
          <p:cNvPr id="212" name="Google Shape;21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438" y="3870363"/>
            <a:ext cx="8354962" cy="211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3200400" y="1752600"/>
            <a:ext cx="6102600" cy="499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 of a Computer Network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381000" y="565022"/>
            <a:ext cx="6455257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Basic Characteristics of</a:t>
            </a:r>
            <a:r>
              <a:rPr lang="en-US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38200" y="1981200"/>
            <a:ext cx="106281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Rules or agreements are established in the first step.</a:t>
            </a:r>
            <a:endParaRPr sz="24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66700" algn="l" rtl="0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is molded into a format which can be transmitted in a data network.</a:t>
            </a:r>
            <a:endParaRPr sz="24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66700" algn="l" rtl="0"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may get delivered through different paths to the destination.</a:t>
            </a:r>
            <a:endParaRPr sz="24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4024350" y="3730725"/>
            <a:ext cx="4648200" cy="278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B3ECB-F345-47CE-9DB2-6EB83A067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Proxima Nova" panose="020B0604020202020204" charset="0"/>
              </a:rPr>
              <a:t>Mesh topology is which connects every computer 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     to another.</a:t>
            </a:r>
          </a:p>
          <a:p>
            <a:r>
              <a:rPr lang="en-GB" sz="2400" dirty="0">
                <a:latin typeface="Proxima Nova" panose="020B0604020202020204" charset="0"/>
              </a:rPr>
              <a:t>It requires a lot of wires and network 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    interfaces to connect to another device.</a:t>
            </a:r>
          </a:p>
          <a:p>
            <a:r>
              <a:rPr lang="en-GB" sz="2400" dirty="0">
                <a:latin typeface="Proxima Nova" panose="020B0604020202020204" charset="0"/>
              </a:rPr>
              <a:t>The number of connections required is 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     calculated as,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      Connections= n(n-1)/2</a:t>
            </a:r>
          </a:p>
          <a:p>
            <a:pPr marL="114300" indent="0">
              <a:buNone/>
            </a:pPr>
            <a:endParaRPr lang="en-GB" sz="2400" dirty="0">
              <a:latin typeface="Proxima Nova" panose="020B0604020202020204" charset="0"/>
            </a:endParaRPr>
          </a:p>
          <a:p>
            <a:pPr marL="114300" indent="0">
              <a:buNone/>
            </a:pPr>
            <a:endParaRPr lang="en-GB" sz="2400" dirty="0">
              <a:latin typeface="Proxima Nova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03117-CD1B-48E2-B2C5-F428E33F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Mesh Topology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017B4-7178-4D11-BDBB-8CFAE2D2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15" y="2236139"/>
            <a:ext cx="4486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61470D-636A-484B-B66B-DA5CC9165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Proxima Nova" panose="020B0604020202020204" charset="0"/>
              </a:rPr>
              <a:t>Due to many connections in mesh topology,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    a new type of device was invented which made 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    devices to connect to central device.</a:t>
            </a:r>
          </a:p>
          <a:p>
            <a:r>
              <a:rPr lang="en-GB" sz="2400" dirty="0">
                <a:latin typeface="Proxima Nova" panose="020B0604020202020204" charset="0"/>
              </a:rPr>
              <a:t>It is layer 1 device</a:t>
            </a:r>
          </a:p>
          <a:p>
            <a:pPr marL="114300" indent="0">
              <a:buNone/>
            </a:pPr>
            <a:endParaRPr lang="en-GB" sz="2400" dirty="0">
              <a:latin typeface="Proxima Nova" panose="020B0604020202020204" charset="0"/>
            </a:endParaRPr>
          </a:p>
          <a:p>
            <a:r>
              <a:rPr lang="en-GB" sz="2400" dirty="0">
                <a:latin typeface="Proxima Nova" panose="020B0604020202020204" charset="0"/>
              </a:rPr>
              <a:t>It is star </a:t>
            </a:r>
            <a:r>
              <a:rPr lang="en-GB" sz="2400" dirty="0" err="1">
                <a:latin typeface="Proxima Nova" panose="020B0604020202020204" charset="0"/>
              </a:rPr>
              <a:t>topoplogy</a:t>
            </a:r>
            <a:endParaRPr lang="en-GB" sz="2400" dirty="0">
              <a:latin typeface="Proxima Nova" panose="020B0604020202020204" charset="0"/>
            </a:endParaRPr>
          </a:p>
          <a:p>
            <a:pPr marL="114300" indent="0">
              <a:buNone/>
            </a:pPr>
            <a:endParaRPr lang="en-GB" sz="2400" dirty="0">
              <a:latin typeface="Proxima Nova" panose="020B0604020202020204" charset="0"/>
            </a:endParaRPr>
          </a:p>
          <a:p>
            <a:r>
              <a:rPr lang="en-GB" sz="2400" dirty="0">
                <a:latin typeface="Proxima Nova" panose="020B0604020202020204" charset="0"/>
              </a:rPr>
              <a:t>This decreased the amount of wires 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     and network interfaces required.</a:t>
            </a:r>
          </a:p>
          <a:p>
            <a:pPr marL="114300" indent="0">
              <a:buNone/>
            </a:pPr>
            <a:endParaRPr lang="en-GB" sz="2400" dirty="0">
              <a:latin typeface="Proxima Nova" panose="020B0604020202020204" charset="0"/>
            </a:endParaRPr>
          </a:p>
          <a:p>
            <a:pPr marL="114300" indent="0">
              <a:buNone/>
            </a:pPr>
            <a:endParaRPr lang="en-GB" sz="2400" dirty="0">
              <a:latin typeface="Proxima Nova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D1558-96DC-453B-9CE2-8A5B1782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HUB (Networking device)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36F1C-273D-4475-A3F7-A6169CD9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67" y="1727383"/>
            <a:ext cx="4554800" cy="36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CB3BAB-9FEB-4095-8E0A-93B33AC6C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Proxima Nova" panose="020B0604020202020204" charset="0"/>
              </a:rPr>
              <a:t>HUB works by receiving message  in one port and sending the message in all other port (broadcast the message to all devices)</a:t>
            </a:r>
          </a:p>
          <a:p>
            <a:endParaRPr lang="en-GB" sz="2400" dirty="0">
              <a:latin typeface="Proxima Nova" panose="020B0604020202020204" charset="0"/>
            </a:endParaRPr>
          </a:p>
          <a:p>
            <a:r>
              <a:rPr lang="en-GB" sz="2400" dirty="0">
                <a:latin typeface="Proxima Nova" panose="020B0604020202020204" charset="0"/>
              </a:rPr>
              <a:t>It got major issues,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	1.  Single collision domain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	2. Limited bandwidth</a:t>
            </a:r>
          </a:p>
          <a:p>
            <a:pPr marL="114300" indent="0">
              <a:buNone/>
            </a:pPr>
            <a:r>
              <a:rPr lang="en-GB" sz="2400" dirty="0">
                <a:latin typeface="Proxima Nova" panose="020B0604020202020204" charset="0"/>
              </a:rPr>
              <a:t>	3. Security risks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F405F-B303-464C-ABFE-72747460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HUB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EE34-5781-456D-A665-3C5D24C2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11" y="2888786"/>
            <a:ext cx="5934282" cy="2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A3CB2-4521-40A0-8752-856570357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Proxima Nova" panose="020B0604020202020204" charset="0"/>
              </a:rPr>
              <a:t>A collision domain is a network segment in which collisions can occur</a:t>
            </a:r>
            <a:r>
              <a:rPr lang="en-GB" sz="2800" dirty="0"/>
              <a:t>.</a:t>
            </a:r>
          </a:p>
          <a:p>
            <a:endParaRPr lang="en-GB" sz="2800" dirty="0"/>
          </a:p>
          <a:p>
            <a:r>
              <a:rPr lang="en-GB" sz="2800" dirty="0">
                <a:latin typeface="Proxima Nova" panose="020B0604020202020204" charset="0"/>
              </a:rPr>
              <a:t>Devices within the same collision domain share the same communication channel, such as a segment connected by a hub, where collisions are possible.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BDB0E5-1614-49C7-983A-6A3BB863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Domain</a:t>
            </a:r>
          </a:p>
        </p:txBody>
      </p:sp>
    </p:spTree>
    <p:extLst>
      <p:ext uri="{BB962C8B-B14F-4D97-AF65-F5344CB8AC3E}">
        <p14:creationId xmlns:p14="http://schemas.microsoft.com/office/powerpoint/2010/main" val="1641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3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600"/>
              <a:buFont typeface="Calibri"/>
              <a:buNone/>
            </a:pPr>
            <a:r>
              <a:rPr lang="en-US" sz="5000"/>
              <a:t>Is it possible to communicate with someone living abroad?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7"/>
          <p:cNvGrpSpPr/>
          <p:nvPr/>
        </p:nvGrpSpPr>
        <p:grpSpPr>
          <a:xfrm>
            <a:off x="1447800" y="3912633"/>
            <a:ext cx="8915400" cy="2456798"/>
            <a:chOff x="2231541" y="3864627"/>
            <a:chExt cx="8915400" cy="2456798"/>
          </a:xfrm>
        </p:grpSpPr>
        <p:sp>
          <p:nvSpPr>
            <p:cNvPr id="240" name="Google Shape;240;p27"/>
            <p:cNvSpPr txBox="1"/>
            <p:nvPr/>
          </p:nvSpPr>
          <p:spPr>
            <a:xfrm>
              <a:off x="2231542" y="4172077"/>
              <a:ext cx="1103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41300" marR="0" lvl="0" indent="-76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3516630" y="4172077"/>
              <a:ext cx="64458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2459226" y="3864627"/>
              <a:ext cx="8687715" cy="1329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508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 txBox="1"/>
            <p:nvPr/>
          </p:nvSpPr>
          <p:spPr>
            <a:xfrm>
              <a:off x="2231541" y="5376917"/>
              <a:ext cx="8915399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7"/>
            <p:cNvSpPr txBox="1"/>
            <p:nvPr/>
          </p:nvSpPr>
          <p:spPr>
            <a:xfrm>
              <a:off x="2231543" y="5988000"/>
              <a:ext cx="1461135" cy="333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41300" marR="5080" lvl="0" indent="-76200" algn="l" rtl="0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7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CSMA/CD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473650" y="1924175"/>
            <a:ext cx="10726200" cy="5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Ethernet is scalable which makes it easier to integrate new technologies.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Ethernet is a contention based media access method that allows all hosts on a network to share the same bandwidth of a link.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Ethernet uses CSMA/CD.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Carrier Sense Multiple Access with Collision Detection (CSMA/CD) is a protocol/algorithm, which helps devices share the bandwidth evenly without having two devices transmit data at the same time on the shared network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transmission medium.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CSMA/CD was created to overcome the problem of collisions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/>
        </p:nvSpPr>
        <p:spPr>
          <a:xfrm>
            <a:off x="444050" y="1828800"/>
            <a:ext cx="10864200" cy="3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6985" lvl="0" indent="-2286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a host wants to transmit over the network, it first  checks for the presence of a digital signal on the wire.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6350" lvl="0" indent="-228600" algn="just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all is clear, the host will then proceed with its  transmission.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13958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transmitting host constantly monitors the wire to   make sure no other hosts begin transmitting.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5080" lvl="0" indent="-228600" algn="just" rtl="0">
              <a:lnSpc>
                <a:spcPct val="107916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host detects another signal on the wire, it sends out  an extended jam signal that causes all nodes on the  segment to stop sending data.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13958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Back-off algorithms determines when the colliding    stations can retransmit.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collisions keep occurring after 15 tries, the nodes will time  out.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CSMA/CD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>
            <a:off x="3200400" y="25146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End of Lecture 18</a:t>
            </a:r>
            <a:endParaRPr sz="36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3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600"/>
              <a:buFont typeface="Calibri"/>
              <a:buNone/>
            </a:pPr>
            <a:r>
              <a:rPr lang="en-US" sz="5000"/>
              <a:t>The answer is YES!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Networks Affect Our Lives</a:t>
            </a:r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73564" y="1825625"/>
            <a:ext cx="58462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Networks Connect 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World without boundaries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Global communities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Human Network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199" y="2801840"/>
            <a:ext cx="5611483" cy="239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3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600"/>
              <a:buFont typeface="Calibri"/>
              <a:buNone/>
            </a:pPr>
            <a:r>
              <a:rPr lang="en-US" sz="5000"/>
              <a:t>What do you use to communicate with a friend living abroad?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0"/>
          <p:cNvSpPr txBox="1">
            <a:spLocks noGrp="1"/>
          </p:cNvSpPr>
          <p:nvPr>
            <p:ph type="ctrTitle"/>
          </p:nvPr>
        </p:nvSpPr>
        <p:spPr>
          <a:xfrm>
            <a:off x="1524000" y="-1594338"/>
            <a:ext cx="9144000" cy="3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 sz="5000"/>
              <a:t>1. Laptop/ Mobile/ Computer</a:t>
            </a:r>
            <a:endParaRPr/>
          </a:p>
        </p:txBody>
      </p:sp>
      <p:pic>
        <p:nvPicPr>
          <p:cNvPr id="128" name="Google Shape;128;p40" descr="A computer on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094" y="3270738"/>
            <a:ext cx="2750481" cy="183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0"/>
          <p:cNvSpPr txBox="1"/>
          <p:nvPr/>
        </p:nvSpPr>
        <p:spPr>
          <a:xfrm>
            <a:off x="769644" y="5334120"/>
            <a:ext cx="2714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0" descr="A person holding a phon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9071" y="3270738"/>
            <a:ext cx="3667307" cy="183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0"/>
          <p:cNvSpPr txBox="1"/>
          <p:nvPr/>
        </p:nvSpPr>
        <p:spPr>
          <a:xfrm>
            <a:off x="4179071" y="5334120"/>
            <a:ext cx="2902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0" descr="A computer on a desk&#10;&#10;Description automatically generated with low confidenc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40874" y="3270738"/>
            <a:ext cx="2714931" cy="20361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0"/>
          <p:cNvSpPr txBox="1"/>
          <p:nvPr/>
        </p:nvSpPr>
        <p:spPr>
          <a:xfrm>
            <a:off x="8540874" y="5487630"/>
            <a:ext cx="2714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1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3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600"/>
              <a:buFont typeface="Calibri"/>
              <a:buNone/>
            </a:pPr>
            <a:r>
              <a:rPr lang="en-US" sz="6600"/>
              <a:t>Network Components</a:t>
            </a:r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subTitle" idx="1"/>
          </p:nvPr>
        </p:nvSpPr>
        <p:spPr>
          <a:xfrm>
            <a:off x="1524000" y="5140325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Networking Today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Every computer on a network is called a </a:t>
            </a:r>
            <a:r>
              <a:rPr lang="en-US" b="1"/>
              <a:t>host or end device.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 originates with an end device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Flows through the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Arrives at an end device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/>
              <a:t>Network Components</a:t>
            </a:r>
            <a:br>
              <a:rPr lang="en-US" sz="4400"/>
            </a:br>
            <a:r>
              <a:rPr lang="en-US"/>
              <a:t>End Device</a:t>
            </a:r>
            <a:endParaRPr/>
          </a:p>
        </p:txBody>
      </p:sp>
      <p:pic>
        <p:nvPicPr>
          <p:cNvPr id="146" name="Google Shape;146;p10" descr="A computer on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970" y="3784532"/>
            <a:ext cx="2750481" cy="183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605520" y="5847914"/>
            <a:ext cx="2714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0" descr="A person holding a phon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14947" y="3784532"/>
            <a:ext cx="3667307" cy="183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4014947" y="5847914"/>
            <a:ext cx="2902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0" descr="A computer on a desk&#10;&#10;Description automatically generated with low confidenc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76750" y="3784532"/>
            <a:ext cx="2714931" cy="2036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/>
        </p:nvSpPr>
        <p:spPr>
          <a:xfrm>
            <a:off x="8376750" y="6001424"/>
            <a:ext cx="2714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Computers </a:t>
            </a:r>
            <a:r>
              <a:rPr lang="en-US"/>
              <a:t>that provide information to end devices</a:t>
            </a:r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title"/>
          </p:nvPr>
        </p:nvSpPr>
        <p:spPr>
          <a:xfrm>
            <a:off x="173564" y="201742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/>
              <a:t>Network Components</a:t>
            </a:r>
            <a:br>
              <a:rPr lang="en-US" sz="4400"/>
            </a:br>
            <a:r>
              <a:rPr lang="en-US"/>
              <a:t>Servers</a:t>
            </a:r>
            <a:endParaRPr sz="3600"/>
          </a:p>
        </p:txBody>
      </p:sp>
      <p:graphicFrame>
        <p:nvGraphicFramePr>
          <p:cNvPr id="158" name="Google Shape;158;p42"/>
          <p:cNvGraphicFramePr/>
          <p:nvPr/>
        </p:nvGraphicFramePr>
        <p:xfrm>
          <a:off x="1198867" y="2628646"/>
          <a:ext cx="10154925" cy="3591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Server Type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Description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Email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server runs email server software. 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Clients use client software to access email.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Web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server runs web server software. 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Clients use browser software to access web pages.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File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server stores corporate and user files.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client devices access these files.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925</Words>
  <Application>Microsoft Office PowerPoint</Application>
  <PresentationFormat>Widescreen</PresentationFormat>
  <Paragraphs>125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Arial</vt:lpstr>
      <vt:lpstr>Proxima Nova</vt:lpstr>
      <vt:lpstr>ING College Slide Themes</vt:lpstr>
      <vt:lpstr>Internetworking</vt:lpstr>
      <vt:lpstr>Is it possible to communicate with someone living abroad?</vt:lpstr>
      <vt:lpstr>The answer is YES!</vt:lpstr>
      <vt:lpstr>Networks Affect Our Lives</vt:lpstr>
      <vt:lpstr>What do you use to communicate with a friend living abroad?</vt:lpstr>
      <vt:lpstr>1. Laptop/ Mobile/ Computer</vt:lpstr>
      <vt:lpstr>Network Components</vt:lpstr>
      <vt:lpstr>Network Components End Device</vt:lpstr>
      <vt:lpstr>Network Components Servers</vt:lpstr>
      <vt:lpstr>Network Components Clients</vt:lpstr>
      <vt:lpstr>Network Components  Network Media</vt:lpstr>
      <vt:lpstr>Network Components  Intermediary Network Devices</vt:lpstr>
      <vt:lpstr>Network Components  Intermediary Network Devices (Cont.)</vt:lpstr>
      <vt:lpstr>PowerPoint Presentation</vt:lpstr>
      <vt:lpstr>Basic Characteristics of Communication</vt:lpstr>
      <vt:lpstr>Mesh Topology</vt:lpstr>
      <vt:lpstr>HUB (Networking device)</vt:lpstr>
      <vt:lpstr>HUB (continue)</vt:lpstr>
      <vt:lpstr>Collision Domain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</dc:title>
  <dc:creator>Biwash Adhikari</dc:creator>
  <cp:lastModifiedBy>Amar</cp:lastModifiedBy>
  <cp:revision>25</cp:revision>
  <dcterms:created xsi:type="dcterms:W3CDTF">2020-09-04T15:12:42Z</dcterms:created>
  <dcterms:modified xsi:type="dcterms:W3CDTF">2024-03-02T10:10:01Z</dcterms:modified>
</cp:coreProperties>
</file>