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60" r:id="rId9"/>
    <p:sldId id="264" r:id="rId10"/>
    <p:sldId id="265" r:id="rId11"/>
    <p:sldId id="266" r:id="rId12"/>
    <p:sldId id="267" r:id="rId13"/>
    <p:sldId id="268" r:id="rId14"/>
    <p:sldId id="296" r:id="rId15"/>
    <p:sldId id="28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XXc6lRMmjAxDWqOnhShDl5Uy5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94088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587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741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097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70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92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85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0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196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275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6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4565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286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Communication is almost as important to us as our reliance on air, water, food, and shelter.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News events and discoveries are known worldwide in seconds.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40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US" sz="4000" b="0" i="0" dirty="0">
                <a:solidFill>
                  <a:srgbClr val="58585B"/>
                </a:solidFill>
                <a:latin typeface="Arial"/>
                <a:ea typeface="Arial"/>
                <a:cs typeface="Arial"/>
                <a:sym typeface="Arial"/>
              </a:rPr>
              <a:t>Individuals can even connect and play games with friends separated by oceans and continents.</a:t>
            </a:r>
            <a:endParaRPr sz="2800" b="0" i="0" dirty="0">
              <a:solidFill>
                <a:srgbClr val="5858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9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4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3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34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29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1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3" descr="A picture containing street, person, riding, lamp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3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9803"/>
                </a:srgbClr>
              </a:gs>
              <a:gs pos="80000">
                <a:srgbClr val="FFFFFF">
                  <a:alpha val="84705"/>
                </a:srgbClr>
              </a:gs>
              <a:gs pos="100000">
                <a:srgbClr val="FFFFFF">
                  <a:alpha val="84705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3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33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4" name="Google Shape;14;p33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" name="Google Shape;16;p3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3" descr="A close up of a sig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3172420" y="2833301"/>
            <a:ext cx="5943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953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Calibri"/>
              <a:buNone/>
            </a:pPr>
            <a:r>
              <a:rPr lang="en-US" sz="3600" dirty="0">
                <a:latin typeface="Proxima Nova"/>
                <a:ea typeface="Proxima Nova"/>
                <a:cs typeface="Proxima Nova"/>
                <a:sym typeface="Proxima Nova"/>
              </a:rPr>
              <a:t>Internetworking-II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5129807" y="1524000"/>
            <a:ext cx="20288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3014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1F3864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19</a:t>
            </a:r>
            <a:endParaRPr sz="2800" b="1" i="0" u="none" strike="noStrike" cap="none" dirty="0">
              <a:solidFill>
                <a:srgbClr val="1F386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668000" y="4265725"/>
            <a:ext cx="80001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44060"/>
                </a:solidFill>
                <a:latin typeface="Proxima Nova"/>
                <a:ea typeface="Proxima Nova"/>
                <a:cs typeface="Proxima Nova"/>
                <a:sym typeface="Proxima Nova"/>
              </a:rPr>
              <a:t>CT4005NI </a:t>
            </a:r>
            <a:r>
              <a:rPr lang="en-US"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Computer Hardware and Software</a:t>
            </a:r>
            <a:endParaRPr sz="24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spcBef>
                <a:spcPts val="165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Architectures</a:t>
            </a:r>
            <a:endParaRPr sz="24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1219200" y="2057400"/>
            <a:ext cx="8458200" cy="203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Four router functions in a computer network can be listed  as: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lvl="1" indent="-253365">
              <a:spcBef>
                <a:spcPts val="260"/>
              </a:spcBef>
              <a:buClr>
                <a:schemeClr val="dk1"/>
              </a:buClr>
              <a:buSzPts val="2400"/>
              <a:buFont typeface="Proxima Nova"/>
              <a:buChar char="-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Internetwork communication.</a:t>
            </a:r>
          </a:p>
          <a:p>
            <a:pPr marL="697865" lvl="1" indent="-253365">
              <a:spcBef>
                <a:spcPts val="260"/>
              </a:spcBef>
              <a:buClr>
                <a:schemeClr val="dk1"/>
              </a:buClr>
              <a:buSzPts val="2400"/>
              <a:buFont typeface="Proxima Nova"/>
              <a:buChar char="-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Path finding</a:t>
            </a:r>
          </a:p>
          <a:p>
            <a:pPr marL="697865" lvl="1" indent="-253365">
              <a:spcBef>
                <a:spcPts val="260"/>
              </a:spcBef>
              <a:buClr>
                <a:schemeClr val="dk1"/>
              </a:buClr>
              <a:buSzPts val="2400"/>
              <a:buFont typeface="Proxima Nova"/>
              <a:buChar char="-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Best Path Selection</a:t>
            </a:r>
          </a:p>
          <a:p>
            <a:pPr marL="697865" marR="0" lvl="1" indent="-253365" algn="l" rtl="0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-"/>
            </a:pPr>
            <a:r>
              <a:rPr lang="en-US" sz="24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Packet filtering.</a:t>
            </a:r>
            <a:endParaRPr sz="24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381000" y="434922"/>
            <a:ext cx="6455257" cy="77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 of Router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>
            <a:spLocks noGrp="1"/>
          </p:cNvSpPr>
          <p:nvPr>
            <p:ph type="body" idx="1"/>
          </p:nvPr>
        </p:nvSpPr>
        <p:spPr>
          <a:xfrm>
            <a:off x="1219200" y="2057400"/>
            <a:ext cx="102273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934" marR="508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Collision domain represents a part of a network where packet collision can occur.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marR="5080" lvl="0" indent="-266700" algn="just" rtl="0">
              <a:lnSpc>
                <a:spcPct val="115000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latin typeface="Proxima Nova"/>
                <a:ea typeface="Proxima Nova"/>
                <a:cs typeface="Proxima Nova"/>
                <a:sym typeface="Proxima Nova"/>
              </a:rPr>
              <a:t>A collision occurs when two devices send a packet at the  same time on a shared network segment.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6063650" y="3521500"/>
            <a:ext cx="5117700" cy="316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 and broadcast domains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1219200" y="1970403"/>
            <a:ext cx="9525000" cy="11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6350" lvl="0" indent="-2286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broadcast	domain	is	a	domain	in	which	a	broadcast	is  forwarded.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5080" lvl="0" indent="-22860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broadcast domain contains all the devices that can reach  other at data link layer by using broadcast.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6537300" y="3343792"/>
            <a:ext cx="5334000" cy="339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 and broadcast domains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4107675" y="2378100"/>
            <a:ext cx="5943600" cy="36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471948" y="1828800"/>
            <a:ext cx="105924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 many  collision  domains  and  broadcast  domains  are  there  in  the   following topology?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381000" y="630553"/>
            <a:ext cx="6455257" cy="57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 and broadcast domains</a:t>
            </a:r>
            <a:endParaRPr sz="2800" b="1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4107675" y="2378100"/>
            <a:ext cx="5943600" cy="3660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37652" y="1759974"/>
            <a:ext cx="105924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9 collision  domains  and  3 broadcast  domains  are  there  in  the   following topology.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381000" y="434922"/>
            <a:ext cx="6455257" cy="77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3863"/>
                </a:solidFill>
                <a:latin typeface="Proxima Nova"/>
                <a:ea typeface="Proxima Nova"/>
                <a:cs typeface="Proxima Nova"/>
                <a:sym typeface="Proxima Nova"/>
              </a:rPr>
              <a:t>Answer:</a:t>
            </a:r>
            <a:endParaRPr sz="2800" b="1" dirty="0">
              <a:solidFill>
                <a:srgbClr val="1F4E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61561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3200400" y="2514600"/>
            <a:ext cx="533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End of Lecture 19</a:t>
            </a:r>
            <a:endParaRPr sz="36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MAC-address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73563" y="1825625"/>
            <a:ext cx="113105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A </a:t>
            </a:r>
            <a:r>
              <a:rPr lang="en-GB" b="1" dirty="0">
                <a:latin typeface="Proxima Nova" panose="020B0604020202020204" charset="0"/>
              </a:rPr>
              <a:t>MAC address</a:t>
            </a:r>
            <a:r>
              <a:rPr lang="en-GB" dirty="0">
                <a:latin typeface="Proxima Nova" panose="020B0604020202020204" charset="0"/>
              </a:rPr>
              <a:t> (</a:t>
            </a:r>
            <a:r>
              <a:rPr lang="en-GB" b="1" dirty="0">
                <a:latin typeface="Proxima Nova" panose="020B0604020202020204" charset="0"/>
              </a:rPr>
              <a:t>Media Access Control</a:t>
            </a:r>
            <a:r>
              <a:rPr lang="en-GB" dirty="0">
                <a:latin typeface="Proxima Nova" panose="020B0604020202020204" charset="0"/>
              </a:rPr>
              <a:t>) is a unique identifier assigned to a Network Interface Controller (NIC) for use as a physical address in communications within a network segment.</a:t>
            </a:r>
          </a:p>
          <a:p>
            <a:pPr marL="152400" indent="0" algn="just"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CA8FA-3CA2-44AD-9B2A-E2A960BC9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80128">
            <a:off x="3440430" y="3166110"/>
            <a:ext cx="4017010" cy="401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MAC-address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73563" y="1825625"/>
            <a:ext cx="113105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Physical address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Hard-coded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Permanent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48-bit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Represented in 12-Hex </a:t>
            </a:r>
          </a:p>
          <a:p>
            <a:pPr marL="609600" indent="-457200">
              <a:buSzPts val="2400"/>
            </a:pPr>
            <a:r>
              <a:rPr lang="en-GB" dirty="0">
                <a:solidFill>
                  <a:srgbClr val="FF0000"/>
                </a:solidFill>
                <a:latin typeface="Proxima Nova" panose="020B0604020202020204" charset="0"/>
              </a:rPr>
              <a:t>1e:24:33:8d:11:22 </a:t>
            </a:r>
            <a:r>
              <a:rPr lang="en-GB" dirty="0">
                <a:latin typeface="Proxima Nova" panose="020B0604020202020204" charset="0"/>
              </a:rPr>
              <a:t>or </a:t>
            </a:r>
            <a:r>
              <a:rPr lang="en-GB" dirty="0">
                <a:solidFill>
                  <a:srgbClr val="FF0000"/>
                </a:solidFill>
                <a:latin typeface="Proxima Nova" panose="020B0604020202020204" charset="0"/>
              </a:rPr>
              <a:t>1e24.338d.1122</a:t>
            </a:r>
          </a:p>
          <a:p>
            <a:pPr marL="609600" indent="-457200">
              <a:buSzPts val="2400"/>
            </a:pPr>
            <a:r>
              <a:rPr lang="en-GB" dirty="0">
                <a:solidFill>
                  <a:schemeClr val="tx1"/>
                </a:solidFill>
                <a:latin typeface="Proxima Nova" panose="020B0604020202020204" charset="0"/>
              </a:rPr>
              <a:t>Used in datalink layer (Layer 2)</a:t>
            </a:r>
            <a:endParaRPr lang="en-GB" dirty="0">
              <a:solidFill>
                <a:srgbClr val="FF0000"/>
              </a:solidFill>
              <a:latin typeface="Proxima Nova" panose="020B0604020202020204" charset="0"/>
            </a:endParaRPr>
          </a:p>
          <a:p>
            <a:pPr marL="152400" indent="0"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9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Switch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73563" y="1825625"/>
            <a:ext cx="113105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A switch is a networking device that is used to connect devices within the same subnet using MAC-address.</a:t>
            </a:r>
          </a:p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It is a Layer 2 (Datalink Layer Device)</a:t>
            </a:r>
          </a:p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It breaks down collision domain as each port of switch is a different collision domain.</a:t>
            </a:r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3289D-9CA5-4C70-AA72-E8E776978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680" y="4216758"/>
            <a:ext cx="4418757" cy="22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Switch 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281717" y="1884619"/>
            <a:ext cx="69640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Switch looks for the Layer 2 header to find the destination .</a:t>
            </a:r>
          </a:p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It uses Mac-address table to find  to which port the mac-address corresponds to and sends frame to that port.</a:t>
            </a:r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CF2E3-606F-48E7-8F50-DE767523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72" y="631288"/>
            <a:ext cx="4399963" cy="597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644AB-503B-4F8A-8125-2574D303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032" y="4031681"/>
            <a:ext cx="5441555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ARP (Address Resolution Protocol)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281716" y="1884619"/>
            <a:ext cx="113793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ARP protocol is used to find the mac-address of an IP address.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It uses broadcast to send ARP </a:t>
            </a:r>
          </a:p>
          <a:p>
            <a:pPr marL="152400" indent="0">
              <a:buSzPts val="2400"/>
              <a:buNone/>
            </a:pPr>
            <a:r>
              <a:rPr lang="en-GB" dirty="0">
                <a:latin typeface="Proxima Nova" panose="020B0604020202020204" charset="0"/>
              </a:rPr>
              <a:t>      request. For broadcasting the</a:t>
            </a:r>
          </a:p>
          <a:p>
            <a:pPr marL="152400" indent="0">
              <a:buSzPts val="2400"/>
              <a:buNone/>
            </a:pPr>
            <a:r>
              <a:rPr lang="en-GB" dirty="0">
                <a:latin typeface="Proxima Nova" panose="020B0604020202020204" charset="0"/>
              </a:rPr>
              <a:t>      destination mac-address set to</a:t>
            </a:r>
          </a:p>
          <a:p>
            <a:pPr marL="152400" indent="0">
              <a:buSzPts val="2400"/>
              <a:buNone/>
            </a:pPr>
            <a:r>
              <a:rPr lang="en-GB" dirty="0">
                <a:solidFill>
                  <a:srgbClr val="FF0000"/>
                </a:solidFill>
                <a:latin typeface="Proxima Nova" panose="020B0604020202020204" charset="0"/>
              </a:rPr>
              <a:t>      FFFF.FFFF.FFFF</a:t>
            </a:r>
          </a:p>
          <a:p>
            <a:pPr marL="609600" indent="-457200">
              <a:buSzPts val="2400"/>
            </a:pPr>
            <a:r>
              <a:rPr lang="en-GB" dirty="0">
                <a:latin typeface="Proxima Nova" panose="020B0604020202020204" charset="0"/>
              </a:rPr>
              <a:t>And gets reply in an unicast</a:t>
            </a:r>
          </a:p>
          <a:p>
            <a:pPr marL="152400" indent="0">
              <a:buSzPts val="2400"/>
              <a:buNone/>
            </a:pPr>
            <a:endParaRPr lang="en-GB" dirty="0">
              <a:latin typeface="Proxima Nova" panose="020B0604020202020204" charset="0"/>
            </a:endParaRPr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DA9F0-705B-4055-A0DA-F6AB419E6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418" y="2382928"/>
            <a:ext cx="5543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GB" sz="2800" dirty="0">
                <a:latin typeface="Proxima Nova" panose="020B0604020202020204" charset="0"/>
              </a:rPr>
              <a:t>Broadcast Domain</a:t>
            </a:r>
            <a:endParaRPr sz="2800" dirty="0">
              <a:latin typeface="Proxima Nova" panose="020B0604020202020204" charset="0"/>
            </a:endParaRPr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281716" y="1884619"/>
            <a:ext cx="113793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A broadcast domain in a network refers to the area within a computer network where broadcast packets, such as those sent using the Address Resolution Protocol (ARP) are received by all devices. </a:t>
            </a:r>
          </a:p>
          <a:p>
            <a:pPr marL="609600" indent="-457200" algn="just">
              <a:buSzPts val="2400"/>
            </a:pPr>
            <a:r>
              <a:rPr lang="en-GB" dirty="0">
                <a:latin typeface="Proxima Nova" panose="020B0604020202020204" charset="0"/>
              </a:rPr>
              <a:t>Broadcast domain is received in one port of the router but is not sent to other ports of the router. Hence, router breaks the broadcast domain.</a:t>
            </a:r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lang="en-GB" dirty="0"/>
          </a:p>
          <a:p>
            <a:pPr marL="609600" indent="-457200"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6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381000" y="1644445"/>
            <a:ext cx="10545600" cy="44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marR="508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traffic growth, a LAN’s traffic congestion has reached  epic proportions.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 we use Network Segmentation.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devices such as routers, switches and bridges.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41300" marR="0" lvl="0" indent="-228600" algn="l" rtl="0">
              <a:lnSpc>
                <a:spcPct val="15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things which causes a LAN traffic congestion:</a:t>
            </a:r>
            <a:endParaRPr sz="24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0" lvl="1" indent="-227965" algn="l" rtl="0">
              <a:lnSpc>
                <a:spcPct val="15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-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Too many hosts in a broadcast and collision domain.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0" lvl="1" indent="-227965" algn="l" rtl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-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Broadcast storms.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0" lvl="1" indent="-227965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-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Low bandwidth.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97865" marR="0" lvl="1" indent="-227965" algn="l" rtl="0">
              <a:lnSpc>
                <a:spcPct val="15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-"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Adding Hubs for connectivity.</a:t>
            </a:r>
            <a:endParaRPr sz="200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381000" y="434922"/>
            <a:ext cx="7239000" cy="77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Why Network Segmentation is required?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1066800" y="1905000"/>
            <a:ext cx="10363200" cy="230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934" marR="5080" lvl="0" indent="-2667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Routers	are	used	to	create	Internetworks as	they	route  packets of data from one network to the another.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lvl="0" indent="-266700" algn="just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Routers by default break up a broadcast domain.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241934" lvl="0" indent="-266700" algn="just" rtl="0">
              <a:lnSpc>
                <a:spcPct val="115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•"/>
            </a:pPr>
            <a:r>
              <a:rPr lang="en-US" sz="2400" dirty="0">
                <a:latin typeface="Proxima Nova"/>
                <a:ea typeface="Proxima Nova"/>
                <a:cs typeface="Proxima Nova"/>
                <a:sym typeface="Proxima Nova"/>
              </a:rPr>
              <a:t>Routers are also used to provide connections to the WAN services (through the use of serial interfaces).</a:t>
            </a:r>
            <a:endParaRPr sz="24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81000" y="434922"/>
            <a:ext cx="6455257" cy="77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2700" marR="0" lvl="0" indent="0" algn="l" rtl="0">
              <a:lnSpc>
                <a:spcPct val="179107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1F4E79"/>
                </a:solidFill>
                <a:latin typeface="Proxima Nova"/>
                <a:ea typeface="Proxima Nova"/>
                <a:cs typeface="Proxima Nova"/>
                <a:sym typeface="Proxima Nova"/>
              </a:rPr>
              <a:t>Router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 College Slide Them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816</Words>
  <Application>Microsoft Office PowerPoint</Application>
  <PresentationFormat>Widescreen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Arial</vt:lpstr>
      <vt:lpstr>Proxima Nova</vt:lpstr>
      <vt:lpstr>ING College Slide Themes</vt:lpstr>
      <vt:lpstr>Internetworking-II</vt:lpstr>
      <vt:lpstr>MAC-address</vt:lpstr>
      <vt:lpstr>MAC-address</vt:lpstr>
      <vt:lpstr>Switch</vt:lpstr>
      <vt:lpstr>Switch </vt:lpstr>
      <vt:lpstr>ARP (Address Resolution Protocol)</vt:lpstr>
      <vt:lpstr>Broadcast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Internetworking</dc:title>
  <dc:creator>Biwash Adhikari</dc:creator>
  <cp:lastModifiedBy>Amar</cp:lastModifiedBy>
  <cp:revision>50</cp:revision>
  <dcterms:created xsi:type="dcterms:W3CDTF">2020-09-04T15:12:42Z</dcterms:created>
  <dcterms:modified xsi:type="dcterms:W3CDTF">2024-03-05T14:42:14Z</dcterms:modified>
</cp:coreProperties>
</file>