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8" r:id="rId11"/>
    <p:sldId id="289" r:id="rId12"/>
    <p:sldId id="277" r:id="rId13"/>
    <p:sldId id="278" r:id="rId14"/>
    <p:sldId id="279" r:id="rId15"/>
    <p:sldId id="280" r:id="rId16"/>
    <p:sldId id="281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A1B6-759E-43C0-8DED-31C9AAE98C8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0ACB-8969-4D70-AA06-FAFC94D9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32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29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31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57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41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2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70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36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5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75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99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20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27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94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7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March 8,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FCD-924C-4308-8AC7-22CE34D17AD4}" type="datetime4">
              <a:rPr lang="en-US" smtClean="0"/>
              <a:t>March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1F1-3282-47F9-9630-51C6D66CC659}" type="datetime4">
              <a:rPr lang="en-US" smtClean="0"/>
              <a:t>March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ED7E-853D-416C-9682-8FC91A46527D}" type="datetime4">
              <a:rPr lang="en-US" smtClean="0"/>
              <a:t>March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6C46-9347-4BA3-B499-5C6FE32C8ABC}" type="datetime4">
              <a:rPr lang="en-US" smtClean="0"/>
              <a:t>March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D728-7C25-4072-A556-DBFBB2F97AB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311-D08E-43DA-A05D-2C1937680823}" type="datetime4">
              <a:rPr lang="en-US" smtClean="0"/>
              <a:t>March 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22ACD728-7C25-4072-A556-DBFBB2F97AB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5BF2-93F9-B984-007D-FB5EEB2B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70657"/>
            <a:ext cx="9144000" cy="2859087"/>
          </a:xfrm>
        </p:spPr>
        <p:txBody>
          <a:bodyPr/>
          <a:lstStyle/>
          <a:p>
            <a:r>
              <a:rPr lang="en-US" dirty="0"/>
              <a:t>Lecture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8F5B-9A2D-8850-2B6C-99D7AEA36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429000"/>
            <a:ext cx="9144000" cy="1190625"/>
          </a:xfrm>
        </p:spPr>
        <p:txBody>
          <a:bodyPr/>
          <a:lstStyle/>
          <a:p>
            <a:r>
              <a:rPr lang="en-US" sz="2400" b="1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Internetworking Models (OSI model)</a:t>
            </a:r>
            <a:endParaRPr lang="en-US" sz="2400" b="1" dirty="0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28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EC859D-1D25-4FF4-BB65-0BF75905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5" y="1727383"/>
            <a:ext cx="11394959" cy="449244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functions of Transport Layer are: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/>
              <a:t>Segmetation</a:t>
            </a:r>
            <a:r>
              <a:rPr lang="en-GB" sz="2400" dirty="0"/>
              <a:t> and Reassembly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Reliability (Acknowledgment and arrangement according to sequence number in TCP)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Flow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Error 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Port Addressing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two protocols used in Transport layer are:</a:t>
            </a:r>
          </a:p>
          <a:p>
            <a:pPr marL="457200" indent="-457200">
              <a:buAutoNum type="arabicPeriod"/>
            </a:pPr>
            <a:r>
              <a:rPr lang="en-GB" sz="2400" dirty="0"/>
              <a:t>TCP</a:t>
            </a:r>
          </a:p>
          <a:p>
            <a:pPr marL="457200" indent="-457200">
              <a:buAutoNum type="arabicPeriod"/>
            </a:pPr>
            <a:r>
              <a:rPr lang="en-GB" sz="2400" dirty="0"/>
              <a:t>UDP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ACAE1-9673-474F-97D9-B5712332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Transport Layer</a:t>
            </a:r>
            <a:endParaRPr lang="en-GB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669A-57CC-4CE7-AF01-4A6B5D33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DC1BDB-4454-4E5B-B3B4-8E3F194B4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3632"/>
              </p:ext>
            </p:extLst>
          </p:nvPr>
        </p:nvGraphicFramePr>
        <p:xfrm>
          <a:off x="177800" y="1727200"/>
          <a:ext cx="1117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420637172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322876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5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is connection-oriented.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is 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6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arranges packets according to sequence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does not arrange.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3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is reliable.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is not reliable.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8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uses acknowledgement.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does not use acknowledgment.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99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is slow than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is faster than TCP.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6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Error checking and recovery.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 checking but no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7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uses Three-Way Handshake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does not use Three-Way Handshake.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5854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F91BFE8-4F65-4F01-A651-F9DD7EEF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59501"/>
            <a:ext cx="11180236" cy="880070"/>
          </a:xfrm>
        </p:spPr>
        <p:txBody>
          <a:bodyPr/>
          <a:lstStyle/>
          <a:p>
            <a:r>
              <a:rPr lang="en-GB" dirty="0"/>
              <a:t>Difference between TCP and UDP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E3AA-BC09-4895-A7A0-6A1E3C02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22ACD728-7C25-4072-A556-DBFBB2F97A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3F0CC7-C34C-48FB-8BEF-A08F21B53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27" y="4530758"/>
            <a:ext cx="4026418" cy="2190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8905DD-FAD8-491D-AEBC-469A55792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7" y="4518238"/>
            <a:ext cx="6361905" cy="17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2921879" y="2514600"/>
            <a:ext cx="832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Network Layer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414450" y="1845250"/>
            <a:ext cx="11328000" cy="485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third layer of the OSI model.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Provides logical addressing (IP address) which routers used for path detection.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This layer also determines the best way to move the data.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Routers and Layer 3 switch work on this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There are two types of packets which are used in the Network layer, Data packets and Route update packets.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The data is encapsulated with Layer 3 header and becomes packet in this Layer.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/>
        </p:nvSpPr>
        <p:spPr>
          <a:xfrm>
            <a:off x="3059025" y="4289169"/>
            <a:ext cx="672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The Data Link Layer</a:t>
            </a:r>
            <a:endParaRPr sz="2800" b="1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22975" y="1953800"/>
            <a:ext cx="11150400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This is the second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Layer 2 header is added and packets is converted into frames.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Provides access to media using MAC addresses.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This layer ensures that messages are delivered to the proper device on a same network (same subnet) using hardware addresses (MAC).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Data Link Layer is responsible for uniquely identifying devices on a network.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Switches and bridges work on this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381000" y="2057400"/>
            <a:ext cx="10210800" cy="342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first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Moves bits of information between devices.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Specifies wire speed and pin outs.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sends and receives bits, 0s and 1s.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just" rtl="0">
              <a:lnSpc>
                <a:spcPct val="115000"/>
              </a:lnSpc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Transmission mediums (Wireless and Wired) fall under this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15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Hubs also work at the physical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Physical Layer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2819400" y="1905000"/>
            <a:ext cx="6803159" cy="396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Data Encapsulation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990600" y="1752600"/>
            <a:ext cx="9829800" cy="46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635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 a transmitting	device, the data encapsulation method  works like this: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6350" lvl="1" indent="-227965" algn="just" rtl="0">
              <a:lnSpc>
                <a:spcPct val="15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information is converted into data for transmission on the  network.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5080" lvl="1" indent="-227965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converted into segments and reliable connection is set up  between transmitting and receiving hosts.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5080" lvl="1" indent="-22796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Segments are converted into packets and logical addressing is  placed in the header so that the packet can be routed in the  network.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5715" lvl="1" indent="-227965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Packets are converted into frames for transmission on the local  network.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0" lvl="1" indent="-227965" algn="l" rtl="0">
              <a:lnSpc>
                <a:spcPct val="15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Frames are converted into bits.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Data Encapsulation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762000" y="1828800"/>
            <a:ext cx="101850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934" marR="635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When a host  transmits  data  across  a  network to another  device, that data goes through encapsulation.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marR="6350" lvl="0" indent="-266700" algn="just" rtl="0">
              <a:lnSpc>
                <a:spcPct val="115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It is wrapped with protocol information at each layer of the  OSI model.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lvl="0" indent="-266700" algn="just" rtl="0">
              <a:lnSpc>
                <a:spcPct val="115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Each layer communicates only with its peer	layer on the receiving device.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marR="5080" lvl="0" indent="-266700" algn="just" rtl="0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Each layer uses a PDU which holds the control information  attached to the data at each layer of the model.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lvl="0" indent="-266700" algn="just" rtl="0">
              <a:lnSpc>
                <a:spcPct val="115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PDUs are generally attached to the header in front of the data field but can also be attached in the end.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304800" y="738400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Data Encapsulation</a:t>
            </a:r>
            <a:endParaRPr sz="2800" b="1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20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381000" y="630553"/>
            <a:ext cx="64554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Internetworking Models</a:t>
            </a:r>
            <a:endParaRPr sz="2800" b="1" dirty="0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513125" y="2022875"/>
            <a:ext cx="100452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Communication was not open in the earlier days.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ISO developed the Open System Interconnection (OSI) model in late 1970s.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This model uses the Layered Approach for communication between different computer hardware.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This approach divides the network communication process into smaller and simpler components.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This also aids in component development, design and troubleshooting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2231550" y="1981200"/>
            <a:ext cx="921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OSI Reference Model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13125" y="1864975"/>
            <a:ext cx="104892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The OSI model assists in data transmission between different hosts.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It is also a set of guidelines that application developers can use to create and implement applications that run on a network.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The OSI model is divided into two groups and seven different layers.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Internetworking between devices of different vendors is possible because of this reference model.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3276600" y="1752600"/>
            <a:ext cx="5105400" cy="46601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OSI Reference Model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762000" y="2133600"/>
            <a:ext cx="10744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	upper	layers	are	the	Application	layer,	Presentation  layer and Session layer.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6985" lvl="0" indent="-228600" algn="l" rtl="0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lower layers are the Transport layer, Network layer, the  Data Link layer and the physical layer.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hosts operate in all seven layers of the OSI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Web and application servers also operates in all seven layers of the OSI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OSI Reference Model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623300" y="3350125"/>
            <a:ext cx="1082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Application Layer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14450" y="1953800"/>
            <a:ext cx="10656900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This is the seventh layer of the OSI model.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User actually communicates with a host.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Provides a user interface.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Determines whether sufficient resources for intended communication exists or not.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Application layer </a:t>
            </a:r>
            <a:r>
              <a:rPr lang="en-GB" sz="2400" dirty="0">
                <a:latin typeface="Proxima Nova"/>
                <a:ea typeface="Proxima Nova"/>
                <a:cs typeface="Proxima Nova"/>
                <a:sym typeface="Proxima Nova"/>
              </a:rPr>
              <a:t>protocols are FTP, HTTP, SMTP, POP, SNMP, etc.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9"/>
          <p:cNvGrpSpPr/>
          <p:nvPr/>
        </p:nvGrpSpPr>
        <p:grpSpPr>
          <a:xfrm>
            <a:off x="1524000" y="3909439"/>
            <a:ext cx="6878400" cy="546085"/>
            <a:chOff x="2460142" y="3743578"/>
            <a:chExt cx="6878400" cy="546085"/>
          </a:xfrm>
        </p:grpSpPr>
        <p:sp>
          <p:nvSpPr>
            <p:cNvPr id="183" name="Google Shape;183;p19"/>
            <p:cNvSpPr txBox="1"/>
            <p:nvPr/>
          </p:nvSpPr>
          <p:spPr>
            <a:xfrm>
              <a:off x="3150489" y="3743578"/>
              <a:ext cx="248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2460142" y="3920363"/>
              <a:ext cx="687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9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The Presentation Layer</a:t>
            </a:r>
            <a:endParaRPr sz="2800" b="1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81000" y="1760100"/>
            <a:ext cx="11140500" cy="446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This is the sixth layer of the OSI Model.</a:t>
            </a:r>
            <a:endParaRPr sz="2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This layer presents data to the application layer and is responsible for data translation and code formatting.</a:t>
            </a:r>
            <a:endParaRPr sz="2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This layer ensures that the data transferred from the Application layer of one system can be read by the Application layer of the another system.</a:t>
            </a:r>
            <a:endParaRPr sz="2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Data Compression and decompression, also encryption and decryption are associated with this layer.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Primary functions:</a:t>
            </a:r>
          </a:p>
          <a:p>
            <a:pPr marL="5334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Data formatting</a:t>
            </a:r>
          </a:p>
          <a:p>
            <a:pPr marL="5334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Encryption Decryption</a:t>
            </a:r>
          </a:p>
          <a:p>
            <a:pPr marL="5334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2200" dirty="0">
                <a:latin typeface="Proxima Nova"/>
                <a:ea typeface="Proxima Nova"/>
                <a:cs typeface="Proxima Nova"/>
                <a:sym typeface="Proxima Nova"/>
              </a:rPr>
              <a:t>Compression and Decompression</a:t>
            </a:r>
            <a:endParaRPr sz="2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607291" y="1854200"/>
            <a:ext cx="9357300" cy="13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fifth layer of the OSI model.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Helps to keep different applications’ data separate.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5080" lvl="0" indent="-228600" algn="just" rtl="0">
              <a:lnSpc>
                <a:spcPct val="107916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layer create, maintain and terminate sessions.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Session Layer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The Transport Layer</a:t>
            </a:r>
            <a:endParaRPr sz="2800" b="1" dirty="0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53900" y="1811250"/>
            <a:ext cx="111207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fourth layer of the OSI model.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reliable or unreliable delivery of data.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5080" lvl="0" indent="-381000" algn="l" rtl="0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transport layer segments data at the sending	stream and then reassembles that data at the receiving stream.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They establish logical connection between the sending hosts and the destination hosts.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Transport layer can be either connection-oriented or connection-less.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Connection-oriented communication sessions are established by using the Three-Way-Handshake.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7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 (3)</Template>
  <TotalTime>127</TotalTime>
  <Words>995</Words>
  <Application>Microsoft Office PowerPoint</Application>
  <PresentationFormat>Widescreen</PresentationFormat>
  <Paragraphs>112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Proxima Nova</vt:lpstr>
      <vt:lpstr>ING College Slide Themes</vt:lpstr>
      <vt:lpstr>Lecture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Transport Layer</vt:lpstr>
      <vt:lpstr>Difference between TCP and UDP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Sameer Mainali</dc:creator>
  <cp:lastModifiedBy>Amar</cp:lastModifiedBy>
  <cp:revision>23</cp:revision>
  <dcterms:created xsi:type="dcterms:W3CDTF">2022-08-19T07:36:16Z</dcterms:created>
  <dcterms:modified xsi:type="dcterms:W3CDTF">2024-03-08T09:53:27Z</dcterms:modified>
</cp:coreProperties>
</file>