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85" r:id="rId22"/>
    <p:sldId id="284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Kl6GG0c5NNczMqGg+3qiwjvyA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2767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51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62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34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20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296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01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83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54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90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778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24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4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206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86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94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77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20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0173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21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22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29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28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28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28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8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3172420" y="2819400"/>
            <a:ext cx="5943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5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Introduction to TCP/IP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29807" y="1524000"/>
            <a:ext cx="20288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01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Lecture 21</a:t>
            </a:r>
            <a:endParaRPr sz="2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554516" y="4572000"/>
            <a:ext cx="7179408" cy="76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4060"/>
                </a:solidFill>
                <a:latin typeface="Calibri"/>
                <a:ea typeface="Calibri"/>
                <a:cs typeface="Calibri"/>
                <a:sym typeface="Calibri"/>
              </a:rPr>
              <a:t>CT4005NI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Computer Hardware and Software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408582" y="1834784"/>
            <a:ext cx="7728584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just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7. TLS and SSL: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Security (TLS) and Secure  Socket Layer (SSL) are cryptographic protocols or securing the  online data transmission.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362200" y="3048000"/>
            <a:ext cx="6027420" cy="31120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878186" y="1828800"/>
            <a:ext cx="8144529" cy="119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8.HTTP	 and HTTPS:	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	to	manage communications  between browsers and servers. HTTPS uses SSL. HTTP is on TCP port 80 and HTTPs in 443.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3695323" y="3025474"/>
            <a:ext cx="3598571" cy="34521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1132740" y="1861059"/>
            <a:ext cx="9427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9. DNS: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name server (DNS) resolves hostnames. It uses port 53.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981200" y="3124200"/>
            <a:ext cx="5736336" cy="25496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066800" y="1905000"/>
            <a:ext cx="739013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10. DHCP: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dynamically assign IP addresses to hosts.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539004" y="2528051"/>
            <a:ext cx="6460236" cy="3328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4"/>
          <p:cNvGrpSpPr/>
          <p:nvPr/>
        </p:nvGrpSpPr>
        <p:grpSpPr>
          <a:xfrm>
            <a:off x="859414" y="2133670"/>
            <a:ext cx="8592403" cy="3385950"/>
            <a:chOff x="2231541" y="1815338"/>
            <a:chExt cx="8213749" cy="2599578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2231541" y="1815338"/>
              <a:ext cx="8213749" cy="793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6175" rIns="0" bIns="0" anchor="t" anchorCtr="0">
              <a:spAutoFit/>
            </a:bodyPr>
            <a:lstStyle/>
            <a:p>
              <a:pPr marL="241300" marR="5080" lvl="0" indent="-228600" algn="just" rtl="0">
                <a:lnSpc>
                  <a:spcPct val="901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</a:t>
              </a:r>
              <a:r>
                <a:rPr lang="en-US" sz="24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two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sets of protocols in this layer which helps to  manage end to end communication between the  communicating hosts.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2231542" y="2931286"/>
              <a:ext cx="722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rgbClr val="1F4E79"/>
                </a:buClr>
                <a:buSzPts val="2400"/>
                <a:buFont typeface="Arial"/>
                <a:buChar char="•"/>
              </a:pPr>
              <a:r>
                <a:rPr lang="en-US" sz="2400" b="1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TCP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3121534" y="2931286"/>
              <a:ext cx="7254520" cy="56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	Transmission	Control	Protocol	is a	Connection-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6312847" y="3202058"/>
              <a:ext cx="230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Oriented protocol.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2231543" y="3716146"/>
              <a:ext cx="808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rgbClr val="1F4E79"/>
                </a:buClr>
                <a:buSzPts val="2400"/>
                <a:buFont typeface="Arial"/>
                <a:buChar char="•"/>
              </a:pPr>
              <a:r>
                <a:rPr lang="en-US" sz="2400" b="1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UDP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3225545" y="3716146"/>
              <a:ext cx="6733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	User	Datagram	Protocol	is	a 	Connection-Less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2460142" y="4045584"/>
              <a:ext cx="1137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Protocol.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4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Host-to-Host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914400" y="1843335"/>
            <a:ext cx="9525000" cy="245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3204" lvl="0" indent="-228600" algn="just" rtl="0">
              <a:lnSpc>
                <a:spcPct val="134541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1F4E79"/>
                </a:solidFill>
              </a:rPr>
              <a:t>TCP	</a:t>
            </a:r>
            <a:r>
              <a:rPr lang="en-US" sz="2400"/>
              <a:t>takes data from the top layer and then breaks it into </a:t>
            </a:r>
            <a:r>
              <a:rPr lang="en-US" sz="2400">
                <a:solidFill>
                  <a:srgbClr val="1F4E79"/>
                </a:solidFill>
              </a:rPr>
              <a:t>segments</a:t>
            </a:r>
            <a:r>
              <a:rPr lang="en-US" sz="2400" b="1">
                <a:solidFill>
                  <a:srgbClr val="1F4E79"/>
                </a:solidFill>
              </a:rPr>
              <a:t>.</a:t>
            </a:r>
            <a:endParaRPr/>
          </a:p>
          <a:p>
            <a:pPr marL="243204" lvl="0" indent="-2286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Uses </a:t>
            </a:r>
            <a:r>
              <a:rPr lang="en-US" sz="2400">
                <a:solidFill>
                  <a:srgbClr val="1F4E79"/>
                </a:solidFill>
              </a:rPr>
              <a:t>virtual circuits</a:t>
            </a:r>
            <a:r>
              <a:rPr lang="en-US" sz="2400"/>
              <a:t>.</a:t>
            </a:r>
            <a:endParaRPr/>
          </a:p>
          <a:p>
            <a:pPr marL="243204" marR="6985" lvl="0" indent="-228600" algn="just" rtl="0">
              <a:lnSpc>
                <a:spcPct val="107916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It sequences and numbers each segments and thus is called  connection oriented protocol.</a:t>
            </a:r>
            <a:endParaRPr/>
          </a:p>
          <a:p>
            <a:pPr marL="243204" marR="5080" lvl="0" indent="-228600" algn="just" rtl="0">
              <a:lnSpc>
                <a:spcPct val="107916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Uses </a:t>
            </a:r>
            <a:r>
              <a:rPr lang="en-US" sz="2400">
                <a:solidFill>
                  <a:srgbClr val="1F4E79"/>
                </a:solidFill>
              </a:rPr>
              <a:t>Three-way-Handshake </a:t>
            </a:r>
            <a:r>
              <a:rPr lang="en-US" sz="2400"/>
              <a:t>for reliability and is known as  Reliable protocol.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3352800" y="4302983"/>
            <a:ext cx="5056632" cy="16276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Host-to-Host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body" idx="1"/>
          </p:nvPr>
        </p:nvSpPr>
        <p:spPr>
          <a:xfrm>
            <a:off x="997355" y="1981200"/>
            <a:ext cx="10051645" cy="27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3204" lvl="0" indent="-228600" algn="just" rtl="0">
              <a:lnSpc>
                <a:spcPct val="134541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</a:rPr>
              <a:t>UDP </a:t>
            </a:r>
            <a:r>
              <a:rPr lang="en-US" sz="2400" dirty="0"/>
              <a:t>is a scaled down protocol and is also referred to as the thin protocol.</a:t>
            </a:r>
            <a:endParaRPr dirty="0"/>
          </a:p>
          <a:p>
            <a:pPr marL="243204" marR="6985" lvl="0" indent="-228600" algn="just" rtl="0">
              <a:lnSpc>
                <a:spcPct val="107916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This protocol is used when the reliability of the transmitted  data is not a priority.</a:t>
            </a:r>
            <a:endParaRPr dirty="0"/>
          </a:p>
          <a:p>
            <a:pPr marL="243204" lvl="0" indent="-228600" algn="just" rtl="0">
              <a:lnSpc>
                <a:spcPct val="113958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  segments  created  using  UDP are  not segmented,  nor numbered, hence known as </a:t>
            </a:r>
            <a:r>
              <a:rPr lang="en-US" sz="2400" dirty="0">
                <a:solidFill>
                  <a:srgbClr val="1F4E79"/>
                </a:solidFill>
              </a:rPr>
              <a:t>Connectionless protocol</a:t>
            </a:r>
            <a:r>
              <a:rPr lang="en-US" sz="2400" dirty="0"/>
              <a:t>.</a:t>
            </a:r>
            <a:endParaRPr dirty="0"/>
          </a:p>
          <a:p>
            <a:pPr marL="243204" marR="5080" lvl="0" indent="-228600" algn="just" rtl="0">
              <a:lnSpc>
                <a:spcPct val="107916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There are no acknowledgements and thus the protocol is  known as </a:t>
            </a:r>
            <a:r>
              <a:rPr lang="en-US" sz="2400" dirty="0">
                <a:solidFill>
                  <a:srgbClr val="1F4E79"/>
                </a:solidFill>
              </a:rPr>
              <a:t>Unreliable </a:t>
            </a:r>
            <a:r>
              <a:rPr lang="en-US" sz="2400" dirty="0"/>
              <a:t>protocol.</a:t>
            </a:r>
            <a:endParaRPr dirty="0"/>
          </a:p>
        </p:txBody>
      </p:sp>
      <p:sp>
        <p:nvSpPr>
          <p:cNvPr id="178" name="Google Shape;178;p16"/>
          <p:cNvSpPr/>
          <p:nvPr/>
        </p:nvSpPr>
        <p:spPr>
          <a:xfrm>
            <a:off x="3620875" y="4974331"/>
            <a:ext cx="5382900" cy="176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Host-to-Host Layer Protocols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EE53E-27BF-424C-8DB0-D5D91F67F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ICMP (Internet Control Message Protocol) is a protocol used to test devices connectivity in a network.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D9E40-1C19-485F-A2DB-4D3F0F43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Network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122F5-F83B-4093-AD83-1B3C6340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99" y="2798507"/>
            <a:ext cx="8533478" cy="34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1178305" y="2209800"/>
            <a:ext cx="9362979" cy="3484522"/>
            <a:chOff x="2231543" y="1815338"/>
            <a:chExt cx="9362979" cy="3484522"/>
          </a:xfrm>
        </p:grpSpPr>
        <p:sp>
          <p:nvSpPr>
            <p:cNvPr id="185" name="Google Shape;185;p17"/>
            <p:cNvSpPr txBox="1"/>
            <p:nvPr/>
          </p:nvSpPr>
          <p:spPr>
            <a:xfrm>
              <a:off x="2231543" y="1815338"/>
              <a:ext cx="774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3168167" y="1815338"/>
              <a:ext cx="8426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numbers	are	used	for	establishing	communication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2231543" y="2185161"/>
              <a:ext cx="8744293" cy="31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41300" marR="8255" lvl="0" indent="0" algn="l" rtl="0">
                <a:lnSpc>
                  <a:spcPct val="1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sessions	and	for	communication	with	the	upper	layers	to  that of Host-to-Host layer.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41300" marR="0" lvl="0" indent="-228600" algn="l" rtl="0">
                <a:spcBef>
                  <a:spcPts val="6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</a:t>
              </a:r>
              <a:r>
                <a:rPr lang="en-US" sz="2400" dirty="0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source ports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then there are </a:t>
              </a:r>
              <a:r>
                <a:rPr lang="en-US" sz="2400" dirty="0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destination ports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41300" marR="0" lvl="0" indent="-228600" algn="l" rtl="0">
                <a:lnSpc>
                  <a:spcPct val="113958"/>
                </a:lnSpc>
                <a:spcBef>
                  <a:spcPts val="705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Numbers	below	</a:t>
              </a:r>
              <a:r>
                <a:rPr lang="en-US" sz="2400" dirty="0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1024	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	reserved	as ports	used	by	well</a:t>
              </a:r>
              <a:r>
                <a:rPr lang="en-US" dirty="0">
                  <a:ea typeface="Calibri"/>
                </a:rPr>
                <a:t>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known protocol and services.</a:t>
              </a:r>
              <a:endParaRPr dirty="0"/>
            </a:p>
            <a:p>
              <a:pPr marL="241300" marR="6985" lvl="0" indent="-228600" algn="l" rtl="0">
                <a:lnSpc>
                  <a:spcPct val="107916"/>
                </a:lnSpc>
                <a:spcBef>
                  <a:spcPts val="1040"/>
                </a:spcBef>
                <a:spcAft>
                  <a:spcPts val="0"/>
                </a:spcAft>
                <a:buClr>
                  <a:srgbClr val="1F4E79"/>
                </a:buClr>
                <a:buSzPts val="2400"/>
                <a:buFont typeface="Arial"/>
                <a:buChar char="•"/>
              </a:pPr>
              <a:r>
                <a:rPr lang="en-US" sz="2400" dirty="0">
                  <a:solidFill>
                    <a:srgbClr val="1F4E79"/>
                  </a:solidFill>
                  <a:latin typeface="Calibri"/>
                  <a:ea typeface="Calibri"/>
                  <a:cs typeface="Calibri"/>
                  <a:sym typeface="Calibri"/>
                </a:rPr>
                <a:t>1024	to	65535	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	be	used	to	make	up	source	ports	or  destination ports.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Port Numbers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2286000" y="1981200"/>
            <a:ext cx="6586192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Port Numbers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TCP/IP (Transmission Control Protocol / Internet Protocol) was created by DOD.</a:t>
            </a:r>
          </a:p>
          <a:p>
            <a:r>
              <a:rPr lang="en-US" sz="2400" dirty="0"/>
              <a:t>Computer Networks uses this TCP/IP schemes for Internetwork communication.</a:t>
            </a:r>
          </a:p>
          <a:p>
            <a:pPr marL="355600" algn="l">
              <a:lnSpc>
                <a:spcPct val="113958"/>
              </a:lnSpc>
              <a:spcBef>
                <a:spcPts val="705"/>
              </a:spcBef>
              <a:buSzPts val="2400"/>
            </a:pPr>
            <a:r>
              <a:rPr lang="en-US" sz="2400" dirty="0"/>
              <a:t>TCP/IP first came on the scene in 1973, but was later divided into two distinct protocols, TCP and IP.</a:t>
            </a:r>
          </a:p>
          <a:p>
            <a:pPr marL="355600" algn="l">
              <a:lnSpc>
                <a:spcPct val="113958"/>
              </a:lnSpc>
              <a:spcBef>
                <a:spcPts val="705"/>
              </a:spcBef>
              <a:buSzPts val="2400"/>
            </a:pPr>
            <a:r>
              <a:rPr lang="en-US" sz="2400" dirty="0"/>
              <a:t>In 1983, TCP/IP replaced NCP and was the authorized set of  rules for data transmission over a computer network.</a:t>
            </a:r>
          </a:p>
          <a:p>
            <a:pPr marL="12700" lvl="0" indent="0" algn="l">
              <a:lnSpc>
                <a:spcPct val="113958"/>
              </a:lnSpc>
              <a:spcBef>
                <a:spcPts val="705"/>
              </a:spcBef>
              <a:buSzPts val="240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TCP/IP</a:t>
            </a:r>
          </a:p>
        </p:txBody>
      </p:sp>
    </p:spTree>
    <p:extLst>
      <p:ext uri="{BB962C8B-B14F-4D97-AF65-F5344CB8AC3E}">
        <p14:creationId xmlns:p14="http://schemas.microsoft.com/office/powerpoint/2010/main" val="40940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2286000" y="1828800"/>
            <a:ext cx="7400544" cy="435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Common Port Numbers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Ethernet Cabling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93375" y="1953800"/>
            <a:ext cx="110715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There are generally three types of cables, Straight-through cable, Crossover cable and Rolled cable.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Straight-through cables are used to connect dissimilar devices together, maybe a host to switch or hub and a router to switch or hub.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Crossover cables are used to connect similar devices together, maybe a switch to a switch or a hub to another hub, host to a host.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Rollover cables are used to connect a host to a router’s console COM port for router configuration.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Ethernet Cables</a:t>
            </a:r>
            <a:endParaRPr sz="2800" b="1" dirty="0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41" y="1760434"/>
            <a:ext cx="9468741" cy="4375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21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1219200" y="2286000"/>
            <a:ext cx="8586470" cy="296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6985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model is a condensed version of the OSI reference  model.</a:t>
            </a:r>
            <a:endParaRPr/>
          </a:p>
          <a:p>
            <a:pPr marL="241300" marR="5080" lvl="0" indent="-228600" algn="just" rtl="0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four layers instead of the seven layers of the OSI  model.</a:t>
            </a:r>
            <a:endParaRPr/>
          </a:p>
          <a:p>
            <a:pPr marL="241300" marR="5715" lvl="0" indent="-228600" algn="just" rtl="0">
              <a:lnSpc>
                <a:spcPct val="1500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 layers are Application/Process layer, Host-to-host  or the Transport layer, the Internet or the Network layer and  the Network Access Layer.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81000" y="837181"/>
            <a:ext cx="48799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TCP/IP and the OSI Model</a:t>
            </a:r>
            <a:endParaRPr sz="2800" b="1" i="0" u="none" strike="noStrike" cap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2709672" y="1690116"/>
            <a:ext cx="6227063" cy="43802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81000" y="837181"/>
            <a:ext cx="48799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u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TCP/IP and the OSI Model</a:t>
            </a:r>
            <a:endParaRPr sz="2800" b="1" u="non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685800" y="1600200"/>
            <a:ext cx="10668000" cy="481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889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defines protocols for node to  node application communication and also controls user  interface specifications.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6985" lvl="0" indent="-228600" algn="just" rtl="0">
              <a:lnSpc>
                <a:spcPct val="150000"/>
              </a:lnSpc>
              <a:spcBef>
                <a:spcPts val="10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Host-to-host or transport layer parallels the function of  the OSI’s Transport layer by setting up transmission service  for applications.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15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Internet or Network layer corresponds to the OSI’s  Network Layer, looking over the logical transmission of  packets.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1500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Network Access layer implements the data exchange  between the host and the network using hardware  addressing.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81000" y="837181"/>
            <a:ext cx="48799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TCP/IP and the OSI Model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9067800" cy="161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300" rIns="0" bIns="0" anchor="t" anchorCtr="0">
            <a:spAutoFit/>
          </a:bodyPr>
          <a:lstStyle/>
          <a:p>
            <a:pPr marL="14604" marR="6985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In the following sections, we will now cover the different  Application Layer protocols used in an IP network.</a:t>
            </a:r>
            <a:endParaRPr sz="2400" dirty="0"/>
          </a:p>
          <a:p>
            <a:pPr marL="14605" marR="5080" lvl="0" indent="0" algn="just" rtl="0">
              <a:lnSpc>
                <a:spcPct val="107916"/>
              </a:lnSpc>
              <a:spcBef>
                <a:spcPts val="1839"/>
              </a:spcBef>
              <a:spcAft>
                <a:spcPts val="0"/>
              </a:spcAft>
              <a:buClr>
                <a:srgbClr val="1F4E79"/>
              </a:buClr>
              <a:buSzPts val="2400"/>
              <a:buNone/>
            </a:pPr>
            <a:r>
              <a:rPr lang="en-US" sz="2400" b="1" dirty="0">
                <a:solidFill>
                  <a:srgbClr val="1F4E79"/>
                </a:solidFill>
              </a:rPr>
              <a:t>1. TELNET</a:t>
            </a:r>
            <a:r>
              <a:rPr lang="en-US" sz="2400" dirty="0"/>
              <a:t>: Used for terminal emulation and has a telnet client and a telnet server. Uses TCP port 23.</a:t>
            </a:r>
            <a:endParaRPr dirty="0"/>
          </a:p>
        </p:txBody>
      </p:sp>
      <p:sp>
        <p:nvSpPr>
          <p:cNvPr id="102" name="Google Shape;102;p6"/>
          <p:cNvSpPr/>
          <p:nvPr/>
        </p:nvSpPr>
        <p:spPr>
          <a:xfrm>
            <a:off x="4183761" y="3792358"/>
            <a:ext cx="4762499" cy="2200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1326286" y="1783844"/>
            <a:ext cx="9372194" cy="7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>
              <a:lnSpc>
                <a:spcPct val="107916"/>
              </a:lnSpc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2.  FTP: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protocol  that  allows  us to transfer	files. Requires  proper authentication modes set up.</a:t>
            </a:r>
            <a:r>
              <a:rPr lang="en-US" sz="2400" dirty="0"/>
              <a:t> TCP port 20 and 21.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326286" y="4157722"/>
            <a:ext cx="8293964" cy="7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3. TFTP: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stripped-down version of FTP that is mainly used  for      quick backups of data. Uses UDP port 69.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3412569" y="2581626"/>
            <a:ext cx="4401311" cy="1511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597445" y="4719955"/>
            <a:ext cx="4069080" cy="20055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1295400" y="1981200"/>
            <a:ext cx="8534400" cy="353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-152400" algn="just" rtl="0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Calibri"/>
              <a:buAutoNum type="arabicPeriod" startAt="4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SMTP: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 (SMTP) is used to send  mail using a spooled or queued method of mail delivery. Uses  port 25.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Calibri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just" rtl="0">
              <a:lnSpc>
                <a:spcPct val="113958"/>
              </a:lnSpc>
              <a:spcBef>
                <a:spcPts val="1545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Calibri"/>
              <a:buAutoNum type="arabicPeriod" startAt="4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POP and POP3: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Post  Office  Protocol (POP)  is used to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mail from a mail server to a host. Uses port 110.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-152400" algn="just" rtl="0">
              <a:lnSpc>
                <a:spcPct val="107916"/>
              </a:lnSpc>
              <a:spcBef>
                <a:spcPts val="188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Calibri"/>
              <a:buAutoNum type="arabicPeriod" startAt="6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IMAPv4: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Message Access Protocol (IMAP) gives us  more security while allowing users to retrieve mail from a  mail server to a host. Uses port 143.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2819400" y="1828800"/>
            <a:ext cx="6839711" cy="43860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Process/Application Layer Protocols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963</Words>
  <Application>Microsoft Office PowerPoint</Application>
  <PresentationFormat>Widescreen</PresentationFormat>
  <Paragraphs>78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Proxima Nova</vt:lpstr>
      <vt:lpstr>Times New Roman</vt:lpstr>
      <vt:lpstr>ING College Slide Themes</vt:lpstr>
      <vt:lpstr>Introduction to TCP/IP</vt:lpstr>
      <vt:lpstr>Introduction to TCP/IP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TCP/IP</dc:title>
  <dc:creator>Biwash Adhikari</dc:creator>
  <cp:lastModifiedBy>Amar</cp:lastModifiedBy>
  <cp:revision>11</cp:revision>
  <dcterms:created xsi:type="dcterms:W3CDTF">2020-09-04T14:12:20Z</dcterms:created>
  <dcterms:modified xsi:type="dcterms:W3CDTF">2024-03-19T01:55:58Z</dcterms:modified>
</cp:coreProperties>
</file>