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iNDjHVLvf0iAUEth8WYjAA095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0677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hutterstock.com/image-photo/wireless-network-pci-card-wlan-600w-1571516.jp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mage.shutterstock.com/image-illustration/usb-wireless-adapter-600w-56438866.jpg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image-photo/network-hub-312077072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laticon.com/premium-icon/icons/svg/2729/2729176.svg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ethernet-gigabit-switch_397454.htm#page=1&amp;query=network%20switch&amp;position=13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image-vector/router-ip-traffic-black-mounting-19-1206086785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12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41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262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673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Wireless NIC card:</a:t>
            </a:r>
            <a:r>
              <a:rPr lang="en-US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https://image.shutterstock.com/image-photo/wireless-network-pci-card-wlan-600w-1571516.jpg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Usb wifi:</a:t>
            </a:r>
            <a:r>
              <a:rPr lang="en-US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https://image.shutterstock.com/image-illustration/usb-wireless-adapter-600w-56438866.jpg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401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Hub:</a:t>
            </a:r>
            <a:r>
              <a:rPr lang="en-US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https://www.shutterstock.com/image-photo/network-hub-312077072#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Hub vector icon:</a:t>
            </a:r>
            <a:r>
              <a:rPr lang="en-US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https://www.flaticon.com/premium-icon/icons/svg/2729/2729176.svg</a:t>
            </a: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298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Switch:</a:t>
            </a:r>
            <a:r>
              <a:rPr lang="en-US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https://www.freepik.com/free-vector/ethernet-gigabit-switch_397454.htm#page=1&amp;query=network%20switch&amp;position=13</a:t>
            </a:r>
            <a:endParaRPr/>
          </a:p>
        </p:txBody>
      </p:sp>
      <p:sp>
        <p:nvSpPr>
          <p:cNvPr id="161" name="Google Shape;1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225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router:</a:t>
            </a:r>
            <a:r>
              <a:rPr lang="en-US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https://www.shutterstock.com/image-vector/router-ip-traffic-black-mounting-19-1206086785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Wifi router:https://www.freepik.com/free-vector/wifi-router-wireless-broadband-modem-with-antennas-front-perspective-view_13119648.htm#page=1&amp;query=wifi%20router&amp;position=11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94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531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0775714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e30775714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812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1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06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02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383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062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81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029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3127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https://www.shutterstock.com/image-photo/network-engineer-working-server-room-194984291</a:t>
            </a:r>
            <a:endParaRPr/>
          </a:p>
        </p:txBody>
      </p:sp>
      <p:sp>
        <p:nvSpPr>
          <p:cNvPr id="240" name="Google Shape;2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130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71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60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80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983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442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4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56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190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69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29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8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8"/>
          <p:cNvSpPr/>
          <p:nvPr/>
        </p:nvSpPr>
        <p:spPr>
          <a:xfrm>
            <a:off x="-82210" y="-1714"/>
            <a:ext cx="12103693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28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4" name="Google Shape;14;p28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8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Google Shape;16;p28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8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8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2351700" y="3014725"/>
            <a:ext cx="82296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95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rPr lang="en-US" sz="3200">
                <a:latin typeface="Proxima Nova"/>
                <a:ea typeface="Proxima Nova"/>
                <a:cs typeface="Proxima Nova"/>
                <a:sym typeface="Proxima Nova"/>
              </a:rPr>
              <a:t>Network Planning and  Troubleshooting</a:t>
            </a:r>
            <a:br>
              <a:rPr lang="en-US" sz="3200">
                <a:latin typeface="Proxima Nova"/>
                <a:ea typeface="Proxima Nova"/>
                <a:cs typeface="Proxima Nova"/>
                <a:sym typeface="Proxima Nova"/>
              </a:rPr>
            </a:b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129808" y="1324689"/>
            <a:ext cx="20288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301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1F3864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US" sz="3200" b="1" dirty="0">
                <a:solidFill>
                  <a:srgbClr val="1F3864"/>
                </a:solidFill>
                <a:latin typeface="Proxima Nova"/>
                <a:ea typeface="Proxima Nova"/>
                <a:cs typeface="Proxima Nova"/>
                <a:sym typeface="Proxima Nova"/>
              </a:rPr>
              <a:t>22</a:t>
            </a:r>
            <a:endParaRPr sz="3200" b="1" i="0" u="none" strike="noStrike" cap="none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819400" y="4651177"/>
            <a:ext cx="7636608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44060"/>
                </a:solidFill>
                <a:latin typeface="Proxima Nova"/>
                <a:ea typeface="Proxima Nova"/>
                <a:cs typeface="Proxima Nova"/>
                <a:sym typeface="Proxima Nova"/>
              </a:rPr>
              <a:t>CT4005NI </a:t>
            </a:r>
            <a:r>
              <a:rPr lang="en-US"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Computer Hardware and Software</a:t>
            </a:r>
            <a:endParaRPr sz="20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165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Architectures</a:t>
            </a:r>
            <a:endParaRPr sz="20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685800" y="2209800"/>
            <a:ext cx="5105400" cy="334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endParaRPr sz="16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21.3 Determine Customer's Network Components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634400" y="1850300"/>
            <a:ext cx="11081100" cy="4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Wireless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• A wireless solution may be possible in places where cables cannot be installed.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• Example: an older, historic building.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Cost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• When designing a network, cost is a consideration.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• Installing cable is expensive but is a one-time expense.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Security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• A wired network is usually more secure than a wireless network.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• It is easier to gain unauthorized access to the signals on a wireless network signals on a wired network.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Design for the Future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• Many organizations install the highest grade of cable that is available to ensures that the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networks are prepared for additional bandwidth requirements in the future.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/>
        </p:nvSpPr>
        <p:spPr>
          <a:xfrm>
            <a:off x="1066800" y="2209800"/>
            <a:ext cx="6055995" cy="223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21.3.2 Select an ISP Connection Type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three main considerations for an Internet connection: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99440" marR="0" lvl="1" indent="-129538" algn="l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Speed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599440" marR="0" lvl="1" indent="-129538" algn="l" rtl="0">
              <a:spcBef>
                <a:spcPts val="10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Reliability</a:t>
            </a:r>
            <a:endParaRPr sz="18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99440" marR="0" lvl="1" indent="-129538" algn="l" rtl="0"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Availability</a:t>
            </a:r>
            <a:endParaRPr sz="18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21.3 Determine Customer's Network Components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21.3 Determine Customer's Network Components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1046400" y="2210300"/>
            <a:ext cx="902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994900" y="2167375"/>
            <a:ext cx="102741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Proxima Nova"/>
                <a:ea typeface="Proxima Nova"/>
                <a:cs typeface="Proxima Nova"/>
                <a:sym typeface="Proxima Nova"/>
              </a:rPr>
              <a:t>21.3.3 Select Network Cards</a:t>
            </a:r>
            <a:endParaRPr sz="18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Proxima Nova"/>
                <a:ea typeface="Proxima Nova"/>
                <a:cs typeface="Proxima Nova"/>
                <a:sym typeface="Proxima Nova"/>
              </a:rPr>
              <a:t>• Before selecting NIC, one should research about Speed, Form Factor, and Capabilities that the card offers.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Proxima Nova"/>
                <a:ea typeface="Proxima Nova"/>
                <a:cs typeface="Proxima Nova"/>
                <a:sym typeface="Proxima Nova"/>
              </a:rPr>
              <a:t>• Ensure, speed and capabilities of the hub or switch.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Proxima Nova"/>
                <a:ea typeface="Proxima Nova"/>
                <a:cs typeface="Proxima Nova"/>
                <a:sym typeface="Proxima Nova"/>
              </a:rPr>
              <a:t>• Ethernet NICs may be backward-compatible: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 dirty="0">
                <a:latin typeface="Proxima Nova"/>
                <a:ea typeface="Proxima Nova"/>
                <a:cs typeface="Proxima Nova"/>
                <a:sym typeface="Proxima Nova"/>
              </a:rPr>
              <a:t>If you have a 10/100 Mbps NIC and a hub that is only 10 Mbps, the NIC will operate at 10 Mbps.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 dirty="0">
                <a:latin typeface="Proxima Nova"/>
                <a:ea typeface="Proxima Nova"/>
                <a:cs typeface="Proxima Nova"/>
                <a:sym typeface="Proxima Nova"/>
              </a:rPr>
              <a:t>If you have a 10/100/1000 Mbps NIC and a switch that is only operating at 100 Mbps, the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Proxima Nova"/>
                <a:ea typeface="Proxima Nova"/>
                <a:cs typeface="Proxima Nova"/>
                <a:sym typeface="Proxima Nova"/>
              </a:rPr>
              <a:t>NIC will operate at 100 Mbps.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Proxima Nova"/>
                <a:ea typeface="Proxima Nova"/>
                <a:cs typeface="Proxima Nova"/>
                <a:sym typeface="Proxima Nova"/>
              </a:rPr>
              <a:t>• If you have gigabit switch, it is recommended to use gigabit NIC to match speed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/>
        </p:nvSpPr>
        <p:spPr>
          <a:xfrm>
            <a:off x="673500" y="1804300"/>
            <a:ext cx="86991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Wireless NICs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10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Wireless NICs are available in various formats and capabilities.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802.11b NICs can be used on 802.11g networks.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802.11a can be used only on a network that supports 802.11a.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802.11b, and 802.11g NICs can be used on 802.11n networks.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1045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21.3 Determine Customer's Network Components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350" y="2728475"/>
            <a:ext cx="1949450" cy="302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800" y="3970697"/>
            <a:ext cx="2020950" cy="208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/>
        </p:nvSpPr>
        <p:spPr>
          <a:xfrm>
            <a:off x="711675" y="1828800"/>
            <a:ext cx="10642200" cy="302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21.3.4 Selecting Network Device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145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Hubs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-114300" algn="l" rtl="0"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hub is used to share data between multiple devices on a section of the network.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7150" marR="0" lvl="0" indent="-13335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hub can extend the reach of a network as it regenerates the data that passes through it.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5080" lvl="0" indent="-114300" algn="l" rtl="0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Hubs do not segment network traffic, so they decrease the amount of available bandwidth  to any device.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7955" marR="0" lvl="0" indent="-135255" algn="l" rtl="0">
              <a:spcBef>
                <a:spcPts val="15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 it cannot filter data, a lot of unnecessary traffic constantly moves between all the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944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devices connected to it.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21.3 Determine Customer's Network Components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125" y="4415650"/>
            <a:ext cx="3253976" cy="227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650" y="4489525"/>
            <a:ext cx="1576225" cy="15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/>
        </p:nvSpPr>
        <p:spPr>
          <a:xfrm>
            <a:off x="1219200" y="1981200"/>
            <a:ext cx="10667700" cy="3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21.3.4 Selecting Network Device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145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Switches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-11430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Switches have replaced hubs as the central point of connectivity.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5080" lvl="0" indent="-11430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Switches filter and segment network traffic by sending data only to the device to which it </a:t>
            </a:r>
            <a:r>
              <a:rPr lang="en-US" sz="1800" baseline="30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sent.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7150" marR="0" lvl="0" indent="-133350" algn="l" rtl="0">
              <a:lnSpc>
                <a:spcPct val="100000"/>
              </a:lnSpc>
              <a:spcBef>
                <a:spcPts val="15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provides higher dedicated bandwidth to each device on the network.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7150" marR="0" lvl="0" indent="-190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71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Switch  maintains  a  Switching  Table  that  contains  a  list  of  all  MAC  addresses  on     the network.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96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21.3 Determine Customer's Network Components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409" y="836263"/>
            <a:ext cx="2415300" cy="15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/>
        </p:nvSpPr>
        <p:spPr>
          <a:xfrm>
            <a:off x="990600" y="1752600"/>
            <a:ext cx="10744200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21.3.4 Selecting Network Device</a:t>
            </a:r>
            <a:endParaRPr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Routers</a:t>
            </a:r>
            <a:endParaRPr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Routers connect networks together.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On a corporate network, one router ports connects to the WAN connection and the other port connect to the corporate LANs.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Hence, Router acts as a gateway.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The wireless router serves as a home gateway, wireless access point, and a switch (Multi function device).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ISP Equipment</a:t>
            </a:r>
            <a:endParaRPr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When subscribing to an ISP, you should find out what type of equipment is available so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that you can select the most appropriate device.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Home users may select to purchase equipment from the ISP.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21.3 Determine Customer's Network Components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348" y="1484548"/>
            <a:ext cx="3343100" cy="13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4">
            <a:alphaModFix/>
          </a:blip>
          <a:srcRect l="56606"/>
          <a:stretch/>
        </p:blipFill>
        <p:spPr>
          <a:xfrm>
            <a:off x="8682224" y="748788"/>
            <a:ext cx="2849025" cy="20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/>
        </p:nvSpPr>
        <p:spPr>
          <a:xfrm>
            <a:off x="1066800" y="1752600"/>
            <a:ext cx="10437165" cy="437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18415" lvl="0" indent="0" algn="l" rtl="0">
              <a:lnSpc>
                <a:spcPct val="143900"/>
              </a:lnSpc>
              <a:spcBef>
                <a:spcPts val="985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21.4 Implement the Customer's Network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188" y="1792750"/>
            <a:ext cx="548640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351175" y="1901300"/>
            <a:ext cx="375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Installation Checklist: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30775714d_0_24"/>
          <p:cNvSpPr txBox="1"/>
          <p:nvPr/>
        </p:nvSpPr>
        <p:spPr>
          <a:xfrm>
            <a:off x="1066800" y="1752600"/>
            <a:ext cx="10734300" cy="43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21.4.1 Network Installation Steps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marR="35906" lvl="0" indent="-276225" algn="l" rtl="0">
              <a:lnSpc>
                <a:spcPct val="143900"/>
              </a:lnSpc>
              <a:spcBef>
                <a:spcPts val="11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 cable pull to install the cable in ceilings and  behind walls. Label ends of every cable.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marR="0" lvl="0" indent="-276225" algn="l" rtl="0">
              <a:spcBef>
                <a:spcPts val="14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 cable  installation,  use  a  cable  tester  to  make  sure  that  there  are  no  shorts  or interference.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4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marR="0" lvl="0" indent="-276225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installing network interfaces on desktops, laptops, etc. configure the software and IP address information.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marR="0" lvl="0" indent="-276225" algn="l" rtl="0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 switches and routers in a secured, centralized location.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marR="140970" lvl="0" indent="-276225" algn="l" rtl="0">
              <a:lnSpc>
                <a:spcPct val="1439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 an Ethernet patch cable from the wall connection to each network device. Also  check link lights on devices.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marR="18415" lvl="0" indent="-276225" algn="l" rtl="0">
              <a:lnSpc>
                <a:spcPct val="143900"/>
              </a:lnSpc>
              <a:spcBef>
                <a:spcPts val="98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Finally, test the network for connectivity using commands like </a:t>
            </a:r>
            <a:r>
              <a:rPr lang="en-US" sz="18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ipconfig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/all and ping  (Gateway and other nodes).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ge30775714d_0_24"/>
          <p:cNvSpPr txBox="1"/>
          <p:nvPr/>
        </p:nvSpPr>
        <p:spPr>
          <a:xfrm>
            <a:off x="457200" y="685800"/>
            <a:ext cx="9677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21.4 Implement the Customer's Network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/>
        </p:nvSpPr>
        <p:spPr>
          <a:xfrm>
            <a:off x="1143000" y="1752600"/>
            <a:ext cx="10297800" cy="404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21.4.2 Configure Customer's Internet and Network Resources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3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Default Browser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1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7955" marR="0" lvl="0" indent="-1352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select which browser windows uses by default.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 check, go to "run" and enter a website address.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select the particular browser to be default from Settings.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File Sharing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6685" marR="0" lvl="0" indent="-1339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share resources over the network.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share a single file, specific folders, or an entire  drive.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Windows 10: Right click folder and select &gt;&gt; Properties &gt;&gt; Sharing &gt;&gt; select Share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21.4 Implement the Customer's Network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457200" y="681633"/>
            <a:ext cx="3124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21. In</a:t>
            </a:r>
            <a:r>
              <a:rPr lang="en-US" sz="2800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troduction</a:t>
            </a:r>
            <a:endParaRPr sz="2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447800" y="1752600"/>
            <a:ext cx="8446440" cy="79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just" rtl="0">
              <a:lnSpc>
                <a:spcPct val="15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chapter focuses on advanced networking topics,  including network design, network component  upgrades.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057400" y="2667000"/>
            <a:ext cx="7271700" cy="3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Objectives</a:t>
            </a:r>
            <a:endParaRPr sz="26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7955" marR="0" lvl="0" indent="-135255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potential safety hazards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9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a network based on the customer's needs.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Determine the components for your customer's network.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the customer's network.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Upgrade the customer's network.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Describe preventive maintenance procedures for networks.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Troubleshoot the network.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/>
        </p:nvSpPr>
        <p:spPr>
          <a:xfrm>
            <a:off x="901625" y="1769775"/>
            <a:ext cx="11125200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21.4.2 Configure Customer's Internet and Network Resources</a:t>
            </a:r>
            <a:endParaRPr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File permissions: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Read - to view files and subfolders, data in files, run programs.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Change - all permissions of Read, along with adding files, changing data and deleting.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Full Control - all permissions of Read and Change .Also can change permissions on the files and folder.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Printer Sharing</a:t>
            </a:r>
            <a:endParaRPr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u="sng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share printer :</a:t>
            </a:r>
            <a:endParaRPr sz="1800" u="sng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Start &gt;&gt; Control Panel &gt;&gt; Printer and Faxes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Right-click printer icon &gt;&gt; select sharing &gt;&gt; click Share this printer &gt;&gt; ok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u="sng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u="sng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access printer:</a:t>
            </a:r>
            <a:endParaRPr sz="1800" u="sng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Start &gt;&gt; Control Panel &gt;&gt; Printer and Faxes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Click File &gt;&gt; Add Printer &gt;&gt; use Add Printer wizard to find and install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21.4 Implement the Customer's Network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990600" y="2057400"/>
            <a:ext cx="10870800" cy="289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21.5.1 Install and Configure a wireless NIC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14300" algn="l" rtl="0">
              <a:spcBef>
                <a:spcPts val="1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the Computer case cover.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14300" algn="l" rtl="0"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 the wireless NIC into an available PCI slot or PCI express slot.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978535" lvl="0" indent="-114300" algn="l" rtl="0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the wireless NIC is installed, configure the device drivers and enter the IP </a:t>
            </a:r>
            <a:r>
              <a:rPr lang="en-US" sz="1800" baseline="30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address information.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" lvl="0" indent="-114300" algn="l" rtl="0">
              <a:lnSpc>
                <a:spcPct val="173888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IP addresses requires to be changed when computer is connected to different  network.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Hence, enable DHCP to receive IP address.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21.5 Upgrade the Customer's Network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3900" y="4235925"/>
            <a:ext cx="1591575" cy="246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7050" y="417222"/>
            <a:ext cx="2020950" cy="208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/>
        </p:nvSpPr>
        <p:spPr>
          <a:xfrm>
            <a:off x="1018225" y="1828800"/>
            <a:ext cx="10508400" cy="221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0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21.5.2 Install and Configure a Wireless Router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5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5080" lvl="0" indent="-114300" algn="l" rtl="0">
              <a:lnSpc>
                <a:spcPct val="145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several configurations that can help secure and increase the speed of a wireless  network.</a:t>
            </a:r>
            <a:endParaRPr sz="21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302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802.11 protocol selection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3020" marR="33020" lvl="0" indent="-114300" algn="l" rtl="0">
              <a:lnSpc>
                <a:spcPct val="1483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all wireless devices connect with the same 802.11 standard, maximum speeds can be </a:t>
            </a:r>
            <a:r>
              <a:rPr lang="en-US" sz="2700" baseline="30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obtained for that standard.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018225" y="4357425"/>
            <a:ext cx="10422600" cy="16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IP address configuration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-11430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IP address assignments give better protection against network attacks than DHCP.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5080" lvl="0" indent="-114300" algn="l" rtl="0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example, static IP address assignments allow firewalls to be configured to permit  specific traffic or connections between specific devices.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457198" y="6096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21.5 Upgrade the Customer's Network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/>
        </p:nvSpPr>
        <p:spPr>
          <a:xfrm>
            <a:off x="1143000" y="1905000"/>
            <a:ext cx="10555200" cy="4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21.5.2 Install and Configure a Wireless Router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3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Set Identifier (SSID)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SSID is the name of the wireless network.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SSID broadcast allows other devices to automatically discover the name of the wireless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can be disabled for security.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350"/>
              <a:buFont typeface="Arial"/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Firmware update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3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Firmware updates can improve performance, fix bugs, or update security features.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can be downloaded from the manufacturer ’s website.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57198" y="6096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21.5 Upgrade the Customer's Network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/>
        </p:nvSpPr>
        <p:spPr>
          <a:xfrm>
            <a:off x="457198" y="6096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21.5 Upgrade the Customer's Network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364871" y="1828800"/>
            <a:ext cx="32367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21.5.3 Test a Connection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685800" y="2286000"/>
            <a:ext cx="5450840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Connection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 to Run &gt;&gt; Type "ncpa.cpl" &gt;&gt; enter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14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•Double-click Wireless Network Connection to view status.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1382" y="498079"/>
            <a:ext cx="3235960" cy="419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3825" y="1651908"/>
            <a:ext cx="3630202" cy="403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6825" y="2657527"/>
            <a:ext cx="291063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/>
        </p:nvSpPr>
        <p:spPr>
          <a:xfrm>
            <a:off x="1334150" y="1905000"/>
            <a:ext cx="9557100" cy="265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21.5.3 Test a Connection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3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Ipconfig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is a CLI tool used to verify that the connection has a valid IP address.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Ping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lnSpc>
                <a:spcPct val="119166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is a CLI tool used to test connectivity between devices. You can test your own  connection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lnSpc>
                <a:spcPct val="1191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 pinging your computer.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1315101" y="4800600"/>
            <a:ext cx="9061200" cy="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l" rtl="0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77B"/>
                </a:solidFill>
                <a:latin typeface="Calibri"/>
                <a:ea typeface="Calibri"/>
                <a:cs typeface="Calibri"/>
                <a:sym typeface="Calibri"/>
              </a:rPr>
              <a:t>Tracert: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CLI tool used to trace the route that packets take from a source to a  destination address.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457198" y="6096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21.5 Upgrade the Customer's Network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/>
        </p:nvSpPr>
        <p:spPr>
          <a:xfrm>
            <a:off x="914400" y="1827564"/>
            <a:ext cx="9753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-11430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Preventive maintenance is just as important for the network as it is for the computers on a  network.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6685" marR="0" lvl="0" indent="-133985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will help you to prevent network downtime and equipment failures.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6685" marR="0" lvl="0" indent="-1339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much check following in a routinely manner: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69900" marR="0" lvl="0" indent="0" algn="l" rtl="0"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•condition of cables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69900" marR="0" lvl="0" indent="0" algn="l" rtl="0"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•network devices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69900" marR="0" lvl="0" indent="0" algn="l" rtl="0"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•servers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69900" marR="0" lvl="0" indent="0" algn="l" rtl="0"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•labeling of cables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57198" y="6096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21.6 Preventive Maintenance for Networks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454" y="3361799"/>
            <a:ext cx="3664350" cy="25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4114800" y="1752600"/>
            <a:ext cx="4648200" cy="48935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457198" y="652689"/>
            <a:ext cx="96774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21.7 Troubleshoot the Network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/>
        </p:nvSpPr>
        <p:spPr>
          <a:xfrm>
            <a:off x="3200400" y="2514600"/>
            <a:ext cx="533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End of Lecture 22</a:t>
            </a:r>
            <a:endParaRPr sz="36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680027" y="1902550"/>
            <a:ext cx="9344400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r>
            <a:r>
              <a:rPr lang="en-US" sz="1800" b="1" i="0" u="none" strike="noStrike" cap="none" dirty="0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.2.1 Determine a Topology</a:t>
            </a:r>
            <a:endParaRPr sz="1800" b="1" i="0" u="none" strike="noStrike" cap="none" dirty="0">
              <a:solidFill>
                <a:srgbClr val="1F477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71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 the customer's need and determine the general layout of new network.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Following network decision need to be discussed: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Cable and wireless types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Expandability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 Number and location of users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number of users and the estimated amount of future growth determines the initial physical and logical topology of the network.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 inspection, called a site survey, should be done early in the project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F477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57200" y="681633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r>
            <a:r>
              <a:rPr lang="en-US" sz="2800" b="1" i="0" u="none" strike="noStrike" cap="none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.2 Design a Network Based on the Customer's needs</a:t>
            </a:r>
            <a:endParaRPr sz="2800" b="1" i="0" u="none" strike="noStrike" cap="none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1202374" y="2057400"/>
            <a:ext cx="9465600" cy="3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9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should create a checklist to record the needs of your customer: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85725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location of users' computers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85725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position of network equipment such as switches and routers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85725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position of the server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floor plan or blueprint is helpful to determine the physical layout of equipment cables.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not available, you should make a drawing of where the network devices will be located using software like MS Visio.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969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969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969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96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969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457200" y="681633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2800" b="1" i="0" u="none" strike="noStrike" cap="none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.2 Design a Network Based on the Customer's needs</a:t>
            </a:r>
            <a:endParaRPr sz="28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/>
        </p:nvSpPr>
        <p:spPr>
          <a:xfrm>
            <a:off x="1219200" y="1750224"/>
            <a:ext cx="10513365" cy="345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2240" marR="0" lvl="0" indent="-1295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design of a network, you must determine the protocols that are going to be  used.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lnSpc>
                <a:spcPct val="115000"/>
              </a:lnSpc>
              <a:spcBef>
                <a:spcPts val="1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Some protocols are proprietary while some are open standard.</a:t>
            </a:r>
            <a:endParaRPr sz="175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6685" marR="0" lvl="0" indent="-133985" algn="l" rtl="0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 the following when selecting protocols: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The TCP/IP suite </a:t>
            </a: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 protocols is required for every device to connect to the Internet.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lnSpc>
                <a:spcPct val="115000"/>
              </a:lnSpc>
              <a:spcBef>
                <a:spcPts val="9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makes it a preferred protocol for networking.</a:t>
            </a:r>
            <a:endParaRPr sz="22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NetBEUI </a:t>
            </a: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a small, fast protocol that is useful in low security networks.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lnSpc>
                <a:spcPct val="115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performs well in a small network that is not connected to the Internet.</a:t>
            </a:r>
            <a:endParaRPr sz="22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IPX/SPX </a:t>
            </a: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a protocol used with older versions of Novell Netware.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2240" marR="0" lvl="0" indent="-129538" algn="l" rtl="0">
              <a:lnSpc>
                <a:spcPct val="115000"/>
              </a:lnSpc>
              <a:spcBef>
                <a:spcPts val="9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newer versions of Novell Netware use TCP/IP instead of IPX/SPX.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1219200" y="5238721"/>
            <a:ext cx="9903765" cy="79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Apple Talk: </a:t>
            </a: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Apple Macintosh networks have abandoned the AppleTalk protocol for the TCP/IP suite of protocols to ensure connectivity with other TCP/IP  networks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457200" y="681633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2800" b="1" i="0" u="none" strike="noStrike" cap="none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.2.2 Determine Protocols and Network Applications</a:t>
            </a:r>
            <a:endParaRPr sz="28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6"/>
          <p:cNvGrpSpPr/>
          <p:nvPr/>
        </p:nvGrpSpPr>
        <p:grpSpPr>
          <a:xfrm>
            <a:off x="1143000" y="1752600"/>
            <a:ext cx="8324850" cy="1311050"/>
            <a:chOff x="1754835" y="794640"/>
            <a:chExt cx="8324850" cy="1311050"/>
          </a:xfrm>
        </p:grpSpPr>
        <p:sp>
          <p:nvSpPr>
            <p:cNvPr id="97" name="Google Shape;97;p6"/>
            <p:cNvSpPr txBox="1"/>
            <p:nvPr/>
          </p:nvSpPr>
          <p:spPr>
            <a:xfrm>
              <a:off x="1754836" y="794640"/>
              <a:ext cx="7047900" cy="6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Network software  applications  use these protocols and ports to   perform</a:t>
              </a:r>
              <a:r>
                <a:rPr lang="en-US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r>
                <a:rPr lang="en-US" sz="180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the Internet or over a network.</a:t>
              </a:r>
              <a:endParaRPr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8" name="Google Shape;98;p6"/>
            <p:cNvSpPr txBox="1"/>
            <p:nvPr/>
          </p:nvSpPr>
          <p:spPr>
            <a:xfrm>
              <a:off x="8689035" y="804165"/>
              <a:ext cx="13906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functions over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 txBox="1"/>
            <p:nvPr/>
          </p:nvSpPr>
          <p:spPr>
            <a:xfrm>
              <a:off x="1754835" y="1828790"/>
              <a:ext cx="7928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47955" marR="0" lvl="0" indent="-135255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roxima Nova"/>
                <a:buChar char="•"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Example: Web Page Hosting, sending emails, transferring files.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0" name="Google Shape;100;p6"/>
          <p:cNvSpPr/>
          <p:nvPr/>
        </p:nvSpPr>
        <p:spPr>
          <a:xfrm>
            <a:off x="2096655" y="3063758"/>
            <a:ext cx="5544344" cy="32608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457200" y="681633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r>
            <a:r>
              <a:rPr lang="en-US" sz="2800" b="1" u="none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.2.2 Determine Protocols and Network Applications</a:t>
            </a:r>
            <a:endParaRPr sz="2800" b="1" u="none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457200" y="681633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21.2.2 Determine Protocols and Network Applications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540000" y="1987125"/>
            <a:ext cx="102570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VoIP 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is a popular example of a network software application.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• It is a method to carry telephone calls over the data networks and Internet.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• It converts the analog signals of our voices into digital information that is transported IP packets.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/>
        </p:nvSpPr>
        <p:spPr>
          <a:xfrm>
            <a:off x="1295400" y="2133600"/>
            <a:ext cx="9677400" cy="3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2240" marR="0" lvl="0" indent="-1295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Several ways to use VoIP: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5080" lvl="0" indent="0" algn="l" rtl="0">
              <a:lnSpc>
                <a:spcPct val="143900"/>
              </a:lnSpc>
              <a:spcBef>
                <a:spcPts val="115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IP phone – 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device that connects to an IP network using an RJ-45 Ethernet connector or a  wireless connection.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106679" lvl="0" indent="0" algn="l" rtl="0">
              <a:lnSpc>
                <a:spcPct val="1439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Analog Telephone Adapter (ATA) – 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device that connects standard analog devices, such  as telephones, FAX machines, to an IP network.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77B"/>
                </a:solidFill>
                <a:latin typeface="Proxima Nova"/>
                <a:ea typeface="Proxima Nova"/>
                <a:cs typeface="Proxima Nova"/>
                <a:sym typeface="Proxima Nova"/>
              </a:rPr>
              <a:t>IP phone software – 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application  connects by  using a microphone,  speakers,  and   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94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sound card to emulate the IP phone functionality.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21.2.2 Determine Protocols and Network Applications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1447800" y="1981200"/>
            <a:ext cx="9220200" cy="4055999"/>
            <a:chOff x="1754835" y="790955"/>
            <a:chExt cx="9220200" cy="4055999"/>
          </a:xfrm>
        </p:grpSpPr>
        <p:sp>
          <p:nvSpPr>
            <p:cNvPr id="119" name="Google Shape;119;p9"/>
            <p:cNvSpPr txBox="1"/>
            <p:nvPr/>
          </p:nvSpPr>
          <p:spPr>
            <a:xfrm>
              <a:off x="1754835" y="790955"/>
              <a:ext cx="9220200" cy="30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1F477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21.3.1 Select Cable Types</a:t>
              </a:r>
              <a:endParaRPr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12700" marR="2444750" lvl="0" indent="-114300" algn="l" rtl="0">
                <a:lnSpc>
                  <a:spcPct val="150000"/>
                </a:lnSpc>
                <a:spcBef>
                  <a:spcPts val="64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roxima Nova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Select the cable type that is the most beneficial and cost  effective for the users and services.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12700" marR="0" lvl="0" indent="0" algn="l" rtl="0">
                <a:spcBef>
                  <a:spcPts val="158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1F477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Cable Types</a:t>
              </a:r>
              <a:endParaRPr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12700" marR="2446020" lvl="0" indent="-114300" algn="l" rtl="0">
                <a:lnSpc>
                  <a:spcPct val="15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roxima Nova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The size of the network determines the type of network  cable that will be used.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147955" marR="0" lvl="0" indent="-135255" algn="l" rtl="0">
                <a:spcBef>
                  <a:spcPts val="159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roxima Nova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Most networks today are wired using one or more types of twisted-pair copper cable:</a:t>
              </a:r>
              <a:endParaRPr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0" name="Google Shape;120;p9"/>
            <p:cNvSpPr txBox="1"/>
            <p:nvPr/>
          </p:nvSpPr>
          <p:spPr>
            <a:xfrm>
              <a:off x="5566029" y="4077334"/>
              <a:ext cx="1185545" cy="693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1F477B"/>
                  </a:solidFill>
                  <a:latin typeface="Calibri"/>
                  <a:ea typeface="Calibri"/>
                  <a:cs typeface="Calibri"/>
                  <a:sym typeface="Calibri"/>
                </a:rPr>
                <a:t>CAT 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42240" marR="0" lvl="0" indent="-129538" algn="l" rtl="0">
                <a:spcBef>
                  <a:spcPts val="944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10GBASE-T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 txBox="1"/>
            <p:nvPr/>
          </p:nvSpPr>
          <p:spPr>
            <a:xfrm>
              <a:off x="1983436" y="4153534"/>
              <a:ext cx="2845435" cy="693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1F477B"/>
                  </a:solidFill>
                  <a:latin typeface="Calibri"/>
                  <a:ea typeface="Calibri"/>
                  <a:cs typeface="Calibri"/>
                  <a:sym typeface="Calibri"/>
                </a:rPr>
                <a:t>CAT 5 and CAT 5e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42240" marR="0" lvl="0" indent="-129538" algn="l" rtl="0">
                <a:spcBef>
                  <a:spcPts val="944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100BASE-TX and 1000BASE-T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9"/>
          <p:cNvSpPr txBox="1"/>
          <p:nvPr/>
        </p:nvSpPr>
        <p:spPr>
          <a:xfrm>
            <a:off x="457200" y="685800"/>
            <a:ext cx="9677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21.3 Determine Customer's Network Components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2130</Words>
  <Application>Microsoft Office PowerPoint</Application>
  <PresentationFormat>Widescreen</PresentationFormat>
  <Paragraphs>235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Proxima Nova</vt:lpstr>
      <vt:lpstr>Calibri</vt:lpstr>
      <vt:lpstr>ING College Slide Themes</vt:lpstr>
      <vt:lpstr>Network Planning and  Troubleshooting </vt:lpstr>
      <vt:lpstr>21.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Planning and  Troubleshooting </dc:title>
  <dc:creator>Biwash Adhikari</dc:creator>
  <cp:lastModifiedBy>Amar</cp:lastModifiedBy>
  <cp:revision>3</cp:revision>
  <dcterms:created xsi:type="dcterms:W3CDTF">2020-09-04T16:11:37Z</dcterms:created>
  <dcterms:modified xsi:type="dcterms:W3CDTF">2024-03-19T08:36:21Z</dcterms:modified>
</cp:coreProperties>
</file>