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80" r:id="rId4"/>
    <p:sldId id="261" r:id="rId5"/>
    <p:sldId id="263" r:id="rId6"/>
    <p:sldId id="258" r:id="rId7"/>
    <p:sldId id="281" r:id="rId8"/>
    <p:sldId id="282" r:id="rId9"/>
    <p:sldId id="259" r:id="rId10"/>
    <p:sldId id="283" r:id="rId11"/>
    <p:sldId id="260" r:id="rId12"/>
    <p:sldId id="262" r:id="rId13"/>
    <p:sldId id="284" r:id="rId14"/>
    <p:sldId id="264" r:id="rId15"/>
    <p:sldId id="265" r:id="rId16"/>
    <p:sldId id="288" r:id="rId17"/>
    <p:sldId id="266" r:id="rId18"/>
    <p:sldId id="267" r:id="rId19"/>
    <p:sldId id="268" r:id="rId20"/>
    <p:sldId id="269" r:id="rId21"/>
    <p:sldId id="286" r:id="rId22"/>
    <p:sldId id="271" r:id="rId23"/>
    <p:sldId id="285" r:id="rId24"/>
    <p:sldId id="272" r:id="rId25"/>
    <p:sldId id="278" r:id="rId26"/>
    <p:sldId id="287" r:id="rId27"/>
    <p:sldId id="279"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Noto Sans Symbols" pitchFamily="2" charset="0"/>
      <p:regular r:id="rId34"/>
      <p:bold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Mqt1LnDHqtAyxGWZTT10X/ipk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04717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986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23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48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99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6" name="Google Shape;1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438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25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80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918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147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985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07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9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74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33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42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27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17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91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3179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6"/>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2" name="Google Shape;22;p26"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27"/>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7"/>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27"/>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28"/>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7" name="Google Shape;47;p29"/>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3" name="Google Shape;53;p30"/>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31"/>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5"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7" name="Google Shape;7;p25"/>
          <p:cNvSpPr/>
          <p:nvPr/>
        </p:nvSpPr>
        <p:spPr>
          <a:xfrm>
            <a:off x="-82210" y="-1714"/>
            <a:ext cx="12103693"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8;p2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5"/>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25"/>
          <p:cNvGrpSpPr/>
          <p:nvPr/>
        </p:nvGrpSpPr>
        <p:grpSpPr>
          <a:xfrm>
            <a:off x="12021484" y="-1714"/>
            <a:ext cx="167468" cy="6858000"/>
            <a:chOff x="12021484" y="-1714"/>
            <a:chExt cx="167468" cy="6858000"/>
          </a:xfrm>
        </p:grpSpPr>
        <p:sp>
          <p:nvSpPr>
            <p:cNvPr id="14" name="Google Shape;14;p25"/>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25"/>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6" name="Google Shape;16;p25"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17" name="Google Shape;17;p25"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18" name="Google Shape;18;p25"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2667000" y="3048000"/>
            <a:ext cx="6809780" cy="553998"/>
          </a:xfrm>
          <a:prstGeom prst="rect">
            <a:avLst/>
          </a:prstGeom>
          <a:noFill/>
          <a:ln>
            <a:noFill/>
          </a:ln>
        </p:spPr>
        <p:txBody>
          <a:bodyPr spcFirstLastPara="1" wrap="square" lIns="0" tIns="0" rIns="0" bIns="0" anchor="b" anchorCtr="0">
            <a:spAutoFit/>
          </a:bodyPr>
          <a:lstStyle/>
          <a:p>
            <a:pPr marL="953" lvl="0" indent="0" algn="ctr" rtl="0">
              <a:lnSpc>
                <a:spcPct val="100000"/>
              </a:lnSpc>
              <a:spcBef>
                <a:spcPts val="0"/>
              </a:spcBef>
              <a:spcAft>
                <a:spcPts val="0"/>
              </a:spcAft>
              <a:buClr>
                <a:srgbClr val="1F3864"/>
              </a:buClr>
              <a:buSzPts val="3600"/>
              <a:buFont typeface="Calibri"/>
              <a:buNone/>
            </a:pPr>
            <a:r>
              <a:rPr lang="en-US" sz="3600">
                <a:latin typeface="Proxima Nova"/>
                <a:ea typeface="Proxima Nova"/>
                <a:cs typeface="Proxima Nova"/>
                <a:sym typeface="Proxima Nova"/>
              </a:rPr>
              <a:t>Routing Basics</a:t>
            </a:r>
            <a:endParaRPr sz="3600">
              <a:latin typeface="Proxima Nova"/>
              <a:ea typeface="Proxima Nova"/>
              <a:cs typeface="Proxima Nova"/>
              <a:sym typeface="Proxima Nova"/>
            </a:endParaRPr>
          </a:p>
        </p:txBody>
      </p:sp>
      <p:sp>
        <p:nvSpPr>
          <p:cNvPr id="64" name="Google Shape;64;p1"/>
          <p:cNvSpPr txBox="1"/>
          <p:nvPr/>
        </p:nvSpPr>
        <p:spPr>
          <a:xfrm>
            <a:off x="4242049" y="2205325"/>
            <a:ext cx="3507900" cy="492300"/>
          </a:xfrm>
          <a:prstGeom prst="rect">
            <a:avLst/>
          </a:prstGeom>
          <a:noFill/>
          <a:ln>
            <a:noFill/>
          </a:ln>
        </p:spPr>
        <p:txBody>
          <a:bodyPr spcFirstLastPara="1" wrap="square" lIns="0" tIns="0" rIns="0" bIns="0" anchor="b" anchorCtr="0">
            <a:spAutoFit/>
          </a:bodyPr>
          <a:lstStyle/>
          <a:p>
            <a:pPr marL="3014" marR="0" lvl="0" indent="0" algn="ctr" rtl="0">
              <a:lnSpc>
                <a:spcPct val="100000"/>
              </a:lnSpc>
              <a:spcBef>
                <a:spcPts val="0"/>
              </a:spcBef>
              <a:spcAft>
                <a:spcPts val="0"/>
              </a:spcAft>
              <a:buClr>
                <a:srgbClr val="1F3864"/>
              </a:buClr>
              <a:buSzPts val="3200"/>
              <a:buFont typeface="Calibri"/>
              <a:buNone/>
            </a:pPr>
            <a:r>
              <a:rPr lang="en-US" sz="3200" b="1" i="0" u="none" strike="noStrike" cap="none" dirty="0">
                <a:solidFill>
                  <a:srgbClr val="1F3864"/>
                </a:solidFill>
                <a:latin typeface="Proxima Nova"/>
                <a:ea typeface="Proxima Nova"/>
                <a:cs typeface="Proxima Nova"/>
                <a:sym typeface="Proxima Nova"/>
              </a:rPr>
              <a:t>Lecture </a:t>
            </a:r>
            <a:r>
              <a:rPr lang="en-US" sz="3200" b="1" dirty="0">
                <a:solidFill>
                  <a:srgbClr val="1F3864"/>
                </a:solidFill>
                <a:latin typeface="Proxima Nova"/>
                <a:ea typeface="Proxima Nova"/>
                <a:cs typeface="Proxima Nova"/>
                <a:sym typeface="Proxima Nova"/>
              </a:rPr>
              <a:t>23</a:t>
            </a:r>
            <a:endParaRPr sz="3200" b="1" i="0" u="none" strike="noStrike" cap="none" dirty="0">
              <a:solidFill>
                <a:srgbClr val="1F3864"/>
              </a:solidFill>
              <a:latin typeface="Proxima Nova"/>
              <a:ea typeface="Proxima Nova"/>
              <a:cs typeface="Proxima Nova"/>
              <a:sym typeface="Proxima Nova"/>
            </a:endParaRPr>
          </a:p>
        </p:txBody>
      </p:sp>
      <p:sp>
        <p:nvSpPr>
          <p:cNvPr id="65" name="Google Shape;65;p1"/>
          <p:cNvSpPr txBox="1"/>
          <p:nvPr/>
        </p:nvSpPr>
        <p:spPr>
          <a:xfrm>
            <a:off x="2253585" y="4372809"/>
            <a:ext cx="7636608" cy="64120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44060"/>
                </a:solidFill>
                <a:latin typeface="Proxima Nova"/>
                <a:ea typeface="Proxima Nova"/>
                <a:cs typeface="Proxima Nova"/>
                <a:sym typeface="Proxima Nova"/>
              </a:rPr>
              <a:t>CT4005NI </a:t>
            </a:r>
            <a:r>
              <a:rPr lang="en-US" sz="2000" b="1" i="0" u="none" strike="noStrike" cap="none">
                <a:solidFill>
                  <a:schemeClr val="dk1"/>
                </a:solidFill>
                <a:latin typeface="Proxima Nova"/>
                <a:ea typeface="Proxima Nova"/>
                <a:cs typeface="Proxima Nova"/>
                <a:sym typeface="Proxima Nova"/>
              </a:rPr>
              <a:t>- Computer Hardware and Software</a:t>
            </a:r>
            <a:endParaRPr sz="2000" b="1" i="0" u="none" strike="noStrike" cap="none">
              <a:solidFill>
                <a:schemeClr val="dk1"/>
              </a:solidFill>
              <a:latin typeface="Proxima Nova"/>
              <a:ea typeface="Proxima Nova"/>
              <a:cs typeface="Proxima Nova"/>
              <a:sym typeface="Proxima Nova"/>
            </a:endParaRPr>
          </a:p>
          <a:p>
            <a:pPr marL="0" marR="0" lvl="0" indent="0" algn="ctr" rtl="0">
              <a:spcBef>
                <a:spcPts val="165"/>
              </a:spcBef>
              <a:spcAft>
                <a:spcPts val="0"/>
              </a:spcAft>
              <a:buNone/>
            </a:pPr>
            <a:r>
              <a:rPr lang="en-US" sz="2000" b="1" i="0" u="none" strike="noStrike" cap="none">
                <a:solidFill>
                  <a:schemeClr val="dk1"/>
                </a:solidFill>
                <a:latin typeface="Proxima Nova"/>
                <a:ea typeface="Proxima Nova"/>
                <a:cs typeface="Proxima Nova"/>
                <a:sym typeface="Proxima Nova"/>
              </a:rPr>
              <a:t>Architectures</a:t>
            </a:r>
            <a:endParaRPr sz="2000" b="1" i="0" u="none" strike="noStrike" cap="none">
              <a:solidFill>
                <a:schemeClr val="dk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0" y="2112527"/>
            <a:ext cx="11648700" cy="2504916"/>
          </a:xfrm>
          <a:prstGeom prst="rect">
            <a:avLst/>
          </a:prstGeom>
          <a:noFill/>
          <a:ln>
            <a:noFill/>
          </a:ln>
        </p:spPr>
        <p:txBody>
          <a:bodyPr spcFirstLastPara="1" wrap="square" lIns="0" tIns="0" rIns="0" bIns="0" anchor="t" anchorCtr="0">
            <a:spAutoFit/>
          </a:bodyPr>
          <a:lstStyle/>
          <a:p>
            <a:pPr marL="984250" lvl="0" indent="-285750">
              <a:spcBef>
                <a:spcPts val="120"/>
              </a:spcBef>
              <a:spcAft>
                <a:spcPts val="1200"/>
              </a:spcAft>
              <a:buFont typeface="Arial" panose="020B0604020202020204" pitchFamily="34" charset="0"/>
              <a:buChar char="•"/>
            </a:pPr>
            <a:r>
              <a:rPr lang="en-GB" sz="2000" dirty="0">
                <a:solidFill>
                  <a:schemeClr val="dk1"/>
                </a:solidFill>
                <a:latin typeface="Calibri" panose="020F0502020204030204" pitchFamily="34" charset="0"/>
                <a:ea typeface="Proxima Nova"/>
                <a:cs typeface="Calibri" panose="020F0502020204030204" pitchFamily="34" charset="0"/>
                <a:sym typeface="Proxima Nova"/>
              </a:rPr>
              <a:t>Contains the operating system (Cisco IOS)</a:t>
            </a:r>
          </a:p>
          <a:p>
            <a:pPr marL="1155700" marR="5715" lvl="1" indent="-228600">
              <a:spcBef>
                <a:spcPts val="484"/>
              </a:spcBef>
              <a:spcAft>
                <a:spcPts val="1200"/>
              </a:spcAft>
              <a:buClr>
                <a:srgbClr val="4471C4"/>
              </a:buClr>
              <a:buSzPts val="1800"/>
              <a:buFont typeface="Proxima Nova"/>
              <a:buChar char="▪"/>
            </a:pPr>
            <a:r>
              <a:rPr lang="en-GB" sz="2000" dirty="0">
                <a:solidFill>
                  <a:schemeClr val="dk1"/>
                </a:solidFill>
                <a:latin typeface="Calibri" panose="020F0502020204030204" pitchFamily="34" charset="0"/>
                <a:ea typeface="Proxima Nova"/>
                <a:cs typeface="Calibri" panose="020F0502020204030204" pitchFamily="34" charset="0"/>
                <a:sym typeface="Proxima Nova"/>
              </a:rPr>
              <a:t>In most models of Cisco routers, the IOS is permanently stored in flash memory and  copied into RAM during the bootup process, where it is then executed by the CPU.</a:t>
            </a:r>
          </a:p>
          <a:p>
            <a:pPr marL="1169988" marR="7620" lvl="5" indent="-274638">
              <a:spcBef>
                <a:spcPts val="484"/>
              </a:spcBef>
              <a:spcAft>
                <a:spcPts val="1200"/>
              </a:spcAft>
              <a:buClr>
                <a:srgbClr val="4471C4"/>
              </a:buClr>
              <a:buSzPts val="1800"/>
              <a:buFont typeface="Proxima Nova"/>
              <a:buChar char="■"/>
              <a:tabLst>
                <a:tab pos="1169988" algn="l"/>
              </a:tabLst>
            </a:pPr>
            <a:r>
              <a:rPr lang="en-GB" sz="2000" dirty="0">
                <a:solidFill>
                  <a:schemeClr val="dk1"/>
                </a:solidFill>
                <a:latin typeface="Calibri" panose="020F0502020204030204" pitchFamily="34" charset="0"/>
                <a:ea typeface="Proxima Nova"/>
                <a:cs typeface="Calibri" panose="020F0502020204030204" pitchFamily="34" charset="0"/>
                <a:sym typeface="Proxima Nova"/>
              </a:rPr>
              <a:t>Flash consists of SIMMs or PCMCIA cards, which can be upgraded to increase the  amount of flash memory.</a:t>
            </a:r>
          </a:p>
          <a:p>
            <a:pPr marL="1612900" marR="6350" lvl="2" indent="0" algn="l" rtl="0">
              <a:lnSpc>
                <a:spcPct val="107722"/>
              </a:lnSpc>
              <a:spcBef>
                <a:spcPts val="535"/>
              </a:spcBef>
              <a:spcAft>
                <a:spcPts val="0"/>
              </a:spcAft>
              <a:buClr>
                <a:schemeClr val="dk1"/>
              </a:buClr>
              <a:buSzPts val="1800"/>
              <a:buFont typeface="Calibri"/>
              <a:buNone/>
            </a:pPr>
            <a:endParaRPr sz="1800" i="0" u="none" strike="noStrike" cap="none" dirty="0">
              <a:solidFill>
                <a:schemeClr val="dk1"/>
              </a:solidFill>
              <a:latin typeface="Proxima Nova"/>
              <a:ea typeface="Proxima Nova"/>
              <a:cs typeface="Proxima Nova"/>
              <a:sym typeface="Proxima Nova"/>
            </a:endParaRPr>
          </a:p>
        </p:txBody>
      </p:sp>
      <p:sp>
        <p:nvSpPr>
          <p:cNvPr id="84" name="Google Shape;84;p4"/>
          <p:cNvSpPr txBox="1">
            <a:spLocks noGrp="1"/>
          </p:cNvSpPr>
          <p:nvPr>
            <p:ph type="title"/>
          </p:nvPr>
        </p:nvSpPr>
        <p:spPr>
          <a:xfrm>
            <a:off x="270387" y="872612"/>
            <a:ext cx="4925695" cy="387798"/>
          </a:xfrm>
          <a:prstGeom prst="rect">
            <a:avLst/>
          </a:prstGeom>
          <a:noFill/>
          <a:ln>
            <a:noFill/>
          </a:ln>
        </p:spPr>
        <p:txBody>
          <a:bodyPr spcFirstLastPara="1" wrap="square" lIns="0" tIns="0" rIns="0" bIns="0" anchor="b" anchorCtr="0">
            <a:spAutoFit/>
          </a:bodyPr>
          <a:lstStyle/>
          <a:p>
            <a:pPr marL="12700" lvl="0" indent="0" algn="l" rtl="0">
              <a:lnSpc>
                <a:spcPct val="90000"/>
              </a:lnSpc>
              <a:spcBef>
                <a:spcPts val="0"/>
              </a:spcBef>
              <a:spcAft>
                <a:spcPts val="0"/>
              </a:spcAft>
              <a:buClr>
                <a:srgbClr val="1F3864"/>
              </a:buClr>
              <a:buSzPts val="2800"/>
              <a:buFont typeface="Calibri"/>
              <a:buNone/>
            </a:pPr>
            <a:r>
              <a:rPr lang="en-US" sz="2800" dirty="0">
                <a:latin typeface="Calibri"/>
                <a:ea typeface="Calibri"/>
                <a:cs typeface="Calibri"/>
                <a:sym typeface="Calibri"/>
              </a:rPr>
              <a:t>Router as a Computer (Flash)</a:t>
            </a:r>
            <a:endParaRPr sz="2800" dirty="0">
              <a:latin typeface="Calibri"/>
              <a:ea typeface="Calibri"/>
              <a:cs typeface="Calibri"/>
              <a:sym typeface="Calibri"/>
            </a:endParaRPr>
          </a:p>
        </p:txBody>
      </p:sp>
    </p:spTree>
    <p:extLst>
      <p:ext uri="{BB962C8B-B14F-4D97-AF65-F5344CB8AC3E}">
        <p14:creationId xmlns:p14="http://schemas.microsoft.com/office/powerpoint/2010/main" val="16566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p:nvPr/>
        </p:nvSpPr>
        <p:spPr>
          <a:xfrm>
            <a:off x="167148" y="1892710"/>
            <a:ext cx="11037000" cy="4321183"/>
          </a:xfrm>
          <a:prstGeom prst="rect">
            <a:avLst/>
          </a:prstGeom>
          <a:noFill/>
          <a:ln>
            <a:noFill/>
          </a:ln>
        </p:spPr>
        <p:txBody>
          <a:bodyPr spcFirstLastPara="1" wrap="square" lIns="0" tIns="0" rIns="0" bIns="0" anchor="t" anchorCtr="0">
            <a:spAutoFit/>
          </a:bodyPr>
          <a:lstStyle/>
          <a:p>
            <a:pPr marL="698500" marR="8890" lvl="0" indent="0" algn="l" rtl="0">
              <a:lnSpc>
                <a:spcPct val="80000"/>
              </a:lnSpc>
              <a:spcAft>
                <a:spcPts val="1200"/>
              </a:spcAft>
              <a:buNone/>
            </a:pPr>
            <a:r>
              <a:rPr lang="en-US" sz="1800" b="1" dirty="0">
                <a:solidFill>
                  <a:schemeClr val="dk1"/>
                </a:solidFill>
                <a:latin typeface="Calibri" panose="020F0502020204030204" pitchFamily="34" charset="0"/>
                <a:ea typeface="Proxima Nova"/>
                <a:cs typeface="Calibri" panose="020F0502020204030204" pitchFamily="34" charset="0"/>
                <a:sym typeface="Proxima Nova"/>
              </a:rPr>
              <a:t>Non-volatile RAM (NVRAM) </a:t>
            </a:r>
            <a:r>
              <a:rPr lang="en-US" sz="1800" dirty="0">
                <a:solidFill>
                  <a:schemeClr val="dk1"/>
                </a:solidFill>
                <a:latin typeface="Calibri" panose="020F0502020204030204" pitchFamily="34" charset="0"/>
                <a:ea typeface="Proxima Nova"/>
                <a:cs typeface="Calibri" panose="020F0502020204030204" pitchFamily="34" charset="0"/>
                <a:sym typeface="Proxima Nova"/>
              </a:rPr>
              <a:t>- Stores startup configuration. This may include IP addresses  (Routing protocol, Hostname of router)</a:t>
            </a:r>
            <a:endParaRPr sz="1800" dirty="0">
              <a:solidFill>
                <a:schemeClr val="dk1"/>
              </a:solidFill>
              <a:latin typeface="Calibri" panose="020F0502020204030204" pitchFamily="34" charset="0"/>
              <a:ea typeface="Proxima Nova"/>
              <a:cs typeface="Calibri" panose="020F0502020204030204" pitchFamily="34" charset="0"/>
              <a:sym typeface="Proxima Nova"/>
            </a:endParaRPr>
          </a:p>
          <a:p>
            <a:pPr marL="1155700" marR="5080" lvl="1" indent="-228600" algn="just" rtl="0">
              <a:spcAft>
                <a:spcPts val="1200"/>
              </a:spcAft>
              <a:buClr>
                <a:srgbClr val="4471C4"/>
              </a:buClr>
              <a:buSzPts val="1800"/>
              <a:buFont typeface="Proxima Nova"/>
              <a:buChar char="▪"/>
            </a:pPr>
            <a:r>
              <a:rPr lang="en-US" sz="18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NVRAM (Nonvolatile RAM) does not lose its information when power is turned off. </a:t>
            </a:r>
          </a:p>
          <a:p>
            <a:pPr marL="1155700" marR="5080" lvl="1" indent="-228600" algn="just" rtl="0">
              <a:spcAft>
                <a:spcPts val="1200"/>
              </a:spcAft>
              <a:buClr>
                <a:srgbClr val="4471C4"/>
              </a:buClr>
              <a:buSzPts val="1800"/>
              <a:buFont typeface="Proxima Nova"/>
              <a:buChar char="▪"/>
            </a:pPr>
            <a:r>
              <a:rPr lang="en-US" sz="18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NVRAM is used by the Cisco IOS as permanent storage for the </a:t>
            </a:r>
            <a:r>
              <a:rPr lang="en-US" sz="1800" dirty="0">
                <a:solidFill>
                  <a:srgbClr val="FF0000"/>
                </a:solidFill>
                <a:latin typeface="Calibri" panose="020F0502020204030204" pitchFamily="34" charset="0"/>
                <a:ea typeface="Proxima Nova"/>
                <a:cs typeface="Calibri" panose="020F0502020204030204" pitchFamily="34" charset="0"/>
                <a:sym typeface="Proxima Nova"/>
              </a:rPr>
              <a:t>startup-config.txt </a:t>
            </a:r>
            <a:r>
              <a:rPr lang="en-US" sz="1800" dirty="0">
                <a:solidFill>
                  <a:schemeClr val="dk1"/>
                </a:solidFill>
                <a:latin typeface="Calibri" panose="020F0502020204030204" pitchFamily="34" charset="0"/>
                <a:ea typeface="Proxima Nova"/>
                <a:cs typeface="Calibri" panose="020F0502020204030204" pitchFamily="34" charset="0"/>
                <a:sym typeface="Proxima Nova"/>
              </a:rPr>
              <a:t>file.</a:t>
            </a:r>
          </a:p>
          <a:p>
            <a:pPr marL="1155700" marR="5080" lvl="1" indent="-228600" algn="just" rtl="0">
              <a:spcAft>
                <a:spcPts val="1200"/>
              </a:spcAft>
              <a:buClr>
                <a:srgbClr val="4471C4"/>
              </a:buClr>
              <a:buSzPts val="1800"/>
              <a:buFont typeface="Proxima Nova"/>
              <a:buChar char="▪"/>
            </a:pPr>
            <a:r>
              <a:rPr lang="en-US" sz="18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When commands </a:t>
            </a:r>
            <a:r>
              <a:rPr lang="en-US" sz="1800" dirty="0">
                <a:solidFill>
                  <a:schemeClr val="dk1"/>
                </a:solidFill>
                <a:latin typeface="Calibri" panose="020F0502020204030204" pitchFamily="34" charset="0"/>
                <a:ea typeface="Proxima Nova"/>
                <a:cs typeface="Calibri" panose="020F0502020204030204" pitchFamily="34" charset="0"/>
                <a:sym typeface="Proxima Nova"/>
              </a:rPr>
              <a:t>are executed it changes in </a:t>
            </a:r>
            <a:r>
              <a:rPr lang="en-US" sz="1800" dirty="0">
                <a:solidFill>
                  <a:srgbClr val="FF0000"/>
                </a:solidFill>
                <a:latin typeface="Calibri" panose="020F0502020204030204" pitchFamily="34" charset="0"/>
                <a:ea typeface="Proxima Nova"/>
                <a:cs typeface="Calibri" panose="020F0502020204030204" pitchFamily="34" charset="0"/>
                <a:sym typeface="Proxima Nova"/>
              </a:rPr>
              <a:t>running-config.txt</a:t>
            </a:r>
            <a:r>
              <a:rPr lang="en-US" sz="1800" dirty="0">
                <a:solidFill>
                  <a:schemeClr val="dk1"/>
                </a:solidFill>
                <a:latin typeface="Calibri" panose="020F0502020204030204" pitchFamily="34" charset="0"/>
                <a:ea typeface="Proxima Nova"/>
                <a:cs typeface="Calibri" panose="020F0502020204030204" pitchFamily="34" charset="0"/>
                <a:sym typeface="Proxima Nova"/>
              </a:rPr>
              <a:t> file but as </a:t>
            </a:r>
            <a:r>
              <a:rPr lang="en-US" sz="1800" dirty="0">
                <a:solidFill>
                  <a:srgbClr val="FF0000"/>
                </a:solidFill>
                <a:latin typeface="Calibri" panose="020F0502020204030204" pitchFamily="34" charset="0"/>
                <a:ea typeface="Proxima Nova"/>
                <a:cs typeface="Calibri" panose="020F0502020204030204" pitchFamily="34" charset="0"/>
                <a:sym typeface="Proxima Nova"/>
              </a:rPr>
              <a:t>running-config.txt </a:t>
            </a:r>
            <a:r>
              <a:rPr lang="en-US" sz="1800" dirty="0">
                <a:solidFill>
                  <a:schemeClr val="dk1"/>
                </a:solidFill>
                <a:latin typeface="Calibri" panose="020F0502020204030204" pitchFamily="34" charset="0"/>
                <a:ea typeface="Proxima Nova"/>
                <a:cs typeface="Calibri" panose="020F0502020204030204" pitchFamily="34" charset="0"/>
                <a:sym typeface="Proxima Nova"/>
              </a:rPr>
              <a:t>is in RAM its contents gets lost after power loss.</a:t>
            </a:r>
          </a:p>
          <a:p>
            <a:pPr marL="1155700" marR="5080" lvl="1" indent="-228600" algn="just" rtl="0">
              <a:spcAft>
                <a:spcPts val="1200"/>
              </a:spcAft>
              <a:buClr>
                <a:srgbClr val="4471C4"/>
              </a:buClr>
              <a:buSzPts val="1800"/>
              <a:buFont typeface="Proxima Nova"/>
              <a:buChar char="▪"/>
            </a:pPr>
            <a:r>
              <a:rPr lang="en-US" sz="18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So, we</a:t>
            </a:r>
            <a:r>
              <a:rPr lang="en-US" sz="1800" dirty="0">
                <a:solidFill>
                  <a:schemeClr val="dk1"/>
                </a:solidFill>
                <a:latin typeface="Calibri" panose="020F0502020204030204" pitchFamily="34" charset="0"/>
                <a:ea typeface="Proxima Nova"/>
                <a:cs typeface="Calibri" panose="020F0502020204030204" pitchFamily="34" charset="0"/>
                <a:sym typeface="Proxima Nova"/>
              </a:rPr>
              <a:t> should save it to </a:t>
            </a:r>
            <a:r>
              <a:rPr lang="en-US" sz="1800" dirty="0">
                <a:solidFill>
                  <a:srgbClr val="FF0000"/>
                </a:solidFill>
                <a:latin typeface="Calibri" panose="020F0502020204030204" pitchFamily="34" charset="0"/>
                <a:ea typeface="Proxima Nova"/>
                <a:cs typeface="Calibri" panose="020F0502020204030204" pitchFamily="34" charset="0"/>
                <a:sym typeface="Proxima Nova"/>
              </a:rPr>
              <a:t>startup-config.txt</a:t>
            </a:r>
          </a:p>
          <a:p>
            <a:pPr marL="927100" marR="5080" lvl="1" algn="just" rtl="0">
              <a:spcAft>
                <a:spcPts val="1200"/>
              </a:spcAft>
              <a:buClr>
                <a:srgbClr val="4471C4"/>
              </a:buClr>
              <a:buSzPts val="1800"/>
            </a:pPr>
            <a:r>
              <a:rPr lang="en-US" sz="1800" dirty="0">
                <a:solidFill>
                  <a:schemeClr val="dk1"/>
                </a:solidFill>
                <a:latin typeface="Calibri" panose="020F0502020204030204" pitchFamily="34" charset="0"/>
                <a:ea typeface="Proxima Nova"/>
                <a:cs typeface="Calibri" panose="020F0502020204030204" pitchFamily="34" charset="0"/>
                <a:sym typeface="Proxima Nova"/>
              </a:rPr>
              <a:t>        Command to save:</a:t>
            </a:r>
          </a:p>
          <a:p>
            <a:pPr marL="927100" marR="5080" lvl="1" algn="just" rtl="0">
              <a:spcAft>
                <a:spcPts val="1200"/>
              </a:spcAft>
              <a:buClr>
                <a:srgbClr val="4471C4"/>
              </a:buClr>
              <a:buSzPts val="1800"/>
            </a:pPr>
            <a:r>
              <a:rPr lang="en-US" sz="18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	</a:t>
            </a:r>
            <a:r>
              <a:rPr lang="en-US" sz="1800" i="1" u="none" strike="noStrike" cap="none" dirty="0">
                <a:solidFill>
                  <a:schemeClr val="dk1"/>
                </a:solidFill>
                <a:latin typeface="Times New Roman" panose="02020603050405020304" pitchFamily="18" charset="0"/>
                <a:ea typeface="Proxima Nova"/>
                <a:cs typeface="Times New Roman" panose="02020603050405020304" pitchFamily="18" charset="0"/>
                <a:sym typeface="Proxima Nova"/>
              </a:rPr>
              <a:t>router# write	 	</a:t>
            </a:r>
          </a:p>
          <a:p>
            <a:pPr marL="927100" marR="5080" lvl="1" algn="just" rtl="0">
              <a:spcAft>
                <a:spcPts val="1200"/>
              </a:spcAft>
              <a:buClr>
                <a:srgbClr val="4471C4"/>
              </a:buClr>
              <a:buSzPts val="1800"/>
            </a:pPr>
            <a:r>
              <a:rPr lang="en-US" sz="1800" i="1" dirty="0">
                <a:solidFill>
                  <a:schemeClr val="dk1"/>
                </a:solidFill>
                <a:latin typeface="Times New Roman" panose="02020603050405020304" pitchFamily="18" charset="0"/>
                <a:ea typeface="Proxima Nova"/>
                <a:cs typeface="Times New Roman" panose="02020603050405020304" pitchFamily="18" charset="0"/>
                <a:sym typeface="Proxima Nova"/>
              </a:rPr>
              <a:t>	</a:t>
            </a:r>
            <a:r>
              <a:rPr lang="en-US" sz="1800" i="1" u="none" strike="noStrike" cap="none" dirty="0">
                <a:solidFill>
                  <a:schemeClr val="dk1"/>
                </a:solidFill>
                <a:latin typeface="Times New Roman" panose="02020603050405020304" pitchFamily="18" charset="0"/>
                <a:ea typeface="Proxima Nova"/>
                <a:cs typeface="Times New Roman" panose="02020603050405020304" pitchFamily="18" charset="0"/>
                <a:sym typeface="Proxima Nova"/>
              </a:rPr>
              <a:t>OR</a:t>
            </a:r>
          </a:p>
          <a:p>
            <a:pPr marL="927100" marR="5080" lvl="1" algn="just" rtl="0">
              <a:spcAft>
                <a:spcPts val="1200"/>
              </a:spcAft>
              <a:buClr>
                <a:srgbClr val="4471C4"/>
              </a:buClr>
              <a:buSzPts val="1800"/>
            </a:pPr>
            <a:r>
              <a:rPr lang="en-US" sz="1800" i="1" dirty="0">
                <a:solidFill>
                  <a:schemeClr val="dk1"/>
                </a:solidFill>
                <a:latin typeface="Times New Roman" panose="02020603050405020304" pitchFamily="18" charset="0"/>
                <a:ea typeface="Proxima Nova"/>
                <a:cs typeface="Times New Roman" panose="02020603050405020304" pitchFamily="18" charset="0"/>
                <a:sym typeface="Proxima Nova"/>
              </a:rPr>
              <a:t>	router# copy running-config startup-config</a:t>
            </a:r>
            <a:endParaRPr lang="en-US" i="0" u="none" strike="noStrike" cap="none" dirty="0">
              <a:latin typeface="Calibri" panose="020F0502020204030204" pitchFamily="34" charset="0"/>
              <a:ea typeface="Proxima Nova"/>
              <a:cs typeface="Calibri" panose="020F0502020204030204" pitchFamily="34" charset="0"/>
              <a:sym typeface="Proxima Nova"/>
            </a:endParaRPr>
          </a:p>
        </p:txBody>
      </p:sp>
      <p:sp>
        <p:nvSpPr>
          <p:cNvPr id="90" name="Google Shape;90;p5"/>
          <p:cNvSpPr txBox="1"/>
          <p:nvPr/>
        </p:nvSpPr>
        <p:spPr>
          <a:xfrm>
            <a:off x="486697"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Router as a Computer (NVRAM)</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p:nvPr/>
        </p:nvSpPr>
        <p:spPr>
          <a:xfrm>
            <a:off x="546681" y="2158170"/>
            <a:ext cx="10287000" cy="2826415"/>
          </a:xfrm>
          <a:prstGeom prst="rect">
            <a:avLst/>
          </a:prstGeom>
          <a:noFill/>
          <a:ln>
            <a:noFill/>
          </a:ln>
        </p:spPr>
        <p:txBody>
          <a:bodyPr spcFirstLastPara="1" wrap="square" lIns="0" tIns="0" rIns="0" bIns="0" anchor="t" anchorCtr="0">
            <a:spAutoFit/>
          </a:bodyPr>
          <a:lstStyle/>
          <a:p>
            <a:pPr marL="241300" marR="6350" lvl="0" indent="-228600" algn="just" rtl="0">
              <a:lnSpc>
                <a:spcPct val="75000"/>
              </a:lnSpc>
              <a:spcBef>
                <a:spcPts val="0"/>
              </a:spcBef>
              <a:spcAft>
                <a:spcPts val="1200"/>
              </a:spcAft>
              <a:buClr>
                <a:srgbClr val="0D0D0D"/>
              </a:buClr>
              <a:buSzPts val="1800"/>
              <a:buFont typeface="Proxima Nova"/>
              <a:buChar char="•"/>
            </a:pPr>
            <a:r>
              <a:rPr lang="en-US" sz="2000" dirty="0">
                <a:solidFill>
                  <a:srgbClr val="0D0D0D"/>
                </a:solidFill>
                <a:latin typeface="Calibri" panose="020F0502020204030204" pitchFamily="34" charset="0"/>
                <a:ea typeface="Proxima Nova"/>
                <a:cs typeface="Calibri" panose="020F0502020204030204" pitchFamily="34" charset="0"/>
                <a:sym typeface="Proxima Nova"/>
              </a:rPr>
              <a:t>The operating system software used in Cisco routers is known as Cisco  Internetwork Operating System (IOS).</a:t>
            </a:r>
            <a:endParaRPr lang="en-US" sz="2000" dirty="0">
              <a:solidFill>
                <a:schemeClr val="dk1"/>
              </a:solidFill>
              <a:latin typeface="Calibri" panose="020F0502020204030204" pitchFamily="34" charset="0"/>
              <a:ea typeface="Proxima Nova"/>
              <a:cs typeface="Calibri" panose="020F0502020204030204" pitchFamily="34" charset="0"/>
              <a:sym typeface="Proxima Nova"/>
            </a:endParaRPr>
          </a:p>
          <a:p>
            <a:pPr marL="241300" marR="6350" lvl="0" indent="-228600" algn="just" rtl="0">
              <a:lnSpc>
                <a:spcPct val="75000"/>
              </a:lnSpc>
              <a:spcBef>
                <a:spcPts val="0"/>
              </a:spcBef>
              <a:spcAft>
                <a:spcPts val="1200"/>
              </a:spcAft>
              <a:buClr>
                <a:srgbClr val="0D0D0D"/>
              </a:buClr>
              <a:buSzPts val="1800"/>
              <a:buFont typeface="Proxima Nova"/>
              <a:buChar char="•"/>
            </a:pPr>
            <a:r>
              <a:rPr lang="en-US" sz="2000" i="0" u="none" strike="noStrike" cap="none" dirty="0">
                <a:solidFill>
                  <a:srgbClr val="0D0D0D"/>
                </a:solidFill>
                <a:latin typeface="Calibri" panose="020F0502020204030204" pitchFamily="34" charset="0"/>
                <a:ea typeface="Proxima Nova"/>
                <a:cs typeface="Calibri" panose="020F0502020204030204" pitchFamily="34" charset="0"/>
                <a:sym typeface="Proxima Nova"/>
              </a:rPr>
              <a:t>Cisco IOS is a multitasking operating system that is integrated with routing,  switching, internetworking, and telecommunications functions.</a:t>
            </a:r>
            <a:endParaRPr sz="2000" i="0" u="none" strike="noStrike" cap="none" dirty="0">
              <a:solidFill>
                <a:schemeClr val="dk1"/>
              </a:solidFill>
              <a:latin typeface="Calibri" panose="020F0502020204030204" pitchFamily="34" charset="0"/>
              <a:ea typeface="Proxima Nova"/>
              <a:cs typeface="Calibri" panose="020F0502020204030204" pitchFamily="34" charset="0"/>
              <a:sym typeface="Proxima Nova"/>
            </a:endParaRPr>
          </a:p>
          <a:p>
            <a:pPr marL="241300" marR="0" lvl="0" indent="-228600" algn="l" rtl="0">
              <a:lnSpc>
                <a:spcPct val="104944"/>
              </a:lnSpc>
              <a:spcBef>
                <a:spcPts val="445"/>
              </a:spcBef>
              <a:spcAft>
                <a:spcPts val="1200"/>
              </a:spcAft>
              <a:buClr>
                <a:srgbClr val="0D0D0D"/>
              </a:buClr>
              <a:buSzPts val="1800"/>
              <a:buFont typeface="Proxima Nova"/>
              <a:buChar char="•"/>
            </a:pPr>
            <a:r>
              <a:rPr lang="en-US" sz="2000" dirty="0">
                <a:solidFill>
                  <a:srgbClr val="0D0D0D"/>
                </a:solidFill>
                <a:latin typeface="Calibri" panose="020F0502020204030204" pitchFamily="34" charset="0"/>
                <a:ea typeface="Proxima Nova"/>
                <a:cs typeface="Calibri" panose="020F0502020204030204" pitchFamily="34" charset="0"/>
                <a:sym typeface="Proxima Nova"/>
              </a:rPr>
              <a:t>Although the Cisco IOS may appear to be the same on many routers, there are many different IOS images.</a:t>
            </a:r>
            <a:endParaRPr sz="2000" dirty="0">
              <a:solidFill>
                <a:schemeClr val="dk1"/>
              </a:solidFill>
              <a:latin typeface="Calibri" panose="020F0502020204030204" pitchFamily="34" charset="0"/>
              <a:ea typeface="Proxima Nova"/>
              <a:cs typeface="Calibri" panose="020F0502020204030204" pitchFamily="34" charset="0"/>
              <a:sym typeface="Proxima Nova"/>
            </a:endParaRPr>
          </a:p>
          <a:p>
            <a:pPr marL="241300" marR="6350" lvl="0" indent="-228600" algn="just" rtl="0">
              <a:lnSpc>
                <a:spcPct val="75100"/>
              </a:lnSpc>
              <a:spcBef>
                <a:spcPts val="994"/>
              </a:spcBef>
              <a:spcAft>
                <a:spcPts val="1200"/>
              </a:spcAft>
              <a:buClr>
                <a:srgbClr val="0D0D0D"/>
              </a:buClr>
              <a:buSzPts val="1800"/>
              <a:buFont typeface="Proxima Nova"/>
              <a:buChar char="•"/>
            </a:pPr>
            <a:r>
              <a:rPr lang="en-US" sz="2000" dirty="0">
                <a:solidFill>
                  <a:srgbClr val="0D0D0D"/>
                </a:solidFill>
                <a:latin typeface="Calibri" panose="020F0502020204030204" pitchFamily="34" charset="0"/>
                <a:ea typeface="Proxima Nova"/>
                <a:cs typeface="Calibri" panose="020F0502020204030204" pitchFamily="34" charset="0"/>
                <a:sym typeface="Proxima Nova"/>
              </a:rPr>
              <a:t>Although some routers provide a graphical user interface (GUI), the command  line interface (CLI) is a much more common method of configuring Cisco  routers.</a:t>
            </a:r>
            <a:endParaRPr sz="2000" dirty="0">
              <a:solidFill>
                <a:schemeClr val="dk1"/>
              </a:solidFill>
              <a:latin typeface="Calibri" panose="020F0502020204030204" pitchFamily="34" charset="0"/>
              <a:ea typeface="Proxima Nova"/>
              <a:cs typeface="Calibri" panose="020F0502020204030204" pitchFamily="34" charset="0"/>
              <a:sym typeface="Proxima Nova"/>
            </a:endParaRPr>
          </a:p>
        </p:txBody>
      </p:sp>
      <p:sp>
        <p:nvSpPr>
          <p:cNvPr id="103" name="Google Shape;103;p7"/>
          <p:cNvSpPr txBox="1"/>
          <p:nvPr/>
        </p:nvSpPr>
        <p:spPr>
          <a:xfrm>
            <a:off x="457200" y="685800"/>
            <a:ext cx="553064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Internetwork Operating System (IOS)</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4A1AEB-FCF1-4B1E-8DCF-9440F5241285}"/>
              </a:ext>
            </a:extLst>
          </p:cNvPr>
          <p:cNvSpPr>
            <a:spLocks noGrp="1"/>
          </p:cNvSpPr>
          <p:nvPr>
            <p:ph type="body" idx="1"/>
          </p:nvPr>
        </p:nvSpPr>
        <p:spPr/>
        <p:txBody>
          <a:bodyPr/>
          <a:lstStyle/>
          <a:p>
            <a:pPr marL="698500" lvl="0" indent="0" algn="l">
              <a:spcBef>
                <a:spcPts val="120"/>
              </a:spcBef>
              <a:buNone/>
            </a:pPr>
            <a:r>
              <a:rPr lang="en-GB" sz="2200" b="1" dirty="0">
                <a:latin typeface="Calibri" panose="020F0502020204030204" pitchFamily="34" charset="0"/>
                <a:ea typeface="Proxima Nova"/>
                <a:cs typeface="Calibri" panose="020F0502020204030204" pitchFamily="34" charset="0"/>
                <a:sym typeface="Proxima Nova"/>
              </a:rPr>
              <a:t>Interfaces  </a:t>
            </a:r>
            <a:r>
              <a:rPr lang="en-GB" sz="2200" dirty="0">
                <a:latin typeface="Calibri" panose="020F0502020204030204" pitchFamily="34" charset="0"/>
                <a:ea typeface="Proxima Nova"/>
                <a:cs typeface="Calibri" panose="020F0502020204030204" pitchFamily="34" charset="0"/>
                <a:sym typeface="Proxima Nova"/>
              </a:rPr>
              <a:t>-  There  exist  multiple  physical  interfaces  that  are  used  to  connect  network. Examples:</a:t>
            </a:r>
          </a:p>
          <a:p>
            <a:pPr marL="1212850" indent="-285750" algn="l">
              <a:spcBef>
                <a:spcPts val="125"/>
              </a:spcBef>
            </a:pPr>
            <a:r>
              <a:rPr lang="en-GB" sz="2200" dirty="0">
                <a:latin typeface="Calibri" panose="020F0502020204030204" pitchFamily="34" charset="0"/>
                <a:ea typeface="Proxima Nova"/>
                <a:cs typeface="Calibri" panose="020F0502020204030204" pitchFamily="34" charset="0"/>
                <a:sym typeface="Proxima Nova"/>
              </a:rPr>
              <a:t>Router Interface</a:t>
            </a:r>
          </a:p>
          <a:p>
            <a:pPr marL="1212850" indent="-285750" algn="l">
              <a:spcBef>
                <a:spcPts val="125"/>
              </a:spcBef>
            </a:pPr>
            <a:r>
              <a:rPr lang="en-GB" sz="2200" dirty="0">
                <a:latin typeface="Calibri" panose="020F0502020204030204" pitchFamily="34" charset="0"/>
                <a:ea typeface="Proxima Nova"/>
                <a:cs typeface="Calibri" panose="020F0502020204030204" pitchFamily="34" charset="0"/>
                <a:sym typeface="Proxima Nova"/>
              </a:rPr>
              <a:t>Management interface</a:t>
            </a:r>
          </a:p>
          <a:p>
            <a:pPr marL="927100" indent="0" algn="l">
              <a:spcBef>
                <a:spcPts val="125"/>
              </a:spcBef>
              <a:buNone/>
            </a:pPr>
            <a:endParaRPr lang="en-GB" sz="2200" dirty="0">
              <a:latin typeface="Calibri" panose="020F0502020204030204" pitchFamily="34" charset="0"/>
              <a:ea typeface="Proxima Nova"/>
              <a:cs typeface="Calibri" panose="020F0502020204030204" pitchFamily="34" charset="0"/>
              <a:sym typeface="Proxima Nova"/>
            </a:endParaRPr>
          </a:p>
          <a:p>
            <a:pPr marL="927100" indent="0" algn="l">
              <a:spcBef>
                <a:spcPts val="125"/>
              </a:spcBef>
              <a:buNone/>
            </a:pPr>
            <a:endParaRPr lang="en-GB" sz="2200" dirty="0">
              <a:latin typeface="Calibri" panose="020F0502020204030204" pitchFamily="34" charset="0"/>
              <a:ea typeface="Proxima Nova"/>
              <a:cs typeface="Calibri" panose="020F0502020204030204" pitchFamily="34" charset="0"/>
              <a:sym typeface="Proxima Nova"/>
            </a:endParaRPr>
          </a:p>
          <a:p>
            <a:pPr marL="927100" indent="0" algn="l">
              <a:spcBef>
                <a:spcPts val="125"/>
              </a:spcBef>
              <a:buNone/>
            </a:pPr>
            <a:endParaRPr lang="en-GB" sz="2200" dirty="0">
              <a:latin typeface="Calibri" panose="020F0502020204030204" pitchFamily="34" charset="0"/>
              <a:ea typeface="Proxima Nova"/>
              <a:cs typeface="Calibri" panose="020F0502020204030204" pitchFamily="34" charset="0"/>
              <a:sym typeface="Proxima Nova"/>
            </a:endParaRPr>
          </a:p>
          <a:p>
            <a:endParaRPr lang="en-GB" dirty="0"/>
          </a:p>
        </p:txBody>
      </p:sp>
      <p:sp>
        <p:nvSpPr>
          <p:cNvPr id="3" name="Title 2">
            <a:extLst>
              <a:ext uri="{FF2B5EF4-FFF2-40B4-BE49-F238E27FC236}">
                <a16:creationId xmlns:a16="http://schemas.microsoft.com/office/drawing/2014/main" id="{FCDC790B-848D-4425-AA66-5456C8B8FACA}"/>
              </a:ext>
            </a:extLst>
          </p:cNvPr>
          <p:cNvSpPr>
            <a:spLocks noGrp="1"/>
          </p:cNvSpPr>
          <p:nvPr>
            <p:ph type="title"/>
          </p:nvPr>
        </p:nvSpPr>
        <p:spPr/>
        <p:txBody>
          <a:bodyPr>
            <a:normAutofit/>
          </a:bodyPr>
          <a:lstStyle/>
          <a:p>
            <a:r>
              <a:rPr lang="en-GB" sz="2800" dirty="0"/>
              <a:t>Interfaces in a Router</a:t>
            </a:r>
          </a:p>
        </p:txBody>
      </p:sp>
    </p:spTree>
    <p:extLst>
      <p:ext uri="{BB962C8B-B14F-4D97-AF65-F5344CB8AC3E}">
        <p14:creationId xmlns:p14="http://schemas.microsoft.com/office/powerpoint/2010/main" val="15996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3" name="Google Shape;123;p9"/>
          <p:cNvSpPr txBox="1"/>
          <p:nvPr/>
        </p:nvSpPr>
        <p:spPr>
          <a:xfrm>
            <a:off x="206477" y="2046110"/>
            <a:ext cx="6467015" cy="1862048"/>
          </a:xfrm>
          <a:prstGeom prst="rect">
            <a:avLst/>
          </a:prstGeom>
          <a:noFill/>
          <a:ln>
            <a:noFill/>
          </a:ln>
        </p:spPr>
        <p:txBody>
          <a:bodyPr spcFirstLastPara="1" wrap="square" lIns="0" tIns="0" rIns="0" bIns="0" anchor="t" anchorCtr="0">
            <a:spAutoFit/>
          </a:bodyPr>
          <a:lstStyle/>
          <a:p>
            <a:pPr marL="241300" lvl="0" indent="-228600">
              <a:lnSpc>
                <a:spcPct val="75000"/>
              </a:lnSpc>
              <a:spcAft>
                <a:spcPts val="1200"/>
              </a:spcAft>
              <a:buClr>
                <a:srgbClr val="0D0D0D"/>
              </a:buClr>
              <a:buSzPts val="1800"/>
              <a:buFont typeface="Arial"/>
              <a:buChar char="•"/>
            </a:pPr>
            <a:r>
              <a:rPr lang="en-GB" sz="1800" dirty="0">
                <a:solidFill>
                  <a:srgbClr val="0D0D0D"/>
                </a:solidFill>
                <a:latin typeface="Calibri"/>
                <a:ea typeface="Calibri"/>
                <a:cs typeface="Calibri"/>
                <a:sym typeface="Calibri"/>
              </a:rPr>
              <a:t>Routers have physical connectors that are used   to manage the router. These connectors are known  as management ports.</a:t>
            </a:r>
          </a:p>
          <a:p>
            <a:pPr marL="241300" lvl="0" indent="-228600">
              <a:lnSpc>
                <a:spcPct val="75000"/>
              </a:lnSpc>
              <a:spcAft>
                <a:spcPts val="1200"/>
              </a:spcAft>
              <a:buClr>
                <a:srgbClr val="0D0D0D"/>
              </a:buClr>
              <a:buSzPts val="1800"/>
              <a:buFont typeface="Arial"/>
              <a:buChar char="•"/>
            </a:pPr>
            <a:r>
              <a:rPr lang="en-GB" sz="1800" dirty="0">
                <a:solidFill>
                  <a:srgbClr val="0D0D0D"/>
                </a:solidFill>
                <a:latin typeface="Calibri"/>
                <a:ea typeface="Calibri"/>
                <a:cs typeface="Calibri"/>
                <a:sym typeface="Calibri"/>
              </a:rPr>
              <a:t>They are also called Console ports.</a:t>
            </a:r>
          </a:p>
          <a:p>
            <a:pPr marL="241300" lvl="0" indent="-228600">
              <a:lnSpc>
                <a:spcPct val="75000"/>
              </a:lnSpc>
              <a:spcAft>
                <a:spcPts val="1200"/>
              </a:spcAft>
              <a:buClr>
                <a:srgbClr val="0D0D0D"/>
              </a:buClr>
              <a:buSzPts val="1800"/>
              <a:buFont typeface="Arial"/>
              <a:buChar char="•"/>
            </a:pPr>
            <a:r>
              <a:rPr lang="en-GB" sz="1800" dirty="0">
                <a:solidFill>
                  <a:srgbClr val="0D0D0D"/>
                </a:solidFill>
                <a:latin typeface="Calibri"/>
                <a:ea typeface="Calibri"/>
                <a:cs typeface="Calibri"/>
                <a:sym typeface="Calibri"/>
              </a:rPr>
              <a:t>This ports are not used to forward packets.</a:t>
            </a:r>
          </a:p>
          <a:p>
            <a:pPr marL="241300" lvl="0" indent="-228600">
              <a:lnSpc>
                <a:spcPct val="75000"/>
              </a:lnSpc>
              <a:spcAft>
                <a:spcPts val="1200"/>
              </a:spcAft>
              <a:buClr>
                <a:srgbClr val="0D0D0D"/>
              </a:buClr>
              <a:buSzPts val="1800"/>
              <a:buFont typeface="Arial"/>
              <a:buChar char="•"/>
            </a:pPr>
            <a:r>
              <a:rPr lang="en-GB" sz="1800" dirty="0">
                <a:solidFill>
                  <a:srgbClr val="0D0D0D"/>
                </a:solidFill>
                <a:latin typeface="Calibri"/>
                <a:ea typeface="Calibri"/>
                <a:cs typeface="Calibri"/>
                <a:sym typeface="Calibri"/>
              </a:rPr>
              <a:t>Roll over cable or console cable is used to connect laptop to the computer.</a:t>
            </a:r>
          </a:p>
        </p:txBody>
      </p:sp>
      <p:grpSp>
        <p:nvGrpSpPr>
          <p:cNvPr id="125" name="Google Shape;125;p9"/>
          <p:cNvGrpSpPr/>
          <p:nvPr/>
        </p:nvGrpSpPr>
        <p:grpSpPr>
          <a:xfrm>
            <a:off x="5382895" y="2884847"/>
            <a:ext cx="6383121" cy="3287353"/>
            <a:chOff x="6147815" y="1145795"/>
            <a:chExt cx="4332732" cy="2231388"/>
          </a:xfrm>
        </p:grpSpPr>
        <p:sp>
          <p:nvSpPr>
            <p:cNvPr id="126" name="Google Shape;126;p9"/>
            <p:cNvSpPr/>
            <p:nvPr/>
          </p:nvSpPr>
          <p:spPr>
            <a:xfrm>
              <a:off x="6925055" y="1594103"/>
              <a:ext cx="3555492" cy="17830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9"/>
            <p:cNvSpPr/>
            <p:nvPr/>
          </p:nvSpPr>
          <p:spPr>
            <a:xfrm>
              <a:off x="9240773" y="2230373"/>
              <a:ext cx="914400" cy="675640"/>
            </a:xfrm>
            <a:custGeom>
              <a:avLst/>
              <a:gdLst/>
              <a:ahLst/>
              <a:cxnLst/>
              <a:rect l="l" t="t" r="r" b="b"/>
              <a:pathLst>
                <a:path w="914400" h="675639" extrusionOk="0">
                  <a:moveTo>
                    <a:pt x="0" y="337565"/>
                  </a:moveTo>
                  <a:lnTo>
                    <a:pt x="3076" y="298198"/>
                  </a:lnTo>
                  <a:lnTo>
                    <a:pt x="12076" y="260164"/>
                  </a:lnTo>
                  <a:lnTo>
                    <a:pt x="26657" y="223717"/>
                  </a:lnTo>
                  <a:lnTo>
                    <a:pt x="46475" y="189111"/>
                  </a:lnTo>
                  <a:lnTo>
                    <a:pt x="71187" y="156599"/>
                  </a:lnTo>
                  <a:lnTo>
                    <a:pt x="100450" y="126434"/>
                  </a:lnTo>
                  <a:lnTo>
                    <a:pt x="133921" y="98869"/>
                  </a:lnTo>
                  <a:lnTo>
                    <a:pt x="171256" y="74158"/>
                  </a:lnTo>
                  <a:lnTo>
                    <a:pt x="212113" y="52554"/>
                  </a:lnTo>
                  <a:lnTo>
                    <a:pt x="256147" y="34309"/>
                  </a:lnTo>
                  <a:lnTo>
                    <a:pt x="303016" y="19679"/>
                  </a:lnTo>
                  <a:lnTo>
                    <a:pt x="352377" y="8915"/>
                  </a:lnTo>
                  <a:lnTo>
                    <a:pt x="403886" y="2271"/>
                  </a:lnTo>
                  <a:lnTo>
                    <a:pt x="457200" y="0"/>
                  </a:lnTo>
                  <a:lnTo>
                    <a:pt x="510513" y="2271"/>
                  </a:lnTo>
                  <a:lnTo>
                    <a:pt x="562022" y="8915"/>
                  </a:lnTo>
                  <a:lnTo>
                    <a:pt x="611383" y="19679"/>
                  </a:lnTo>
                  <a:lnTo>
                    <a:pt x="658252" y="34309"/>
                  </a:lnTo>
                  <a:lnTo>
                    <a:pt x="702286" y="52554"/>
                  </a:lnTo>
                  <a:lnTo>
                    <a:pt x="743143" y="74158"/>
                  </a:lnTo>
                  <a:lnTo>
                    <a:pt x="780478" y="98869"/>
                  </a:lnTo>
                  <a:lnTo>
                    <a:pt x="813949" y="126434"/>
                  </a:lnTo>
                  <a:lnTo>
                    <a:pt x="843212" y="156599"/>
                  </a:lnTo>
                  <a:lnTo>
                    <a:pt x="867924" y="189111"/>
                  </a:lnTo>
                  <a:lnTo>
                    <a:pt x="887742" y="223717"/>
                  </a:lnTo>
                  <a:lnTo>
                    <a:pt x="902323" y="260164"/>
                  </a:lnTo>
                  <a:lnTo>
                    <a:pt x="911323" y="298198"/>
                  </a:lnTo>
                  <a:lnTo>
                    <a:pt x="914400" y="337565"/>
                  </a:lnTo>
                  <a:lnTo>
                    <a:pt x="911323" y="376933"/>
                  </a:lnTo>
                  <a:lnTo>
                    <a:pt x="902323" y="414967"/>
                  </a:lnTo>
                  <a:lnTo>
                    <a:pt x="887742" y="451414"/>
                  </a:lnTo>
                  <a:lnTo>
                    <a:pt x="867924" y="486020"/>
                  </a:lnTo>
                  <a:lnTo>
                    <a:pt x="843212" y="518532"/>
                  </a:lnTo>
                  <a:lnTo>
                    <a:pt x="813949" y="548697"/>
                  </a:lnTo>
                  <a:lnTo>
                    <a:pt x="780478" y="576262"/>
                  </a:lnTo>
                  <a:lnTo>
                    <a:pt x="743143" y="600973"/>
                  </a:lnTo>
                  <a:lnTo>
                    <a:pt x="702286" y="622577"/>
                  </a:lnTo>
                  <a:lnTo>
                    <a:pt x="658252" y="640822"/>
                  </a:lnTo>
                  <a:lnTo>
                    <a:pt x="611383" y="655452"/>
                  </a:lnTo>
                  <a:lnTo>
                    <a:pt x="562022" y="666216"/>
                  </a:lnTo>
                  <a:lnTo>
                    <a:pt x="510513" y="672860"/>
                  </a:lnTo>
                  <a:lnTo>
                    <a:pt x="457200" y="675131"/>
                  </a:lnTo>
                  <a:lnTo>
                    <a:pt x="403886" y="672860"/>
                  </a:lnTo>
                  <a:lnTo>
                    <a:pt x="352377" y="666216"/>
                  </a:lnTo>
                  <a:lnTo>
                    <a:pt x="303016" y="655452"/>
                  </a:lnTo>
                  <a:lnTo>
                    <a:pt x="256147" y="640822"/>
                  </a:lnTo>
                  <a:lnTo>
                    <a:pt x="212113" y="622577"/>
                  </a:lnTo>
                  <a:lnTo>
                    <a:pt x="171256" y="600973"/>
                  </a:lnTo>
                  <a:lnTo>
                    <a:pt x="133921" y="576262"/>
                  </a:lnTo>
                  <a:lnTo>
                    <a:pt x="100450" y="548697"/>
                  </a:lnTo>
                  <a:lnTo>
                    <a:pt x="71187" y="518532"/>
                  </a:lnTo>
                  <a:lnTo>
                    <a:pt x="46475" y="486020"/>
                  </a:lnTo>
                  <a:lnTo>
                    <a:pt x="26657" y="451414"/>
                  </a:lnTo>
                  <a:lnTo>
                    <a:pt x="12076" y="414967"/>
                  </a:lnTo>
                  <a:lnTo>
                    <a:pt x="3076" y="376933"/>
                  </a:lnTo>
                  <a:lnTo>
                    <a:pt x="0" y="337565"/>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9"/>
            <p:cNvSpPr/>
            <p:nvPr/>
          </p:nvSpPr>
          <p:spPr>
            <a:xfrm>
              <a:off x="6147815" y="1145795"/>
              <a:ext cx="3120390" cy="1221105"/>
            </a:xfrm>
            <a:custGeom>
              <a:avLst/>
              <a:gdLst/>
              <a:ahLst/>
              <a:cxnLst/>
              <a:rect l="l" t="t" r="r" b="b"/>
              <a:pathLst>
                <a:path w="3120390" h="1221105" extrusionOk="0">
                  <a:moveTo>
                    <a:pt x="3006859" y="1184974"/>
                  </a:moveTo>
                  <a:lnTo>
                    <a:pt x="2993263" y="1220596"/>
                  </a:lnTo>
                  <a:lnTo>
                    <a:pt x="3120390" y="1208023"/>
                  </a:lnTo>
                  <a:lnTo>
                    <a:pt x="3105492" y="1191767"/>
                  </a:lnTo>
                  <a:lnTo>
                    <a:pt x="3024632" y="1191767"/>
                  </a:lnTo>
                  <a:lnTo>
                    <a:pt x="3006859" y="1184974"/>
                  </a:lnTo>
                  <a:close/>
                </a:path>
                <a:path w="3120390" h="1221105" extrusionOk="0">
                  <a:moveTo>
                    <a:pt x="3020434" y="1149408"/>
                  </a:moveTo>
                  <a:lnTo>
                    <a:pt x="3006859" y="1184974"/>
                  </a:lnTo>
                  <a:lnTo>
                    <a:pt x="3024632" y="1191767"/>
                  </a:lnTo>
                  <a:lnTo>
                    <a:pt x="3038220" y="1156207"/>
                  </a:lnTo>
                  <a:lnTo>
                    <a:pt x="3020434" y="1149408"/>
                  </a:lnTo>
                  <a:close/>
                </a:path>
                <a:path w="3120390" h="1221105" extrusionOk="0">
                  <a:moveTo>
                    <a:pt x="3034030" y="1113789"/>
                  </a:moveTo>
                  <a:lnTo>
                    <a:pt x="3020434" y="1149408"/>
                  </a:lnTo>
                  <a:lnTo>
                    <a:pt x="3038220" y="1156207"/>
                  </a:lnTo>
                  <a:lnTo>
                    <a:pt x="3024632" y="1191767"/>
                  </a:lnTo>
                  <a:lnTo>
                    <a:pt x="3105492" y="1191767"/>
                  </a:lnTo>
                  <a:lnTo>
                    <a:pt x="3034030" y="1113789"/>
                  </a:lnTo>
                  <a:close/>
                </a:path>
                <a:path w="3120390" h="1221105" extrusionOk="0">
                  <a:moveTo>
                    <a:pt x="13716" y="0"/>
                  </a:moveTo>
                  <a:lnTo>
                    <a:pt x="0" y="35559"/>
                  </a:lnTo>
                  <a:lnTo>
                    <a:pt x="3006859" y="1184974"/>
                  </a:lnTo>
                  <a:lnTo>
                    <a:pt x="3020434" y="1149408"/>
                  </a:lnTo>
                  <a:lnTo>
                    <a:pt x="13716"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9"/>
          <p:cNvSpPr txBox="1"/>
          <p:nvPr/>
        </p:nvSpPr>
        <p:spPr>
          <a:xfrm>
            <a:off x="206477" y="766443"/>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Management Ports</a:t>
            </a:r>
            <a:endParaRPr sz="2800" b="1" dirty="0">
              <a:solidFill>
                <a:srgbClr val="1F3864"/>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84E9BE52-9F8A-4835-94BC-F94EB1988622}"/>
              </a:ext>
            </a:extLst>
          </p:cNvPr>
          <p:cNvPicPr>
            <a:picLocks noChangeAspect="1"/>
          </p:cNvPicPr>
          <p:nvPr/>
        </p:nvPicPr>
        <p:blipFill>
          <a:blip r:embed="rId4"/>
          <a:stretch>
            <a:fillRect/>
          </a:stretch>
        </p:blipFill>
        <p:spPr>
          <a:xfrm>
            <a:off x="7116854" y="766443"/>
            <a:ext cx="4457700" cy="2362200"/>
          </a:xfrm>
          <a:prstGeom prst="rect">
            <a:avLst/>
          </a:prstGeom>
        </p:spPr>
      </p:pic>
      <p:pic>
        <p:nvPicPr>
          <p:cNvPr id="6" name="Picture 5">
            <a:extLst>
              <a:ext uri="{FF2B5EF4-FFF2-40B4-BE49-F238E27FC236}">
                <a16:creationId xmlns:a16="http://schemas.microsoft.com/office/drawing/2014/main" id="{00BA9A3B-ABE7-4DEB-8507-7897F7EE071D}"/>
              </a:ext>
            </a:extLst>
          </p:cNvPr>
          <p:cNvPicPr>
            <a:picLocks noChangeAspect="1"/>
          </p:cNvPicPr>
          <p:nvPr/>
        </p:nvPicPr>
        <p:blipFill>
          <a:blip r:embed="rId5"/>
          <a:stretch>
            <a:fillRect/>
          </a:stretch>
        </p:blipFill>
        <p:spPr>
          <a:xfrm>
            <a:off x="1364525" y="2596104"/>
            <a:ext cx="4448645" cy="4448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p:nvPr/>
        </p:nvSpPr>
        <p:spPr>
          <a:xfrm>
            <a:off x="304800" y="1977109"/>
            <a:ext cx="5791200" cy="1055289"/>
          </a:xfrm>
          <a:prstGeom prst="rect">
            <a:avLst/>
          </a:prstGeom>
          <a:noFill/>
          <a:ln>
            <a:noFill/>
          </a:ln>
        </p:spPr>
        <p:txBody>
          <a:bodyPr spcFirstLastPara="1" wrap="square" lIns="0" tIns="0" rIns="0" bIns="0" anchor="t" anchorCtr="0">
            <a:spAutoFit/>
          </a:bodyPr>
          <a:lstStyle/>
          <a:p>
            <a:pPr marL="241300" marR="0" lvl="0" indent="-228600" algn="l" rtl="0">
              <a:lnSpc>
                <a:spcPct val="126666"/>
              </a:lnSpc>
              <a:spcBef>
                <a:spcPts val="0"/>
              </a:spcBef>
              <a:spcAft>
                <a:spcPts val="0"/>
              </a:spcAft>
              <a:buClr>
                <a:srgbClr val="0D0D0D"/>
              </a:buClr>
              <a:buSzPts val="1800"/>
              <a:buFont typeface="Arial"/>
              <a:buChar char="•"/>
            </a:pPr>
            <a:r>
              <a:rPr lang="en-GB" sz="1800" dirty="0">
                <a:solidFill>
                  <a:schemeClr val="dk1"/>
                </a:solidFill>
                <a:latin typeface="Calibri"/>
                <a:ea typeface="Calibri"/>
                <a:cs typeface="Calibri"/>
                <a:sym typeface="Calibri"/>
              </a:rPr>
              <a:t>Router interface is a physical connector that enables a router to send or receive packets in the router.</a:t>
            </a:r>
          </a:p>
          <a:p>
            <a:pPr marL="241300" marR="0" lvl="0" indent="-228600" algn="l" rtl="0">
              <a:lnSpc>
                <a:spcPct val="126666"/>
              </a:lnSpc>
              <a:spcBef>
                <a:spcPts val="0"/>
              </a:spcBef>
              <a:spcAft>
                <a:spcPts val="0"/>
              </a:spcAft>
              <a:buClr>
                <a:srgbClr val="0D0D0D"/>
              </a:buClr>
              <a:buSzPts val="1800"/>
              <a:buFont typeface="Arial"/>
              <a:buChar char="•"/>
            </a:pPr>
            <a:r>
              <a:rPr lang="en-GB" sz="1800" dirty="0">
                <a:solidFill>
                  <a:schemeClr val="dk1"/>
                </a:solidFill>
                <a:latin typeface="Calibri"/>
                <a:ea typeface="Calibri"/>
                <a:cs typeface="Calibri"/>
                <a:sym typeface="Calibri"/>
              </a:rPr>
              <a:t>Each interface is a different network (subnet).</a:t>
            </a:r>
          </a:p>
        </p:txBody>
      </p:sp>
      <p:sp>
        <p:nvSpPr>
          <p:cNvPr id="137" name="Google Shape;137;p10"/>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Router Interfaces</a:t>
            </a:r>
            <a:endParaRPr sz="2800" b="1" dirty="0">
              <a:solidFill>
                <a:srgbClr val="1F3864"/>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28EDD26-3677-4F61-AD76-36A010D82D9B}"/>
              </a:ext>
            </a:extLst>
          </p:cNvPr>
          <p:cNvPicPr>
            <a:picLocks noChangeAspect="1"/>
          </p:cNvPicPr>
          <p:nvPr/>
        </p:nvPicPr>
        <p:blipFill>
          <a:blip r:embed="rId3"/>
          <a:stretch>
            <a:fillRect/>
          </a:stretch>
        </p:blipFill>
        <p:spPr>
          <a:xfrm>
            <a:off x="2821858" y="3993749"/>
            <a:ext cx="9163665" cy="2267428"/>
          </a:xfrm>
          <a:prstGeom prst="rect">
            <a:avLst/>
          </a:prstGeom>
        </p:spPr>
      </p:pic>
      <p:pic>
        <p:nvPicPr>
          <p:cNvPr id="5" name="Picture 4">
            <a:extLst>
              <a:ext uri="{FF2B5EF4-FFF2-40B4-BE49-F238E27FC236}">
                <a16:creationId xmlns:a16="http://schemas.microsoft.com/office/drawing/2014/main" id="{2E9855A2-4A81-426A-BF9F-77776EC0E789}"/>
              </a:ext>
            </a:extLst>
          </p:cNvPr>
          <p:cNvPicPr>
            <a:picLocks noChangeAspect="1"/>
          </p:cNvPicPr>
          <p:nvPr/>
        </p:nvPicPr>
        <p:blipFill>
          <a:blip r:embed="rId4"/>
          <a:stretch>
            <a:fillRect/>
          </a:stretch>
        </p:blipFill>
        <p:spPr>
          <a:xfrm>
            <a:off x="6457950" y="0"/>
            <a:ext cx="4925695" cy="40010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1C10B1-8F8B-4157-98EE-06D4D40C926A}"/>
              </a:ext>
            </a:extLst>
          </p:cNvPr>
          <p:cNvSpPr>
            <a:spLocks noGrp="1"/>
          </p:cNvSpPr>
          <p:nvPr>
            <p:ph type="body" idx="1"/>
          </p:nvPr>
        </p:nvSpPr>
        <p:spPr/>
        <p:txBody>
          <a:bodyPr/>
          <a:lstStyle/>
          <a:p>
            <a:pPr marL="241300" lvl="0" indent="-228600" algn="l">
              <a:lnSpc>
                <a:spcPct val="126666"/>
              </a:lnSpc>
              <a:spcBef>
                <a:spcPts val="0"/>
              </a:spcBef>
              <a:buClr>
                <a:srgbClr val="0D0D0D"/>
              </a:buClr>
            </a:pPr>
            <a:r>
              <a:rPr lang="en-GB" dirty="0"/>
              <a:t>Generally routers have two connections:</a:t>
            </a:r>
          </a:p>
          <a:p>
            <a:pPr marL="895350" lvl="0" indent="-266700" algn="l">
              <a:lnSpc>
                <a:spcPct val="126666"/>
              </a:lnSpc>
              <a:spcBef>
                <a:spcPts val="0"/>
              </a:spcBef>
              <a:buClr>
                <a:srgbClr val="0D0D0D"/>
              </a:buClr>
              <a:buFont typeface="Wingdings" panose="05000000000000000000" pitchFamily="2" charset="2"/>
              <a:buChar char="Ø"/>
              <a:tabLst>
                <a:tab pos="895350" algn="l"/>
              </a:tabLst>
            </a:pPr>
            <a:r>
              <a:rPr lang="en-GB" dirty="0"/>
              <a:t>WAN connection (connection to ISP)</a:t>
            </a:r>
          </a:p>
          <a:p>
            <a:pPr marL="895350" lvl="0" indent="-285750" algn="l">
              <a:lnSpc>
                <a:spcPct val="126666"/>
              </a:lnSpc>
              <a:spcBef>
                <a:spcPts val="0"/>
              </a:spcBef>
              <a:buClr>
                <a:srgbClr val="0D0D0D"/>
              </a:buClr>
              <a:buFont typeface="Wingdings" panose="05000000000000000000" pitchFamily="2" charset="2"/>
              <a:buChar char="Ø"/>
            </a:pPr>
            <a:r>
              <a:rPr lang="en-GB" dirty="0"/>
              <a:t>LAN connection </a:t>
            </a:r>
          </a:p>
          <a:p>
            <a:pPr marL="241300" lvl="0" indent="-228600" algn="l">
              <a:lnSpc>
                <a:spcPct val="126666"/>
              </a:lnSpc>
              <a:spcBef>
                <a:spcPts val="0"/>
              </a:spcBef>
              <a:buClr>
                <a:srgbClr val="0D0D0D"/>
              </a:buClr>
            </a:pPr>
            <a:endParaRPr lang="en-GB" dirty="0"/>
          </a:p>
          <a:p>
            <a:pPr marL="241300" lvl="0" indent="-228600" algn="l">
              <a:lnSpc>
                <a:spcPct val="126666"/>
              </a:lnSpc>
              <a:spcBef>
                <a:spcPts val="0"/>
              </a:spcBef>
              <a:buClr>
                <a:srgbClr val="0D0D0D"/>
              </a:buClr>
            </a:pPr>
            <a:endParaRPr lang="en-GB" dirty="0"/>
          </a:p>
          <a:p>
            <a:pPr marL="241300" lvl="0" indent="-228600" algn="l">
              <a:lnSpc>
                <a:spcPct val="126666"/>
              </a:lnSpc>
              <a:spcBef>
                <a:spcPts val="0"/>
              </a:spcBef>
              <a:buClr>
                <a:srgbClr val="0D0D0D"/>
              </a:buClr>
            </a:pPr>
            <a:endParaRPr lang="en-GB" dirty="0"/>
          </a:p>
          <a:p>
            <a:pPr marL="241300" lvl="0" indent="-228600" algn="l">
              <a:lnSpc>
                <a:spcPct val="126666"/>
              </a:lnSpc>
              <a:spcBef>
                <a:spcPts val="0"/>
              </a:spcBef>
              <a:buClr>
                <a:srgbClr val="0D0D0D"/>
              </a:buClr>
            </a:pPr>
            <a:r>
              <a:rPr lang="en-GB" dirty="0"/>
              <a:t>Types of router interfaces:</a:t>
            </a:r>
          </a:p>
          <a:p>
            <a:pPr marL="1071563" lvl="0" indent="-530225">
              <a:lnSpc>
                <a:spcPct val="126666"/>
              </a:lnSpc>
              <a:spcBef>
                <a:spcPts val="0"/>
              </a:spcBef>
              <a:buClr>
                <a:srgbClr val="0D0D0D"/>
              </a:buClr>
              <a:buFont typeface="+mj-lt"/>
              <a:buAutoNum type="arabicPeriod"/>
            </a:pPr>
            <a:r>
              <a:rPr lang="en-GB" dirty="0"/>
              <a:t>Ethernet</a:t>
            </a:r>
          </a:p>
          <a:p>
            <a:pPr marL="1071563" lvl="0" indent="-530225">
              <a:lnSpc>
                <a:spcPct val="126666"/>
              </a:lnSpc>
              <a:spcBef>
                <a:spcPts val="0"/>
              </a:spcBef>
              <a:buClr>
                <a:srgbClr val="0D0D0D"/>
              </a:buClr>
              <a:buFont typeface="+mj-lt"/>
              <a:buAutoNum type="arabicPeriod"/>
            </a:pPr>
            <a:r>
              <a:rPr lang="en-GB" dirty="0"/>
              <a:t>DSL</a:t>
            </a:r>
          </a:p>
          <a:p>
            <a:pPr marL="1071563" lvl="0" indent="-530225">
              <a:lnSpc>
                <a:spcPct val="126666"/>
              </a:lnSpc>
              <a:spcBef>
                <a:spcPts val="0"/>
              </a:spcBef>
              <a:buClr>
                <a:srgbClr val="0D0D0D"/>
              </a:buClr>
              <a:buFont typeface="+mj-lt"/>
              <a:buAutoNum type="arabicPeriod"/>
            </a:pPr>
            <a:r>
              <a:rPr lang="en-GB" dirty="0"/>
              <a:t>Serial</a:t>
            </a:r>
          </a:p>
          <a:p>
            <a:endParaRPr lang="en-GB" dirty="0"/>
          </a:p>
        </p:txBody>
      </p:sp>
      <p:sp>
        <p:nvSpPr>
          <p:cNvPr id="3" name="Title 2">
            <a:extLst>
              <a:ext uri="{FF2B5EF4-FFF2-40B4-BE49-F238E27FC236}">
                <a16:creationId xmlns:a16="http://schemas.microsoft.com/office/drawing/2014/main" id="{B8D96339-2C14-44DC-9285-4FFACF11B148}"/>
              </a:ext>
            </a:extLst>
          </p:cNvPr>
          <p:cNvSpPr>
            <a:spLocks noGrp="1"/>
          </p:cNvSpPr>
          <p:nvPr>
            <p:ph type="title"/>
          </p:nvPr>
        </p:nvSpPr>
        <p:spPr/>
        <p:txBody>
          <a:bodyPr>
            <a:normAutofit/>
          </a:bodyPr>
          <a:lstStyle/>
          <a:p>
            <a:r>
              <a:rPr lang="en-GB" sz="2400" dirty="0"/>
              <a:t>Router Interfaces</a:t>
            </a:r>
          </a:p>
        </p:txBody>
      </p:sp>
    </p:spTree>
    <p:extLst>
      <p:ext uri="{BB962C8B-B14F-4D97-AF65-F5344CB8AC3E}">
        <p14:creationId xmlns:p14="http://schemas.microsoft.com/office/powerpoint/2010/main" val="422269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1"/>
          <p:cNvSpPr txBox="1"/>
          <p:nvPr/>
        </p:nvSpPr>
        <p:spPr>
          <a:xfrm>
            <a:off x="-1" y="1943134"/>
            <a:ext cx="6390969" cy="3231654"/>
          </a:xfrm>
          <a:prstGeom prst="rect">
            <a:avLst/>
          </a:prstGeom>
          <a:noFill/>
          <a:ln>
            <a:noFill/>
          </a:ln>
        </p:spPr>
        <p:txBody>
          <a:bodyPr spcFirstLastPara="1" wrap="square" lIns="0" tIns="0" rIns="0" bIns="0" anchor="t" anchorCtr="0">
            <a:spAutoFit/>
          </a:bodyPr>
          <a:lstStyle/>
          <a:p>
            <a:pPr marL="628650" lvl="0" indent="-539750" algn="just">
              <a:spcAft>
                <a:spcPts val="600"/>
              </a:spcAft>
            </a:pPr>
            <a:r>
              <a:rPr lang="en-US" sz="1800" dirty="0">
                <a:solidFill>
                  <a:srgbClr val="4471C4"/>
                </a:solidFill>
                <a:latin typeface="Calibri" panose="020F0502020204030204" pitchFamily="34" charset="0"/>
                <a:ea typeface="Noto Sans Symbols"/>
                <a:cs typeface="Calibri" panose="020F0502020204030204" pitchFamily="34" charset="0"/>
                <a:sym typeface="Noto Sans Symbols"/>
              </a:rPr>
              <a:t>▪   </a:t>
            </a:r>
            <a:r>
              <a:rPr lang="en-GB" sz="1800" dirty="0">
                <a:latin typeface="Calibri" panose="020F0502020204030204" pitchFamily="34" charset="0"/>
                <a:cs typeface="Calibri" panose="020F0502020204030204" pitchFamily="34" charset="0"/>
              </a:rPr>
              <a:t>Serial interfaces on Cisco routers are primarily used for connecting to wide area networks (WANs) or other networking devices over serial communication links.</a:t>
            </a:r>
          </a:p>
          <a:p>
            <a:pPr marL="628650" lvl="0" indent="-539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It uses IP addressing for Layer 3 address but does not require MAC-address.</a:t>
            </a:r>
          </a:p>
          <a:p>
            <a:pPr marL="628650" lvl="0" indent="-539750" algn="just">
              <a:spcAft>
                <a:spcPts val="6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It uses different protocols to communicate like</a:t>
            </a:r>
          </a:p>
          <a:p>
            <a:pPr marL="1347788" lvl="0" indent="-452438" algn="just">
              <a:spcAft>
                <a:spcPts val="600"/>
              </a:spcAft>
              <a:buFont typeface="+mj-lt"/>
              <a:buAutoNum type="arabicPeriod"/>
            </a:pPr>
            <a:r>
              <a:rPr lang="en-GB" sz="1800" dirty="0">
                <a:latin typeface="Calibri" panose="020F0502020204030204" pitchFamily="34" charset="0"/>
                <a:cs typeface="Calibri" panose="020F0502020204030204" pitchFamily="34" charset="0"/>
              </a:rPr>
              <a:t>PPP (Point-to-Point)</a:t>
            </a:r>
          </a:p>
          <a:p>
            <a:pPr marL="1347788" lvl="0" indent="-452438" algn="just">
              <a:spcAft>
                <a:spcPts val="600"/>
              </a:spcAft>
              <a:buFont typeface="+mj-lt"/>
              <a:buAutoNum type="arabicPeriod"/>
            </a:pPr>
            <a:r>
              <a:rPr lang="en-GB" sz="1800" dirty="0">
                <a:latin typeface="Calibri" panose="020F0502020204030204" pitchFamily="34" charset="0"/>
                <a:cs typeface="Calibri" panose="020F0502020204030204" pitchFamily="34" charset="0"/>
              </a:rPr>
              <a:t>HDLC (High – Level Data Link)</a:t>
            </a:r>
          </a:p>
          <a:p>
            <a:pPr marL="717550" lvl="0" indent="-628650" algn="just">
              <a:spcAft>
                <a:spcPts val="600"/>
              </a:spcAft>
              <a:buFont typeface="Arial" panose="020B0604020202020204" pitchFamily="34" charset="0"/>
              <a:buChar char="•"/>
              <a:tabLst>
                <a:tab pos="717550" algn="l"/>
              </a:tabLst>
            </a:pPr>
            <a:r>
              <a:rPr lang="en-GB" sz="1800" dirty="0">
                <a:latin typeface="Calibri" panose="020F0502020204030204" pitchFamily="34" charset="0"/>
                <a:cs typeface="Calibri" panose="020F0502020204030204" pitchFamily="34" charset="0"/>
              </a:rPr>
              <a:t>The maximum speed is 53 Mbps</a:t>
            </a:r>
          </a:p>
          <a:p>
            <a:pPr marL="12700" lvl="0"/>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53" name="Google Shape;153;p11"/>
          <p:cNvSpPr txBox="1"/>
          <p:nvPr/>
        </p:nvSpPr>
        <p:spPr>
          <a:xfrm>
            <a:off x="247648" y="660068"/>
            <a:ext cx="11125200" cy="508473"/>
          </a:xfrm>
          <a:prstGeom prst="rect">
            <a:avLst/>
          </a:prstGeom>
          <a:noFill/>
          <a:ln>
            <a:noFill/>
          </a:ln>
        </p:spPr>
        <p:txBody>
          <a:bodyPr spcFirstLastPara="1" wrap="square" lIns="0" tIns="0" rIns="0" bIns="0" anchor="b" anchorCtr="0">
            <a:spAutoFit/>
          </a:bodyPr>
          <a:lstStyle/>
          <a:p>
            <a:pPr marL="12700" marR="0" lvl="0" indent="0" algn="l" rtl="0">
              <a:lnSpc>
                <a:spcPct val="117999"/>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Serial Interface</a:t>
            </a:r>
            <a:endParaRPr sz="2800" b="1" dirty="0">
              <a:solidFill>
                <a:srgbClr val="1F3864"/>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E3FBA66-BC8C-4059-8BB8-7920A32C2335}"/>
              </a:ext>
            </a:extLst>
          </p:cNvPr>
          <p:cNvPicPr>
            <a:picLocks noChangeAspect="1"/>
          </p:cNvPicPr>
          <p:nvPr/>
        </p:nvPicPr>
        <p:blipFill>
          <a:blip r:embed="rId3"/>
          <a:stretch>
            <a:fillRect/>
          </a:stretch>
        </p:blipFill>
        <p:spPr>
          <a:xfrm>
            <a:off x="5351848" y="-282008"/>
            <a:ext cx="7526565" cy="5017710"/>
          </a:xfrm>
          <a:prstGeom prst="rect">
            <a:avLst/>
          </a:prstGeom>
        </p:spPr>
      </p:pic>
      <p:pic>
        <p:nvPicPr>
          <p:cNvPr id="5" name="Picture 4">
            <a:extLst>
              <a:ext uri="{FF2B5EF4-FFF2-40B4-BE49-F238E27FC236}">
                <a16:creationId xmlns:a16="http://schemas.microsoft.com/office/drawing/2014/main" id="{9804E644-1DD2-467B-82B1-D2E932B89F39}"/>
              </a:ext>
            </a:extLst>
          </p:cNvPr>
          <p:cNvPicPr>
            <a:picLocks noChangeAspect="1"/>
          </p:cNvPicPr>
          <p:nvPr/>
        </p:nvPicPr>
        <p:blipFill>
          <a:blip r:embed="rId4"/>
          <a:stretch>
            <a:fillRect/>
          </a:stretch>
        </p:blipFill>
        <p:spPr>
          <a:xfrm>
            <a:off x="6679023" y="3425062"/>
            <a:ext cx="5260128" cy="19282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4" name="Google Shape;164;p12"/>
          <p:cNvSpPr txBox="1"/>
          <p:nvPr/>
        </p:nvSpPr>
        <p:spPr>
          <a:xfrm>
            <a:off x="231058" y="712609"/>
            <a:ext cx="11125200" cy="508473"/>
          </a:xfrm>
          <a:prstGeom prst="rect">
            <a:avLst/>
          </a:prstGeom>
          <a:noFill/>
          <a:ln>
            <a:noFill/>
          </a:ln>
        </p:spPr>
        <p:txBody>
          <a:bodyPr spcFirstLastPara="1" wrap="square" lIns="0" tIns="0" rIns="0" bIns="0" anchor="b" anchorCtr="0">
            <a:spAutoFit/>
          </a:bodyPr>
          <a:lstStyle/>
          <a:p>
            <a:pPr marL="12700" marR="0" lvl="0" indent="0" algn="l" rtl="0">
              <a:lnSpc>
                <a:spcPct val="117999"/>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Ethernet interface </a:t>
            </a:r>
            <a:endParaRPr sz="2800" b="1" dirty="0">
              <a:solidFill>
                <a:srgbClr val="1F3864"/>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394A31B1-94C4-4873-82B1-6B649482CDA2}"/>
              </a:ext>
            </a:extLst>
          </p:cNvPr>
          <p:cNvPicPr>
            <a:picLocks noChangeAspect="1"/>
          </p:cNvPicPr>
          <p:nvPr/>
        </p:nvPicPr>
        <p:blipFill>
          <a:blip r:embed="rId3"/>
          <a:stretch>
            <a:fillRect/>
          </a:stretch>
        </p:blipFill>
        <p:spPr>
          <a:xfrm>
            <a:off x="7302451" y="1836520"/>
            <a:ext cx="4551873" cy="3413905"/>
          </a:xfrm>
          <a:prstGeom prst="rect">
            <a:avLst/>
          </a:prstGeom>
        </p:spPr>
      </p:pic>
      <p:sp>
        <p:nvSpPr>
          <p:cNvPr id="15" name="Google Shape;144;p11">
            <a:extLst>
              <a:ext uri="{FF2B5EF4-FFF2-40B4-BE49-F238E27FC236}">
                <a16:creationId xmlns:a16="http://schemas.microsoft.com/office/drawing/2014/main" id="{B4408250-1133-4DA4-B50F-286C46C4E9ED}"/>
              </a:ext>
            </a:extLst>
          </p:cNvPr>
          <p:cNvSpPr txBox="1"/>
          <p:nvPr/>
        </p:nvSpPr>
        <p:spPr>
          <a:xfrm>
            <a:off x="-1" y="1943134"/>
            <a:ext cx="6390969" cy="4662815"/>
          </a:xfrm>
          <a:prstGeom prst="rect">
            <a:avLst/>
          </a:prstGeom>
          <a:noFill/>
          <a:ln>
            <a:noFill/>
          </a:ln>
        </p:spPr>
        <p:txBody>
          <a:bodyPr spcFirstLastPara="1" wrap="square" lIns="0" tIns="0" rIns="0" bIns="0" anchor="t" anchorCtr="0">
            <a:spAutoFit/>
          </a:bodyPr>
          <a:lstStyle/>
          <a:p>
            <a:pPr marL="628650" lvl="0" indent="-539750" algn="just">
              <a:spcAft>
                <a:spcPts val="600"/>
              </a:spcAft>
              <a:buFont typeface="Arial" panose="020B0604020202020204" pitchFamily="34" charset="0"/>
              <a:buChar char="•"/>
            </a:pPr>
            <a:r>
              <a:rPr lang="en-GB" sz="1900" dirty="0">
                <a:latin typeface="Calibri" panose="020F0502020204030204" pitchFamily="34" charset="0"/>
                <a:cs typeface="Calibri" panose="020F0502020204030204" pitchFamily="34" charset="0"/>
              </a:rPr>
              <a:t>It uses RJ45 connector to connect devices.</a:t>
            </a:r>
          </a:p>
          <a:p>
            <a:pPr marL="628650" lvl="0" indent="-539750" algn="just">
              <a:spcAft>
                <a:spcPts val="600"/>
              </a:spcAft>
              <a:buFont typeface="Arial" panose="020B0604020202020204" pitchFamily="34" charset="0"/>
              <a:buChar char="•"/>
            </a:pPr>
            <a:r>
              <a:rPr lang="en-GB" sz="1900" dirty="0">
                <a:latin typeface="Calibri" panose="020F0502020204030204" pitchFamily="34" charset="0"/>
                <a:cs typeface="Calibri" panose="020F0502020204030204" pitchFamily="34" charset="0"/>
              </a:rPr>
              <a:t>It was mainly used for LAN connectivity but nowadays it has replaced serial interfaces and is used for both LAN and WAN.</a:t>
            </a:r>
          </a:p>
          <a:p>
            <a:pPr marL="628650" lvl="0" indent="-539750" algn="just">
              <a:spcAft>
                <a:spcPts val="600"/>
              </a:spcAft>
              <a:buFont typeface="Arial" panose="020B0604020202020204" pitchFamily="34" charset="0"/>
              <a:buChar char="•"/>
            </a:pPr>
            <a:r>
              <a:rPr lang="en-GB" sz="1900" dirty="0">
                <a:latin typeface="Calibri" panose="020F0502020204030204" pitchFamily="34" charset="0"/>
                <a:cs typeface="Calibri" panose="020F0502020204030204" pitchFamily="34" charset="0"/>
              </a:rPr>
              <a:t>It uses IP address as Layer 3 header and MAC-address as Layer-2 header.</a:t>
            </a:r>
          </a:p>
          <a:p>
            <a:pPr marL="628650" lvl="0" indent="-539750" algn="just">
              <a:spcAft>
                <a:spcPts val="600"/>
              </a:spcAft>
              <a:buFont typeface="Arial" panose="020B0604020202020204" pitchFamily="34" charset="0"/>
              <a:buChar char="•"/>
            </a:pPr>
            <a:r>
              <a:rPr lang="en-GB" sz="1900" dirty="0">
                <a:latin typeface="Calibri" panose="020F0502020204030204" pitchFamily="34" charset="0"/>
                <a:cs typeface="Calibri" panose="020F0502020204030204" pitchFamily="34" charset="0"/>
              </a:rPr>
              <a:t>ARP is used to find MAC-address.</a:t>
            </a:r>
          </a:p>
          <a:p>
            <a:pPr marL="628650" lvl="0" indent="-539750" algn="just">
              <a:spcAft>
                <a:spcPts val="600"/>
              </a:spcAft>
              <a:buFont typeface="Arial" panose="020B0604020202020204" pitchFamily="34" charset="0"/>
              <a:buChar char="•"/>
            </a:pPr>
            <a:r>
              <a:rPr lang="en-GB" sz="1900" dirty="0">
                <a:latin typeface="Calibri" panose="020F0502020204030204" pitchFamily="34" charset="0"/>
                <a:cs typeface="Calibri" panose="020F0502020204030204" pitchFamily="34" charset="0"/>
              </a:rPr>
              <a:t>Its types are :</a:t>
            </a:r>
          </a:p>
          <a:p>
            <a:pPr marL="1071563" lvl="0" indent="-442913" algn="just">
              <a:spcAft>
                <a:spcPts val="600"/>
              </a:spcAft>
              <a:buFont typeface="+mj-lt"/>
              <a:buAutoNum type="arabicPeriod"/>
            </a:pPr>
            <a:r>
              <a:rPr lang="en-GB" sz="1900" dirty="0">
                <a:latin typeface="Calibri" panose="020F0502020204030204" pitchFamily="34" charset="0"/>
                <a:cs typeface="Calibri" panose="020F0502020204030204" pitchFamily="34" charset="0"/>
              </a:rPr>
              <a:t>Ethernet (10 Mbps)</a:t>
            </a:r>
          </a:p>
          <a:p>
            <a:pPr marL="1071563" lvl="0" indent="-442913" algn="just">
              <a:spcAft>
                <a:spcPts val="600"/>
              </a:spcAft>
              <a:buFont typeface="+mj-lt"/>
              <a:buAutoNum type="arabicPeriod"/>
            </a:pPr>
            <a:r>
              <a:rPr lang="en-GB" sz="1900" dirty="0">
                <a:latin typeface="Calibri" panose="020F0502020204030204" pitchFamily="34" charset="0"/>
                <a:cs typeface="Calibri" panose="020F0502020204030204" pitchFamily="34" charset="0"/>
              </a:rPr>
              <a:t>Fast Ethernet (100 Mbps)</a:t>
            </a:r>
          </a:p>
          <a:p>
            <a:pPr marL="1071563" lvl="0" indent="-442913" algn="just">
              <a:spcAft>
                <a:spcPts val="600"/>
              </a:spcAft>
              <a:buFont typeface="+mj-lt"/>
              <a:buAutoNum type="arabicPeriod"/>
            </a:pPr>
            <a:r>
              <a:rPr lang="en-GB" sz="1900" dirty="0">
                <a:latin typeface="Calibri" panose="020F0502020204030204" pitchFamily="34" charset="0"/>
                <a:cs typeface="Calibri" panose="020F0502020204030204" pitchFamily="34" charset="0"/>
              </a:rPr>
              <a:t>Gigabit Ethernet (1 Gbps)</a:t>
            </a:r>
          </a:p>
          <a:p>
            <a:pPr marL="1071563" lvl="0" indent="-442913" algn="just">
              <a:spcAft>
                <a:spcPts val="600"/>
              </a:spcAft>
              <a:buFont typeface="+mj-lt"/>
              <a:buAutoNum type="arabicPeriod"/>
            </a:pPr>
            <a:r>
              <a:rPr lang="en-GB" sz="1900" dirty="0">
                <a:latin typeface="Calibri" panose="020F0502020204030204" pitchFamily="34" charset="0"/>
                <a:cs typeface="Calibri" panose="020F0502020204030204" pitchFamily="34" charset="0"/>
              </a:rPr>
              <a:t>10 Gigabit Ethernet (10 Gbps ) and so on.</a:t>
            </a:r>
          </a:p>
          <a:p>
            <a:pPr marL="12700" lvl="0"/>
            <a:endParaRPr sz="1900"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3"/>
          <p:cNvSpPr txBox="1"/>
          <p:nvPr/>
        </p:nvSpPr>
        <p:spPr>
          <a:xfrm>
            <a:off x="162233" y="1930651"/>
            <a:ext cx="6167550" cy="2154436"/>
          </a:xfrm>
          <a:prstGeom prst="rect">
            <a:avLst/>
          </a:prstGeom>
          <a:noFill/>
          <a:ln>
            <a:noFill/>
          </a:ln>
        </p:spPr>
        <p:txBody>
          <a:bodyPr spcFirstLastPara="1" wrap="square" lIns="0" tIns="0" rIns="0" bIns="0" anchor="t" anchorCtr="0">
            <a:spAutoFit/>
          </a:bodyPr>
          <a:lstStyle/>
          <a:p>
            <a:pPr marL="355600" marR="0" lvl="0" indent="-342900" algn="just" rtl="0">
              <a:spcBef>
                <a:spcPts val="0"/>
              </a:spcBef>
              <a:spcAft>
                <a:spcPts val="1200"/>
              </a:spcAft>
              <a:buClr>
                <a:schemeClr val="dk1"/>
              </a:buClr>
              <a:buSzPts val="2000"/>
              <a:buFont typeface="Arial" panose="020B0604020202020204" pitchFamily="34" charset="0"/>
              <a:buChar char="•"/>
            </a:pPr>
            <a:r>
              <a:rPr lang="en-GB" sz="2000" dirty="0">
                <a:solidFill>
                  <a:schemeClr val="dk1"/>
                </a:solidFill>
                <a:latin typeface="Calibri"/>
                <a:ea typeface="Calibri"/>
                <a:cs typeface="Calibri"/>
                <a:sym typeface="Calibri"/>
              </a:rPr>
              <a:t>If a router has to go from one type of encapsulation to  another </a:t>
            </a:r>
            <a:r>
              <a:rPr lang="en-GB" sz="2000" dirty="0" err="1">
                <a:solidFill>
                  <a:schemeClr val="dk1"/>
                </a:solidFill>
                <a:latin typeface="Calibri"/>
                <a:ea typeface="Calibri"/>
                <a:cs typeface="Calibri"/>
                <a:sym typeface="Calibri"/>
              </a:rPr>
              <a:t>eg</a:t>
            </a:r>
            <a:r>
              <a:rPr lang="en-GB" sz="2000" dirty="0">
                <a:solidFill>
                  <a:schemeClr val="dk1"/>
                </a:solidFill>
                <a:latin typeface="Calibri"/>
                <a:ea typeface="Calibri"/>
                <a:cs typeface="Calibri"/>
                <a:sym typeface="Calibri"/>
              </a:rPr>
              <a:t>: if a packet is to go from serial interface to ethernet interface router changes Layer 2 encapsulation of the packet.</a:t>
            </a:r>
          </a:p>
          <a:p>
            <a:pPr marL="355600" marR="0" lvl="0" indent="-342900" algn="just" rtl="0">
              <a:spcBef>
                <a:spcPts val="0"/>
              </a:spcBef>
              <a:spcAft>
                <a:spcPts val="1200"/>
              </a:spcAft>
              <a:buClr>
                <a:schemeClr val="dk1"/>
              </a:buClr>
              <a:buSzPts val="2000"/>
              <a:buFont typeface="Arial" panose="020B0604020202020204" pitchFamily="34" charset="0"/>
              <a:buChar char="•"/>
            </a:pPr>
            <a:r>
              <a:rPr lang="en-GB" sz="2000" dirty="0">
                <a:solidFill>
                  <a:schemeClr val="dk1"/>
                </a:solidFill>
                <a:latin typeface="Calibri"/>
                <a:ea typeface="Calibri"/>
                <a:cs typeface="Calibri"/>
                <a:sym typeface="Calibri"/>
              </a:rPr>
              <a:t>Router also changes source MAC and destination MAC on each hop.</a:t>
            </a:r>
            <a:endParaRPr sz="2000" dirty="0">
              <a:solidFill>
                <a:schemeClr val="dk1"/>
              </a:solidFill>
              <a:latin typeface="Calibri"/>
              <a:ea typeface="Calibri"/>
              <a:cs typeface="Calibri"/>
              <a:sym typeface="Calibri"/>
            </a:endParaRPr>
          </a:p>
        </p:txBody>
      </p:sp>
      <p:sp>
        <p:nvSpPr>
          <p:cNvPr id="172" name="Google Shape;172;p13"/>
          <p:cNvSpPr txBox="1"/>
          <p:nvPr/>
        </p:nvSpPr>
        <p:spPr>
          <a:xfrm>
            <a:off x="260555" y="770083"/>
            <a:ext cx="11125200" cy="508473"/>
          </a:xfrm>
          <a:prstGeom prst="rect">
            <a:avLst/>
          </a:prstGeom>
          <a:noFill/>
          <a:ln>
            <a:noFill/>
          </a:ln>
        </p:spPr>
        <p:txBody>
          <a:bodyPr spcFirstLastPara="1" wrap="square" lIns="0" tIns="0" rIns="0" bIns="0" anchor="b" anchorCtr="0">
            <a:spAutoFit/>
          </a:bodyPr>
          <a:lstStyle/>
          <a:p>
            <a:pPr marL="12700" marR="0" lvl="0" indent="0" algn="l" rtl="0">
              <a:lnSpc>
                <a:spcPct val="117999"/>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Router changes Layer 2 encapsulation</a:t>
            </a:r>
            <a:endParaRPr sz="2800" b="1" dirty="0">
              <a:solidFill>
                <a:srgbClr val="1F3864"/>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8F07AB0-637E-42F9-ACDE-5B1E85CA933F}"/>
              </a:ext>
            </a:extLst>
          </p:cNvPr>
          <p:cNvPicPr>
            <a:picLocks noChangeAspect="1"/>
          </p:cNvPicPr>
          <p:nvPr/>
        </p:nvPicPr>
        <p:blipFill>
          <a:blip r:embed="rId3"/>
          <a:stretch>
            <a:fillRect/>
          </a:stretch>
        </p:blipFill>
        <p:spPr>
          <a:xfrm>
            <a:off x="6654595" y="1148224"/>
            <a:ext cx="5276850" cy="4286250"/>
          </a:xfrm>
          <a:prstGeom prst="rect">
            <a:avLst/>
          </a:prstGeom>
        </p:spPr>
      </p:pic>
      <p:pic>
        <p:nvPicPr>
          <p:cNvPr id="7" name="Picture 6">
            <a:extLst>
              <a:ext uri="{FF2B5EF4-FFF2-40B4-BE49-F238E27FC236}">
                <a16:creationId xmlns:a16="http://schemas.microsoft.com/office/drawing/2014/main" id="{3D020EA6-72BE-4E3C-B612-8E21BEAC15ED}"/>
              </a:ext>
            </a:extLst>
          </p:cNvPr>
          <p:cNvPicPr>
            <a:picLocks noChangeAspect="1"/>
          </p:cNvPicPr>
          <p:nvPr/>
        </p:nvPicPr>
        <p:blipFill>
          <a:blip r:embed="rId4"/>
          <a:stretch>
            <a:fillRect/>
          </a:stretch>
        </p:blipFill>
        <p:spPr>
          <a:xfrm>
            <a:off x="1144858" y="3891624"/>
            <a:ext cx="5509737" cy="2476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457200" y="685800"/>
            <a:ext cx="4925695" cy="387798"/>
          </a:xfrm>
          <a:prstGeom prst="rect">
            <a:avLst/>
          </a:prstGeom>
          <a:noFill/>
          <a:ln>
            <a:noFill/>
          </a:ln>
        </p:spPr>
        <p:txBody>
          <a:bodyPr spcFirstLastPara="1" wrap="square" lIns="0" tIns="0" rIns="0" bIns="0" anchor="b" anchorCtr="0">
            <a:spAutoFit/>
          </a:bodyPr>
          <a:lstStyle/>
          <a:p>
            <a:pPr marL="12700" lvl="0" indent="0" algn="l" rtl="0">
              <a:lnSpc>
                <a:spcPct val="90000"/>
              </a:lnSpc>
              <a:spcBef>
                <a:spcPts val="0"/>
              </a:spcBef>
              <a:spcAft>
                <a:spcPts val="0"/>
              </a:spcAft>
              <a:buClr>
                <a:srgbClr val="1F3864"/>
              </a:buClr>
              <a:buSzPts val="2800"/>
              <a:buFont typeface="Calibri"/>
              <a:buNone/>
            </a:pPr>
            <a:r>
              <a:rPr lang="en-US" sz="2800">
                <a:latin typeface="Calibri"/>
                <a:ea typeface="Calibri"/>
                <a:cs typeface="Calibri"/>
                <a:sym typeface="Calibri"/>
              </a:rPr>
              <a:t>Router as a Computer</a:t>
            </a:r>
            <a:endParaRPr sz="2800">
              <a:latin typeface="Calibri"/>
              <a:ea typeface="Calibri"/>
              <a:cs typeface="Calibri"/>
              <a:sym typeface="Calibri"/>
            </a:endParaRPr>
          </a:p>
        </p:txBody>
      </p:sp>
      <p:sp>
        <p:nvSpPr>
          <p:cNvPr id="71" name="Google Shape;71;p2"/>
          <p:cNvSpPr txBox="1"/>
          <p:nvPr/>
        </p:nvSpPr>
        <p:spPr>
          <a:xfrm>
            <a:off x="-270388" y="1860755"/>
            <a:ext cx="10800900" cy="4680127"/>
          </a:xfrm>
          <a:prstGeom prst="rect">
            <a:avLst/>
          </a:prstGeom>
          <a:noFill/>
          <a:ln>
            <a:noFill/>
          </a:ln>
        </p:spPr>
        <p:txBody>
          <a:bodyPr spcFirstLastPara="1" wrap="square" lIns="0" tIns="0" rIns="0" bIns="0" anchor="t" anchorCtr="0">
            <a:spAutoFit/>
          </a:bodyPr>
          <a:lstStyle/>
          <a:p>
            <a:pPr marL="1040765" indent="-342900" algn="just">
              <a:lnSpc>
                <a:spcPct val="113958"/>
              </a:lnSpc>
              <a:spcBef>
                <a:spcPts val="215"/>
              </a:spcBef>
              <a:spcAft>
                <a:spcPts val="600"/>
              </a:spcAft>
              <a:buFont typeface="Arial" panose="020B0604020202020204" pitchFamily="34" charset="0"/>
              <a:buChar char="•"/>
            </a:pPr>
            <a:r>
              <a:rPr lang="en-GB" sz="2200" dirty="0">
                <a:solidFill>
                  <a:schemeClr val="dk1"/>
                </a:solidFill>
                <a:latin typeface="Calibri" panose="020F0502020204030204" pitchFamily="34" charset="0"/>
                <a:ea typeface="Proxima Nova"/>
                <a:cs typeface="Calibri" panose="020F0502020204030204" pitchFamily="34" charset="0"/>
                <a:sym typeface="Proxima Nova"/>
              </a:rPr>
              <a:t>Computers that specialize in sending packets over  the data network.</a:t>
            </a:r>
          </a:p>
          <a:p>
            <a:pPr marL="1040765" lvl="0" indent="-342900" algn="just">
              <a:lnSpc>
                <a:spcPct val="113958"/>
              </a:lnSpc>
              <a:spcBef>
                <a:spcPts val="215"/>
              </a:spcBef>
              <a:spcAft>
                <a:spcPts val="600"/>
              </a:spcAft>
              <a:buFont typeface="Arial" panose="020B0604020202020204" pitchFamily="34" charset="0"/>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They are responsible for interconnecting networks by  selecting the best path for a packet to travel and  forwarding packets to their destination.</a:t>
            </a:r>
          </a:p>
          <a:p>
            <a:pPr marL="1040765" lvl="0" indent="-342900" algn="just">
              <a:lnSpc>
                <a:spcPct val="113958"/>
              </a:lnSpc>
              <a:spcBef>
                <a:spcPts val="215"/>
              </a:spcBef>
              <a:spcAft>
                <a:spcPts val="600"/>
              </a:spcAft>
              <a:buFont typeface="Arial" panose="020B0604020202020204" pitchFamily="34" charset="0"/>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Routers have many of the same hardware and software components that are found in other computing including:</a:t>
            </a:r>
          </a:p>
          <a:p>
            <a:pPr marL="2152650" lvl="0" indent="-452438" algn="just">
              <a:lnSpc>
                <a:spcPct val="113958"/>
              </a:lnSpc>
              <a:spcBef>
                <a:spcPts val="215"/>
              </a:spcBef>
              <a:spcAft>
                <a:spcPts val="600"/>
              </a:spcAft>
              <a:buFont typeface="Wingdings" panose="05000000000000000000" pitchFamily="2" charset="2"/>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CPU</a:t>
            </a:r>
          </a:p>
          <a:p>
            <a:pPr marL="1700213" lvl="0" indent="452438" algn="just">
              <a:lnSpc>
                <a:spcPct val="113958"/>
              </a:lnSpc>
              <a:spcBef>
                <a:spcPts val="215"/>
              </a:spcBef>
              <a:spcAft>
                <a:spcPts val="600"/>
              </a:spcAft>
              <a:buFont typeface="Wingdings" panose="05000000000000000000" pitchFamily="2" charset="2"/>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RAM</a:t>
            </a:r>
          </a:p>
          <a:p>
            <a:pPr marL="2152650" lvl="0" indent="-452438" algn="just">
              <a:lnSpc>
                <a:spcPct val="113958"/>
              </a:lnSpc>
              <a:spcBef>
                <a:spcPts val="215"/>
              </a:spcBef>
              <a:spcAft>
                <a:spcPts val="600"/>
              </a:spcAft>
              <a:buFont typeface="Wingdings" panose="05000000000000000000" pitchFamily="2" charset="2"/>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ROM</a:t>
            </a:r>
          </a:p>
          <a:p>
            <a:pPr marL="2152650" lvl="0" indent="-452438" algn="just">
              <a:lnSpc>
                <a:spcPct val="113958"/>
              </a:lnSpc>
              <a:spcBef>
                <a:spcPts val="215"/>
              </a:spcBef>
              <a:spcAft>
                <a:spcPts val="600"/>
              </a:spcAft>
              <a:buFont typeface="Wingdings" panose="05000000000000000000" pitchFamily="2" charset="2"/>
              <a:buChar char="§"/>
            </a:pPr>
            <a:r>
              <a:rPr lang="en-US" sz="2200" dirty="0">
                <a:solidFill>
                  <a:schemeClr val="dk1"/>
                </a:solidFill>
                <a:latin typeface="Calibri" panose="020F0502020204030204" pitchFamily="34" charset="0"/>
                <a:ea typeface="Proxima Nova"/>
                <a:cs typeface="Calibri" panose="020F0502020204030204" pitchFamily="34" charset="0"/>
                <a:sym typeface="Proxima Nova"/>
              </a:rPr>
              <a:t>Operating System</a:t>
            </a:r>
          </a:p>
          <a:p>
            <a:pPr marL="1700213" lvl="0" indent="-1003300" algn="just">
              <a:lnSpc>
                <a:spcPct val="113958"/>
              </a:lnSpc>
              <a:spcBef>
                <a:spcPts val="215"/>
              </a:spcBef>
              <a:spcAft>
                <a:spcPts val="600"/>
              </a:spcAft>
              <a:buFont typeface="Wingdings" panose="05000000000000000000" pitchFamily="2" charset="2"/>
              <a:buChar char="§"/>
            </a:pPr>
            <a:endParaRPr lang="en-US" sz="2200" dirty="0">
              <a:solidFill>
                <a:schemeClr val="dk1"/>
              </a:solidFill>
              <a:latin typeface="Calibri" panose="020F0502020204030204" pitchFamily="34" charset="0"/>
              <a:ea typeface="Proxima Nova"/>
              <a:cs typeface="Calibri" panose="020F0502020204030204" pitchFamily="34" charset="0"/>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p:nvPr/>
        </p:nvSpPr>
        <p:spPr>
          <a:xfrm>
            <a:off x="180871" y="1846439"/>
            <a:ext cx="9140109" cy="2707921"/>
          </a:xfrm>
          <a:prstGeom prst="rect">
            <a:avLst/>
          </a:prstGeom>
          <a:noFill/>
          <a:ln>
            <a:noFill/>
          </a:ln>
        </p:spPr>
        <p:txBody>
          <a:bodyPr spcFirstLastPara="1" wrap="square" lIns="0" tIns="0" rIns="0" bIns="0" anchor="t" anchorCtr="0">
            <a:spAutoFit/>
          </a:bodyPr>
          <a:lstStyle/>
          <a:p>
            <a:pPr marL="698500" marR="5080" lvl="0" indent="0" algn="just" rtl="0">
              <a:lnSpc>
                <a:spcPct val="101950"/>
              </a:lnSpc>
              <a:spcBef>
                <a:spcPts val="525"/>
              </a:spcBef>
              <a:spcAft>
                <a:spcPts val="0"/>
              </a:spcAft>
              <a:buNone/>
            </a:pPr>
            <a:r>
              <a:rPr lang="en-US" sz="2000" dirty="0">
                <a:solidFill>
                  <a:srgbClr val="0D0D0D"/>
                </a:solidFill>
                <a:latin typeface="Noto Sans Symbols"/>
                <a:ea typeface="Noto Sans Symbols"/>
                <a:cs typeface="Noto Sans Symbols"/>
                <a:sym typeface="Noto Sans Symbols"/>
              </a:rPr>
              <a:t>▪ </a:t>
            </a:r>
            <a:r>
              <a:rPr lang="en-US" sz="2000" dirty="0">
                <a:solidFill>
                  <a:srgbClr val="0D0D0D"/>
                </a:solidFill>
                <a:latin typeface="Calibri" panose="020F0502020204030204" pitchFamily="34" charset="0"/>
                <a:ea typeface="Noto Sans Symbols"/>
                <a:cs typeface="Calibri" panose="020F0502020204030204" pitchFamily="34" charset="0"/>
                <a:sym typeface="Noto Sans Symbols"/>
              </a:rPr>
              <a:t>Router connects multiple networks ,</a:t>
            </a:r>
            <a:r>
              <a:rPr lang="en-US" sz="2000" dirty="0">
                <a:solidFill>
                  <a:srgbClr val="0D0D0D"/>
                </a:solidFill>
                <a:latin typeface="Calibri" panose="020F0502020204030204" pitchFamily="34" charset="0"/>
                <a:ea typeface="Noto Sans Symbols"/>
                <a:cs typeface="Calibri" panose="020F0502020204030204" pitchFamily="34" charset="0"/>
                <a:sym typeface="Calibri"/>
              </a:rPr>
              <a:t>t</a:t>
            </a:r>
            <a:r>
              <a:rPr lang="en-US" sz="2000" dirty="0">
                <a:solidFill>
                  <a:srgbClr val="0D0D0D"/>
                </a:solidFill>
                <a:latin typeface="Calibri" panose="020F0502020204030204" pitchFamily="34" charset="0"/>
                <a:ea typeface="Calibri"/>
                <a:cs typeface="Calibri" panose="020F0502020204030204" pitchFamily="34" charset="0"/>
                <a:sym typeface="Calibri"/>
              </a:rPr>
              <a:t>his means that it has multiple interfaces that each belong to a  different IP network.</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698500" marR="0" lvl="0" indent="0" algn="just" rtl="0">
              <a:lnSpc>
                <a:spcPct val="111000"/>
              </a:lnSpc>
              <a:spcBef>
                <a:spcPts val="130"/>
              </a:spcBef>
              <a:spcAft>
                <a:spcPts val="0"/>
              </a:spcAft>
              <a:buNone/>
            </a:pPr>
            <a:r>
              <a:rPr lang="en-US" sz="2000" dirty="0">
                <a:solidFill>
                  <a:srgbClr val="0D0D0D"/>
                </a:solidFill>
                <a:latin typeface="Calibri" panose="020F0502020204030204" pitchFamily="34" charset="0"/>
                <a:ea typeface="Noto Sans Symbols"/>
                <a:cs typeface="Calibri" panose="020F0502020204030204" pitchFamily="34" charset="0"/>
                <a:sym typeface="Noto Sans Symbols"/>
              </a:rPr>
              <a:t>▪</a:t>
            </a:r>
            <a:r>
              <a:rPr lang="en-US" sz="2000" dirty="0">
                <a:solidFill>
                  <a:srgbClr val="0D0D0D"/>
                </a:solidFill>
                <a:latin typeface="Calibri" panose="020F0502020204030204" pitchFamily="34" charset="0"/>
                <a:ea typeface="Calibri"/>
                <a:cs typeface="Calibri" panose="020F0502020204030204" pitchFamily="34" charset="0"/>
                <a:sym typeface="Calibri"/>
              </a:rPr>
              <a:t>When a router receives an IP packet on one interface, it determines which interface to use to forward the packet onto its destination.</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698500" marR="5080" lvl="0" indent="0" algn="just" rtl="0">
              <a:lnSpc>
                <a:spcPct val="101950"/>
              </a:lnSpc>
              <a:spcBef>
                <a:spcPts val="515"/>
              </a:spcBef>
              <a:spcAft>
                <a:spcPts val="0"/>
              </a:spcAft>
              <a:buNone/>
            </a:pPr>
            <a:r>
              <a:rPr lang="en-US" sz="2000" dirty="0">
                <a:solidFill>
                  <a:srgbClr val="0D0D0D"/>
                </a:solidFill>
                <a:latin typeface="Calibri" panose="020F0502020204030204" pitchFamily="34" charset="0"/>
                <a:ea typeface="Noto Sans Symbols"/>
                <a:cs typeface="Calibri" panose="020F0502020204030204" pitchFamily="34" charset="0"/>
                <a:sym typeface="Noto Sans Symbols"/>
              </a:rPr>
              <a:t>▪</a:t>
            </a:r>
            <a:r>
              <a:rPr lang="en-US" sz="2000" dirty="0">
                <a:solidFill>
                  <a:srgbClr val="0D0D0D"/>
                </a:solidFill>
                <a:latin typeface="Calibri" panose="020F0502020204030204" pitchFamily="34" charset="0"/>
                <a:ea typeface="Calibri"/>
                <a:cs typeface="Calibri" panose="020F0502020204030204" pitchFamily="34" charset="0"/>
                <a:sym typeface="Calibri"/>
              </a:rPr>
              <a:t>The interface that the router uses to forward the packet may be the  network of the final destination of the packet (the network with the  destination IP address of this packet), or it may be a network connected  to another router that is used to reach the destination network.</a:t>
            </a: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79" name="Google Shape;179;p14"/>
          <p:cNvSpPr txBox="1"/>
          <p:nvPr/>
        </p:nvSpPr>
        <p:spPr>
          <a:xfrm>
            <a:off x="457200" y="685800"/>
            <a:ext cx="5855110"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Routers determine the path (route)</a:t>
            </a:r>
            <a:endParaRPr sz="2800" b="1" dirty="0">
              <a:solidFill>
                <a:srgbClr val="1F3864"/>
              </a:solidFill>
              <a:latin typeface="Calibri"/>
              <a:ea typeface="Calibri"/>
              <a:cs typeface="Calibri"/>
              <a:sym typeface="Calibri"/>
            </a:endParaRPr>
          </a:p>
        </p:txBody>
      </p:sp>
      <p:sp>
        <p:nvSpPr>
          <p:cNvPr id="7" name="Google Shape;178;p14">
            <a:extLst>
              <a:ext uri="{FF2B5EF4-FFF2-40B4-BE49-F238E27FC236}">
                <a16:creationId xmlns:a16="http://schemas.microsoft.com/office/drawing/2014/main" id="{0E172976-6E13-41E8-A965-58257D52F695}"/>
              </a:ext>
            </a:extLst>
          </p:cNvPr>
          <p:cNvSpPr/>
          <p:nvPr/>
        </p:nvSpPr>
        <p:spPr>
          <a:xfrm>
            <a:off x="5220930" y="4450901"/>
            <a:ext cx="5528854" cy="1752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4D9B8-3D64-4258-A55F-6AD5CCCA4395}"/>
              </a:ext>
            </a:extLst>
          </p:cNvPr>
          <p:cNvSpPr>
            <a:spLocks noGrp="1"/>
          </p:cNvSpPr>
          <p:nvPr>
            <p:ph type="body" idx="1"/>
          </p:nvPr>
        </p:nvSpPr>
        <p:spPr/>
        <p:txBody>
          <a:bodyPr>
            <a:normAutofit/>
          </a:bodyPr>
          <a:lstStyle/>
          <a:p>
            <a:r>
              <a:rPr lang="en-GB" sz="2000" dirty="0"/>
              <a:t>If a router has two or more routes (paths) to the destination, router chooses the best path to the destination using Administrative Distance (AD) and algorithm used by routing protocol.</a:t>
            </a:r>
          </a:p>
        </p:txBody>
      </p:sp>
      <p:sp>
        <p:nvSpPr>
          <p:cNvPr id="3" name="Title 2">
            <a:extLst>
              <a:ext uri="{FF2B5EF4-FFF2-40B4-BE49-F238E27FC236}">
                <a16:creationId xmlns:a16="http://schemas.microsoft.com/office/drawing/2014/main" id="{4B574374-C5B5-4949-817F-8CFBCF4CDC77}"/>
              </a:ext>
            </a:extLst>
          </p:cNvPr>
          <p:cNvSpPr>
            <a:spLocks noGrp="1"/>
          </p:cNvSpPr>
          <p:nvPr>
            <p:ph type="title"/>
          </p:nvPr>
        </p:nvSpPr>
        <p:spPr/>
        <p:txBody>
          <a:bodyPr/>
          <a:lstStyle/>
          <a:p>
            <a:r>
              <a:rPr lang="en-GB" sz="2400" dirty="0"/>
              <a:t>Router determines the best path</a:t>
            </a:r>
            <a:r>
              <a:rPr lang="en-GB" dirty="0"/>
              <a:t> </a:t>
            </a:r>
          </a:p>
        </p:txBody>
      </p:sp>
      <p:pic>
        <p:nvPicPr>
          <p:cNvPr id="4" name="Picture 3">
            <a:extLst>
              <a:ext uri="{FF2B5EF4-FFF2-40B4-BE49-F238E27FC236}">
                <a16:creationId xmlns:a16="http://schemas.microsoft.com/office/drawing/2014/main" id="{F3D25DF6-D411-4469-89E0-12ADD80FDA8B}"/>
              </a:ext>
            </a:extLst>
          </p:cNvPr>
          <p:cNvPicPr>
            <a:picLocks noChangeAspect="1"/>
          </p:cNvPicPr>
          <p:nvPr/>
        </p:nvPicPr>
        <p:blipFill>
          <a:blip r:embed="rId2"/>
          <a:stretch>
            <a:fillRect/>
          </a:stretch>
        </p:blipFill>
        <p:spPr>
          <a:xfrm>
            <a:off x="963562" y="2812026"/>
            <a:ext cx="9821350" cy="3200400"/>
          </a:xfrm>
          <a:prstGeom prst="rect">
            <a:avLst/>
          </a:prstGeom>
        </p:spPr>
      </p:pic>
    </p:spTree>
    <p:extLst>
      <p:ext uri="{BB962C8B-B14F-4D97-AF65-F5344CB8AC3E}">
        <p14:creationId xmlns:p14="http://schemas.microsoft.com/office/powerpoint/2010/main" val="38495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066800" y="1752600"/>
            <a:ext cx="9906000" cy="2574551"/>
          </a:xfrm>
          <a:prstGeom prst="rect">
            <a:avLst/>
          </a:prstGeom>
          <a:noFill/>
          <a:ln>
            <a:noFill/>
          </a:ln>
        </p:spPr>
        <p:txBody>
          <a:bodyPr spcFirstLastPara="1" wrap="square" lIns="0" tIns="0" rIns="0" bIns="0" anchor="t" anchorCtr="0">
            <a:spAutoFit/>
          </a:bodyPr>
          <a:lstStyle/>
          <a:p>
            <a:pPr marL="241300" marR="6985" lvl="0" indent="-228600" algn="just" rtl="0">
              <a:lnSpc>
                <a:spcPct val="75000"/>
              </a:lnSpc>
              <a:spcBef>
                <a:spcPts val="0"/>
              </a:spcBef>
              <a:spcAft>
                <a:spcPts val="0"/>
              </a:spcAft>
              <a:buClr>
                <a:srgbClr val="0D0D0D"/>
              </a:buClr>
              <a:buSzPts val="1800"/>
              <a:buFont typeface="Arial"/>
              <a:buChar char="•"/>
            </a:pPr>
            <a:r>
              <a:rPr lang="en-US" sz="1800" dirty="0">
                <a:solidFill>
                  <a:srgbClr val="0D0D0D"/>
                </a:solidFill>
                <a:latin typeface="Calibri"/>
                <a:ea typeface="Calibri"/>
                <a:cs typeface="Calibri"/>
                <a:sym typeface="Calibri"/>
              </a:rPr>
              <a:t>The primary responsibility of a router is to direct packets destined for local and  remote networks by:</a:t>
            </a:r>
            <a:endParaRPr sz="1800" dirty="0">
              <a:solidFill>
                <a:schemeClr val="dk1"/>
              </a:solidFill>
              <a:latin typeface="Calibri"/>
              <a:ea typeface="Calibri"/>
              <a:cs typeface="Calibri"/>
              <a:sym typeface="Calibri"/>
            </a:endParaRPr>
          </a:p>
          <a:p>
            <a:pPr marL="698500" marR="0" lvl="0" indent="0" algn="just" rtl="0">
              <a:spcBef>
                <a:spcPts val="30"/>
              </a:spcBef>
              <a:spcAft>
                <a:spcPts val="0"/>
              </a:spcAft>
              <a:buNone/>
            </a:pPr>
            <a:r>
              <a:rPr lang="en-US" sz="1800" dirty="0">
                <a:solidFill>
                  <a:srgbClr val="0D0D0D"/>
                </a:solidFill>
                <a:latin typeface="Calibri"/>
                <a:ea typeface="Calibri"/>
                <a:cs typeface="Calibri"/>
                <a:sym typeface="Calibri"/>
              </a:rPr>
              <a:t>–Determining the best path to send packets</a:t>
            </a:r>
            <a:endParaRPr sz="1800" dirty="0">
              <a:solidFill>
                <a:schemeClr val="dk1"/>
              </a:solidFill>
              <a:latin typeface="Calibri"/>
              <a:ea typeface="Calibri"/>
              <a:cs typeface="Calibri"/>
              <a:sym typeface="Calibri"/>
            </a:endParaRPr>
          </a:p>
          <a:p>
            <a:pPr marL="698500" marR="0" lvl="0" indent="0" algn="just" rtl="0">
              <a:spcBef>
                <a:spcPts val="10"/>
              </a:spcBef>
              <a:spcAft>
                <a:spcPts val="0"/>
              </a:spcAft>
              <a:buNone/>
            </a:pPr>
            <a:r>
              <a:rPr lang="en-US" sz="1800" dirty="0">
                <a:solidFill>
                  <a:srgbClr val="0D0D0D"/>
                </a:solidFill>
                <a:latin typeface="Calibri"/>
                <a:ea typeface="Calibri"/>
                <a:cs typeface="Calibri"/>
                <a:sym typeface="Calibri"/>
              </a:rPr>
              <a:t>–Forwarding packets toward their destination</a:t>
            </a:r>
            <a:endParaRPr sz="1800" dirty="0">
              <a:solidFill>
                <a:schemeClr val="dk1"/>
              </a:solidFill>
              <a:latin typeface="Calibri"/>
              <a:ea typeface="Calibri"/>
              <a:cs typeface="Calibri"/>
              <a:sym typeface="Calibri"/>
            </a:endParaRPr>
          </a:p>
          <a:p>
            <a:pPr marL="241300" marR="0" lvl="0" indent="-228600" algn="just" rtl="0">
              <a:lnSpc>
                <a:spcPct val="104944"/>
              </a:lnSpc>
              <a:spcBef>
                <a:spcPts val="459"/>
              </a:spcBef>
              <a:spcAft>
                <a:spcPts val="0"/>
              </a:spcAft>
              <a:buClr>
                <a:srgbClr val="0D0D0D"/>
              </a:buClr>
              <a:buSzPts val="1800"/>
              <a:buFont typeface="Arial"/>
              <a:buChar char="•"/>
            </a:pPr>
            <a:r>
              <a:rPr lang="en-US" sz="1800" dirty="0">
                <a:solidFill>
                  <a:srgbClr val="0D0D0D"/>
                </a:solidFill>
                <a:latin typeface="Calibri"/>
                <a:ea typeface="Calibri"/>
                <a:cs typeface="Calibri"/>
                <a:sym typeface="Calibri"/>
              </a:rPr>
              <a:t>The  router  uses  its  routing  table  to  determine  the  best  path  to  forward the</a:t>
            </a:r>
            <a:endParaRPr sz="1800" dirty="0">
              <a:solidFill>
                <a:schemeClr val="dk1"/>
              </a:solidFill>
              <a:latin typeface="Calibri"/>
              <a:ea typeface="Calibri"/>
              <a:cs typeface="Calibri"/>
              <a:sym typeface="Calibri"/>
            </a:endParaRPr>
          </a:p>
          <a:p>
            <a:pPr marL="241300" marR="0" lvl="0" indent="0" algn="just" rtl="0">
              <a:lnSpc>
                <a:spcPct val="104944"/>
              </a:lnSpc>
              <a:spcBef>
                <a:spcPts val="0"/>
              </a:spcBef>
              <a:spcAft>
                <a:spcPts val="0"/>
              </a:spcAft>
              <a:buNone/>
            </a:pPr>
            <a:r>
              <a:rPr lang="en-US" sz="1800" dirty="0">
                <a:solidFill>
                  <a:srgbClr val="0D0D0D"/>
                </a:solidFill>
                <a:latin typeface="Calibri"/>
                <a:ea typeface="Calibri"/>
                <a:cs typeface="Calibri"/>
                <a:sym typeface="Calibri"/>
              </a:rPr>
              <a:t>packet.</a:t>
            </a:r>
            <a:endParaRPr sz="1800" dirty="0">
              <a:solidFill>
                <a:schemeClr val="dk1"/>
              </a:solidFill>
              <a:latin typeface="Calibri"/>
              <a:ea typeface="Calibri"/>
              <a:cs typeface="Calibri"/>
              <a:sym typeface="Calibri"/>
            </a:endParaRPr>
          </a:p>
          <a:p>
            <a:pPr marL="698500" marR="5715" lvl="0" indent="0" algn="just" rtl="0">
              <a:lnSpc>
                <a:spcPct val="75000"/>
              </a:lnSpc>
              <a:spcBef>
                <a:spcPts val="500"/>
              </a:spcBef>
              <a:spcAft>
                <a:spcPts val="0"/>
              </a:spcAft>
              <a:buNone/>
            </a:pPr>
            <a:r>
              <a:rPr lang="en-US" sz="1800" dirty="0">
                <a:solidFill>
                  <a:srgbClr val="0D0D0D"/>
                </a:solidFill>
                <a:latin typeface="Calibri"/>
                <a:ea typeface="Calibri"/>
                <a:cs typeface="Calibri"/>
                <a:sym typeface="Calibri"/>
              </a:rPr>
              <a:t>–When the router receives a packet, it examines its destination IP address and  searches for the best match with a network address in the router's routing table.</a:t>
            </a:r>
            <a:endParaRPr sz="1800" dirty="0">
              <a:solidFill>
                <a:schemeClr val="dk1"/>
              </a:solidFill>
              <a:latin typeface="Calibri"/>
              <a:ea typeface="Calibri"/>
              <a:cs typeface="Calibri"/>
              <a:sym typeface="Calibri"/>
            </a:endParaRPr>
          </a:p>
          <a:p>
            <a:pPr marL="698500" marR="5080" lvl="0" indent="0" algn="just" rtl="0">
              <a:lnSpc>
                <a:spcPct val="75000"/>
              </a:lnSpc>
              <a:spcBef>
                <a:spcPts val="500"/>
              </a:spcBef>
              <a:spcAft>
                <a:spcPts val="0"/>
              </a:spcAft>
              <a:buNone/>
            </a:pPr>
            <a:r>
              <a:rPr lang="en-US" sz="1800" dirty="0">
                <a:solidFill>
                  <a:srgbClr val="0D0D0D"/>
                </a:solidFill>
                <a:latin typeface="Calibri"/>
                <a:ea typeface="Calibri"/>
                <a:cs typeface="Calibri"/>
                <a:sym typeface="Calibri"/>
              </a:rPr>
              <a:t>–The routing table also includes the interface to be used to forward the packet. Once  a match is found, the router encapsulates the IP packet into the data link frame of the  outgoing or exit interface, and the packet is then forwarded toward its destination.</a:t>
            </a:r>
            <a:endParaRPr sz="1800" dirty="0">
              <a:solidFill>
                <a:schemeClr val="dk1"/>
              </a:solidFill>
              <a:latin typeface="Calibri"/>
              <a:ea typeface="Calibri"/>
              <a:cs typeface="Calibri"/>
              <a:sym typeface="Calibri"/>
            </a:endParaRPr>
          </a:p>
        </p:txBody>
      </p:sp>
      <p:sp>
        <p:nvSpPr>
          <p:cNvPr id="195" name="Google Shape;195;p16"/>
          <p:cNvSpPr/>
          <p:nvPr/>
        </p:nvSpPr>
        <p:spPr>
          <a:xfrm>
            <a:off x="3962400" y="4648200"/>
            <a:ext cx="6705600" cy="17899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Primary Role of a Router</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5130FD-A469-4AAD-9D24-7650F65C041C}"/>
              </a:ext>
            </a:extLst>
          </p:cNvPr>
          <p:cNvSpPr>
            <a:spLocks noGrp="1"/>
          </p:cNvSpPr>
          <p:nvPr>
            <p:ph type="body" idx="1"/>
          </p:nvPr>
        </p:nvSpPr>
        <p:spPr>
          <a:xfrm>
            <a:off x="178206" y="1727383"/>
            <a:ext cx="5229536" cy="4492441"/>
          </a:xfrm>
        </p:spPr>
        <p:txBody>
          <a:bodyPr/>
          <a:lstStyle/>
          <a:p>
            <a:r>
              <a:rPr lang="en-GB" dirty="0"/>
              <a:t>When a packet is received by the router, the router first examines the packet’s destination address.</a:t>
            </a:r>
          </a:p>
          <a:p>
            <a:r>
              <a:rPr lang="en-GB" dirty="0"/>
              <a:t>Then the router looks for the destination network in its routing table.</a:t>
            </a:r>
          </a:p>
          <a:p>
            <a:r>
              <a:rPr lang="en-GB" dirty="0"/>
              <a:t>If there is an entry in the routing table then router forwards according to the table else drops the packet.</a:t>
            </a:r>
          </a:p>
        </p:txBody>
      </p:sp>
      <p:sp>
        <p:nvSpPr>
          <p:cNvPr id="3" name="Title 2">
            <a:extLst>
              <a:ext uri="{FF2B5EF4-FFF2-40B4-BE49-F238E27FC236}">
                <a16:creationId xmlns:a16="http://schemas.microsoft.com/office/drawing/2014/main" id="{D66CD890-D04B-404C-B73F-9F9FDF05B080}"/>
              </a:ext>
            </a:extLst>
          </p:cNvPr>
          <p:cNvSpPr>
            <a:spLocks noGrp="1"/>
          </p:cNvSpPr>
          <p:nvPr>
            <p:ph type="title"/>
          </p:nvPr>
        </p:nvSpPr>
        <p:spPr/>
        <p:txBody>
          <a:bodyPr>
            <a:normAutofit/>
          </a:bodyPr>
          <a:lstStyle/>
          <a:p>
            <a:r>
              <a:rPr lang="en-GB" sz="2400" dirty="0"/>
              <a:t>Routing Table</a:t>
            </a:r>
          </a:p>
        </p:txBody>
      </p:sp>
      <p:pic>
        <p:nvPicPr>
          <p:cNvPr id="5" name="Picture 4">
            <a:extLst>
              <a:ext uri="{FF2B5EF4-FFF2-40B4-BE49-F238E27FC236}">
                <a16:creationId xmlns:a16="http://schemas.microsoft.com/office/drawing/2014/main" id="{5BAB2BF6-573E-49D3-BA1B-6C9354930F23}"/>
              </a:ext>
            </a:extLst>
          </p:cNvPr>
          <p:cNvPicPr>
            <a:picLocks noChangeAspect="1"/>
          </p:cNvPicPr>
          <p:nvPr/>
        </p:nvPicPr>
        <p:blipFill>
          <a:blip r:embed="rId2"/>
          <a:stretch>
            <a:fillRect/>
          </a:stretch>
        </p:blipFill>
        <p:spPr>
          <a:xfrm>
            <a:off x="5525728" y="1727383"/>
            <a:ext cx="6388509" cy="4590098"/>
          </a:xfrm>
          <a:prstGeom prst="rect">
            <a:avLst/>
          </a:prstGeom>
        </p:spPr>
      </p:pic>
    </p:spTree>
    <p:extLst>
      <p:ext uri="{BB962C8B-B14F-4D97-AF65-F5344CB8AC3E}">
        <p14:creationId xmlns:p14="http://schemas.microsoft.com/office/powerpoint/2010/main" val="351821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p:nvPr/>
        </p:nvSpPr>
        <p:spPr>
          <a:xfrm>
            <a:off x="838200" y="1752600"/>
            <a:ext cx="11201400" cy="2191754"/>
          </a:xfrm>
          <a:prstGeom prst="rect">
            <a:avLst/>
          </a:prstGeom>
          <a:noFill/>
          <a:ln>
            <a:noFill/>
          </a:ln>
        </p:spPr>
        <p:txBody>
          <a:bodyPr spcFirstLastPara="1" wrap="square" lIns="0" tIns="0" rIns="0" bIns="0" anchor="t" anchorCtr="0">
            <a:spAutoFit/>
          </a:bodyPr>
          <a:lstStyle/>
          <a:p>
            <a:pPr marL="241300" marR="0" lvl="0" indent="-228600" algn="l" rtl="0">
              <a:spcBef>
                <a:spcPts val="745"/>
              </a:spcBef>
              <a:spcAft>
                <a:spcPts val="0"/>
              </a:spcAft>
              <a:buClr>
                <a:srgbClr val="0D0D0D"/>
              </a:buClr>
              <a:buSzPts val="2000"/>
              <a:buFont typeface="Arial"/>
              <a:buChar char="•"/>
            </a:pPr>
            <a:r>
              <a:rPr lang="en-US" sz="2000" dirty="0">
                <a:solidFill>
                  <a:srgbClr val="0D0D0D"/>
                </a:solidFill>
                <a:latin typeface="Calibri"/>
                <a:ea typeface="Calibri"/>
                <a:cs typeface="Calibri"/>
                <a:sym typeface="Calibri"/>
              </a:rPr>
              <a:t>Routing Table is stored in RAM and contains information:</a:t>
            </a:r>
            <a:endParaRPr sz="2000" dirty="0">
              <a:solidFill>
                <a:schemeClr val="dk1"/>
              </a:solidFill>
              <a:latin typeface="Calibri"/>
              <a:ea typeface="Calibri"/>
              <a:cs typeface="Calibri"/>
              <a:sym typeface="Calibri"/>
            </a:endParaRPr>
          </a:p>
          <a:p>
            <a:pPr marL="698500" marR="73025" lvl="0" indent="0" algn="l" rtl="0">
              <a:lnSpc>
                <a:spcPct val="107722"/>
              </a:lnSpc>
              <a:spcBef>
                <a:spcPts val="540"/>
              </a:spcBef>
              <a:spcAft>
                <a:spcPts val="0"/>
              </a:spcAft>
              <a:buNone/>
            </a:pPr>
            <a:r>
              <a:rPr lang="en-US" sz="1800" dirty="0">
                <a:solidFill>
                  <a:srgbClr val="4471C4"/>
                </a:solidFill>
                <a:latin typeface="Noto Sans Symbols"/>
                <a:ea typeface="Noto Sans Symbols"/>
                <a:cs typeface="Noto Sans Symbols"/>
                <a:sym typeface="Noto Sans Symbols"/>
              </a:rPr>
              <a:t>▪</a:t>
            </a:r>
            <a:r>
              <a:rPr lang="en-US" sz="1800" dirty="0">
                <a:solidFill>
                  <a:srgbClr val="0D0D0D"/>
                </a:solidFill>
                <a:latin typeface="Calibri"/>
                <a:ea typeface="Calibri"/>
                <a:cs typeface="Calibri"/>
                <a:sym typeface="Calibri"/>
              </a:rPr>
              <a:t>Directly connected networks - this occurs when a device is connected to another  router interface</a:t>
            </a:r>
            <a:endParaRPr sz="1800" dirty="0">
              <a:solidFill>
                <a:schemeClr val="dk1"/>
              </a:solidFill>
              <a:latin typeface="Calibri"/>
              <a:ea typeface="Calibri"/>
              <a:cs typeface="Calibri"/>
              <a:sym typeface="Calibri"/>
            </a:endParaRPr>
          </a:p>
          <a:p>
            <a:pPr marL="698500" marR="5080" lvl="0" indent="0" algn="l" rtl="0">
              <a:lnSpc>
                <a:spcPct val="107722"/>
              </a:lnSpc>
              <a:spcBef>
                <a:spcPts val="505"/>
              </a:spcBef>
              <a:spcAft>
                <a:spcPts val="0"/>
              </a:spcAft>
              <a:buNone/>
            </a:pPr>
            <a:r>
              <a:rPr lang="en-US" sz="1800" dirty="0">
                <a:solidFill>
                  <a:srgbClr val="4471C4"/>
                </a:solidFill>
                <a:latin typeface="Noto Sans Symbols"/>
                <a:ea typeface="Noto Sans Symbols"/>
                <a:cs typeface="Noto Sans Symbols"/>
                <a:sym typeface="Noto Sans Symbols"/>
              </a:rPr>
              <a:t>▪</a:t>
            </a:r>
            <a:r>
              <a:rPr lang="en-US" sz="1800" dirty="0">
                <a:solidFill>
                  <a:srgbClr val="0D0D0D"/>
                </a:solidFill>
                <a:latin typeface="Calibri"/>
                <a:ea typeface="Calibri"/>
                <a:cs typeface="Calibri"/>
                <a:sym typeface="Calibri"/>
              </a:rPr>
              <a:t>Remotely connected networks - this is a network that is not directly connected to  a particular router</a:t>
            </a:r>
            <a:endParaRPr sz="1800" dirty="0">
              <a:solidFill>
                <a:schemeClr val="dk1"/>
              </a:solidFill>
              <a:latin typeface="Calibri"/>
              <a:ea typeface="Calibri"/>
              <a:cs typeface="Calibri"/>
              <a:sym typeface="Calibri"/>
            </a:endParaRPr>
          </a:p>
          <a:p>
            <a:pPr marL="698500" marR="0" lvl="0" indent="0" algn="l" rtl="0">
              <a:lnSpc>
                <a:spcPct val="114166"/>
              </a:lnSpc>
              <a:spcBef>
                <a:spcPts val="245"/>
              </a:spcBef>
              <a:spcAft>
                <a:spcPts val="0"/>
              </a:spcAft>
              <a:buNone/>
            </a:pPr>
            <a:r>
              <a:rPr lang="en-US" sz="1800" dirty="0">
                <a:solidFill>
                  <a:srgbClr val="4471C4"/>
                </a:solidFill>
                <a:latin typeface="Noto Sans Symbols"/>
                <a:ea typeface="Noto Sans Symbols"/>
                <a:cs typeface="Noto Sans Symbols"/>
                <a:sym typeface="Noto Sans Symbols"/>
              </a:rPr>
              <a:t>▪</a:t>
            </a:r>
            <a:r>
              <a:rPr lang="en-US" sz="1800" dirty="0">
                <a:solidFill>
                  <a:srgbClr val="0D0D0D"/>
                </a:solidFill>
                <a:latin typeface="Calibri"/>
                <a:ea typeface="Calibri"/>
                <a:cs typeface="Calibri"/>
                <a:sym typeface="Calibri"/>
              </a:rPr>
              <a:t>network/next hop associations - about the networks include source of</a:t>
            </a:r>
            <a:endParaRPr sz="1800" dirty="0">
              <a:solidFill>
                <a:schemeClr val="dk1"/>
              </a:solidFill>
              <a:latin typeface="Calibri"/>
              <a:ea typeface="Calibri"/>
              <a:cs typeface="Calibri"/>
              <a:sym typeface="Calibri"/>
            </a:endParaRPr>
          </a:p>
          <a:p>
            <a:pPr marL="698500" marR="0" lvl="0" indent="0" algn="l" rtl="0">
              <a:lnSpc>
                <a:spcPct val="114166"/>
              </a:lnSpc>
              <a:spcBef>
                <a:spcPts val="0"/>
              </a:spcBef>
              <a:spcAft>
                <a:spcPts val="0"/>
              </a:spcAft>
              <a:buNone/>
            </a:pPr>
            <a:r>
              <a:rPr lang="en-US" sz="1800" dirty="0">
                <a:solidFill>
                  <a:srgbClr val="0D0D0D"/>
                </a:solidFill>
                <a:latin typeface="Calibri"/>
                <a:ea typeface="Calibri"/>
                <a:cs typeface="Calibri"/>
                <a:sym typeface="Calibri"/>
              </a:rPr>
              <a:t>information, network address &amp; subnet mask, and Ip address of next-hop router</a:t>
            </a:r>
            <a:endParaRPr sz="1800" dirty="0">
              <a:solidFill>
                <a:schemeClr val="dk1"/>
              </a:solidFill>
              <a:latin typeface="Calibri"/>
              <a:ea typeface="Calibri"/>
              <a:cs typeface="Calibri"/>
              <a:sym typeface="Calibri"/>
            </a:endParaRPr>
          </a:p>
          <a:p>
            <a:pPr marL="241300" marR="0" lvl="0" indent="-228600" algn="l" rtl="0">
              <a:spcBef>
                <a:spcPts val="750"/>
              </a:spcBef>
              <a:spcAft>
                <a:spcPts val="0"/>
              </a:spcAft>
              <a:buClr>
                <a:srgbClr val="0D0D0D"/>
              </a:buClr>
              <a:buSzPts val="2000"/>
              <a:buFont typeface="Arial"/>
              <a:buChar char="•"/>
            </a:pPr>
            <a:r>
              <a:rPr lang="en-US" sz="2000" b="1" dirty="0">
                <a:solidFill>
                  <a:srgbClr val="0D0D0D"/>
                </a:solidFill>
                <a:latin typeface="Calibri"/>
                <a:ea typeface="Calibri"/>
                <a:cs typeface="Calibri"/>
                <a:sym typeface="Calibri"/>
              </a:rPr>
              <a:t>Show </a:t>
            </a:r>
            <a:r>
              <a:rPr lang="en-US" sz="2000" b="1" dirty="0" err="1">
                <a:solidFill>
                  <a:srgbClr val="0D0D0D"/>
                </a:solidFill>
                <a:latin typeface="Calibri"/>
                <a:ea typeface="Calibri"/>
                <a:cs typeface="Calibri"/>
                <a:sym typeface="Calibri"/>
              </a:rPr>
              <a:t>ip</a:t>
            </a:r>
            <a:r>
              <a:rPr lang="en-US" sz="2000" b="1" dirty="0">
                <a:solidFill>
                  <a:srgbClr val="0D0D0D"/>
                </a:solidFill>
                <a:latin typeface="Calibri"/>
                <a:ea typeface="Calibri"/>
                <a:cs typeface="Calibri"/>
                <a:sym typeface="Calibri"/>
              </a:rPr>
              <a:t> route </a:t>
            </a:r>
            <a:r>
              <a:rPr lang="en-US" sz="2000" dirty="0">
                <a:solidFill>
                  <a:srgbClr val="0D0D0D"/>
                </a:solidFill>
                <a:latin typeface="Calibri"/>
                <a:ea typeface="Calibri"/>
                <a:cs typeface="Calibri"/>
                <a:sym typeface="Calibri"/>
              </a:rPr>
              <a:t>command is used to view a routing table</a:t>
            </a:r>
            <a:endParaRPr sz="2000" dirty="0">
              <a:solidFill>
                <a:schemeClr val="dk1"/>
              </a:solidFill>
              <a:latin typeface="Calibri"/>
              <a:ea typeface="Calibri"/>
              <a:cs typeface="Calibri"/>
              <a:sym typeface="Calibri"/>
            </a:endParaRPr>
          </a:p>
        </p:txBody>
      </p:sp>
      <p:sp>
        <p:nvSpPr>
          <p:cNvPr id="203" name="Google Shape;203;p17"/>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Routing Table</a:t>
            </a:r>
            <a:endParaRPr sz="2800" b="1" dirty="0">
              <a:solidFill>
                <a:srgbClr val="1F3864"/>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6AFD808-7A2E-4438-A5FC-4DE444F3723F}"/>
              </a:ext>
            </a:extLst>
          </p:cNvPr>
          <p:cNvPicPr>
            <a:picLocks noChangeAspect="1"/>
          </p:cNvPicPr>
          <p:nvPr/>
        </p:nvPicPr>
        <p:blipFill>
          <a:blip r:embed="rId3"/>
          <a:stretch>
            <a:fillRect/>
          </a:stretch>
        </p:blipFill>
        <p:spPr>
          <a:xfrm>
            <a:off x="2181771" y="3975185"/>
            <a:ext cx="9499941" cy="2197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23"/>
          <p:cNvSpPr txBox="1"/>
          <p:nvPr/>
        </p:nvSpPr>
        <p:spPr>
          <a:xfrm>
            <a:off x="245806" y="2094118"/>
            <a:ext cx="11218607" cy="2462213"/>
          </a:xfrm>
          <a:prstGeom prst="rect">
            <a:avLst/>
          </a:prstGeom>
          <a:noFill/>
          <a:ln>
            <a:noFill/>
          </a:ln>
        </p:spPr>
        <p:txBody>
          <a:bodyPr spcFirstLastPara="1" wrap="square" lIns="0" tIns="0" rIns="0" bIns="0" anchor="t" anchorCtr="0">
            <a:spAutoFit/>
          </a:bodyPr>
          <a:lstStyle/>
          <a:p>
            <a:pPr marL="298450" lvl="0" indent="-285750" algn="just">
              <a:spcAft>
                <a:spcPts val="1200"/>
              </a:spcAft>
              <a:buFont typeface="Arial" panose="020B0604020202020204" pitchFamily="34" charset="0"/>
              <a:buChar char="•"/>
            </a:pPr>
            <a:r>
              <a:rPr lang="en-GB" sz="2000" dirty="0">
                <a:latin typeface="Calibri" panose="020F0502020204030204" pitchFamily="34" charset="0"/>
                <a:cs typeface="Calibri" panose="020F0502020204030204" pitchFamily="34" charset="0"/>
              </a:rPr>
              <a:t>Routers obtain routes through various mechanisms, including static routes and dynamic routing protocols. </a:t>
            </a:r>
          </a:p>
          <a:p>
            <a:pPr marL="298450" lvl="0" indent="-285750" algn="just">
              <a:spcAft>
                <a:spcPts val="1200"/>
              </a:spcAft>
              <a:buFont typeface="Arial" panose="020B0604020202020204" pitchFamily="34" charset="0"/>
              <a:buChar char="•"/>
            </a:pPr>
            <a:r>
              <a:rPr lang="en-GB" sz="2000" dirty="0">
                <a:solidFill>
                  <a:schemeClr val="dk1"/>
                </a:solidFill>
                <a:latin typeface="Calibri" panose="020F0502020204030204" pitchFamily="34" charset="0"/>
                <a:cs typeface="Calibri" panose="020F0502020204030204" pitchFamily="34" charset="0"/>
                <a:sym typeface="Arial"/>
              </a:rPr>
              <a:t>In static route,  networ</a:t>
            </a:r>
            <a:r>
              <a:rPr lang="en-GB" sz="2000" dirty="0">
                <a:solidFill>
                  <a:schemeClr val="dk1"/>
                </a:solidFill>
                <a:latin typeface="Calibri" panose="020F0502020204030204" pitchFamily="34" charset="0"/>
                <a:cs typeface="Calibri" panose="020F0502020204030204" pitchFamily="34" charset="0"/>
              </a:rPr>
              <a:t>k administrators </a:t>
            </a:r>
            <a:r>
              <a:rPr lang="en-GB" sz="2000" dirty="0">
                <a:solidFill>
                  <a:schemeClr val="dk1"/>
                </a:solidFill>
                <a:latin typeface="Calibri" panose="020F0502020204030204" pitchFamily="34" charset="0"/>
                <a:cs typeface="Calibri" panose="020F0502020204030204" pitchFamily="34" charset="0"/>
                <a:sym typeface="Arial"/>
              </a:rPr>
              <a:t>define the </a:t>
            </a:r>
            <a:r>
              <a:rPr lang="en-GB" sz="2000" dirty="0">
                <a:solidFill>
                  <a:schemeClr val="dk1"/>
                </a:solidFill>
                <a:latin typeface="Calibri" panose="020F0502020204030204" pitchFamily="34" charset="0"/>
                <a:cs typeface="Calibri" panose="020F0502020204030204" pitchFamily="34" charset="0"/>
              </a:rPr>
              <a:t>route themselves defining the exit interface or next hop association.</a:t>
            </a:r>
          </a:p>
          <a:p>
            <a:pPr marL="12700" lvl="2" algn="just">
              <a:spcAft>
                <a:spcPts val="1200"/>
              </a:spcAft>
            </a:pPr>
            <a:r>
              <a:rPr lang="en-GB" sz="2000" dirty="0">
                <a:solidFill>
                  <a:schemeClr val="dk1"/>
                </a:solidFill>
                <a:latin typeface="Calibri" panose="020F0502020204030204" pitchFamily="34" charset="0"/>
                <a:cs typeface="Calibri" panose="020F0502020204030204" pitchFamily="34" charset="0"/>
              </a:rPr>
              <a:t>             		</a:t>
            </a:r>
            <a:r>
              <a:rPr lang="en-GB" sz="2000" i="1" dirty="0">
                <a:solidFill>
                  <a:schemeClr val="dk1"/>
                </a:solidFill>
                <a:latin typeface="Calibri" panose="020F0502020204030204" pitchFamily="34" charset="0"/>
                <a:cs typeface="Calibri" panose="020F0502020204030204" pitchFamily="34" charset="0"/>
              </a:rPr>
              <a:t>router(config)# </a:t>
            </a:r>
            <a:r>
              <a:rPr lang="en-GB" sz="2000" i="1" dirty="0" err="1">
                <a:solidFill>
                  <a:schemeClr val="dk1"/>
                </a:solidFill>
                <a:latin typeface="Calibri" panose="020F0502020204030204" pitchFamily="34" charset="0"/>
                <a:cs typeface="Calibri" panose="020F0502020204030204" pitchFamily="34" charset="0"/>
              </a:rPr>
              <a:t>ip</a:t>
            </a:r>
            <a:r>
              <a:rPr lang="en-GB" sz="2000" i="1" dirty="0">
                <a:solidFill>
                  <a:schemeClr val="dk1"/>
                </a:solidFill>
                <a:latin typeface="Calibri" panose="020F0502020204030204" pitchFamily="34" charset="0"/>
                <a:cs typeface="Calibri" panose="020F0502020204030204" pitchFamily="34" charset="0"/>
              </a:rPr>
              <a:t> route &lt;</a:t>
            </a:r>
            <a:r>
              <a:rPr lang="en-GB" sz="2000" i="1" dirty="0" err="1">
                <a:solidFill>
                  <a:schemeClr val="dk1"/>
                </a:solidFill>
                <a:latin typeface="Calibri" panose="020F0502020204030204" pitchFamily="34" charset="0"/>
                <a:cs typeface="Calibri" panose="020F0502020204030204" pitchFamily="34" charset="0"/>
              </a:rPr>
              <a:t>dst</a:t>
            </a:r>
            <a:r>
              <a:rPr lang="en-GB" sz="2000" i="1" dirty="0">
                <a:solidFill>
                  <a:schemeClr val="dk1"/>
                </a:solidFill>
                <a:latin typeface="Calibri" panose="020F0502020204030204" pitchFamily="34" charset="0"/>
                <a:cs typeface="Calibri" panose="020F0502020204030204" pitchFamily="34" charset="0"/>
              </a:rPr>
              <a:t> network id&gt; &lt;</a:t>
            </a:r>
            <a:r>
              <a:rPr lang="en-GB" sz="2000" i="1" dirty="0" err="1">
                <a:solidFill>
                  <a:schemeClr val="dk1"/>
                </a:solidFill>
                <a:latin typeface="Calibri" panose="020F0502020204030204" pitchFamily="34" charset="0"/>
                <a:cs typeface="Calibri" panose="020F0502020204030204" pitchFamily="34" charset="0"/>
              </a:rPr>
              <a:t>dst</a:t>
            </a:r>
            <a:r>
              <a:rPr lang="en-GB" sz="2000" i="1" dirty="0">
                <a:solidFill>
                  <a:schemeClr val="dk1"/>
                </a:solidFill>
                <a:latin typeface="Calibri" panose="020F0502020204030204" pitchFamily="34" charset="0"/>
                <a:cs typeface="Calibri" panose="020F0502020204030204" pitchFamily="34" charset="0"/>
              </a:rPr>
              <a:t> subnet mask&gt; &lt;next hop address&gt;</a:t>
            </a:r>
          </a:p>
          <a:p>
            <a:pPr marL="12700" lvl="2" algn="just">
              <a:spcAft>
                <a:spcPts val="1200"/>
              </a:spcAft>
            </a:pPr>
            <a:r>
              <a:rPr lang="en-GB" sz="2000" i="1" dirty="0">
                <a:solidFill>
                  <a:schemeClr val="dk1"/>
                </a:solidFill>
                <a:latin typeface="Calibri" panose="020F0502020204030204" pitchFamily="34" charset="0"/>
                <a:cs typeface="Calibri" panose="020F0502020204030204" pitchFamily="34" charset="0"/>
              </a:rPr>
              <a:t>		router(config)# </a:t>
            </a:r>
            <a:r>
              <a:rPr lang="en-GB" sz="2000" i="1" dirty="0" err="1">
                <a:solidFill>
                  <a:schemeClr val="dk1"/>
                </a:solidFill>
                <a:latin typeface="Calibri" panose="020F0502020204030204" pitchFamily="34" charset="0"/>
                <a:cs typeface="Calibri" panose="020F0502020204030204" pitchFamily="34" charset="0"/>
              </a:rPr>
              <a:t>ip</a:t>
            </a:r>
            <a:r>
              <a:rPr lang="en-GB" sz="2000" i="1" dirty="0">
                <a:solidFill>
                  <a:schemeClr val="dk1"/>
                </a:solidFill>
                <a:latin typeface="Calibri" panose="020F0502020204030204" pitchFamily="34" charset="0"/>
                <a:cs typeface="Calibri" panose="020F0502020204030204" pitchFamily="34" charset="0"/>
              </a:rPr>
              <a:t> route 192.168.2.0   255.255.255.0     10.1.1.1</a:t>
            </a:r>
            <a:endParaRPr lang="en-GB" sz="2000" dirty="0">
              <a:solidFill>
                <a:schemeClr val="dk1"/>
              </a:solidFill>
              <a:latin typeface="Calibri" panose="020F0502020204030204" pitchFamily="34" charset="0"/>
              <a:cs typeface="Calibri" panose="020F0502020204030204" pitchFamily="34" charset="0"/>
            </a:endParaRPr>
          </a:p>
        </p:txBody>
      </p:sp>
      <p:sp>
        <p:nvSpPr>
          <p:cNvPr id="263" name="Google Shape;263;p23"/>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Routing </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3EA490-77A2-4B8D-9525-98495FB617A3}"/>
              </a:ext>
            </a:extLst>
          </p:cNvPr>
          <p:cNvSpPr>
            <a:spLocks noGrp="1"/>
          </p:cNvSpPr>
          <p:nvPr>
            <p:ph type="body" idx="1"/>
          </p:nvPr>
        </p:nvSpPr>
        <p:spPr/>
        <p:txBody>
          <a:bodyPr>
            <a:normAutofit/>
          </a:bodyPr>
          <a:lstStyle/>
          <a:p>
            <a:r>
              <a:rPr lang="en-GB" sz="2000" dirty="0">
                <a:latin typeface="Calibri" panose="020F0502020204030204" pitchFamily="34" charset="0"/>
                <a:cs typeface="Calibri" panose="020F0502020204030204" pitchFamily="34" charset="0"/>
              </a:rPr>
              <a:t>In dynamic route, there are many routing protocols that have their set of rules through which they automatically gets routes by exchanging with their neighbour routers.</a:t>
            </a:r>
            <a:endParaRPr lang="en-GB" sz="2000" dirty="0">
              <a:latin typeface="Calibri" panose="020F0502020204030204" pitchFamily="34" charset="0"/>
              <a:cs typeface="Calibri" panose="020F0502020204030204" pitchFamily="34" charset="0"/>
              <a:sym typeface="Arial"/>
            </a:endParaRPr>
          </a:p>
          <a:p>
            <a:r>
              <a:rPr lang="en-GB" sz="2000" dirty="0"/>
              <a:t>The different dynamic routing protocols are:</a:t>
            </a:r>
          </a:p>
          <a:p>
            <a:pPr marL="1258888">
              <a:buFont typeface="+mj-lt"/>
              <a:buAutoNum type="arabicPeriod"/>
            </a:pPr>
            <a:r>
              <a:rPr lang="en-GB" sz="2000" dirty="0"/>
              <a:t>RIP (Routing Information Protocol)</a:t>
            </a:r>
          </a:p>
          <a:p>
            <a:pPr marL="1258888">
              <a:buFont typeface="+mj-lt"/>
              <a:buAutoNum type="arabicPeriod"/>
            </a:pPr>
            <a:r>
              <a:rPr lang="en-GB" sz="2000" dirty="0"/>
              <a:t>OSPF (Open Shortest Path First)</a:t>
            </a:r>
          </a:p>
          <a:p>
            <a:pPr marL="1258888">
              <a:buFont typeface="+mj-lt"/>
              <a:buAutoNum type="arabicPeriod"/>
            </a:pPr>
            <a:r>
              <a:rPr lang="en-GB" sz="2000" dirty="0"/>
              <a:t>EIGRP (Enhanced Interior Gateway Routing Protocol)</a:t>
            </a:r>
          </a:p>
          <a:p>
            <a:pPr marL="1258888">
              <a:buFont typeface="+mj-lt"/>
              <a:buAutoNum type="arabicPeriod"/>
            </a:pPr>
            <a:r>
              <a:rPr lang="en-GB" sz="2000" dirty="0"/>
              <a:t>BGP (Border Gateway Protocol)</a:t>
            </a:r>
          </a:p>
          <a:p>
            <a:pPr marL="915988" indent="0">
              <a:buNone/>
            </a:pPr>
            <a:r>
              <a:rPr lang="en-GB" sz="2000" dirty="0"/>
              <a:t> </a:t>
            </a:r>
          </a:p>
        </p:txBody>
      </p:sp>
      <p:sp>
        <p:nvSpPr>
          <p:cNvPr id="3" name="Title 2">
            <a:extLst>
              <a:ext uri="{FF2B5EF4-FFF2-40B4-BE49-F238E27FC236}">
                <a16:creationId xmlns:a16="http://schemas.microsoft.com/office/drawing/2014/main" id="{718F002B-D2D4-47DC-AAB3-3C70AAED9495}"/>
              </a:ext>
            </a:extLst>
          </p:cNvPr>
          <p:cNvSpPr>
            <a:spLocks noGrp="1"/>
          </p:cNvSpPr>
          <p:nvPr>
            <p:ph type="title"/>
          </p:nvPr>
        </p:nvSpPr>
        <p:spPr/>
        <p:txBody>
          <a:bodyPr>
            <a:normAutofit/>
          </a:bodyPr>
          <a:lstStyle/>
          <a:p>
            <a:r>
              <a:rPr lang="en-GB" sz="2400" dirty="0"/>
              <a:t>Dynamic Routing Protocols</a:t>
            </a:r>
          </a:p>
        </p:txBody>
      </p:sp>
    </p:spTree>
    <p:extLst>
      <p:ext uri="{BB962C8B-B14F-4D97-AF65-F5344CB8AC3E}">
        <p14:creationId xmlns:p14="http://schemas.microsoft.com/office/powerpoint/2010/main" val="68162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txBox="1"/>
          <p:nvPr/>
        </p:nvSpPr>
        <p:spPr>
          <a:xfrm>
            <a:off x="3200400" y="2514600"/>
            <a:ext cx="5334000" cy="830997"/>
          </a:xfrm>
          <a:prstGeom prst="rect">
            <a:avLst/>
          </a:prstGeom>
          <a:noFill/>
          <a:ln>
            <a:noFill/>
          </a:ln>
        </p:spPr>
        <p:txBody>
          <a:bodyPr spcFirstLastPara="1" wrap="square" lIns="0" tIns="0" rIns="0" bIns="0" anchor="t" anchorCtr="0">
            <a:spAutoFit/>
          </a:bodyPr>
          <a:lstStyle/>
          <a:p>
            <a:pPr marL="12700" marR="5080" lvl="0" indent="0" algn="ctr" rtl="0">
              <a:lnSpc>
                <a:spcPct val="150000"/>
              </a:lnSpc>
              <a:spcBef>
                <a:spcPts val="0"/>
              </a:spcBef>
              <a:spcAft>
                <a:spcPts val="0"/>
              </a:spcAft>
              <a:buNone/>
            </a:pPr>
            <a:r>
              <a:rPr lang="en-US" sz="3600" b="1" dirty="0">
                <a:solidFill>
                  <a:srgbClr val="1F3864"/>
                </a:solidFill>
                <a:latin typeface="Calibri"/>
                <a:ea typeface="Calibri"/>
                <a:cs typeface="Calibri"/>
                <a:sym typeface="Calibri"/>
              </a:rPr>
              <a:t>End of Lecture 23</a:t>
            </a:r>
            <a:endParaRPr sz="36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01CB7-31AD-4E51-A056-A71F749E1170}"/>
              </a:ext>
            </a:extLst>
          </p:cNvPr>
          <p:cNvSpPr>
            <a:spLocks noGrp="1"/>
          </p:cNvSpPr>
          <p:nvPr>
            <p:ph type="title"/>
          </p:nvPr>
        </p:nvSpPr>
        <p:spPr/>
        <p:txBody>
          <a:bodyPr/>
          <a:lstStyle/>
          <a:p>
            <a:r>
              <a:rPr lang="en-GB" dirty="0"/>
              <a:t>Router Hardware</a:t>
            </a:r>
          </a:p>
        </p:txBody>
      </p:sp>
      <p:sp>
        <p:nvSpPr>
          <p:cNvPr id="4" name="Google Shape;72;p2">
            <a:extLst>
              <a:ext uri="{FF2B5EF4-FFF2-40B4-BE49-F238E27FC236}">
                <a16:creationId xmlns:a16="http://schemas.microsoft.com/office/drawing/2014/main" id="{1531F8C8-1270-4D15-B372-8BDE9D4D8A16}"/>
              </a:ext>
            </a:extLst>
          </p:cNvPr>
          <p:cNvSpPr>
            <a:spLocks noGrp="1"/>
          </p:cNvSpPr>
          <p:nvPr>
            <p:ph type="body" idx="1"/>
          </p:nvPr>
        </p:nvSpPr>
        <p:spPr>
          <a:xfrm>
            <a:off x="98324" y="1576452"/>
            <a:ext cx="11255476" cy="464337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114300" indent="0">
              <a:buNone/>
            </a:pPr>
            <a:r>
              <a:rPr lang="en-GB" dirty="0"/>
              <a:t>.</a:t>
            </a:r>
          </a:p>
        </p:txBody>
      </p:sp>
    </p:spTree>
    <p:extLst>
      <p:ext uri="{BB962C8B-B14F-4D97-AF65-F5344CB8AC3E}">
        <p14:creationId xmlns:p14="http://schemas.microsoft.com/office/powerpoint/2010/main" val="74536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a:solidFill>
                  <a:srgbClr val="1F3864"/>
                </a:solidFill>
                <a:latin typeface="Calibri"/>
                <a:ea typeface="Calibri"/>
                <a:cs typeface="Calibri"/>
                <a:sym typeface="Calibri"/>
              </a:rPr>
              <a:t>Router as a Computer</a:t>
            </a:r>
            <a:endParaRPr sz="2800" b="1">
              <a:solidFill>
                <a:srgbClr val="1F3864"/>
              </a:solidFill>
              <a:latin typeface="Calibri"/>
              <a:ea typeface="Calibri"/>
              <a:cs typeface="Calibri"/>
              <a:sym typeface="Calibri"/>
            </a:endParaRPr>
          </a:p>
        </p:txBody>
      </p:sp>
      <p:sp>
        <p:nvSpPr>
          <p:cNvPr id="96" name="Google Shape;96;p6"/>
          <p:cNvSpPr txBox="1"/>
          <p:nvPr/>
        </p:nvSpPr>
        <p:spPr>
          <a:xfrm>
            <a:off x="457200" y="1947672"/>
            <a:ext cx="3107690" cy="426720"/>
          </a:xfrm>
          <a:prstGeom prst="rect">
            <a:avLst/>
          </a:prstGeom>
          <a:noFill/>
          <a:ln>
            <a:noFill/>
          </a:ln>
        </p:spPr>
        <p:txBody>
          <a:bodyPr spcFirstLastPara="1" wrap="square" lIns="0" tIns="0" rIns="0" bIns="0" anchor="t" anchorCtr="0">
            <a:spAutoFit/>
          </a:bodyPr>
          <a:lstStyle/>
          <a:p>
            <a:pPr marL="241300" marR="0" lvl="0" indent="-2286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Router components</a:t>
            </a:r>
            <a:endParaRPr sz="2800">
              <a:solidFill>
                <a:schemeClr val="dk1"/>
              </a:solidFill>
              <a:latin typeface="Calibri"/>
              <a:ea typeface="Calibri"/>
              <a:cs typeface="Calibri"/>
              <a:sym typeface="Calibri"/>
            </a:endParaRPr>
          </a:p>
        </p:txBody>
      </p:sp>
      <p:sp>
        <p:nvSpPr>
          <p:cNvPr id="97" name="Google Shape;97;p6"/>
          <p:cNvSpPr/>
          <p:nvPr/>
        </p:nvSpPr>
        <p:spPr>
          <a:xfrm>
            <a:off x="3886200" y="1676400"/>
            <a:ext cx="7197852" cy="469696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8"/>
          <p:cNvGrpSpPr/>
          <p:nvPr/>
        </p:nvGrpSpPr>
        <p:grpSpPr>
          <a:xfrm>
            <a:off x="2362226" y="4580257"/>
            <a:ext cx="3231515" cy="276999"/>
            <a:chOff x="2793619" y="3961766"/>
            <a:chExt cx="3231515" cy="276999"/>
          </a:xfrm>
        </p:grpSpPr>
        <p:sp>
          <p:nvSpPr>
            <p:cNvPr id="109" name="Google Shape;109;p8"/>
            <p:cNvSpPr txBox="1"/>
            <p:nvPr/>
          </p:nvSpPr>
          <p:spPr>
            <a:xfrm>
              <a:off x="2793619" y="3961766"/>
              <a:ext cx="736600" cy="276999"/>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8"/>
            <p:cNvSpPr txBox="1"/>
            <p:nvPr/>
          </p:nvSpPr>
          <p:spPr>
            <a:xfrm>
              <a:off x="3928999" y="3961766"/>
              <a:ext cx="2096135" cy="276999"/>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8"/>
          <p:cNvSpPr txBox="1"/>
          <p:nvPr/>
        </p:nvSpPr>
        <p:spPr>
          <a:xfrm>
            <a:off x="457200" y="685800"/>
            <a:ext cx="4925695"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1F3864"/>
              </a:buClr>
              <a:buSzPts val="2800"/>
              <a:buFont typeface="Calibri"/>
              <a:buNone/>
            </a:pPr>
            <a:r>
              <a:rPr lang="en-US" sz="2800" b="1" dirty="0">
                <a:solidFill>
                  <a:srgbClr val="1F3864"/>
                </a:solidFill>
                <a:latin typeface="Calibri"/>
                <a:ea typeface="Calibri"/>
                <a:cs typeface="Calibri"/>
                <a:sym typeface="Calibri"/>
              </a:rPr>
              <a:t>Router Boot Process</a:t>
            </a:r>
            <a:endParaRPr sz="2800" b="1" dirty="0">
              <a:solidFill>
                <a:srgbClr val="1F3864"/>
              </a:solidFill>
              <a:latin typeface="Calibri"/>
              <a:ea typeface="Calibri"/>
              <a:cs typeface="Calibri"/>
              <a:sym typeface="Calibri"/>
            </a:endParaRPr>
          </a:p>
        </p:txBody>
      </p:sp>
      <p:sp>
        <p:nvSpPr>
          <p:cNvPr id="114" name="Google Shape;114;p8"/>
          <p:cNvSpPr txBox="1"/>
          <p:nvPr/>
        </p:nvSpPr>
        <p:spPr>
          <a:xfrm>
            <a:off x="479939" y="2031432"/>
            <a:ext cx="6334500" cy="2308294"/>
          </a:xfrm>
          <a:prstGeom prst="rect">
            <a:avLst/>
          </a:prstGeom>
          <a:noFill/>
          <a:ln>
            <a:noFill/>
          </a:ln>
        </p:spPr>
        <p:txBody>
          <a:bodyPr spcFirstLastPara="1" wrap="square" lIns="91425" tIns="91425" rIns="91425" bIns="91425" anchor="t" anchorCtr="0">
            <a:spAutoFit/>
          </a:bodyPr>
          <a:lstStyle/>
          <a:p>
            <a:pPr marL="0" lvl="0" indent="0" algn="l" rtl="0">
              <a:spcAft>
                <a:spcPts val="600"/>
              </a:spcAft>
              <a:buNone/>
            </a:pPr>
            <a:r>
              <a:rPr lang="en-GB" sz="1800" dirty="0">
                <a:latin typeface="Proxima Nova"/>
                <a:ea typeface="Proxima Nova"/>
                <a:cs typeface="Proxima Nova"/>
                <a:sym typeface="Proxima Nova"/>
              </a:rPr>
              <a:t>Major phases in Cisco router Boot Process</a:t>
            </a:r>
          </a:p>
          <a:p>
            <a:pPr marL="285750" lvl="0" indent="-285750" algn="l" rtl="0">
              <a:spcAft>
                <a:spcPts val="600"/>
              </a:spcAft>
              <a:buFont typeface="Arial" panose="020B0604020202020204" pitchFamily="34" charset="0"/>
              <a:buChar char="•"/>
            </a:pPr>
            <a:r>
              <a:rPr lang="en-GB" sz="1800" dirty="0">
                <a:latin typeface="Proxima Nova"/>
                <a:ea typeface="Proxima Nova"/>
                <a:cs typeface="Proxima Nova"/>
                <a:sym typeface="Proxima Nova"/>
              </a:rPr>
              <a:t>Initialize the bootstrap in ROM chip</a:t>
            </a:r>
          </a:p>
          <a:p>
            <a:pPr marL="285750" lvl="0" indent="-285750" algn="l" rtl="0">
              <a:spcAft>
                <a:spcPts val="600"/>
              </a:spcAft>
              <a:buFont typeface="Arial" panose="020B0604020202020204" pitchFamily="34" charset="0"/>
              <a:buChar char="•"/>
            </a:pPr>
            <a:r>
              <a:rPr lang="en-GB" sz="1800" dirty="0">
                <a:latin typeface="Proxima Nova"/>
                <a:ea typeface="Proxima Nova"/>
                <a:cs typeface="Proxima Nova"/>
                <a:sym typeface="Proxima Nova"/>
              </a:rPr>
              <a:t>Run POST </a:t>
            </a:r>
          </a:p>
          <a:p>
            <a:pPr marL="285750" lvl="0" indent="-285750" algn="l" rtl="0">
              <a:spcAft>
                <a:spcPts val="600"/>
              </a:spcAft>
              <a:buFont typeface="Arial" panose="020B0604020202020204" pitchFamily="34" charset="0"/>
              <a:buChar char="•"/>
            </a:pPr>
            <a:r>
              <a:rPr lang="en-GB" sz="1800" dirty="0">
                <a:latin typeface="Proxima Nova"/>
                <a:ea typeface="Proxima Nova"/>
                <a:cs typeface="Proxima Nova"/>
                <a:sym typeface="Proxima Nova"/>
              </a:rPr>
              <a:t>Search for IOS in Flash</a:t>
            </a:r>
          </a:p>
          <a:p>
            <a:pPr marL="285750" lvl="0" indent="-285750" algn="l" rtl="0">
              <a:spcAft>
                <a:spcPts val="600"/>
              </a:spcAft>
              <a:buFont typeface="Arial" panose="020B0604020202020204" pitchFamily="34" charset="0"/>
              <a:buChar char="•"/>
            </a:pPr>
            <a:r>
              <a:rPr lang="en-GB" sz="1800" dirty="0">
                <a:latin typeface="Proxima Nova"/>
                <a:ea typeface="Proxima Nova"/>
                <a:cs typeface="Proxima Nova"/>
                <a:sym typeface="Proxima Nova"/>
              </a:rPr>
              <a:t>Load OS </a:t>
            </a:r>
          </a:p>
          <a:p>
            <a:pPr marL="285750" lvl="0" indent="-285750" algn="l" rtl="0">
              <a:spcAft>
                <a:spcPts val="600"/>
              </a:spcAft>
              <a:buFont typeface="Arial" panose="020B0604020202020204" pitchFamily="34" charset="0"/>
              <a:buChar char="•"/>
            </a:pPr>
            <a:r>
              <a:rPr lang="en-GB" sz="1800" dirty="0">
                <a:latin typeface="Proxima Nova"/>
                <a:ea typeface="Proxima Nova"/>
                <a:cs typeface="Proxima Nova"/>
                <a:sym typeface="Proxima Nova"/>
              </a:rPr>
              <a:t>Find startup-config.txt file in NVRAM</a:t>
            </a:r>
            <a:endParaRPr sz="1800" dirty="0">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F2754745-3AD1-443F-8A6C-ECF6F69DDC46}"/>
              </a:ext>
            </a:extLst>
          </p:cNvPr>
          <p:cNvPicPr>
            <a:picLocks noChangeAspect="1"/>
          </p:cNvPicPr>
          <p:nvPr/>
        </p:nvPicPr>
        <p:blipFill>
          <a:blip r:embed="rId3"/>
          <a:stretch>
            <a:fillRect/>
          </a:stretch>
        </p:blipFill>
        <p:spPr>
          <a:xfrm>
            <a:off x="7243301" y="685800"/>
            <a:ext cx="4282193" cy="58329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p:nvPr/>
        </p:nvSpPr>
        <p:spPr>
          <a:xfrm>
            <a:off x="-231058" y="2064774"/>
            <a:ext cx="11524200" cy="907941"/>
          </a:xfrm>
          <a:prstGeom prst="rect">
            <a:avLst/>
          </a:prstGeom>
          <a:noFill/>
          <a:ln>
            <a:noFill/>
          </a:ln>
        </p:spPr>
        <p:txBody>
          <a:bodyPr spcFirstLastPara="1" wrap="square" lIns="0" tIns="0" rIns="0" bIns="0" anchor="t" anchorCtr="0">
            <a:spAutoFit/>
          </a:bodyPr>
          <a:lstStyle/>
          <a:p>
            <a:pPr marL="698500" marR="0" lvl="0" indent="0" algn="l" rtl="0">
              <a:spcBef>
                <a:spcPts val="310"/>
              </a:spcBef>
              <a:spcAft>
                <a:spcPts val="600"/>
              </a:spcAft>
              <a:buNone/>
            </a:pPr>
            <a:r>
              <a:rPr lang="en-US" sz="2200" b="1" dirty="0">
                <a:solidFill>
                  <a:schemeClr val="dk1"/>
                </a:solidFill>
                <a:latin typeface="Calibri"/>
                <a:ea typeface="Calibri"/>
                <a:cs typeface="Calibri"/>
                <a:sym typeface="Calibri"/>
              </a:rPr>
              <a:t>CPU </a:t>
            </a:r>
            <a:r>
              <a:rPr lang="en-US" sz="2200" dirty="0">
                <a:solidFill>
                  <a:schemeClr val="dk1"/>
                </a:solidFill>
                <a:latin typeface="Calibri"/>
                <a:ea typeface="Calibri"/>
                <a:cs typeface="Calibri"/>
                <a:sym typeface="Calibri"/>
              </a:rPr>
              <a:t>- Executes operating system instructions</a:t>
            </a:r>
            <a:endParaRPr sz="2200" dirty="0">
              <a:solidFill>
                <a:schemeClr val="dk1"/>
              </a:solidFill>
              <a:latin typeface="Calibri"/>
              <a:ea typeface="Calibri"/>
              <a:cs typeface="Calibri"/>
              <a:sym typeface="Calibri"/>
            </a:endParaRPr>
          </a:p>
          <a:p>
            <a:pPr marL="1201420" marR="0" lvl="1" indent="-274319" algn="l" rtl="0">
              <a:spcBef>
                <a:spcPts val="295"/>
              </a:spcBef>
              <a:spcAft>
                <a:spcPts val="600"/>
              </a:spcAft>
              <a:buClr>
                <a:srgbClr val="4471C4"/>
              </a:buClr>
              <a:buSzPts val="1800"/>
              <a:buFont typeface="Noto Sans Symbols"/>
              <a:buChar char="▪"/>
            </a:pPr>
            <a:r>
              <a:rPr lang="en-US" sz="2200" b="0" i="0" u="none" strike="noStrike" cap="none" dirty="0">
                <a:solidFill>
                  <a:schemeClr val="dk1"/>
                </a:solidFill>
                <a:latin typeface="Calibri"/>
                <a:ea typeface="Calibri"/>
                <a:cs typeface="Calibri"/>
                <a:sym typeface="Calibri"/>
              </a:rPr>
              <a:t>such as system initialization, routing functions, and switching functions.</a:t>
            </a:r>
            <a:endParaRPr sz="2200" b="0" i="0" u="none" strike="noStrike" cap="none" dirty="0">
              <a:solidFill>
                <a:schemeClr val="dk1"/>
              </a:solidFill>
              <a:latin typeface="Calibri"/>
              <a:ea typeface="Calibri"/>
              <a:cs typeface="Calibri"/>
              <a:sym typeface="Calibri"/>
            </a:endParaRPr>
          </a:p>
        </p:txBody>
      </p:sp>
      <p:sp>
        <p:nvSpPr>
          <p:cNvPr id="78" name="Google Shape;78;p3"/>
          <p:cNvSpPr txBox="1">
            <a:spLocks noGrp="1"/>
          </p:cNvSpPr>
          <p:nvPr>
            <p:ph type="title"/>
          </p:nvPr>
        </p:nvSpPr>
        <p:spPr>
          <a:xfrm>
            <a:off x="457200" y="685800"/>
            <a:ext cx="4925695" cy="387798"/>
          </a:xfrm>
          <a:prstGeom prst="rect">
            <a:avLst/>
          </a:prstGeom>
          <a:noFill/>
          <a:ln>
            <a:noFill/>
          </a:ln>
        </p:spPr>
        <p:txBody>
          <a:bodyPr spcFirstLastPara="1" wrap="square" lIns="0" tIns="0" rIns="0" bIns="0" anchor="b" anchorCtr="0">
            <a:spAutoFit/>
          </a:bodyPr>
          <a:lstStyle/>
          <a:p>
            <a:pPr marL="12700" lvl="0" indent="0" algn="l" rtl="0">
              <a:lnSpc>
                <a:spcPct val="90000"/>
              </a:lnSpc>
              <a:spcBef>
                <a:spcPts val="0"/>
              </a:spcBef>
              <a:spcAft>
                <a:spcPts val="0"/>
              </a:spcAft>
              <a:buClr>
                <a:srgbClr val="1F3864"/>
              </a:buClr>
              <a:buSzPts val="2800"/>
              <a:buFont typeface="Calibri"/>
              <a:buNone/>
            </a:pPr>
            <a:r>
              <a:rPr lang="en-US" sz="2800" dirty="0">
                <a:latin typeface="Proxima Nova"/>
                <a:ea typeface="Proxima Nova"/>
                <a:cs typeface="Proxima Nova"/>
                <a:sym typeface="Proxima Nova"/>
              </a:rPr>
              <a:t>Router as a Computer (CPU)</a:t>
            </a:r>
            <a:endParaRPr sz="2800" dirty="0">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E2749A-5C95-4689-A597-B61027B808DC}"/>
              </a:ext>
            </a:extLst>
          </p:cNvPr>
          <p:cNvSpPr>
            <a:spLocks noGrp="1"/>
          </p:cNvSpPr>
          <p:nvPr>
            <p:ph type="body" idx="1"/>
          </p:nvPr>
        </p:nvSpPr>
        <p:spPr>
          <a:xfrm>
            <a:off x="0" y="1924028"/>
            <a:ext cx="11175595" cy="4492441"/>
          </a:xfrm>
        </p:spPr>
        <p:txBody>
          <a:bodyPr>
            <a:normAutofit/>
          </a:bodyPr>
          <a:lstStyle/>
          <a:p>
            <a:pPr marL="698500" lvl="0" indent="0">
              <a:lnSpc>
                <a:spcPct val="96111"/>
              </a:lnSpc>
              <a:spcBef>
                <a:spcPts val="150"/>
              </a:spcBef>
              <a:spcAft>
                <a:spcPts val="1200"/>
              </a:spcAft>
              <a:buNone/>
            </a:pPr>
            <a:r>
              <a:rPr lang="en-GB" sz="2000" dirty="0">
                <a:latin typeface="Calibri" panose="020F0502020204030204" pitchFamily="34" charset="0"/>
                <a:cs typeface="Calibri" panose="020F0502020204030204" pitchFamily="34" charset="0"/>
              </a:rPr>
              <a:t>RAM  stores  the  instructions  and  data  needed  to be executed by the CPU. RAM is used to store these components:</a:t>
            </a:r>
          </a:p>
          <a:p>
            <a:pPr marL="857250" marR="5715" lvl="0" indent="0">
              <a:lnSpc>
                <a:spcPct val="96111"/>
              </a:lnSpc>
              <a:spcBef>
                <a:spcPts val="495"/>
              </a:spcBef>
              <a:spcAft>
                <a:spcPts val="1200"/>
              </a:spcAft>
              <a:buNone/>
            </a:pPr>
            <a:r>
              <a:rPr lang="en-GB" sz="2000" dirty="0">
                <a:solidFill>
                  <a:srgbClr val="FF0000"/>
                </a:solidFill>
                <a:latin typeface="Calibri" panose="020F0502020204030204" pitchFamily="34" charset="0"/>
                <a:cs typeface="Calibri" panose="020F0502020204030204" pitchFamily="34" charset="0"/>
              </a:rPr>
              <a:t>–Operating System</a:t>
            </a:r>
            <a:r>
              <a:rPr lang="en-GB" sz="2000" dirty="0">
                <a:latin typeface="Calibri" panose="020F0502020204030204" pitchFamily="34" charset="0"/>
                <a:cs typeface="Calibri" panose="020F0502020204030204" pitchFamily="34" charset="0"/>
              </a:rPr>
              <a:t>: The Cisco IOS (Internetwork Operating System) is copied into  RAM during boot up.</a:t>
            </a:r>
          </a:p>
          <a:p>
            <a:pPr marL="857250" marR="7620" lvl="0" indent="0">
              <a:lnSpc>
                <a:spcPct val="96111"/>
              </a:lnSpc>
              <a:spcBef>
                <a:spcPts val="484"/>
              </a:spcBef>
              <a:spcAft>
                <a:spcPts val="1200"/>
              </a:spcAft>
              <a:buNone/>
            </a:pPr>
            <a:r>
              <a:rPr lang="en-GB" sz="2000" dirty="0">
                <a:solidFill>
                  <a:srgbClr val="FF0000"/>
                </a:solidFill>
                <a:latin typeface="Calibri" panose="020F0502020204030204" pitchFamily="34" charset="0"/>
                <a:cs typeface="Calibri" panose="020F0502020204030204" pitchFamily="34" charset="0"/>
              </a:rPr>
              <a:t>–Running Configuration File</a:t>
            </a:r>
            <a:r>
              <a:rPr lang="en-GB" sz="2000" dirty="0">
                <a:latin typeface="Calibri" panose="020F0502020204030204" pitchFamily="34" charset="0"/>
                <a:cs typeface="Calibri" panose="020F0502020204030204" pitchFamily="34" charset="0"/>
              </a:rPr>
              <a:t>: This is the configuration file that stores the  configuration commands that the router IOS is currently using. The file is </a:t>
            </a:r>
            <a:r>
              <a:rPr lang="en-GB" sz="2000" dirty="0">
                <a:solidFill>
                  <a:srgbClr val="FF0000"/>
                </a:solidFill>
                <a:latin typeface="Calibri" panose="020F0502020204030204" pitchFamily="34" charset="0"/>
                <a:cs typeface="Calibri" panose="020F0502020204030204" pitchFamily="34" charset="0"/>
              </a:rPr>
              <a:t>running-config.txt</a:t>
            </a:r>
            <a:r>
              <a:rPr lang="en-GB" sz="2000" dirty="0">
                <a:latin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cs typeface="Calibri" panose="020F0502020204030204" pitchFamily="34" charset="0"/>
              </a:rPr>
              <a:t>This is shown when we run </a:t>
            </a:r>
          </a:p>
          <a:p>
            <a:pPr marL="857250" marR="7620" lvl="0" indent="0">
              <a:lnSpc>
                <a:spcPct val="96111"/>
              </a:lnSpc>
              <a:spcBef>
                <a:spcPts val="484"/>
              </a:spcBef>
              <a:spcAft>
                <a:spcPts val="1200"/>
              </a:spcAft>
              <a:buNone/>
            </a:pPr>
            <a:r>
              <a:rPr lang="en-GB" sz="2000" dirty="0">
                <a:solidFill>
                  <a:schemeClr val="tx1"/>
                </a:solidFill>
                <a:latin typeface="Calibri" panose="020F0502020204030204" pitchFamily="34" charset="0"/>
                <a:cs typeface="Calibri" panose="020F0502020204030204" pitchFamily="34" charset="0"/>
              </a:rPr>
              <a:t>		</a:t>
            </a:r>
            <a:r>
              <a:rPr lang="en-GB" sz="2000" i="1" dirty="0">
                <a:solidFill>
                  <a:schemeClr val="tx1"/>
                </a:solidFill>
                <a:latin typeface="Times New Roman" panose="02020603050405020304" pitchFamily="18" charset="0"/>
                <a:cs typeface="Times New Roman" panose="02020603050405020304" pitchFamily="18" charset="0"/>
              </a:rPr>
              <a:t>router# show running-config</a:t>
            </a:r>
            <a:r>
              <a:rPr lang="en-GB" sz="2000" dirty="0">
                <a:latin typeface="Times New Roman" panose="02020603050405020304" pitchFamily="18"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97628AF4-3915-4C82-B44E-F84901272666}"/>
              </a:ext>
            </a:extLst>
          </p:cNvPr>
          <p:cNvSpPr>
            <a:spLocks noGrp="1"/>
          </p:cNvSpPr>
          <p:nvPr>
            <p:ph type="title"/>
          </p:nvPr>
        </p:nvSpPr>
        <p:spPr/>
        <p:txBody>
          <a:bodyPr>
            <a:normAutofit/>
          </a:bodyPr>
          <a:lstStyle/>
          <a:p>
            <a:r>
              <a:rPr lang="en-GB" sz="2800" dirty="0"/>
              <a:t>Router as a computer (RAM)</a:t>
            </a:r>
          </a:p>
        </p:txBody>
      </p:sp>
    </p:spTree>
    <p:extLst>
      <p:ext uri="{BB962C8B-B14F-4D97-AF65-F5344CB8AC3E}">
        <p14:creationId xmlns:p14="http://schemas.microsoft.com/office/powerpoint/2010/main" val="101014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6BDF3-E8FD-49EB-87D6-0EF6BE8EA139}"/>
              </a:ext>
            </a:extLst>
          </p:cNvPr>
          <p:cNvSpPr>
            <a:spLocks noGrp="1"/>
          </p:cNvSpPr>
          <p:nvPr>
            <p:ph type="body" idx="1"/>
          </p:nvPr>
        </p:nvSpPr>
        <p:spPr>
          <a:xfrm>
            <a:off x="99547" y="2277990"/>
            <a:ext cx="11175595" cy="4492441"/>
          </a:xfrm>
        </p:spPr>
        <p:txBody>
          <a:bodyPr>
            <a:normAutofit/>
          </a:bodyPr>
          <a:lstStyle/>
          <a:p>
            <a:pPr marL="857250" lvl="0" indent="0">
              <a:lnSpc>
                <a:spcPct val="101388"/>
              </a:lnSpc>
              <a:spcBef>
                <a:spcPts val="280"/>
              </a:spcBef>
              <a:spcAft>
                <a:spcPts val="1200"/>
              </a:spcAft>
              <a:buNone/>
            </a:pPr>
            <a:r>
              <a:rPr lang="en-GB" sz="2000" dirty="0">
                <a:solidFill>
                  <a:srgbClr val="FF0000"/>
                </a:solidFill>
                <a:latin typeface="Calibri" panose="020F0502020204030204" pitchFamily="34" charset="0"/>
                <a:cs typeface="Calibri" panose="020F0502020204030204" pitchFamily="34" charset="0"/>
              </a:rPr>
              <a:t>–IP  Routing  Table</a:t>
            </a:r>
            <a:r>
              <a:rPr lang="en-GB" sz="2000" dirty="0">
                <a:latin typeface="Calibri" panose="020F0502020204030204" pitchFamily="34" charset="0"/>
                <a:cs typeface="Calibri" panose="020F0502020204030204" pitchFamily="34" charset="0"/>
              </a:rPr>
              <a:t>:  This  file  stores  information  about  directly  connected   and remote networks. It is used to determine the best path to forward the packet. We can see it by using </a:t>
            </a:r>
          </a:p>
          <a:p>
            <a:pPr marL="857250" lvl="0" indent="0">
              <a:lnSpc>
                <a:spcPct val="101388"/>
              </a:lnSpc>
              <a:spcBef>
                <a:spcPts val="280"/>
              </a:spcBef>
              <a:spcAft>
                <a:spcPts val="1200"/>
              </a:spcAft>
              <a:buNone/>
            </a:pPr>
            <a:r>
              <a:rPr lang="en-GB" sz="2000" dirty="0">
                <a:latin typeface="Calibri" panose="020F0502020204030204" pitchFamily="34" charset="0"/>
                <a:cs typeface="Calibri" panose="020F0502020204030204" pitchFamily="34" charset="0"/>
              </a:rPr>
              <a:t>		</a:t>
            </a:r>
            <a:r>
              <a:rPr lang="en-GB" sz="2000" i="1" dirty="0">
                <a:latin typeface="Times New Roman" panose="02020603050405020304" pitchFamily="18" charset="0"/>
                <a:cs typeface="Times New Roman" panose="02020603050405020304" pitchFamily="18" charset="0"/>
              </a:rPr>
              <a:t>router# show </a:t>
            </a:r>
            <a:r>
              <a:rPr lang="en-GB" sz="2000" i="1" dirty="0" err="1">
                <a:latin typeface="Times New Roman" panose="02020603050405020304" pitchFamily="18" charset="0"/>
                <a:cs typeface="Times New Roman" panose="02020603050405020304" pitchFamily="18" charset="0"/>
              </a:rPr>
              <a:t>ip</a:t>
            </a:r>
            <a:r>
              <a:rPr lang="en-GB" sz="2000" i="1" dirty="0">
                <a:latin typeface="Times New Roman" panose="02020603050405020304" pitchFamily="18" charset="0"/>
                <a:cs typeface="Times New Roman" panose="02020603050405020304" pitchFamily="18" charset="0"/>
              </a:rPr>
              <a:t> route</a:t>
            </a:r>
            <a:endParaRPr lang="en-GB" sz="2000" dirty="0">
              <a:latin typeface="Calibri" panose="020F0502020204030204" pitchFamily="34" charset="0"/>
              <a:cs typeface="Calibri" panose="020F0502020204030204" pitchFamily="34" charset="0"/>
            </a:endParaRPr>
          </a:p>
          <a:p>
            <a:pPr marL="857250" marR="5080" lvl="0" indent="0">
              <a:lnSpc>
                <a:spcPct val="96111"/>
              </a:lnSpc>
              <a:spcBef>
                <a:spcPts val="530"/>
              </a:spcBef>
              <a:spcAft>
                <a:spcPts val="1200"/>
              </a:spcAft>
              <a:buNone/>
            </a:pPr>
            <a:r>
              <a:rPr lang="en-GB" sz="2000" dirty="0">
                <a:solidFill>
                  <a:srgbClr val="FF0000"/>
                </a:solidFill>
                <a:latin typeface="Calibri" panose="020F0502020204030204" pitchFamily="34" charset="0"/>
                <a:cs typeface="Calibri" panose="020F0502020204030204" pitchFamily="34" charset="0"/>
              </a:rPr>
              <a:t>–ARP Cache</a:t>
            </a:r>
            <a:r>
              <a:rPr lang="en-GB" sz="2000" dirty="0">
                <a:latin typeface="Calibri" panose="020F0502020204030204" pitchFamily="34" charset="0"/>
                <a:cs typeface="Calibri" panose="020F0502020204030204" pitchFamily="34" charset="0"/>
              </a:rPr>
              <a:t>: This cache contains the IPv4 address to MAC address mappings,  similar to the ARP cache on a PC. The ARP cache is used on routers that have LAN  interfaces such as Ethernet interfaces.</a:t>
            </a:r>
          </a:p>
          <a:p>
            <a:pPr marL="857250" marR="5715" lvl="0" indent="0">
              <a:lnSpc>
                <a:spcPct val="96111"/>
              </a:lnSpc>
              <a:spcBef>
                <a:spcPts val="484"/>
              </a:spcBef>
              <a:spcAft>
                <a:spcPts val="1200"/>
              </a:spcAft>
              <a:buNone/>
            </a:pPr>
            <a:r>
              <a:rPr lang="en-GB" sz="2000" dirty="0">
                <a:solidFill>
                  <a:srgbClr val="FF0000"/>
                </a:solidFill>
                <a:latin typeface="Calibri" panose="020F0502020204030204" pitchFamily="34" charset="0"/>
                <a:cs typeface="Calibri" panose="020F0502020204030204" pitchFamily="34" charset="0"/>
              </a:rPr>
              <a:t>–Packet Buffer</a:t>
            </a:r>
            <a:r>
              <a:rPr lang="en-GB" sz="2000" dirty="0">
                <a:latin typeface="Calibri" panose="020F0502020204030204" pitchFamily="34" charset="0"/>
                <a:cs typeface="Calibri" panose="020F0502020204030204" pitchFamily="34" charset="0"/>
              </a:rPr>
              <a:t>: Packets are temporarily stored in a buffer when received on an  interface or before they exit an interface.</a:t>
            </a:r>
          </a:p>
          <a:p>
            <a:pPr marR="5715" lvl="0" indent="0" algn="l">
              <a:lnSpc>
                <a:spcPct val="96111"/>
              </a:lnSpc>
              <a:spcBef>
                <a:spcPts val="500"/>
              </a:spcBef>
              <a:spcAft>
                <a:spcPts val="1200"/>
              </a:spcAft>
              <a:buNone/>
            </a:pPr>
            <a:r>
              <a:rPr lang="en-GB" sz="2000" dirty="0">
                <a:solidFill>
                  <a:schemeClr val="tx1"/>
                </a:solidFill>
                <a:latin typeface="Times New Roman" panose="02020603050405020304" pitchFamily="18" charset="0"/>
                <a:cs typeface="Times New Roman" panose="02020603050405020304" pitchFamily="18" charset="0"/>
              </a:rPr>
              <a:t>      </a:t>
            </a:r>
            <a:r>
              <a:rPr lang="en-GB" sz="2000" i="1" dirty="0">
                <a:solidFill>
                  <a:schemeClr val="tx1"/>
                </a:solidFill>
                <a:latin typeface="Times New Roman" panose="02020603050405020304" pitchFamily="18" charset="0"/>
                <a:cs typeface="Times New Roman" panose="02020603050405020304" pitchFamily="18" charset="0"/>
              </a:rPr>
              <a:t>Note:  RAM </a:t>
            </a:r>
            <a:r>
              <a:rPr lang="en-GB" sz="2000" i="1" dirty="0">
                <a:latin typeface="Times New Roman" panose="02020603050405020304" pitchFamily="18" charset="0"/>
                <a:cs typeface="Times New Roman" panose="02020603050405020304" pitchFamily="18" charset="0"/>
              </a:rPr>
              <a:t>is volatile memory and loses its content when the router is powered down or  restarted.</a:t>
            </a:r>
          </a:p>
          <a:p>
            <a:endParaRPr lang="en-GB" sz="2000" dirty="0"/>
          </a:p>
        </p:txBody>
      </p:sp>
      <p:sp>
        <p:nvSpPr>
          <p:cNvPr id="3" name="Title 2">
            <a:extLst>
              <a:ext uri="{FF2B5EF4-FFF2-40B4-BE49-F238E27FC236}">
                <a16:creationId xmlns:a16="http://schemas.microsoft.com/office/drawing/2014/main" id="{BE8C51DC-4B42-4091-BC32-290D1D881801}"/>
              </a:ext>
            </a:extLst>
          </p:cNvPr>
          <p:cNvSpPr>
            <a:spLocks noGrp="1"/>
          </p:cNvSpPr>
          <p:nvPr>
            <p:ph type="title"/>
          </p:nvPr>
        </p:nvSpPr>
        <p:spPr>
          <a:xfrm>
            <a:off x="178205" y="0"/>
            <a:ext cx="11180236" cy="1325563"/>
          </a:xfrm>
        </p:spPr>
        <p:txBody>
          <a:bodyPr>
            <a:normAutofit/>
          </a:bodyPr>
          <a:lstStyle/>
          <a:p>
            <a:r>
              <a:rPr lang="en-GB" sz="2800" dirty="0"/>
              <a:t>RAM continue</a:t>
            </a:r>
          </a:p>
        </p:txBody>
      </p:sp>
    </p:spTree>
    <p:extLst>
      <p:ext uri="{BB962C8B-B14F-4D97-AF65-F5344CB8AC3E}">
        <p14:creationId xmlns:p14="http://schemas.microsoft.com/office/powerpoint/2010/main" val="119222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152400" y="1601250"/>
            <a:ext cx="11648700" cy="3351174"/>
          </a:xfrm>
          <a:prstGeom prst="rect">
            <a:avLst/>
          </a:prstGeom>
          <a:noFill/>
          <a:ln>
            <a:noFill/>
          </a:ln>
        </p:spPr>
        <p:txBody>
          <a:bodyPr spcFirstLastPara="1" wrap="square" lIns="0" tIns="0" rIns="0" bIns="0" anchor="t" anchorCtr="0">
            <a:spAutoFit/>
          </a:bodyPr>
          <a:lstStyle/>
          <a:p>
            <a:pPr marL="698500" marR="5080" lvl="0" indent="0" algn="l" rtl="0">
              <a:lnSpc>
                <a:spcPct val="80000"/>
              </a:lnSpc>
              <a:spcBef>
                <a:spcPts val="550"/>
              </a:spcBef>
              <a:spcAft>
                <a:spcPts val="0"/>
              </a:spcAft>
              <a:buNone/>
            </a:pPr>
            <a:endParaRPr lang="en-US" sz="2000" b="1" dirty="0">
              <a:solidFill>
                <a:schemeClr val="dk1"/>
              </a:solidFill>
              <a:latin typeface="Proxima Nova"/>
              <a:ea typeface="Proxima Nova"/>
              <a:cs typeface="Proxima Nova"/>
              <a:sym typeface="Proxima Nova"/>
            </a:endParaRPr>
          </a:p>
          <a:p>
            <a:pPr marL="984250" marR="5080" lvl="0" indent="-285750" algn="l" rtl="0">
              <a:lnSpc>
                <a:spcPct val="80000"/>
              </a:lnSpc>
              <a:spcAft>
                <a:spcPts val="1800"/>
              </a:spcAft>
              <a:buFont typeface="Arial" panose="020B0604020202020204" pitchFamily="34" charset="0"/>
              <a:buChar char="•"/>
            </a:pPr>
            <a:r>
              <a:rPr lang="en-US" sz="2000" dirty="0">
                <a:solidFill>
                  <a:schemeClr val="dk1"/>
                </a:solidFill>
                <a:latin typeface="Calibri" panose="020F0502020204030204" pitchFamily="34" charset="0"/>
                <a:ea typeface="Proxima Nova"/>
                <a:cs typeface="Calibri" panose="020F0502020204030204" pitchFamily="34" charset="0"/>
                <a:sym typeface="Proxima Nova"/>
              </a:rPr>
              <a:t>Holds diagnostic software used when router is  powered up.  Stores the router’s bootstrap program.</a:t>
            </a:r>
          </a:p>
          <a:p>
            <a:pPr marL="984250" marR="5080" lvl="0" indent="-285750" algn="l" rtl="0">
              <a:lnSpc>
                <a:spcPct val="80000"/>
              </a:lnSpc>
              <a:spcAft>
                <a:spcPts val="1800"/>
              </a:spcAft>
              <a:buFont typeface="Arial" panose="020B0604020202020204" pitchFamily="34" charset="0"/>
              <a:buChar char="•"/>
            </a:pPr>
            <a:r>
              <a:rPr lang="en-US" sz="2000" dirty="0">
                <a:solidFill>
                  <a:schemeClr val="dk1"/>
                </a:solidFill>
                <a:latin typeface="Calibri" panose="020F0502020204030204" pitchFamily="34" charset="0"/>
                <a:ea typeface="Proxima Nova"/>
                <a:cs typeface="Calibri" panose="020F0502020204030204" pitchFamily="34" charset="0"/>
                <a:sym typeface="Proxima Nova"/>
              </a:rPr>
              <a:t>ROM is a form of permanent storage.</a:t>
            </a:r>
          </a:p>
          <a:p>
            <a:pPr marL="984250" marR="5080" lvl="0" indent="-285750" algn="l" rtl="0">
              <a:lnSpc>
                <a:spcPct val="80000"/>
              </a:lnSpc>
              <a:spcAft>
                <a:spcPts val="1800"/>
              </a:spcAft>
              <a:buFont typeface="Arial" panose="020B0604020202020204" pitchFamily="34" charset="0"/>
              <a:buChar char="•"/>
            </a:pPr>
            <a:r>
              <a:rPr lang="en-US" sz="20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ROM uses firmware, which is software that is embedded inside the  integrated circuit.</a:t>
            </a:r>
            <a:endParaRPr lang="en-US" sz="2000" dirty="0">
              <a:solidFill>
                <a:schemeClr val="dk1"/>
              </a:solidFill>
              <a:latin typeface="Calibri" panose="020F0502020204030204" pitchFamily="34" charset="0"/>
              <a:ea typeface="Proxima Nova"/>
              <a:cs typeface="Calibri" panose="020F0502020204030204" pitchFamily="34" charset="0"/>
              <a:sym typeface="Proxima Nova"/>
            </a:endParaRPr>
          </a:p>
          <a:p>
            <a:pPr marL="984250" marR="5080" lvl="0" indent="-285750" algn="l" rtl="0">
              <a:lnSpc>
                <a:spcPct val="80000"/>
              </a:lnSpc>
              <a:spcAft>
                <a:spcPts val="1800"/>
              </a:spcAft>
              <a:buFont typeface="Arial" panose="020B0604020202020204" pitchFamily="34" charset="0"/>
              <a:buChar char="•"/>
            </a:pPr>
            <a:r>
              <a:rPr lang="en-US" sz="20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Firmware includes the software that does not normally need  to </a:t>
            </a:r>
            <a:r>
              <a:rPr lang="en-US" sz="2000" dirty="0">
                <a:solidFill>
                  <a:schemeClr val="dk1"/>
                </a:solidFill>
                <a:latin typeface="Calibri" panose="020F0502020204030204" pitchFamily="34" charset="0"/>
                <a:ea typeface="Proxima Nova"/>
                <a:cs typeface="Calibri" panose="020F0502020204030204" pitchFamily="34" charset="0"/>
                <a:sym typeface="Proxima Nova"/>
              </a:rPr>
              <a:t>be modified or upgraded, such as the boot up instructions.</a:t>
            </a:r>
          </a:p>
          <a:p>
            <a:pPr marL="984250" marR="5080" lvl="0" indent="-285750" algn="l" rtl="0">
              <a:lnSpc>
                <a:spcPct val="80000"/>
              </a:lnSpc>
              <a:spcAft>
                <a:spcPts val="1800"/>
              </a:spcAft>
              <a:buFont typeface="Arial" panose="020B0604020202020204" pitchFamily="34" charset="0"/>
              <a:buChar char="•"/>
            </a:pPr>
            <a:r>
              <a:rPr lang="en-US" sz="2000" i="0" u="none" strike="noStrike" cap="none" dirty="0">
                <a:solidFill>
                  <a:schemeClr val="dk1"/>
                </a:solidFill>
                <a:latin typeface="Calibri" panose="020F0502020204030204" pitchFamily="34" charset="0"/>
                <a:ea typeface="Proxima Nova"/>
                <a:cs typeface="Calibri" panose="020F0502020204030204" pitchFamily="34" charset="0"/>
                <a:sym typeface="Proxima Nova"/>
              </a:rPr>
              <a:t>ROM does not lose its contents when the router loses power or  is restarted.</a:t>
            </a:r>
            <a:endParaRPr sz="2000" i="0" u="none" strike="noStrike" cap="none" dirty="0">
              <a:solidFill>
                <a:schemeClr val="dk1"/>
              </a:solidFill>
              <a:latin typeface="Calibri" panose="020F0502020204030204" pitchFamily="34" charset="0"/>
              <a:ea typeface="Proxima Nova"/>
              <a:cs typeface="Calibri" panose="020F0502020204030204" pitchFamily="34" charset="0"/>
              <a:sym typeface="Proxima Nova"/>
            </a:endParaRPr>
          </a:p>
          <a:p>
            <a:pPr marL="1612900" marR="6350" lvl="2" indent="0" algn="l" rtl="0">
              <a:lnSpc>
                <a:spcPct val="107722"/>
              </a:lnSpc>
              <a:spcBef>
                <a:spcPts val="535"/>
              </a:spcBef>
              <a:spcAft>
                <a:spcPts val="0"/>
              </a:spcAft>
              <a:buClr>
                <a:schemeClr val="dk1"/>
              </a:buClr>
              <a:buSzPts val="1800"/>
              <a:buFont typeface="Calibri"/>
              <a:buNone/>
            </a:pPr>
            <a:endParaRPr sz="2000" i="0" u="none" strike="noStrike" cap="none" dirty="0">
              <a:solidFill>
                <a:schemeClr val="dk1"/>
              </a:solidFill>
              <a:latin typeface="Proxima Nova"/>
              <a:ea typeface="Proxima Nova"/>
              <a:cs typeface="Proxima Nova"/>
              <a:sym typeface="Proxima Nova"/>
            </a:endParaRPr>
          </a:p>
        </p:txBody>
      </p:sp>
      <p:sp>
        <p:nvSpPr>
          <p:cNvPr id="84" name="Google Shape;84;p4"/>
          <p:cNvSpPr txBox="1">
            <a:spLocks noGrp="1"/>
          </p:cNvSpPr>
          <p:nvPr>
            <p:ph type="title"/>
          </p:nvPr>
        </p:nvSpPr>
        <p:spPr>
          <a:xfrm>
            <a:off x="270387" y="872612"/>
            <a:ext cx="4925695" cy="387798"/>
          </a:xfrm>
          <a:prstGeom prst="rect">
            <a:avLst/>
          </a:prstGeom>
          <a:noFill/>
          <a:ln>
            <a:noFill/>
          </a:ln>
        </p:spPr>
        <p:txBody>
          <a:bodyPr spcFirstLastPara="1" wrap="square" lIns="0" tIns="0" rIns="0" bIns="0" anchor="b" anchorCtr="0">
            <a:spAutoFit/>
          </a:bodyPr>
          <a:lstStyle/>
          <a:p>
            <a:pPr marL="12700" lvl="0" indent="0" algn="l" rtl="0">
              <a:lnSpc>
                <a:spcPct val="90000"/>
              </a:lnSpc>
              <a:spcBef>
                <a:spcPts val="0"/>
              </a:spcBef>
              <a:spcAft>
                <a:spcPts val="0"/>
              </a:spcAft>
              <a:buClr>
                <a:srgbClr val="1F3864"/>
              </a:buClr>
              <a:buSzPts val="2800"/>
              <a:buFont typeface="Calibri"/>
              <a:buNone/>
            </a:pPr>
            <a:r>
              <a:rPr lang="en-US" sz="2800" dirty="0">
                <a:latin typeface="Calibri"/>
                <a:ea typeface="Calibri"/>
                <a:cs typeface="Calibri"/>
                <a:sym typeface="Calibri"/>
              </a:rPr>
              <a:t>Router as a Computer (ROM)</a:t>
            </a:r>
            <a:endParaRPr sz="2800"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NG College Slide Them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1621</Words>
  <Application>Microsoft Office PowerPoint</Application>
  <PresentationFormat>Widescreen</PresentationFormat>
  <Paragraphs>147</Paragraphs>
  <Slides>27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Arial</vt:lpstr>
      <vt:lpstr>Proxima Nova</vt:lpstr>
      <vt:lpstr>Wingdings</vt:lpstr>
      <vt:lpstr>Noto Sans Symbols</vt:lpstr>
      <vt:lpstr>Times New Roman</vt:lpstr>
      <vt:lpstr>ING College Slide Themes</vt:lpstr>
      <vt:lpstr>Routing Basics</vt:lpstr>
      <vt:lpstr>Router as a Computer</vt:lpstr>
      <vt:lpstr>Router Hardware</vt:lpstr>
      <vt:lpstr>PowerPoint Presentation</vt:lpstr>
      <vt:lpstr>PowerPoint Presentation</vt:lpstr>
      <vt:lpstr>Router as a Computer (CPU)</vt:lpstr>
      <vt:lpstr>Router as a computer (RAM)</vt:lpstr>
      <vt:lpstr>RAM continue</vt:lpstr>
      <vt:lpstr>Router as a Computer (ROM)</vt:lpstr>
      <vt:lpstr>Router as a Computer (Flash)</vt:lpstr>
      <vt:lpstr>PowerPoint Presentation</vt:lpstr>
      <vt:lpstr>PowerPoint Presentation</vt:lpstr>
      <vt:lpstr>Interfaces in a Router</vt:lpstr>
      <vt:lpstr>PowerPoint Presentation</vt:lpstr>
      <vt:lpstr>PowerPoint Presentation</vt:lpstr>
      <vt:lpstr>Router Interfaces</vt:lpstr>
      <vt:lpstr>PowerPoint Presentation</vt:lpstr>
      <vt:lpstr>PowerPoint Presentation</vt:lpstr>
      <vt:lpstr>PowerPoint Presentation</vt:lpstr>
      <vt:lpstr>PowerPoint Presentation</vt:lpstr>
      <vt:lpstr>Router determines the best path </vt:lpstr>
      <vt:lpstr>PowerPoint Presentation</vt:lpstr>
      <vt:lpstr>Routing Table</vt:lpstr>
      <vt:lpstr>PowerPoint Presentation</vt:lpstr>
      <vt:lpstr>PowerPoint Presentation</vt:lpstr>
      <vt:lpstr>Dynamic Routing Protocols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Basics</dc:title>
  <dc:creator>Biwash Adhikari</dc:creator>
  <cp:lastModifiedBy>Amar</cp:lastModifiedBy>
  <cp:revision>75</cp:revision>
  <dcterms:created xsi:type="dcterms:W3CDTF">2020-09-05T04:27:31Z</dcterms:created>
  <dcterms:modified xsi:type="dcterms:W3CDTF">2024-03-30T08:59:16Z</dcterms:modified>
</cp:coreProperties>
</file>