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5" r:id="rId5"/>
    <p:sldId id="259" r:id="rId6"/>
    <p:sldId id="286" r:id="rId7"/>
    <p:sldId id="260" r:id="rId8"/>
    <p:sldId id="288" r:id="rId9"/>
    <p:sldId id="261" r:id="rId10"/>
    <p:sldId id="287" r:id="rId11"/>
    <p:sldId id="262" r:id="rId12"/>
    <p:sldId id="263" r:id="rId13"/>
    <p:sldId id="273" r:id="rId14"/>
    <p:sldId id="274" r:id="rId15"/>
    <p:sldId id="289" r:id="rId16"/>
    <p:sldId id="275" r:id="rId17"/>
    <p:sldId id="291" r:id="rId18"/>
    <p:sldId id="276" r:id="rId19"/>
    <p:sldId id="277" r:id="rId20"/>
    <p:sldId id="278" r:id="rId21"/>
    <p:sldId id="279" r:id="rId22"/>
    <p:sldId id="280" r:id="rId23"/>
    <p:sldId id="284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g9wE486ARxoi/VWTq7tfh/csZl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7111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044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7426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2572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06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2725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8221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7039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409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760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4492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693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1601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5018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3093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3650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61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850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99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31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" name="Google Shape;4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0" descr="A picture containing street, person, riding, lamp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0"/>
          <p:cNvSpPr/>
          <p:nvPr/>
        </p:nvSpPr>
        <p:spPr>
          <a:xfrm>
            <a:off x="-82210" y="-1714"/>
            <a:ext cx="12103693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9803"/>
                </a:srgbClr>
              </a:gs>
              <a:gs pos="80000">
                <a:srgbClr val="FFFFFF">
                  <a:alpha val="84705"/>
                </a:srgbClr>
              </a:gs>
              <a:gs pos="100000">
                <a:srgbClr val="FFFFFF">
                  <a:alpha val="84705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3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30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4" name="Google Shape;14;p30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30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" name="Google Shape;16;p30" descr="A picture containing drawing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0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0" descr="A close up of a sign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2667000" y="3048000"/>
            <a:ext cx="680978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95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rPr lang="en-US" sz="3600">
                <a:latin typeface="Proxima Nova"/>
                <a:ea typeface="Proxima Nova"/>
                <a:cs typeface="Proxima Nova"/>
                <a:sym typeface="Proxima Nova"/>
              </a:rPr>
              <a:t>Computer Security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5057477" y="1784746"/>
            <a:ext cx="202882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3014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1F3864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lang="en-US" sz="3200" b="1" dirty="0">
                <a:solidFill>
                  <a:srgbClr val="1F3864"/>
                </a:solidFill>
                <a:latin typeface="Proxima Nova"/>
                <a:ea typeface="Proxima Nova"/>
                <a:cs typeface="Proxima Nova"/>
                <a:sym typeface="Proxima Nova"/>
              </a:rPr>
              <a:t>24</a:t>
            </a:r>
            <a:endParaRPr sz="3200" b="1" i="0" u="none" strike="noStrike" cap="none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253585" y="4372809"/>
            <a:ext cx="7636608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44060"/>
                </a:solidFill>
                <a:latin typeface="Proxima Nova"/>
                <a:ea typeface="Proxima Nova"/>
                <a:cs typeface="Proxima Nova"/>
                <a:sym typeface="Proxima Nova"/>
              </a:rPr>
              <a:t>CT4005NI </a:t>
            </a:r>
            <a:r>
              <a:rPr lang="en-US"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 Computer Hardware and Software</a:t>
            </a:r>
            <a:endParaRPr sz="2000" b="1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spcBef>
                <a:spcPts val="165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Architectures</a:t>
            </a:r>
            <a:endParaRPr sz="2000" b="1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F2BA0D-1657-4F53-8C9A-BC4D7711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05" y="2032183"/>
            <a:ext cx="11175595" cy="4492441"/>
          </a:xfrm>
        </p:spPr>
        <p:txBody>
          <a:bodyPr/>
          <a:lstStyle/>
          <a:p>
            <a:pPr marL="298450" indent="-285750" algn="l">
              <a:lnSpc>
                <a:spcPct val="115000"/>
              </a:lnSpc>
              <a:spcBef>
                <a:spcPts val="5"/>
              </a:spcBef>
              <a:spcAft>
                <a:spcPts val="1200"/>
              </a:spcAft>
            </a:pPr>
            <a:r>
              <a:rPr lang="en-GB" dirty="0">
                <a:latin typeface="Proxima Nova"/>
                <a:ea typeface="Proxima Nova"/>
                <a:cs typeface="Proxima Nova"/>
                <a:sym typeface="Proxima Nova"/>
              </a:rPr>
              <a:t>A worm is a self-replicating program that is harmful to networks.</a:t>
            </a:r>
          </a:p>
          <a:p>
            <a:pPr marL="298450" indent="-285750" algn="l">
              <a:lnSpc>
                <a:spcPct val="115000"/>
              </a:lnSpc>
              <a:spcBef>
                <a:spcPts val="5"/>
              </a:spcBef>
              <a:spcAft>
                <a:spcPts val="1200"/>
              </a:spcAft>
            </a:pPr>
            <a:r>
              <a:rPr lang="en-GB" dirty="0">
                <a:latin typeface="Proxima Nova"/>
                <a:ea typeface="Proxima Nova"/>
                <a:cs typeface="Proxima Nova"/>
                <a:sym typeface="Proxima Nova"/>
              </a:rPr>
              <a:t>It duplicates its code over the network to the hosts, often without any user intervention.</a:t>
            </a:r>
          </a:p>
          <a:p>
            <a:pPr marL="298450" indent="-285750" algn="l">
              <a:lnSpc>
                <a:spcPct val="115000"/>
              </a:lnSpc>
              <a:spcBef>
                <a:spcPts val="5"/>
              </a:spcBef>
              <a:spcAft>
                <a:spcPts val="1200"/>
              </a:spcAft>
            </a:pPr>
            <a:r>
              <a:rPr lang="en-GB" dirty="0">
                <a:latin typeface="Proxima Nova"/>
                <a:ea typeface="Proxima Nova"/>
                <a:cs typeface="Proxima Nova"/>
                <a:sym typeface="Proxima Nova"/>
              </a:rPr>
              <a:t>It doesn't attach itself to a program to infect a host.</a:t>
            </a:r>
          </a:p>
          <a:p>
            <a:pPr marL="298450" indent="-285750" algn="l">
              <a:lnSpc>
                <a:spcPct val="115000"/>
              </a:lnSpc>
              <a:spcBef>
                <a:spcPts val="5"/>
              </a:spcBef>
              <a:spcAft>
                <a:spcPts val="1200"/>
              </a:spcAft>
            </a:pPr>
            <a:r>
              <a:rPr lang="en-GB" dirty="0">
                <a:latin typeface="Proxima Nova"/>
                <a:ea typeface="Proxima Nova"/>
                <a:cs typeface="Proxima Nova"/>
                <a:sym typeface="Proxima Nova"/>
              </a:rPr>
              <a:t>Though worms doesn't damage data or applications, it is harmful to network, as it  consumes bandwidth.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DEDFCA-2AA6-4F98-A0FC-33E352D6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Worms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6603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/>
        </p:nvSpPr>
        <p:spPr>
          <a:xfrm>
            <a:off x="656303" y="2086897"/>
            <a:ext cx="10381500" cy="307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66713" marR="0" lvl="0" indent="-468313" algn="just" rtl="0">
              <a:lnSpc>
                <a:spcPct val="115000"/>
              </a:lnSpc>
              <a:spcBef>
                <a:spcPts val="144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Trojans are often disguised as useful software.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66713" marR="5715" lvl="0" indent="-468313" algn="just" rtl="0">
              <a:lnSpc>
                <a:spcPct val="115000"/>
              </a:lnSpc>
              <a:spcBef>
                <a:spcPts val="355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is hidden in software that appears to do one thing, and yet behind the scenes it does  another.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66713" marR="81280" lvl="0" indent="-468313" algn="just" rtl="0">
              <a:lnSpc>
                <a:spcPct val="115000"/>
              </a:lnSpc>
              <a:spcBef>
                <a:spcPts val="85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 infected computer in a network could be sending critical data to others along with  Trojan horses.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66713" marR="5080" lvl="0" indent="-468313" algn="just" rtl="0">
              <a:lnSpc>
                <a:spcPct val="115000"/>
              </a:lnSpc>
              <a:spcBef>
                <a:spcPts val="1555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Anti-virus is software designed specifically to detect, disable, and remove viruses, worms,  and Trojans before they infect a computer.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533400" y="724725"/>
            <a:ext cx="727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Trojans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/>
        </p:nvSpPr>
        <p:spPr>
          <a:xfrm>
            <a:off x="533400" y="1890252"/>
            <a:ext cx="11201400" cy="291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0" marR="0" lvl="0" indent="-114300" algn="l" rtl="0">
              <a:lnSpc>
                <a:spcPct val="115000"/>
              </a:lnSpc>
              <a:spcBef>
                <a:spcPts val="144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Adware is a software program that displays advertising on your computer.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14300" marR="0" lvl="0" indent="-114300" algn="l" rtl="0">
              <a:lnSpc>
                <a:spcPct val="115000"/>
              </a:lnSpc>
              <a:spcBef>
                <a:spcPts val="144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Usually distributed with downloaded software.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14300" marR="0" lvl="0" indent="-114300" algn="l" rtl="0">
              <a:lnSpc>
                <a:spcPct val="115000"/>
              </a:lnSpc>
              <a:spcBef>
                <a:spcPts val="144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Most often, adware is displayed in a popup window.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14300" marR="5080" lvl="0" indent="-114300" algn="l" rtl="0">
              <a:lnSpc>
                <a:spcPct val="115000"/>
              </a:lnSpc>
              <a:spcBef>
                <a:spcPts val="355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Adware popup windows are difficult to control and opens new windows faster than users  can close them.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533400" y="724725"/>
            <a:ext cx="75852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Adware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/>
        </p:nvSpPr>
        <p:spPr>
          <a:xfrm>
            <a:off x="457200" y="2096790"/>
            <a:ext cx="8382000" cy="235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487C"/>
                </a:solidFill>
                <a:latin typeface="Calibri"/>
                <a:ea typeface="Calibri"/>
                <a:cs typeface="Calibri"/>
                <a:sym typeface="Calibri"/>
              </a:rPr>
              <a:t>Data Wiping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-114300" algn="l" rtl="0">
              <a:lnSpc>
                <a:spcPct val="150000"/>
              </a:lnSpc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wiping, also known as secure erase, is a procedure performed to permanently delete  data from a hard drive.</a:t>
            </a:r>
            <a:endParaRPr sz="15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3510" marR="0" lvl="0" indent="-1308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performed on hard drives containing sensitive data such as financial information.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3510" marR="0" lvl="0" indent="-1308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not enough to delete files or even format  the drive.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3510" marR="0" lvl="0" indent="-165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8839200" y="3581400"/>
            <a:ext cx="2840979" cy="281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533400" y="762000"/>
            <a:ext cx="92202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Data Wiping, Hard Drive Destruction and Recycling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/>
        </p:nvSpPr>
        <p:spPr>
          <a:xfrm>
            <a:off x="990600" y="1752600"/>
            <a:ext cx="10589259" cy="297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-114300" algn="l" rtl="0">
              <a:lnSpc>
                <a:spcPct val="150000"/>
              </a:lnSpc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 with sensitive data should always establish clear policies for hard drive  disposal.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None/>
            </a:pPr>
            <a:endParaRPr sz="15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3510" marR="0" lvl="0" indent="-1308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Destroying the hard drive is the best option for companies with sensitive data.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-114300" algn="l" rtl="0">
              <a:lnSpc>
                <a:spcPct val="15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fully ensure that data cannot be recovered, one should carefully shatter the platters  with a hammer and safely dispose the pieces.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5"/>
              </a:spcBef>
              <a:spcAft>
                <a:spcPts val="0"/>
              </a:spcAft>
              <a:buNone/>
            </a:pP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3510" marR="0" lvl="0" indent="-1308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storage media, like CDs, must also be destroyed using Shredding Machine.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22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533400" y="718911"/>
            <a:ext cx="92202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lvl="0"/>
            <a:r>
              <a:rPr lang="en-US" sz="2800" b="1" dirty="0">
                <a:solidFill>
                  <a:srgbClr val="1F487C"/>
                </a:solidFill>
                <a:latin typeface="Calibri"/>
                <a:ea typeface="Calibri"/>
                <a:cs typeface="Calibri"/>
                <a:sym typeface="Calibri"/>
              </a:rPr>
              <a:t>Hard Drive Destruction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5ECA47-55B5-4F91-B967-82373F3C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202" y="1963739"/>
            <a:ext cx="11175595" cy="4492441"/>
          </a:xfrm>
        </p:spPr>
        <p:txBody>
          <a:bodyPr/>
          <a:lstStyle/>
          <a:p>
            <a:pPr marL="0" lvl="0" indent="0" algn="l">
              <a:spcBef>
                <a:spcPts val="25"/>
              </a:spcBef>
              <a:buNone/>
            </a:pPr>
            <a:endParaRPr lang="en-GB" sz="17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3510" lvl="0" indent="-130810" algn="l">
              <a:spcBef>
                <a:spcPts val="0"/>
              </a:spcBef>
            </a:pPr>
            <a:r>
              <a:rPr lang="en-GB" dirty="0"/>
              <a:t>Hard drives that do not contain sensitive data should be reused in other computers.</a:t>
            </a:r>
          </a:p>
          <a:p>
            <a:pPr marL="0" lvl="0" indent="0" algn="l">
              <a:spcBef>
                <a:spcPts val="30"/>
              </a:spcBef>
              <a:buSzPts val="1750"/>
              <a:buNone/>
            </a:pPr>
            <a:endParaRPr lang="en-GB" sz="17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3510" lvl="0" indent="-130810" algn="l">
              <a:spcBef>
                <a:spcPts val="0"/>
              </a:spcBef>
            </a:pPr>
            <a:r>
              <a:rPr lang="en-GB" dirty="0"/>
              <a:t>It can be reformatted or reinstalled.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34677-B22D-4892-8220-60430959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87" y="638176"/>
            <a:ext cx="11180236" cy="1325563"/>
          </a:xfrm>
        </p:spPr>
        <p:txBody>
          <a:bodyPr/>
          <a:lstStyle/>
          <a:p>
            <a:r>
              <a:rPr lang="en-GB" sz="2400" dirty="0">
                <a:solidFill>
                  <a:srgbClr val="1F487C"/>
                </a:solidFill>
              </a:rPr>
              <a:t>Hard Drive Recycling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43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/>
        </p:nvSpPr>
        <p:spPr>
          <a:xfrm>
            <a:off x="1219200" y="1752600"/>
            <a:ext cx="10744200" cy="444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F487C"/>
                </a:solidFill>
                <a:latin typeface="Calibri"/>
                <a:ea typeface="Calibri"/>
                <a:cs typeface="Calibri"/>
                <a:sym typeface="Calibri"/>
              </a:rPr>
              <a:t>16.3.1 Basic Local Security Policy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-1143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security policy should describe how a company addresses security issues.</a:t>
            </a:r>
            <a:endParaRPr/>
          </a:p>
          <a:p>
            <a:pPr marL="12700" marR="5080" lvl="0" indent="-114300" algn="l" rtl="0">
              <a:lnSpc>
                <a:spcPct val="150100"/>
              </a:lnSpc>
              <a:spcBef>
                <a:spcPts val="95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Though local security policies may vary between organizations, there are questions all  organizations should ask:</a:t>
            </a:r>
            <a:endParaRPr/>
          </a:p>
          <a:p>
            <a:pPr marL="0" marR="0" lvl="0" indent="0" algn="l" rtl="0"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None/>
            </a:pP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6910" marR="0" lvl="1" indent="-130809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assets require protection?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76910" marR="0" lvl="1" indent="-130809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possible threats?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76910" marR="0" lvl="1" indent="-130809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to do in the event of a security breach?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2350"/>
              <a:buFont typeface="Arial"/>
              <a:buNone/>
            </a:pPr>
            <a:endParaRPr sz="23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3510" marR="0" lvl="0" indent="-1308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policies should be reviewed regularly and updated as necessary.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3510" marR="0" lvl="0" indent="-1308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guidelines are an important component of a security policy.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3510" marR="0" lvl="0" indent="-1308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also define employee access to data (Public, Top Secret) in a security policy.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533400" y="762000"/>
            <a:ext cx="92202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23.3 Identify Security Procedures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EC3FAD-7360-410B-9924-798CCFC6A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330" y="1894531"/>
            <a:ext cx="11175595" cy="4492441"/>
          </a:xfrm>
        </p:spPr>
        <p:txBody>
          <a:bodyPr/>
          <a:lstStyle/>
          <a:p>
            <a:r>
              <a:rPr lang="en-GB" dirty="0"/>
              <a:t>Password should be unique and should not contain person’s or organization First name and Last name.</a:t>
            </a:r>
          </a:p>
          <a:p>
            <a:r>
              <a:rPr lang="en-GB" dirty="0"/>
              <a:t>Password should contain letters, numbers and special characters(symbols) and also have Uppercase and Lowercase letters.</a:t>
            </a:r>
          </a:p>
          <a:p>
            <a:r>
              <a:rPr lang="en-GB" dirty="0"/>
              <a:t>Password should be long enough at least 8, but longer is preferred.</a:t>
            </a:r>
          </a:p>
          <a:p>
            <a:r>
              <a:rPr lang="en-GB" dirty="0"/>
              <a:t>Password should not be shared with others.</a:t>
            </a:r>
          </a:p>
          <a:p>
            <a:r>
              <a:rPr lang="en-GB" dirty="0"/>
              <a:t>Password should be changed in a certain time.</a:t>
            </a:r>
          </a:p>
          <a:p>
            <a:r>
              <a:rPr lang="en-GB" dirty="0"/>
              <a:t>Do not use same password for different websites or logins. Like do not use same password for your bank account, Facebook, YouTube or any other services.</a:t>
            </a:r>
          </a:p>
          <a:p>
            <a:pPr marL="571500" lvl="1" indent="0">
              <a:buNone/>
            </a:pPr>
            <a:r>
              <a:rPr lang="en-GB" dirty="0"/>
              <a:t>		</a:t>
            </a:r>
            <a:r>
              <a:rPr lang="en-GB" sz="3200" i="1" dirty="0" err="1"/>
              <a:t>eg</a:t>
            </a:r>
            <a:r>
              <a:rPr lang="en-GB" sz="3200" i="1" dirty="0"/>
              <a:t>:  As54@97h#n</a:t>
            </a:r>
            <a:endParaRPr lang="en-GB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F1917C-6DB8-4E29-AF2B-A23CD9376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05" y="294047"/>
            <a:ext cx="11180236" cy="938275"/>
          </a:xfrm>
        </p:spPr>
        <p:txBody>
          <a:bodyPr>
            <a:normAutofit/>
          </a:bodyPr>
          <a:lstStyle/>
          <a:p>
            <a:r>
              <a:rPr lang="en-GB" sz="2400" dirty="0"/>
              <a:t>Password guidelines</a:t>
            </a:r>
          </a:p>
        </p:txBody>
      </p:sp>
    </p:spTree>
    <p:extLst>
      <p:ext uri="{BB962C8B-B14F-4D97-AF65-F5344CB8AC3E}">
        <p14:creationId xmlns:p14="http://schemas.microsoft.com/office/powerpoint/2010/main" val="265805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/>
        </p:nvSpPr>
        <p:spPr>
          <a:xfrm>
            <a:off x="914399" y="1697505"/>
            <a:ext cx="11001755" cy="448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security is as important as data security. When a computer is taken, the data is  also stolen.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None/>
            </a:pPr>
            <a:endParaRPr sz="15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to physically protect computer equipment: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0"/>
              </a:spcBef>
              <a:spcAft>
                <a:spcPts val="0"/>
              </a:spcAft>
              <a:buNone/>
            </a:pPr>
            <a:endParaRPr sz="22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8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access to facilities.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850" marR="0" lvl="1" indent="-285750" algn="l" rtl="0">
              <a:spcBef>
                <a:spcPts val="10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cable locks with equipment.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850" marR="0" lvl="1" indent="-285750" algn="l" rtl="0">
              <a:spcBef>
                <a:spcPts val="10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telecommunication rooms locked.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850" marR="0" lvl="1" indent="-285750" algn="l" rtl="0">
              <a:spcBef>
                <a:spcPts val="10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 equipment with security screws.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850" marR="0" lvl="1" indent="-28575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security cages around equipment.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850" marR="3585209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and install sensors, such as RFID tags, on  equipment.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850" marR="3585209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physical alarms triggered by motion-detection sensors.</a:t>
            </a:r>
          </a:p>
          <a:p>
            <a:pPr marL="450850" marR="3585209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CCTV cameras 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8229600" y="2195595"/>
            <a:ext cx="3305555" cy="35722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533400" y="762000"/>
            <a:ext cx="92202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23.3.2 Protecting Physical Equipment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/>
        </p:nvSpPr>
        <p:spPr>
          <a:xfrm>
            <a:off x="612058" y="1914832"/>
            <a:ext cx="6034548" cy="221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Protecting access to the facility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0710" marR="0" lvl="0" indent="-130809" algn="l" rtl="0">
              <a:spcBef>
                <a:spcPts val="11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keys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0710" marR="0" lvl="0" indent="-130809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Biometric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0710" marR="0" lvl="0" indent="-130809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Guard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0710" marR="0" lvl="0" indent="-130809" algn="l" rtl="0">
              <a:spcBef>
                <a:spcPts val="10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533400" y="762000"/>
            <a:ext cx="92202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23.3.2 Protecting Physical Equipment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533400" y="724722"/>
            <a:ext cx="27432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23. Introduction</a:t>
            </a:r>
            <a:endParaRPr sz="2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1410653" y="1828800"/>
            <a:ext cx="8190547" cy="36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34925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Private </a:t>
            </a:r>
            <a:r>
              <a:rPr lang="en-US" sz="1800" i="1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information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company </a:t>
            </a:r>
            <a:r>
              <a:rPr lang="en-US" sz="1800" i="1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secrets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financial </a:t>
            </a:r>
            <a:r>
              <a:rPr lang="en-US" sz="1800" i="1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 computer </a:t>
            </a:r>
            <a:r>
              <a:rPr lang="en-US" sz="1800" i="1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equipment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and items of national security  are </a:t>
            </a:r>
            <a:r>
              <a:rPr lang="en-US" sz="1800" i="1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placed at risk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proper security procedures are not  followed.</a:t>
            </a:r>
            <a:endParaRPr sz="18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Arial"/>
              <a:buNone/>
            </a:pPr>
            <a:endParaRPr sz="215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Objectives</a:t>
            </a:r>
            <a:endParaRPr sz="18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25"/>
              </a:spcBef>
              <a:spcAft>
                <a:spcPts val="0"/>
              </a:spcAft>
              <a:buNone/>
            </a:pPr>
            <a:endParaRPr sz="16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3510" marR="0" lvl="0" indent="-13081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Explain why security is important.</a:t>
            </a:r>
            <a:endParaRPr sz="18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just" rtl="0">
              <a:spcBef>
                <a:spcPts val="1075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•Describe security threats.</a:t>
            </a:r>
            <a:endParaRPr sz="18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just" rtl="0">
              <a:spcBef>
                <a:spcPts val="1075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•Identify security procedures.</a:t>
            </a:r>
            <a:endParaRPr sz="18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0" lvl="0" indent="0" algn="just" rtl="0">
              <a:spcBef>
                <a:spcPts val="1075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•Identify common preventive maintenance techniques.</a:t>
            </a:r>
            <a:endParaRPr sz="18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450" y="3232075"/>
            <a:ext cx="3026899" cy="21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/>
        </p:nvSpPr>
        <p:spPr>
          <a:xfrm>
            <a:off x="838201" y="1752600"/>
            <a:ext cx="10363200" cy="440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F487C"/>
                </a:solidFill>
                <a:latin typeface="Calibri"/>
                <a:ea typeface="Calibri"/>
                <a:cs typeface="Calibri"/>
                <a:sym typeface="Calibri"/>
              </a:rPr>
              <a:t>Password Protection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79375" lvl="0" indent="-114300" algn="l" rtl="0">
              <a:lnSpc>
                <a:spcPct val="150000"/>
              </a:lnSpc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Prevents the operating system from booting, and prevents BIOS settings from  being changed.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None/>
            </a:pP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3510" marR="0" lvl="0" indent="-1308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Prevents unauthorized access to the local computer and the network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F487C"/>
                </a:solidFill>
                <a:latin typeface="Calibri"/>
                <a:ea typeface="Calibri"/>
                <a:cs typeface="Calibri"/>
                <a:sym typeface="Calibri"/>
              </a:rPr>
              <a:t>Data Encryption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-114300" algn="l" rtl="0">
              <a:lnSpc>
                <a:spcPct val="150100"/>
              </a:lnSpc>
              <a:spcBef>
                <a:spcPts val="95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 between resources and computers on the network can be protected from attackers  monitoring or recording transactions by implementing encryption. Example: VPN.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F487C"/>
                </a:solidFill>
                <a:latin typeface="Calibri"/>
                <a:ea typeface="Calibri"/>
                <a:cs typeface="Calibri"/>
                <a:sym typeface="Calibri"/>
              </a:rPr>
              <a:t>Software Firewall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83185" lvl="0" indent="-1143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software firewall is a program that runs on a computer to allow or deny traffic between  the computer and the network to which it is connected.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533400" y="762000"/>
            <a:ext cx="92202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23.3.3 Ways to Protect Data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/>
        </p:nvSpPr>
        <p:spPr>
          <a:xfrm>
            <a:off x="771832" y="1828800"/>
            <a:ext cx="8527415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87C"/>
                </a:solidFill>
                <a:latin typeface="Calibri"/>
                <a:ea typeface="Calibri"/>
                <a:cs typeface="Calibri"/>
                <a:sym typeface="Calibri"/>
              </a:rPr>
              <a:t>Data Backups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-1143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Backing up data is one of the most effective ways of protecting against data loss.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endParaRPr sz="17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53110" marR="0" lvl="1" indent="-13080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of backups: daily, weekly, monthly.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3110" marR="0" lvl="1" indent="-130809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of backups: stored in offsite location.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3110" marR="0" lvl="1" indent="-130809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of backups: protect with passwords.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533400" y="762000"/>
            <a:ext cx="92202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Calibri"/>
                <a:ea typeface="Calibri"/>
                <a:cs typeface="Calibri"/>
                <a:sym typeface="Calibri"/>
              </a:rPr>
              <a:t>23.3.3 Ways to Protect Data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/>
        </p:nvSpPr>
        <p:spPr>
          <a:xfrm>
            <a:off x="334297" y="1981200"/>
            <a:ext cx="7256206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1F487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84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F487C"/>
                </a:solidFill>
                <a:latin typeface="Calibri"/>
                <a:ea typeface="Calibri"/>
                <a:cs typeface="Calibri"/>
                <a:sym typeface="Calibri"/>
              </a:rPr>
              <a:t>Biometric security compares physical characteristics against stored profiles to authenticate people.</a:t>
            </a:r>
          </a:p>
          <a:p>
            <a:pPr marL="2984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F487C"/>
                </a:solidFill>
                <a:latin typeface="Calibri"/>
                <a:ea typeface="Calibri"/>
                <a:cs typeface="Calibri"/>
                <a:sym typeface="Calibri"/>
              </a:rPr>
              <a:t>Biometric Devices :</a:t>
            </a:r>
          </a:p>
          <a:p>
            <a:pPr marL="1071563" marR="0" lvl="0" indent="-619125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1F487C"/>
                </a:solidFill>
                <a:latin typeface="Calibri"/>
                <a:ea typeface="Calibri"/>
                <a:cs typeface="Calibri"/>
                <a:sym typeface="Calibri"/>
              </a:rPr>
              <a:t>Fingerprint Sensor</a:t>
            </a:r>
          </a:p>
          <a:p>
            <a:pPr marL="1071563" marR="0" lvl="0" indent="-619125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1F487C"/>
                </a:solidFill>
                <a:latin typeface="Calibri"/>
                <a:ea typeface="Calibri"/>
                <a:cs typeface="Calibri"/>
                <a:sym typeface="Calibri"/>
              </a:rPr>
              <a:t>Face recognition</a:t>
            </a:r>
          </a:p>
          <a:p>
            <a:pPr marL="1071563" marR="0" lvl="0" indent="-619125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1F487C"/>
                </a:solidFill>
                <a:latin typeface="Calibri"/>
                <a:ea typeface="Calibri"/>
                <a:cs typeface="Calibri"/>
                <a:sym typeface="Calibri"/>
              </a:rPr>
              <a:t>Retina Scanner</a:t>
            </a: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6629400" y="3152280"/>
            <a:ext cx="5000244" cy="32095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464574" y="770874"/>
            <a:ext cx="92202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lvl="0"/>
            <a:r>
              <a:rPr lang="en-US" sz="2800" b="1" dirty="0">
                <a:solidFill>
                  <a:srgbClr val="1F487C"/>
                </a:solidFill>
                <a:latin typeface="Calibri"/>
                <a:ea typeface="Calibri"/>
                <a:cs typeface="Calibri"/>
                <a:sym typeface="Calibri"/>
              </a:rPr>
              <a:t>Biometric Security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/>
        </p:nvSpPr>
        <p:spPr>
          <a:xfrm>
            <a:off x="3200400" y="2514600"/>
            <a:ext cx="5334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End of Lecture 24</a:t>
            </a:r>
            <a:endParaRPr sz="36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/>
        </p:nvSpPr>
        <p:spPr>
          <a:xfrm>
            <a:off x="663678" y="2035500"/>
            <a:ext cx="9982200" cy="254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2378075" lvl="0" indent="-114300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Proxima Nova"/>
                <a:cs typeface="Calibri" panose="020F0502020204030204" pitchFamily="34" charset="0"/>
                <a:sym typeface="Proxima Nova"/>
              </a:rPr>
              <a:t>Computer and network security help to keep </a:t>
            </a:r>
            <a:r>
              <a:rPr lang="en-US" sz="1800" i="1" dirty="0">
                <a:solidFill>
                  <a:schemeClr val="dk1"/>
                </a:solidFill>
                <a:latin typeface="Calibri" panose="020F0502020204030204" pitchFamily="34" charset="0"/>
                <a:ea typeface="Proxima Nova"/>
                <a:cs typeface="Calibri" panose="020F0502020204030204" pitchFamily="34" charset="0"/>
                <a:sym typeface="Proxima Nova"/>
              </a:rPr>
              <a:t>data 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Proxima Nova"/>
                <a:cs typeface="Calibri" panose="020F0502020204030204" pitchFamily="34" charset="0"/>
                <a:sym typeface="Proxima Nova"/>
              </a:rPr>
              <a:t>and  </a:t>
            </a:r>
            <a:r>
              <a:rPr lang="en-US" sz="1800" i="1" dirty="0">
                <a:solidFill>
                  <a:schemeClr val="dk1"/>
                </a:solidFill>
                <a:latin typeface="Calibri" panose="020F0502020204030204" pitchFamily="34" charset="0"/>
                <a:ea typeface="Proxima Nova"/>
                <a:cs typeface="Calibri" panose="020F0502020204030204" pitchFamily="34" charset="0"/>
                <a:sym typeface="Proxima Nova"/>
              </a:rPr>
              <a:t>equipment functioning 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Proxima Nova"/>
                <a:cs typeface="Calibri" panose="020F0502020204030204" pitchFamily="34" charset="0"/>
                <a:sym typeface="Proxima Nova"/>
              </a:rPr>
              <a:t>and provide access only to appropriate  people.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Proxima Nova"/>
              <a:cs typeface="Calibri" panose="020F0502020204030204" pitchFamily="34" charset="0"/>
              <a:sym typeface="Proxima Nova"/>
            </a:endParaRPr>
          </a:p>
          <a:p>
            <a:pPr marL="143510" marR="0" lvl="0" indent="-130810" algn="just" rtl="0"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Proxima Nova"/>
                <a:cs typeface="Calibri" panose="020F0502020204030204" pitchFamily="34" charset="0"/>
                <a:sym typeface="Proxima Nova"/>
              </a:rPr>
              <a:t>Theft, loss, network intrusion, and physical damage are some of the ways a network or computer can be harmed.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Proxima Nova"/>
              <a:cs typeface="Calibri" panose="020F0502020204030204" pitchFamily="34" charset="0"/>
              <a:sym typeface="Proxima Nova"/>
            </a:endParaRPr>
          </a:p>
          <a:p>
            <a:pPr marL="0" marR="0" lvl="0" indent="0" algn="l" rtl="0">
              <a:spcBef>
                <a:spcPts val="15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Proxima Nova"/>
              <a:cs typeface="Calibri" panose="020F0502020204030204" pitchFamily="34" charset="0"/>
              <a:sym typeface="Proxima Nova"/>
            </a:endParaRPr>
          </a:p>
          <a:p>
            <a:pPr marL="143510" marR="0" lvl="0" indent="-13081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Proxima Nova"/>
                <a:cs typeface="Calibri" panose="020F0502020204030204" pitchFamily="34" charset="0"/>
                <a:sym typeface="Proxima Nova"/>
              </a:rPr>
              <a:t>Damage or loss of equipment can mean a </a:t>
            </a:r>
            <a:r>
              <a:rPr lang="en-US" sz="1800" i="1" dirty="0">
                <a:solidFill>
                  <a:schemeClr val="dk1"/>
                </a:solidFill>
                <a:latin typeface="Calibri" panose="020F0502020204030204" pitchFamily="34" charset="0"/>
                <a:ea typeface="Proxima Nova"/>
                <a:cs typeface="Calibri" panose="020F0502020204030204" pitchFamily="34" charset="0"/>
                <a:sym typeface="Proxima Nova"/>
              </a:rPr>
              <a:t>loss 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Proxima Nova"/>
                <a:cs typeface="Calibri" panose="020F0502020204030204" pitchFamily="34" charset="0"/>
                <a:sym typeface="Proxima Nova"/>
              </a:rPr>
              <a:t>of productivity.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Proxima Nova"/>
              <a:cs typeface="Calibri" panose="020F0502020204030204" pitchFamily="34" charset="0"/>
              <a:sym typeface="Proxima Nova"/>
            </a:endParaRPr>
          </a:p>
          <a:p>
            <a:pPr marL="0" marR="0" lvl="0" indent="0" algn="l" rtl="0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endParaRPr sz="175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533399" y="724722"/>
            <a:ext cx="5495611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23.1 Why Security is Important?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" name="Google Shape;7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918" y="3581191"/>
            <a:ext cx="4476404" cy="2981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/>
        </p:nvSpPr>
        <p:spPr>
          <a:xfrm>
            <a:off x="840658" y="2099410"/>
            <a:ext cx="9982200" cy="205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3510" lvl="0" indent="-130810" algn="just"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GB" sz="18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Repairing </a:t>
            </a:r>
            <a:r>
              <a:rPr lang="en-GB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lang="en-GB" sz="18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replacing </a:t>
            </a:r>
            <a:r>
              <a:rPr lang="en-GB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equipment can </a:t>
            </a:r>
            <a:r>
              <a:rPr lang="en-GB" sz="18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cost </a:t>
            </a:r>
            <a:r>
              <a:rPr lang="en-GB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company </a:t>
            </a:r>
            <a:r>
              <a:rPr lang="en-GB" sz="18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time </a:t>
            </a:r>
            <a:r>
              <a:rPr lang="en-GB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lang="en-GB" sz="18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money</a:t>
            </a:r>
            <a:r>
              <a:rPr lang="en-GB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 marL="12700" marR="5080" lvl="0" indent="-114300">
              <a:lnSpc>
                <a:spcPct val="150000"/>
              </a:lnSpc>
              <a:spcBef>
                <a:spcPts val="960"/>
              </a:spcBef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GB" sz="18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Unauthorized </a:t>
            </a:r>
            <a:r>
              <a:rPr lang="en-GB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of a network can expose confidential information and reduce  network resources.</a:t>
            </a:r>
          </a:p>
          <a:p>
            <a:pPr lvl="0">
              <a:spcBef>
                <a:spcPts val="15"/>
              </a:spcBef>
              <a:buClr>
                <a:schemeClr val="dk1"/>
              </a:buClr>
              <a:buSzPts val="1550"/>
            </a:pPr>
            <a:endParaRPr lang="en-GB"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3510" lvl="0" indent="-130810" algn="just"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GB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Therefore, primary </a:t>
            </a:r>
            <a:r>
              <a:rPr lang="en-GB" sz="18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responsibilities </a:t>
            </a:r>
            <a:r>
              <a:rPr lang="en-GB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of a technician </a:t>
            </a:r>
            <a:r>
              <a:rPr lang="en-GB" sz="18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include data </a:t>
            </a:r>
            <a:r>
              <a:rPr lang="en-GB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lang="en-GB" sz="18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 security</a:t>
            </a:r>
            <a:r>
              <a:rPr lang="en-GB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 marL="0" marR="0" lvl="0" indent="0" algn="l" rtl="0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endParaRPr sz="175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533399" y="724722"/>
            <a:ext cx="5495611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23.1 Why Security is Important?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86456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848032" y="2094272"/>
            <a:ext cx="7752080" cy="231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Threats to Computer Security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1971039" lvl="0" indent="-114300" algn="l" rtl="0">
              <a:lnSpc>
                <a:spcPct val="150000"/>
              </a:lnSpc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u="sng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Physical </a:t>
            </a: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– Events or attacks that steal, damage, or destroy  equipment, such as servers and switches.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marR="1972945" lvl="0" indent="-114300" algn="l" rtl="0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u="sng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</a:t>
            </a: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– Events or attacks that remove, corrupt, deny access,  allow access, or steal information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None/>
            </a:pPr>
            <a:endParaRPr sz="155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533399" y="724722"/>
            <a:ext cx="5495611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23.2 Security Threats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6B664F-41FA-421B-9C67-685D4B28B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lvl="0" indent="0" algn="l">
              <a:spcBef>
                <a:spcPts val="1440"/>
              </a:spcBef>
              <a:buNone/>
            </a:pPr>
            <a:r>
              <a:rPr lang="en-GB" b="1" u="sng" dirty="0">
                <a:latin typeface="Proxima Nova"/>
                <a:ea typeface="Proxima Nova"/>
                <a:cs typeface="Proxima Nova"/>
                <a:sym typeface="Proxima Nova"/>
              </a:rPr>
              <a:t>Internal </a:t>
            </a:r>
            <a:r>
              <a:rPr lang="en-GB" dirty="0">
                <a:latin typeface="Proxima Nova"/>
                <a:ea typeface="Proxima Nova"/>
                <a:cs typeface="Proxima Nova"/>
                <a:sym typeface="Proxima Nova"/>
              </a:rPr>
              <a:t>- Employees have access to data, equipment, and the network</a:t>
            </a:r>
          </a:p>
          <a:p>
            <a:pPr marL="0" lvl="0" indent="0" algn="l">
              <a:spcBef>
                <a:spcPts val="25"/>
              </a:spcBef>
              <a:buNone/>
            </a:pPr>
            <a:endParaRPr lang="en-GB" sz="175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143510" lvl="0" indent="-130810" algn="l">
              <a:spcBef>
                <a:spcPts val="5"/>
              </a:spcBef>
              <a:buFont typeface="Proxima Nova"/>
              <a:buChar char="•"/>
            </a:pPr>
            <a:r>
              <a:rPr lang="en-GB" dirty="0">
                <a:latin typeface="Proxima Nova"/>
                <a:ea typeface="Proxima Nova"/>
                <a:cs typeface="Proxima Nova"/>
                <a:sym typeface="Proxima Nova"/>
              </a:rPr>
              <a:t>Malicious threats are when an employee intends to cause damage.</a:t>
            </a:r>
          </a:p>
          <a:p>
            <a:pPr marL="0" lvl="0" indent="0" algn="l">
              <a:spcBef>
                <a:spcPts val="25"/>
              </a:spcBef>
              <a:buSzPts val="1750"/>
              <a:buNone/>
            </a:pPr>
            <a:endParaRPr lang="en-GB" sz="175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143510" lvl="0" indent="-130810" algn="l">
              <a:spcBef>
                <a:spcPts val="0"/>
              </a:spcBef>
              <a:buFont typeface="Proxima Nova"/>
              <a:buChar char="•"/>
            </a:pPr>
            <a:r>
              <a:rPr lang="en-GB" dirty="0">
                <a:latin typeface="Proxima Nova"/>
                <a:ea typeface="Proxima Nova"/>
                <a:cs typeface="Proxima Nova"/>
                <a:sym typeface="Proxima Nova"/>
              </a:rPr>
              <a:t>Accidental threats are when the user damages data or equipment unintentionally.</a:t>
            </a:r>
          </a:p>
          <a:p>
            <a:pPr marL="143510" lvl="0" indent="-130810" algn="l">
              <a:spcBef>
                <a:spcPts val="0"/>
              </a:spcBef>
              <a:buFont typeface="Proxima Nova"/>
              <a:buChar char="•"/>
            </a:pPr>
            <a:endParaRPr lang="en-GB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" indent="0" algn="l">
              <a:spcBef>
                <a:spcPts val="0"/>
              </a:spcBef>
              <a:buNone/>
            </a:pPr>
            <a:r>
              <a:rPr lang="en-GB" b="1" u="sng" dirty="0">
                <a:latin typeface="Proxima Nova"/>
                <a:ea typeface="Proxima Nova"/>
                <a:cs typeface="Proxima Nova"/>
                <a:sym typeface="Proxima Nova"/>
              </a:rPr>
              <a:t>External</a:t>
            </a:r>
            <a:r>
              <a:rPr lang="en-GB" u="sng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GB" dirty="0">
                <a:latin typeface="Proxima Nova"/>
                <a:ea typeface="Proxima Nova"/>
                <a:cs typeface="Proxima Nova"/>
                <a:sym typeface="Proxima Nova"/>
              </a:rPr>
              <a:t>- Users outside of an organization that do not have  authorized access to the network</a:t>
            </a:r>
          </a:p>
          <a:p>
            <a:pPr marL="12700" lvl="0" indent="0" algn="l">
              <a:spcBef>
                <a:spcPts val="0"/>
              </a:spcBef>
              <a:buNone/>
            </a:pPr>
            <a:endParaRPr lang="en-GB" dirty="0">
              <a:latin typeface="Proxima Nova"/>
              <a:ea typeface="Proxima Nova"/>
              <a:cs typeface="Proxima Nova"/>
              <a:sym typeface="Proxima Nova"/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DB629C-4DA9-4CDB-B2FD-F69BA51A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Source of Threats</a:t>
            </a:r>
            <a:br>
              <a:rPr lang="en-GB" dirty="0">
                <a:latin typeface="Proxima Nova"/>
                <a:ea typeface="Proxima Nova"/>
                <a:cs typeface="Proxima Nova"/>
                <a:sym typeface="Proxima Nova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319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/>
        </p:nvSpPr>
        <p:spPr>
          <a:xfrm>
            <a:off x="604684" y="1736525"/>
            <a:ext cx="9699900" cy="4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2747010" lvl="0" indent="-114300" algn="l" rtl="0">
              <a:lnSpc>
                <a:spcPct val="15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Unstructured </a:t>
            </a: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– Attackers use available resources, such as  passwords or scripts, to gain access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None/>
            </a:pPr>
            <a:endParaRPr sz="155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33350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Structured </a:t>
            </a: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– Attackers use code to access operating systems and software.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endParaRPr sz="175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43510" marR="0" lvl="0" indent="-1308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Physical loss or damage to equipment can cost money and reputation of your company.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71450" marR="5080" lvl="0" indent="-1143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</a:pPr>
            <a:r>
              <a:rPr lang="en-US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threats are constantly changing as attackers find new ways to gain entry to your  system.</a:t>
            </a: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33399" y="724722"/>
            <a:ext cx="5495611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lvl="0">
              <a:lnSpc>
                <a:spcPct val="90000"/>
              </a:lnSpc>
              <a:buClr>
                <a:srgbClr val="375F92"/>
              </a:buClr>
              <a:buSzPts val="2800"/>
            </a:pPr>
            <a:r>
              <a:rPr lang="en-GB" sz="2800" b="1" dirty="0">
                <a:solidFill>
                  <a:srgbClr val="1F487C"/>
                </a:solidFill>
                <a:latin typeface="Proxima Nova"/>
                <a:ea typeface="Proxima Nova"/>
                <a:cs typeface="Proxima Nova"/>
                <a:sym typeface="Proxima Nova"/>
              </a:rPr>
              <a:t>Source of Threats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4BC008-8EC1-4B3F-973B-A1247D7A6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3510" lvl="0" indent="-130810" algn="l">
              <a:lnSpc>
                <a:spcPct val="115000"/>
              </a:lnSpc>
              <a:spcBef>
                <a:spcPts val="1440"/>
              </a:spcBef>
              <a:spcAft>
                <a:spcPts val="1200"/>
              </a:spcAft>
              <a:buFont typeface="Proxima Nova"/>
              <a:buChar char="•"/>
            </a:pPr>
            <a:r>
              <a:rPr lang="en-GB" dirty="0">
                <a:latin typeface="Calibri" panose="020F0502020204030204" pitchFamily="34" charset="0"/>
                <a:ea typeface="Proxima Nova"/>
                <a:cs typeface="Calibri" panose="020F0502020204030204" pitchFamily="34" charset="0"/>
                <a:sym typeface="Proxima Nova"/>
              </a:rPr>
              <a:t>Grayware or malware is a file or program that is potentially harmful.</a:t>
            </a:r>
          </a:p>
          <a:p>
            <a:pPr marL="143510" lvl="0" indent="-130810" algn="l">
              <a:lnSpc>
                <a:spcPct val="115000"/>
              </a:lnSpc>
              <a:spcBef>
                <a:spcPts val="1440"/>
              </a:spcBef>
              <a:spcAft>
                <a:spcPts val="1800"/>
              </a:spcAft>
              <a:buFont typeface="Proxima Nova"/>
              <a:buChar char="•"/>
            </a:pPr>
            <a:r>
              <a:rPr lang="en-GB" dirty="0">
                <a:latin typeface="Calibri" panose="020F0502020204030204" pitchFamily="34" charset="0"/>
                <a:ea typeface="Proxima Nova"/>
                <a:cs typeface="Calibri" panose="020F0502020204030204" pitchFamily="34" charset="0"/>
                <a:sym typeface="Proxima Nova"/>
              </a:rPr>
              <a:t>Many grayware attacks are phishing attacks where users are persuade to provide their credentials.</a:t>
            </a:r>
            <a:endParaRPr lang="en-GB" sz="1550" dirty="0">
              <a:latin typeface="Calibri" panose="020F0502020204030204" pitchFamily="34" charset="0"/>
              <a:ea typeface="Proxima Nova"/>
              <a:cs typeface="Calibri" panose="020F0502020204030204" pitchFamily="34" charset="0"/>
              <a:sym typeface="Proxima Nova"/>
            </a:endParaRPr>
          </a:p>
          <a:p>
            <a:pPr marL="143510" lvl="0" indent="-13081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Font typeface="Proxima Nova"/>
              <a:buChar char="•"/>
            </a:pPr>
            <a:r>
              <a:rPr lang="en-GB" dirty="0">
                <a:latin typeface="Calibri" panose="020F0502020204030204" pitchFamily="34" charset="0"/>
                <a:ea typeface="Proxima Nova"/>
                <a:cs typeface="Calibri" panose="020F0502020204030204" pitchFamily="34" charset="0"/>
                <a:sym typeface="Proxima Nova"/>
              </a:rPr>
              <a:t>It can be removed using spyware and adware removal tools.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143D02-9C31-4047-AB1F-AD3A56E6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Grayware/Malware</a:t>
            </a:r>
          </a:p>
        </p:txBody>
      </p:sp>
    </p:spTree>
    <p:extLst>
      <p:ext uri="{BB962C8B-B14F-4D97-AF65-F5344CB8AC3E}">
        <p14:creationId xmlns:p14="http://schemas.microsoft.com/office/powerpoint/2010/main" val="424596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/>
        </p:nvSpPr>
        <p:spPr>
          <a:xfrm>
            <a:off x="780251" y="1892425"/>
            <a:ext cx="10701000" cy="297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984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Proxima Nova"/>
                <a:cs typeface="Calibri" panose="020F0502020204030204" pitchFamily="34" charset="0"/>
                <a:sym typeface="Proxima Nova"/>
              </a:rPr>
              <a:t>A virus is a program written with malicious intent and sent out by attackers.</a:t>
            </a:r>
          </a:p>
          <a:p>
            <a:pPr marL="2984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Proxima Nova"/>
                <a:cs typeface="Calibri" panose="020F0502020204030204" pitchFamily="34" charset="0"/>
                <a:sym typeface="Proxima Nova"/>
              </a:rPr>
              <a:t>It is transferred to another computer through e-mail, file transfers, and instant messaging.</a:t>
            </a:r>
            <a:endParaRPr lang="en-US" sz="1800" dirty="0">
              <a:latin typeface="Calibri" panose="020F0502020204030204" pitchFamily="34" charset="0"/>
              <a:ea typeface="Proxima Nova"/>
              <a:cs typeface="Calibri" panose="020F0502020204030204" pitchFamily="34" charset="0"/>
              <a:sym typeface="Proxima Nova"/>
            </a:endParaRPr>
          </a:p>
          <a:p>
            <a:pPr marL="2984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Proxima Nova"/>
                <a:cs typeface="Calibri" panose="020F0502020204030204" pitchFamily="34" charset="0"/>
                <a:sym typeface="Proxima Nova"/>
              </a:rPr>
              <a:t>When the file is accessed, the virus executes and infects the computer.</a:t>
            </a:r>
          </a:p>
          <a:p>
            <a:pPr marL="2984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Proxima Nova"/>
                <a:cs typeface="Calibri" panose="020F0502020204030204" pitchFamily="34" charset="0"/>
                <a:sym typeface="Proxima Nova"/>
              </a:rPr>
              <a:t>It has the potential to corrupt or even delete files on your computer.</a:t>
            </a:r>
          </a:p>
          <a:p>
            <a:pPr marL="2984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Proxima Nova"/>
                <a:cs typeface="Calibri" panose="020F0502020204030204" pitchFamily="34" charset="0"/>
                <a:sym typeface="Proxima Nova"/>
              </a:rPr>
              <a:t>Stealth viruses can infect a computer and lay dormant until summoned by the attacker.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Proxima Nova"/>
              <a:cs typeface="Calibri" panose="020F0502020204030204" pitchFamily="34" charset="0"/>
              <a:sym typeface="Proxima Nova"/>
            </a:endParaRPr>
          </a:p>
          <a:p>
            <a:pPr marL="143510" marR="0" lvl="0" indent="0" algn="l" rtl="0">
              <a:spcBef>
                <a:spcPts val="1435"/>
              </a:spcBef>
              <a:spcAft>
                <a:spcPts val="120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Proxima Nova"/>
              <a:cs typeface="Calibri" panose="020F0502020204030204" pitchFamily="34" charset="0"/>
              <a:sym typeface="Proxima Nova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533400" y="724725"/>
            <a:ext cx="679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5F92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375F92"/>
                </a:solidFill>
                <a:latin typeface="Proxima Nova"/>
                <a:ea typeface="Proxima Nova"/>
                <a:cs typeface="Proxima Nova"/>
                <a:sym typeface="Proxima Nova"/>
              </a:rPr>
              <a:t>Viruses</a:t>
            </a:r>
            <a:endParaRPr sz="2800" b="1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G College Slide Them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1268</Words>
  <Application>Microsoft Office PowerPoint</Application>
  <PresentationFormat>Widescreen</PresentationFormat>
  <Paragraphs>152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Proxima Nova</vt:lpstr>
      <vt:lpstr>Times New Roman</vt:lpstr>
      <vt:lpstr>Calibri</vt:lpstr>
      <vt:lpstr>Arial</vt:lpstr>
      <vt:lpstr>ING College Slide Themes</vt:lpstr>
      <vt:lpstr>Computer Security</vt:lpstr>
      <vt:lpstr>23. Introduction</vt:lpstr>
      <vt:lpstr>PowerPoint Presentation</vt:lpstr>
      <vt:lpstr>PowerPoint Presentation</vt:lpstr>
      <vt:lpstr>PowerPoint Presentation</vt:lpstr>
      <vt:lpstr>Source of Threats </vt:lpstr>
      <vt:lpstr>PowerPoint Presentation</vt:lpstr>
      <vt:lpstr>Grayware/Malware</vt:lpstr>
      <vt:lpstr>PowerPoint Presentation</vt:lpstr>
      <vt:lpstr>Worms</vt:lpstr>
      <vt:lpstr>PowerPoint Presentation</vt:lpstr>
      <vt:lpstr>PowerPoint Presentation</vt:lpstr>
      <vt:lpstr>PowerPoint Presentation</vt:lpstr>
      <vt:lpstr>PowerPoint Presentation</vt:lpstr>
      <vt:lpstr>Hard Drive Recycling </vt:lpstr>
      <vt:lpstr>PowerPoint Presentation</vt:lpstr>
      <vt:lpstr>Password guidelines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creator>Biwash Adhikari</dc:creator>
  <cp:lastModifiedBy>Amar</cp:lastModifiedBy>
  <cp:revision>30</cp:revision>
  <dcterms:created xsi:type="dcterms:W3CDTF">2020-09-04T17:12:41Z</dcterms:created>
  <dcterms:modified xsi:type="dcterms:W3CDTF">2024-04-14T06:14:49Z</dcterms:modified>
</cp:coreProperties>
</file>