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71" r:id="rId3"/>
    <p:sldId id="265" r:id="rId4"/>
    <p:sldId id="285" r:id="rId5"/>
    <p:sldId id="286" r:id="rId6"/>
    <p:sldId id="288" r:id="rId7"/>
    <p:sldId id="289" r:id="rId8"/>
    <p:sldId id="287" r:id="rId9"/>
    <p:sldId id="269" r:id="rId10"/>
    <p:sldId id="270" r:id="rId11"/>
    <p:sldId id="264" r:id="rId12"/>
    <p:sldId id="291" r:id="rId13"/>
    <p:sldId id="281" r:id="rId14"/>
    <p:sldId id="282" r:id="rId15"/>
    <p:sldId id="284"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Proxima Nov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g9wE486ARxoi/VWTq7tfh/csZl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147111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04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4090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18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7932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516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912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354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539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4492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1"/>
          <p:cNvSpPr txBox="1">
            <a:spLocks noGrp="1"/>
          </p:cNvSpPr>
          <p:nvPr>
            <p:ph type="ctrTitle"/>
          </p:nvPr>
        </p:nvSpPr>
        <p:spPr>
          <a:xfrm>
            <a:off x="1524000" y="1122362"/>
            <a:ext cx="9144000" cy="28590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3864"/>
              </a:buClr>
              <a:buSzPts val="6000"/>
              <a:buFont typeface="Calibri"/>
              <a:buNone/>
              <a:defRPr sz="6000">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1"/>
          <p:cNvSpPr txBox="1">
            <a:spLocks noGrp="1"/>
          </p:cNvSpPr>
          <p:nvPr>
            <p:ph type="subTitle" idx="1"/>
          </p:nvPr>
        </p:nvSpPr>
        <p:spPr>
          <a:xfrm>
            <a:off x="1524000" y="4067174"/>
            <a:ext cx="9144000" cy="119062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dk1"/>
              </a:buClr>
              <a:buSzPts val="2400"/>
              <a:buNone/>
              <a:defRPr sz="2400" b="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22" name="Google Shape;22;p31" descr="A picture containing drawing, food&#10;&#10;Description automatically generated"/>
          <p:cNvPicPr preferRelativeResize="0"/>
          <p:nvPr/>
        </p:nvPicPr>
        <p:blipFill rotWithShape="1">
          <a:blip r:embed="rId2">
            <a:alphaModFix/>
          </a:blip>
          <a:srcRect/>
          <a:stretch/>
        </p:blipFill>
        <p:spPr>
          <a:xfrm>
            <a:off x="152400" y="228600"/>
            <a:ext cx="645622" cy="5396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32"/>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04800" algn="l">
              <a:lnSpc>
                <a:spcPct val="9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2"/>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3864"/>
              </a:buClr>
              <a:buSzPts val="4400"/>
              <a:buFont typeface="Calibri"/>
              <a:buNone/>
              <a:defRPr>
                <a:solidFill>
                  <a:srgbClr val="1F386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2"/>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2"/>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2"/>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p32"/>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33"/>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3"/>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3"/>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3"/>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5" name="Google Shape;35;p33"/>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5"/>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5"/>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3" name="Google Shape;53;p35"/>
          <p:cNvPicPr preferRelativeResize="0"/>
          <p:nvPr/>
        </p:nvPicPr>
        <p:blipFill rotWithShape="1">
          <a:blip r:embed="rId2">
            <a:alphaModFix/>
          </a:blip>
          <a:srcRect/>
          <a:stretch/>
        </p:blipFill>
        <p:spPr>
          <a:xfrm>
            <a:off x="-84773" y="1618601"/>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6"/>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6"/>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8" name="Google Shape;58;p36"/>
          <p:cNvPicPr preferRelativeResize="0"/>
          <p:nvPr/>
        </p:nvPicPr>
        <p:blipFill rotWithShape="1">
          <a:blip r:embed="rId2">
            <a:alphaModFix/>
          </a:blip>
          <a:srcRect/>
          <a:stretch/>
        </p:blipFill>
        <p:spPr>
          <a:xfrm>
            <a:off x="-84773" y="1558155"/>
            <a:ext cx="4723448" cy="625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30" descr="A picture containing street, person, riding, lamp&#10;&#10;Description automatically generated"/>
          <p:cNvPicPr preferRelativeResize="0"/>
          <p:nvPr/>
        </p:nvPicPr>
        <p:blipFill rotWithShape="1">
          <a:blip r:embed="rId7">
            <a:alphaModFix/>
          </a:blip>
          <a:srcRect t="7812" b="7813"/>
          <a:stretch/>
        </p:blipFill>
        <p:spPr>
          <a:xfrm>
            <a:off x="0" y="1714"/>
            <a:ext cx="12188952" cy="6856286"/>
          </a:xfrm>
          <a:prstGeom prst="rect">
            <a:avLst/>
          </a:prstGeom>
          <a:noFill/>
          <a:ln>
            <a:noFill/>
          </a:ln>
        </p:spPr>
      </p:pic>
      <p:sp>
        <p:nvSpPr>
          <p:cNvPr id="7" name="Google Shape;7;p30"/>
          <p:cNvSpPr/>
          <p:nvPr/>
        </p:nvSpPr>
        <p:spPr>
          <a:xfrm>
            <a:off x="-82210" y="-1714"/>
            <a:ext cx="12103693" cy="6859714"/>
          </a:xfrm>
          <a:prstGeom prst="rect">
            <a:avLst/>
          </a:prstGeom>
          <a:gradFill>
            <a:gsLst>
              <a:gs pos="0">
                <a:srgbClr val="FFFFFF">
                  <a:alpha val="0"/>
                </a:srgbClr>
              </a:gs>
              <a:gs pos="17000">
                <a:srgbClr val="FFFFFF">
                  <a:alpha val="9803"/>
                </a:srgbClr>
              </a:gs>
              <a:gs pos="80000">
                <a:srgbClr val="FFFFFF">
                  <a:alpha val="84705"/>
                </a:srgbClr>
              </a:gs>
              <a:gs pos="100000">
                <a:srgbClr val="FFFFFF">
                  <a:alpha val="84705"/>
                </a:srgbClr>
              </a:gs>
            </a:gsLst>
            <a:lin ang="108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 name="Google Shape;8;p30"/>
          <p:cNvSpPr txBox="1">
            <a:spLocks noGrp="1"/>
          </p:cNvSpPr>
          <p:nvPr>
            <p:ph type="title"/>
          </p:nvPr>
        </p:nvSpPr>
        <p:spPr>
          <a:xfrm>
            <a:off x="173564" y="250888"/>
            <a:ext cx="11180236" cy="1325563"/>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30"/>
          <p:cNvSpPr txBox="1">
            <a:spLocks noGrp="1"/>
          </p:cNvSpPr>
          <p:nvPr>
            <p:ph type="body" idx="1"/>
          </p:nvPr>
        </p:nvSpPr>
        <p:spPr>
          <a:xfrm>
            <a:off x="178205" y="1727383"/>
            <a:ext cx="11175595" cy="449244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30"/>
          <p:cNvSpPr txBox="1">
            <a:spLocks noGrp="1"/>
          </p:cNvSpPr>
          <p:nvPr>
            <p:ph type="dt" idx="10"/>
          </p:nvPr>
        </p:nvSpPr>
        <p:spPr>
          <a:xfrm>
            <a:off x="9155017" y="6366984"/>
            <a:ext cx="134246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30"/>
          <p:cNvSpPr txBox="1">
            <a:spLocks noGrp="1"/>
          </p:cNvSpPr>
          <p:nvPr>
            <p:ph type="ftr" idx="11"/>
          </p:nvPr>
        </p:nvSpPr>
        <p:spPr>
          <a:xfrm>
            <a:off x="3170317" y="6356350"/>
            <a:ext cx="57319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sldNum" idx="12"/>
          </p:nvPr>
        </p:nvSpPr>
        <p:spPr>
          <a:xfrm>
            <a:off x="10668000" y="6356350"/>
            <a:ext cx="68579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13" name="Google Shape;13;p30"/>
          <p:cNvGrpSpPr/>
          <p:nvPr/>
        </p:nvGrpSpPr>
        <p:grpSpPr>
          <a:xfrm>
            <a:off x="12021484" y="-1714"/>
            <a:ext cx="167468" cy="6858000"/>
            <a:chOff x="12021484" y="-1714"/>
            <a:chExt cx="167468" cy="6858000"/>
          </a:xfrm>
        </p:grpSpPr>
        <p:sp>
          <p:nvSpPr>
            <p:cNvPr id="14" name="Google Shape;14;p30"/>
            <p:cNvSpPr/>
            <p:nvPr/>
          </p:nvSpPr>
          <p:spPr>
            <a:xfrm>
              <a:off x="12106742" y="-1714"/>
              <a:ext cx="82210" cy="6858000"/>
            </a:xfrm>
            <a:prstGeom prst="rect">
              <a:avLst/>
            </a:prstGeom>
            <a:solidFill>
              <a:srgbClr val="232D82"/>
            </a:solidFill>
            <a:ln w="12700" cap="flat" cmpd="sng">
              <a:solidFill>
                <a:srgbClr val="232D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30"/>
            <p:cNvSpPr/>
            <p:nvPr/>
          </p:nvSpPr>
          <p:spPr>
            <a:xfrm>
              <a:off x="12021484" y="-1714"/>
              <a:ext cx="82210" cy="6858000"/>
            </a:xfrm>
            <a:prstGeom prst="rect">
              <a:avLst/>
            </a:prstGeom>
            <a:solidFill>
              <a:srgbClr val="DA1820"/>
            </a:solidFill>
            <a:ln w="12700" cap="flat" cmpd="sng">
              <a:solidFill>
                <a:srgbClr val="DA182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6" name="Google Shape;16;p30" descr="A picture containing drawing&#10;&#10;Description automatically generated"/>
          <p:cNvPicPr preferRelativeResize="0"/>
          <p:nvPr/>
        </p:nvPicPr>
        <p:blipFill rotWithShape="1">
          <a:blip r:embed="rId8">
            <a:alphaModFix/>
          </a:blip>
          <a:srcRect/>
          <a:stretch/>
        </p:blipFill>
        <p:spPr>
          <a:xfrm>
            <a:off x="173564" y="6341526"/>
            <a:ext cx="464545" cy="456971"/>
          </a:xfrm>
          <a:prstGeom prst="rect">
            <a:avLst/>
          </a:prstGeom>
          <a:noFill/>
          <a:ln>
            <a:noFill/>
          </a:ln>
        </p:spPr>
      </p:pic>
      <p:pic>
        <p:nvPicPr>
          <p:cNvPr id="17" name="Google Shape;17;p30" descr="A picture containing drawing&#10;&#10;Description automatically generated"/>
          <p:cNvPicPr preferRelativeResize="0"/>
          <p:nvPr/>
        </p:nvPicPr>
        <p:blipFill rotWithShape="1">
          <a:blip r:embed="rId9">
            <a:alphaModFix/>
          </a:blip>
          <a:srcRect/>
          <a:stretch/>
        </p:blipFill>
        <p:spPr>
          <a:xfrm>
            <a:off x="808625" y="6326116"/>
            <a:ext cx="1152377" cy="335187"/>
          </a:xfrm>
          <a:prstGeom prst="rect">
            <a:avLst/>
          </a:prstGeom>
          <a:noFill/>
          <a:ln>
            <a:noFill/>
          </a:ln>
        </p:spPr>
      </p:pic>
      <p:pic>
        <p:nvPicPr>
          <p:cNvPr id="18" name="Google Shape;18;p30" descr="A close up of a sign&#10;&#10;Description automatically generated"/>
          <p:cNvPicPr preferRelativeResize="0"/>
          <p:nvPr/>
        </p:nvPicPr>
        <p:blipFill rotWithShape="1">
          <a:blip r:embed="rId10">
            <a:alphaModFix/>
          </a:blip>
          <a:srcRect/>
          <a:stretch/>
        </p:blipFill>
        <p:spPr>
          <a:xfrm>
            <a:off x="2132101" y="6341526"/>
            <a:ext cx="867700" cy="35707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2">
          <p15:clr>
            <a:srgbClr val="F26B43"/>
          </p15:clr>
        </p15:guide>
        <p15:guide id="2" pos="7152">
          <p15:clr>
            <a:srgbClr val="F26B43"/>
          </p15:clr>
        </p15:guide>
        <p15:guide id="3" orient="horz" pos="4248">
          <p15:clr>
            <a:srgbClr val="F26B43"/>
          </p15:clr>
        </p15:guide>
        <p15:guide id="4" pos="72">
          <p15:clr>
            <a:srgbClr val="F26B43"/>
          </p15:clr>
        </p15:guide>
        <p15:guide id="5" pos="96">
          <p15:clr>
            <a:srgbClr val="F26B43"/>
          </p15:clr>
        </p15:guide>
        <p15:guide id="6" orient="horz" pos="144">
          <p15:clr>
            <a:srgbClr val="F26B43"/>
          </p15:clr>
        </p15:guide>
        <p15:guide id="7" orient="horz" pos="1008">
          <p15:clr>
            <a:srgbClr val="F26B43"/>
          </p15:clr>
        </p15:guide>
        <p15:guide id="8" orient="horz" pos="1080">
          <p15:clr>
            <a:srgbClr val="F26B43"/>
          </p15:clr>
        </p15:guide>
        <p15:guide id="9" orient="horz" pos="3912">
          <p15:clr>
            <a:srgbClr val="F26B43"/>
          </p15:clr>
        </p15:guide>
        <p15:guide id="10" pos="6720">
          <p15:clr>
            <a:srgbClr val="F26B43"/>
          </p15:clr>
        </p15:guide>
        <p15:guide id="11" pos="6624">
          <p15:clr>
            <a:srgbClr val="F26B43"/>
          </p15:clr>
        </p15:guide>
        <p15:guide id="12" pos="5904">
          <p15:clr>
            <a:srgbClr val="F26B43"/>
          </p15:clr>
        </p15:guide>
        <p15:guide id="13" orient="horz" pos="3984">
          <p15:clr>
            <a:srgbClr val="F26B43"/>
          </p15:clr>
        </p15:guide>
        <p15:guide id="14" pos="57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2667000" y="3048000"/>
            <a:ext cx="6809780" cy="553998"/>
          </a:xfrm>
          <a:prstGeom prst="rect">
            <a:avLst/>
          </a:prstGeom>
          <a:noFill/>
          <a:ln>
            <a:noFill/>
          </a:ln>
        </p:spPr>
        <p:txBody>
          <a:bodyPr spcFirstLastPara="1" wrap="square" lIns="0" tIns="0" rIns="0" bIns="0" anchor="b" anchorCtr="0">
            <a:spAutoFit/>
          </a:bodyPr>
          <a:lstStyle/>
          <a:p>
            <a:pPr marL="953" lvl="0" indent="0" algn="ctr" rtl="0">
              <a:lnSpc>
                <a:spcPct val="100000"/>
              </a:lnSpc>
              <a:spcBef>
                <a:spcPts val="0"/>
              </a:spcBef>
              <a:spcAft>
                <a:spcPts val="0"/>
              </a:spcAft>
              <a:buClr>
                <a:srgbClr val="1F3864"/>
              </a:buClr>
              <a:buSzPts val="3600"/>
              <a:buFont typeface="Calibri"/>
              <a:buNone/>
            </a:pPr>
            <a:r>
              <a:rPr lang="en-US" sz="3600" dirty="0">
                <a:latin typeface="Proxima Nova"/>
                <a:ea typeface="Proxima Nova"/>
                <a:cs typeface="Proxima Nova"/>
                <a:sym typeface="Proxima Nova"/>
              </a:rPr>
              <a:t>Computer Security - II</a:t>
            </a:r>
            <a:endParaRPr sz="3600" dirty="0">
              <a:latin typeface="Proxima Nova"/>
              <a:ea typeface="Proxima Nova"/>
              <a:cs typeface="Proxima Nova"/>
              <a:sym typeface="Proxima Nova"/>
            </a:endParaRPr>
          </a:p>
        </p:txBody>
      </p:sp>
      <p:sp>
        <p:nvSpPr>
          <p:cNvPr id="64" name="Google Shape;64;p1"/>
          <p:cNvSpPr txBox="1"/>
          <p:nvPr/>
        </p:nvSpPr>
        <p:spPr>
          <a:xfrm>
            <a:off x="5057477" y="1784746"/>
            <a:ext cx="2028825" cy="492443"/>
          </a:xfrm>
          <a:prstGeom prst="rect">
            <a:avLst/>
          </a:prstGeom>
          <a:noFill/>
          <a:ln>
            <a:noFill/>
          </a:ln>
        </p:spPr>
        <p:txBody>
          <a:bodyPr spcFirstLastPara="1" wrap="square" lIns="0" tIns="0" rIns="0" bIns="0" anchor="b" anchorCtr="0">
            <a:spAutoFit/>
          </a:bodyPr>
          <a:lstStyle/>
          <a:p>
            <a:pPr marL="3014" marR="0" lvl="0" indent="0" algn="ctr" rtl="0">
              <a:lnSpc>
                <a:spcPct val="100000"/>
              </a:lnSpc>
              <a:spcBef>
                <a:spcPts val="0"/>
              </a:spcBef>
              <a:spcAft>
                <a:spcPts val="0"/>
              </a:spcAft>
              <a:buClr>
                <a:srgbClr val="1F3864"/>
              </a:buClr>
              <a:buSzPts val="3200"/>
              <a:buFont typeface="Calibri"/>
              <a:buNone/>
            </a:pPr>
            <a:r>
              <a:rPr lang="en-US" sz="3200" b="1" i="0" u="none" strike="noStrike" cap="none" dirty="0">
                <a:solidFill>
                  <a:srgbClr val="1F3864"/>
                </a:solidFill>
                <a:latin typeface="Proxima Nova"/>
                <a:ea typeface="Proxima Nova"/>
                <a:cs typeface="Proxima Nova"/>
                <a:sym typeface="Proxima Nova"/>
              </a:rPr>
              <a:t>Lecture </a:t>
            </a:r>
            <a:r>
              <a:rPr lang="en-US" sz="3200" b="1" dirty="0">
                <a:solidFill>
                  <a:srgbClr val="1F3864"/>
                </a:solidFill>
                <a:latin typeface="Proxima Nova"/>
                <a:ea typeface="Proxima Nova"/>
                <a:cs typeface="Proxima Nova"/>
                <a:sym typeface="Proxima Nova"/>
              </a:rPr>
              <a:t>25</a:t>
            </a:r>
            <a:endParaRPr sz="3200" b="1" i="0" u="none" strike="noStrike" cap="none" dirty="0">
              <a:solidFill>
                <a:srgbClr val="1F3864"/>
              </a:solidFill>
              <a:latin typeface="Proxima Nova"/>
              <a:ea typeface="Proxima Nova"/>
              <a:cs typeface="Proxima Nova"/>
              <a:sym typeface="Proxima Nova"/>
            </a:endParaRPr>
          </a:p>
        </p:txBody>
      </p:sp>
      <p:sp>
        <p:nvSpPr>
          <p:cNvPr id="65" name="Google Shape;65;p1"/>
          <p:cNvSpPr txBox="1"/>
          <p:nvPr/>
        </p:nvSpPr>
        <p:spPr>
          <a:xfrm>
            <a:off x="2253585" y="4372809"/>
            <a:ext cx="7636608" cy="64120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244060"/>
                </a:solidFill>
                <a:latin typeface="Proxima Nova"/>
                <a:ea typeface="Proxima Nova"/>
                <a:cs typeface="Proxima Nova"/>
                <a:sym typeface="Proxima Nova"/>
              </a:rPr>
              <a:t>CT4005NI </a:t>
            </a:r>
            <a:r>
              <a:rPr lang="en-US" sz="2000" b="1" i="0" u="none" strike="noStrike" cap="none">
                <a:solidFill>
                  <a:schemeClr val="dk1"/>
                </a:solidFill>
                <a:latin typeface="Proxima Nova"/>
                <a:ea typeface="Proxima Nova"/>
                <a:cs typeface="Proxima Nova"/>
                <a:sym typeface="Proxima Nova"/>
              </a:rPr>
              <a:t>- Computer Hardware and Software</a:t>
            </a:r>
            <a:endParaRPr sz="2000" b="1" i="0" u="none" strike="noStrike" cap="none">
              <a:solidFill>
                <a:schemeClr val="dk1"/>
              </a:solidFill>
              <a:latin typeface="Proxima Nova"/>
              <a:ea typeface="Proxima Nova"/>
              <a:cs typeface="Proxima Nova"/>
              <a:sym typeface="Proxima Nova"/>
            </a:endParaRPr>
          </a:p>
          <a:p>
            <a:pPr marL="0" marR="0" lvl="0" indent="0" algn="ctr" rtl="0">
              <a:spcBef>
                <a:spcPts val="165"/>
              </a:spcBef>
              <a:spcAft>
                <a:spcPts val="0"/>
              </a:spcAft>
              <a:buNone/>
            </a:pPr>
            <a:r>
              <a:rPr lang="en-US" sz="2000" b="1" i="0" u="none" strike="noStrike" cap="none">
                <a:solidFill>
                  <a:schemeClr val="dk1"/>
                </a:solidFill>
                <a:latin typeface="Proxima Nova"/>
                <a:ea typeface="Proxima Nova"/>
                <a:cs typeface="Proxima Nova"/>
                <a:sym typeface="Proxima Nova"/>
              </a:rPr>
              <a:t>Architectures</a:t>
            </a:r>
            <a:endParaRPr sz="2000" b="1" i="0" u="none" strike="noStrike" cap="none">
              <a:solidFill>
                <a:schemeClr val="dk1"/>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5"/>
          <p:cNvSpPr txBox="1"/>
          <p:nvPr/>
        </p:nvSpPr>
        <p:spPr>
          <a:xfrm>
            <a:off x="1524000" y="1905000"/>
            <a:ext cx="5708650" cy="3416320"/>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en-US" sz="1800" b="1" dirty="0">
                <a:solidFill>
                  <a:srgbClr val="1F487C"/>
                </a:solidFill>
                <a:latin typeface="Calibri"/>
                <a:ea typeface="Calibri"/>
                <a:cs typeface="Calibri"/>
                <a:sym typeface="Calibri"/>
              </a:rPr>
              <a:t>Basic precautions</a:t>
            </a:r>
            <a:endParaRPr sz="1800" dirty="0">
              <a:solidFill>
                <a:schemeClr val="dk1"/>
              </a:solidFill>
              <a:latin typeface="Calibri"/>
              <a:ea typeface="Calibri"/>
              <a:cs typeface="Calibri"/>
              <a:sym typeface="Calibri"/>
            </a:endParaRPr>
          </a:p>
          <a:p>
            <a:pPr marL="0" marR="0" lvl="0" indent="0" algn="l" rtl="0">
              <a:spcBef>
                <a:spcPts val="50"/>
              </a:spcBef>
              <a:spcAft>
                <a:spcPts val="0"/>
              </a:spcAft>
              <a:buNone/>
            </a:pPr>
            <a:endParaRPr sz="2250" dirty="0">
              <a:solidFill>
                <a:schemeClr val="dk1"/>
              </a:solidFill>
              <a:latin typeface="Times New Roman"/>
              <a:ea typeface="Times New Roman"/>
              <a:cs typeface="Times New Roman"/>
              <a:sym typeface="Times New Roman"/>
            </a:endParaRPr>
          </a:p>
          <a:p>
            <a:pPr marL="393700" marR="0" lvl="0" indent="-217488" algn="l" rtl="0">
              <a:spcBef>
                <a:spcPts val="0"/>
              </a:spcBef>
              <a:spcAft>
                <a:spcPts val="0"/>
              </a:spcAft>
              <a:buClr>
                <a:schemeClr val="dk1"/>
              </a:buClr>
              <a:buSzPts val="1800"/>
              <a:buFont typeface="Arial"/>
              <a:buChar char="•"/>
              <a:tabLst>
                <a:tab pos="541338" algn="l"/>
              </a:tabLst>
            </a:pPr>
            <a:r>
              <a:rPr lang="en-US" sz="1800" dirty="0">
                <a:solidFill>
                  <a:schemeClr val="dk1"/>
                </a:solidFill>
                <a:latin typeface="Calibri"/>
                <a:ea typeface="Calibri"/>
                <a:cs typeface="Calibri"/>
                <a:sym typeface="Calibri"/>
              </a:rPr>
              <a:t>Never give out your password.</a:t>
            </a:r>
            <a:endParaRPr sz="1800" dirty="0">
              <a:solidFill>
                <a:schemeClr val="dk1"/>
              </a:solidFill>
              <a:latin typeface="Calibri"/>
              <a:ea typeface="Calibri"/>
              <a:cs typeface="Calibri"/>
              <a:sym typeface="Calibri"/>
            </a:endParaRPr>
          </a:p>
          <a:p>
            <a:pPr marL="393700" marR="0" lvl="0" indent="-217488" algn="l" rtl="0">
              <a:spcBef>
                <a:spcPts val="1075"/>
              </a:spcBef>
              <a:spcAft>
                <a:spcPts val="0"/>
              </a:spcAft>
              <a:buClr>
                <a:schemeClr val="dk1"/>
              </a:buClr>
              <a:buSzPts val="1800"/>
              <a:buFont typeface="Arial"/>
              <a:buChar char="•"/>
              <a:tabLst>
                <a:tab pos="541338" algn="l"/>
              </a:tabLst>
            </a:pPr>
            <a:r>
              <a:rPr lang="en-US" sz="1800" dirty="0">
                <a:solidFill>
                  <a:schemeClr val="dk1"/>
                </a:solidFill>
                <a:latin typeface="Calibri"/>
                <a:ea typeface="Calibri"/>
                <a:cs typeface="Calibri"/>
                <a:sym typeface="Calibri"/>
              </a:rPr>
              <a:t>Always ask for the ID of unknown persons.</a:t>
            </a:r>
            <a:endParaRPr sz="1800" dirty="0">
              <a:solidFill>
                <a:schemeClr val="dk1"/>
              </a:solidFill>
              <a:latin typeface="Calibri"/>
              <a:ea typeface="Calibri"/>
              <a:cs typeface="Calibri"/>
              <a:sym typeface="Calibri"/>
            </a:endParaRPr>
          </a:p>
          <a:p>
            <a:pPr marL="393700" marR="0" lvl="0" indent="-217488" algn="l" rtl="0">
              <a:spcBef>
                <a:spcPts val="1080"/>
              </a:spcBef>
              <a:spcAft>
                <a:spcPts val="0"/>
              </a:spcAft>
              <a:buClr>
                <a:schemeClr val="dk1"/>
              </a:buClr>
              <a:buSzPts val="1800"/>
              <a:buFont typeface="Arial"/>
              <a:buChar char="•"/>
              <a:tabLst>
                <a:tab pos="541338" algn="l"/>
              </a:tabLst>
            </a:pPr>
            <a:r>
              <a:rPr lang="en-US" sz="1800" dirty="0">
                <a:solidFill>
                  <a:schemeClr val="dk1"/>
                </a:solidFill>
                <a:latin typeface="Calibri"/>
                <a:ea typeface="Calibri"/>
                <a:cs typeface="Calibri"/>
                <a:sym typeface="Calibri"/>
              </a:rPr>
              <a:t>Restrict access of unexpected visitors.</a:t>
            </a:r>
            <a:endParaRPr sz="1800" dirty="0">
              <a:solidFill>
                <a:schemeClr val="dk1"/>
              </a:solidFill>
              <a:latin typeface="Calibri"/>
              <a:ea typeface="Calibri"/>
              <a:cs typeface="Calibri"/>
              <a:sym typeface="Calibri"/>
            </a:endParaRPr>
          </a:p>
          <a:p>
            <a:pPr marL="393700" marR="0" lvl="0" indent="-217488" algn="l" rtl="0">
              <a:spcBef>
                <a:spcPts val="1080"/>
              </a:spcBef>
              <a:spcAft>
                <a:spcPts val="0"/>
              </a:spcAft>
              <a:buClr>
                <a:schemeClr val="dk1"/>
              </a:buClr>
              <a:buSzPts val="1800"/>
              <a:buFont typeface="Arial"/>
              <a:buChar char="•"/>
              <a:tabLst>
                <a:tab pos="541338" algn="l"/>
              </a:tabLst>
            </a:pPr>
            <a:r>
              <a:rPr lang="en-US" sz="1800" dirty="0">
                <a:solidFill>
                  <a:schemeClr val="dk1"/>
                </a:solidFill>
                <a:latin typeface="Calibri"/>
                <a:ea typeface="Calibri"/>
                <a:cs typeface="Calibri"/>
                <a:sym typeface="Calibri"/>
              </a:rPr>
              <a:t>Never post your password in your work area.</a:t>
            </a:r>
            <a:endParaRPr sz="1800" dirty="0">
              <a:solidFill>
                <a:schemeClr val="dk1"/>
              </a:solidFill>
              <a:latin typeface="Calibri"/>
              <a:ea typeface="Calibri"/>
              <a:cs typeface="Calibri"/>
              <a:sym typeface="Calibri"/>
            </a:endParaRPr>
          </a:p>
          <a:p>
            <a:pPr marL="393700" marR="0" lvl="0" indent="-217488" algn="l" rtl="0">
              <a:spcBef>
                <a:spcPts val="1080"/>
              </a:spcBef>
              <a:spcAft>
                <a:spcPts val="0"/>
              </a:spcAft>
              <a:buClr>
                <a:schemeClr val="dk1"/>
              </a:buClr>
              <a:buSzPts val="1800"/>
              <a:buFont typeface="Arial"/>
              <a:buChar char="•"/>
              <a:tabLst>
                <a:tab pos="541338" algn="l"/>
              </a:tabLst>
            </a:pPr>
            <a:r>
              <a:rPr lang="en-US" sz="1800" dirty="0">
                <a:solidFill>
                  <a:schemeClr val="dk1"/>
                </a:solidFill>
                <a:latin typeface="Calibri"/>
                <a:ea typeface="Calibri"/>
                <a:cs typeface="Calibri"/>
                <a:sym typeface="Calibri"/>
              </a:rPr>
              <a:t>Lock your computer when you leave your desk.</a:t>
            </a:r>
            <a:endParaRPr sz="1800" dirty="0">
              <a:solidFill>
                <a:schemeClr val="dk1"/>
              </a:solidFill>
              <a:latin typeface="Calibri"/>
              <a:ea typeface="Calibri"/>
              <a:cs typeface="Calibri"/>
              <a:sym typeface="Calibri"/>
            </a:endParaRPr>
          </a:p>
          <a:p>
            <a:pPr marL="393700" marR="5080" lvl="0" indent="-217488" algn="l" rtl="0">
              <a:lnSpc>
                <a:spcPct val="150000"/>
              </a:lnSpc>
              <a:spcBef>
                <a:spcPts val="0"/>
              </a:spcBef>
              <a:spcAft>
                <a:spcPts val="0"/>
              </a:spcAft>
              <a:buClr>
                <a:schemeClr val="dk1"/>
              </a:buClr>
              <a:buSzPts val="1800"/>
              <a:buFont typeface="Arial"/>
              <a:buChar char="•"/>
              <a:tabLst>
                <a:tab pos="541338" algn="l"/>
              </a:tabLst>
            </a:pPr>
            <a:r>
              <a:rPr lang="en-US" sz="1800" dirty="0">
                <a:solidFill>
                  <a:schemeClr val="dk1"/>
                </a:solidFill>
                <a:latin typeface="Calibri"/>
                <a:ea typeface="Calibri"/>
                <a:cs typeface="Calibri"/>
                <a:sym typeface="Calibri"/>
              </a:rPr>
              <a:t>Do not let anyone follow you through a door that  requires an access card.</a:t>
            </a:r>
            <a:endParaRPr sz="1800" dirty="0">
              <a:solidFill>
                <a:schemeClr val="dk1"/>
              </a:solidFill>
              <a:latin typeface="Calibri"/>
              <a:ea typeface="Calibri"/>
              <a:cs typeface="Calibri"/>
              <a:sym typeface="Calibri"/>
            </a:endParaRPr>
          </a:p>
        </p:txBody>
      </p:sp>
      <p:sp>
        <p:nvSpPr>
          <p:cNvPr id="164" name="Google Shape;164;p15"/>
          <p:cNvSpPr txBox="1"/>
          <p:nvPr/>
        </p:nvSpPr>
        <p:spPr>
          <a:xfrm>
            <a:off x="533400" y="762000"/>
            <a:ext cx="6172201"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375F92"/>
              </a:buClr>
              <a:buSzPts val="2800"/>
              <a:buFont typeface="Calibri"/>
              <a:buNone/>
            </a:pPr>
            <a:r>
              <a:rPr lang="en-US" sz="2800" b="1" dirty="0">
                <a:solidFill>
                  <a:srgbClr val="375F92"/>
                </a:solidFill>
                <a:latin typeface="Calibri"/>
                <a:ea typeface="Calibri"/>
                <a:cs typeface="Calibri"/>
                <a:sym typeface="Calibri"/>
              </a:rPr>
              <a:t>23.2.5 Social Engineering</a:t>
            </a:r>
            <a:endParaRPr sz="2800" b="1" dirty="0">
              <a:solidFill>
                <a:srgbClr val="1F3864"/>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9"/>
          <p:cNvSpPr txBox="1"/>
          <p:nvPr/>
        </p:nvSpPr>
        <p:spPr>
          <a:xfrm>
            <a:off x="697700" y="1789525"/>
            <a:ext cx="11126700" cy="2046714"/>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endParaRPr sz="1800" dirty="0">
              <a:solidFill>
                <a:schemeClr val="dk1"/>
              </a:solidFill>
              <a:latin typeface="Proxima Nova"/>
              <a:ea typeface="Proxima Nova"/>
              <a:cs typeface="Proxima Nova"/>
              <a:sym typeface="Proxima Nova"/>
            </a:endParaRPr>
          </a:p>
          <a:p>
            <a:pPr marL="342900" marR="79375" lvl="0" indent="-114300" algn="l" rtl="0">
              <a:lnSpc>
                <a:spcPct val="150000"/>
              </a:lnSpc>
              <a:spcBef>
                <a:spcPts val="359"/>
              </a:spcBef>
              <a:spcAft>
                <a:spcPts val="0"/>
              </a:spcAft>
              <a:buClr>
                <a:schemeClr val="dk1"/>
              </a:buClr>
              <a:buSzPts val="1800"/>
              <a:buFont typeface="Proxima Nova"/>
              <a:buChar char="•"/>
            </a:pPr>
            <a:r>
              <a:rPr lang="en-US" sz="1800" dirty="0">
                <a:solidFill>
                  <a:schemeClr val="dk1"/>
                </a:solidFill>
                <a:latin typeface="Proxima Nova"/>
                <a:ea typeface="Proxima Nova"/>
                <a:cs typeface="Proxima Nova"/>
                <a:sym typeface="Proxima Nova"/>
              </a:rPr>
              <a:t>Phishing is a form of social engineering where the attacker pretends to represent a  legitimate outside organization, such as a bank.</a:t>
            </a:r>
            <a:endParaRPr sz="1800" dirty="0">
              <a:solidFill>
                <a:schemeClr val="dk1"/>
              </a:solidFill>
              <a:latin typeface="Proxima Nova"/>
              <a:ea typeface="Proxima Nova"/>
              <a:cs typeface="Proxima Nova"/>
              <a:sym typeface="Proxima Nova"/>
            </a:endParaRPr>
          </a:p>
          <a:p>
            <a:pPr marL="342900" marR="0" lvl="0" indent="-114300" algn="l" rtl="0">
              <a:spcBef>
                <a:spcPts val="1200"/>
              </a:spcBef>
              <a:spcAft>
                <a:spcPts val="0"/>
              </a:spcAft>
              <a:buClr>
                <a:schemeClr val="dk1"/>
              </a:buClr>
              <a:buSzPts val="1800"/>
              <a:buFont typeface="Proxima Nova"/>
              <a:buChar char="•"/>
            </a:pPr>
            <a:r>
              <a:rPr lang="en-US" sz="1800" dirty="0">
                <a:solidFill>
                  <a:schemeClr val="dk1"/>
                </a:solidFill>
                <a:latin typeface="Proxima Nova"/>
                <a:ea typeface="Proxima Nova"/>
                <a:cs typeface="Proxima Nova"/>
                <a:sym typeface="Proxima Nova"/>
              </a:rPr>
              <a:t>A potential victim is contacted via e-mail, messaging </a:t>
            </a:r>
            <a:r>
              <a:rPr lang="en-US" sz="1800" dirty="0" err="1">
                <a:solidFill>
                  <a:schemeClr val="dk1"/>
                </a:solidFill>
                <a:latin typeface="Proxima Nova"/>
                <a:ea typeface="Proxima Nova"/>
                <a:cs typeface="Proxima Nova"/>
                <a:sym typeface="Proxima Nova"/>
              </a:rPr>
              <a:t>apps,etc</a:t>
            </a:r>
            <a:endParaRPr sz="1800" dirty="0">
              <a:solidFill>
                <a:schemeClr val="dk1"/>
              </a:solidFill>
              <a:latin typeface="Proxima Nova"/>
              <a:ea typeface="Proxima Nova"/>
              <a:cs typeface="Proxima Nova"/>
              <a:sym typeface="Proxima Nova"/>
            </a:endParaRPr>
          </a:p>
          <a:p>
            <a:pPr marL="342900" marR="0" lvl="0" indent="-114300" algn="l" rtl="0">
              <a:spcBef>
                <a:spcPts val="1440"/>
              </a:spcBef>
              <a:spcAft>
                <a:spcPts val="0"/>
              </a:spcAft>
              <a:buClr>
                <a:schemeClr val="dk1"/>
              </a:buClr>
              <a:buSzPts val="1800"/>
              <a:buFont typeface="Proxima Nova"/>
              <a:buChar char="•"/>
            </a:pPr>
            <a:r>
              <a:rPr lang="en-US" sz="1800" dirty="0">
                <a:solidFill>
                  <a:schemeClr val="dk1"/>
                </a:solidFill>
                <a:latin typeface="Proxima Nova"/>
                <a:ea typeface="Proxima Nova"/>
                <a:cs typeface="Proxima Nova"/>
                <a:sym typeface="Proxima Nova"/>
              </a:rPr>
              <a:t>For security, use the postal service to share sensitive information.</a:t>
            </a:r>
            <a:endParaRPr sz="1800" dirty="0">
              <a:solidFill>
                <a:schemeClr val="dk1"/>
              </a:solidFill>
              <a:latin typeface="Proxima Nova"/>
              <a:ea typeface="Proxima Nova"/>
              <a:cs typeface="Proxima Nova"/>
              <a:sym typeface="Proxima Nova"/>
            </a:endParaRPr>
          </a:p>
        </p:txBody>
      </p:sp>
      <p:sp>
        <p:nvSpPr>
          <p:cNvPr id="118" name="Google Shape;118;p9"/>
          <p:cNvSpPr txBox="1"/>
          <p:nvPr/>
        </p:nvSpPr>
        <p:spPr>
          <a:xfrm>
            <a:off x="533400" y="780226"/>
            <a:ext cx="7533600" cy="332399"/>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375F92"/>
              </a:buClr>
              <a:buSzPts val="2800"/>
              <a:buFont typeface="Calibri"/>
              <a:buNone/>
            </a:pPr>
            <a:r>
              <a:rPr lang="en-US" sz="2400" b="1" dirty="0">
                <a:solidFill>
                  <a:srgbClr val="375F92"/>
                </a:solidFill>
                <a:latin typeface="Proxima Nova"/>
                <a:ea typeface="Proxima Nova"/>
                <a:cs typeface="Proxima Nova"/>
                <a:sym typeface="Proxima Nova"/>
              </a:rPr>
              <a:t>Phishing</a:t>
            </a:r>
            <a:endParaRPr sz="2400" b="1" dirty="0">
              <a:solidFill>
                <a:srgbClr val="1F3864"/>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E87182-E33C-45BC-801F-99C4FB4727C7}"/>
              </a:ext>
            </a:extLst>
          </p:cNvPr>
          <p:cNvSpPr>
            <a:spLocks noGrp="1"/>
          </p:cNvSpPr>
          <p:nvPr>
            <p:ph type="body" idx="1"/>
          </p:nvPr>
        </p:nvSpPr>
        <p:spPr/>
        <p:txBody>
          <a:bodyPr/>
          <a:lstStyle/>
          <a:p>
            <a:r>
              <a:rPr lang="en-GB" dirty="0"/>
              <a:t>Cryptography is the process of hiding or coding information so that only the person a message was intended for can read it.</a:t>
            </a:r>
          </a:p>
          <a:p>
            <a:r>
              <a:rPr lang="en-GB" dirty="0"/>
              <a:t>Data is encrypted at the sender side and decrypted in the receiver side using a key.</a:t>
            </a:r>
          </a:p>
        </p:txBody>
      </p:sp>
      <p:sp>
        <p:nvSpPr>
          <p:cNvPr id="3" name="Title 2">
            <a:extLst>
              <a:ext uri="{FF2B5EF4-FFF2-40B4-BE49-F238E27FC236}">
                <a16:creationId xmlns:a16="http://schemas.microsoft.com/office/drawing/2014/main" id="{CA2F6293-C3D3-4F97-B265-2C34C25C57B8}"/>
              </a:ext>
            </a:extLst>
          </p:cNvPr>
          <p:cNvSpPr>
            <a:spLocks noGrp="1"/>
          </p:cNvSpPr>
          <p:nvPr>
            <p:ph type="title"/>
          </p:nvPr>
        </p:nvSpPr>
        <p:spPr>
          <a:xfrm>
            <a:off x="178205" y="481781"/>
            <a:ext cx="11180236" cy="760374"/>
          </a:xfrm>
        </p:spPr>
        <p:txBody>
          <a:bodyPr>
            <a:normAutofit/>
          </a:bodyPr>
          <a:lstStyle/>
          <a:p>
            <a:r>
              <a:rPr lang="en-GB" sz="2400" dirty="0"/>
              <a:t>Cryptography</a:t>
            </a:r>
          </a:p>
        </p:txBody>
      </p:sp>
      <p:pic>
        <p:nvPicPr>
          <p:cNvPr id="5" name="Picture 4">
            <a:extLst>
              <a:ext uri="{FF2B5EF4-FFF2-40B4-BE49-F238E27FC236}">
                <a16:creationId xmlns:a16="http://schemas.microsoft.com/office/drawing/2014/main" id="{EC9C891D-F351-4169-8444-5C6A097A9249}"/>
              </a:ext>
            </a:extLst>
          </p:cNvPr>
          <p:cNvPicPr>
            <a:picLocks noChangeAspect="1"/>
          </p:cNvPicPr>
          <p:nvPr/>
        </p:nvPicPr>
        <p:blipFill>
          <a:blip r:embed="rId2"/>
          <a:stretch>
            <a:fillRect/>
          </a:stretch>
        </p:blipFill>
        <p:spPr>
          <a:xfrm>
            <a:off x="3977763" y="3548590"/>
            <a:ext cx="6896714" cy="3234243"/>
          </a:xfrm>
          <a:prstGeom prst="rect">
            <a:avLst/>
          </a:prstGeom>
        </p:spPr>
      </p:pic>
    </p:spTree>
    <p:extLst>
      <p:ext uri="{BB962C8B-B14F-4D97-AF65-F5344CB8AC3E}">
        <p14:creationId xmlns:p14="http://schemas.microsoft.com/office/powerpoint/2010/main" val="16735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26"/>
          <p:cNvSpPr txBox="1"/>
          <p:nvPr/>
        </p:nvSpPr>
        <p:spPr>
          <a:xfrm>
            <a:off x="317091" y="807567"/>
            <a:ext cx="9220200" cy="332399"/>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375F92"/>
              </a:buClr>
              <a:buSzPts val="2800"/>
              <a:buFont typeface="Calibri"/>
              <a:buNone/>
            </a:pPr>
            <a:r>
              <a:rPr lang="en-US" sz="2400" b="1" dirty="0">
                <a:solidFill>
                  <a:srgbClr val="375F92"/>
                </a:solidFill>
                <a:latin typeface="Calibri"/>
                <a:ea typeface="Calibri"/>
                <a:cs typeface="Calibri"/>
                <a:sym typeface="Calibri"/>
              </a:rPr>
              <a:t>Wireless Security Techniques</a:t>
            </a:r>
            <a:endParaRPr sz="2400" b="1" dirty="0">
              <a:solidFill>
                <a:srgbClr val="1F3864"/>
              </a:solidFill>
              <a:latin typeface="Calibri"/>
              <a:ea typeface="Calibri"/>
              <a:cs typeface="Calibri"/>
              <a:sym typeface="Calibri"/>
            </a:endParaRPr>
          </a:p>
        </p:txBody>
      </p:sp>
      <p:sp>
        <p:nvSpPr>
          <p:cNvPr id="2" name="TextBox 1">
            <a:extLst>
              <a:ext uri="{FF2B5EF4-FFF2-40B4-BE49-F238E27FC236}">
                <a16:creationId xmlns:a16="http://schemas.microsoft.com/office/drawing/2014/main" id="{0BB47853-9EAD-441E-A970-346B512A1105}"/>
              </a:ext>
            </a:extLst>
          </p:cNvPr>
          <p:cNvSpPr txBox="1"/>
          <p:nvPr/>
        </p:nvSpPr>
        <p:spPr>
          <a:xfrm>
            <a:off x="317091" y="1999543"/>
            <a:ext cx="9733935" cy="2092881"/>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Change default SSID and default password of the router.</a:t>
            </a:r>
          </a:p>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Do not share your password and make the password that is not easy to guess.</a:t>
            </a:r>
          </a:p>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Use strong encryption. There are WEP, WPA, WPA2 and WPA3 encryption. Use WPA3 if possible.</a:t>
            </a:r>
          </a:p>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Use MAC-filtering to restrict unauthorised users.</a:t>
            </a:r>
          </a:p>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Update firmware of your Access-Point or Wireless router.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txBox="1"/>
          <p:nvPr/>
        </p:nvSpPr>
        <p:spPr>
          <a:xfrm>
            <a:off x="297426" y="817399"/>
            <a:ext cx="9220200" cy="332399"/>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375F92"/>
              </a:buClr>
              <a:buSzPts val="2800"/>
              <a:buFont typeface="Calibri"/>
              <a:buNone/>
            </a:pPr>
            <a:r>
              <a:rPr lang="en-US" sz="2400" b="1" dirty="0">
                <a:solidFill>
                  <a:srgbClr val="375F92"/>
                </a:solidFill>
                <a:latin typeface="Calibri"/>
                <a:ea typeface="Calibri"/>
                <a:cs typeface="Calibri"/>
                <a:sym typeface="Calibri"/>
              </a:rPr>
              <a:t>How to be secure from attacks</a:t>
            </a:r>
            <a:endParaRPr sz="2400" b="1" dirty="0">
              <a:solidFill>
                <a:srgbClr val="1F3864"/>
              </a:solidFill>
              <a:latin typeface="Calibri"/>
              <a:ea typeface="Calibri"/>
              <a:cs typeface="Calibri"/>
              <a:sym typeface="Calibri"/>
            </a:endParaRPr>
          </a:p>
        </p:txBody>
      </p:sp>
      <p:sp>
        <p:nvSpPr>
          <p:cNvPr id="2" name="TextBox 1">
            <a:extLst>
              <a:ext uri="{FF2B5EF4-FFF2-40B4-BE49-F238E27FC236}">
                <a16:creationId xmlns:a16="http://schemas.microsoft.com/office/drawing/2014/main" id="{1A71B0F5-7938-4305-B557-29C2D4CA828E}"/>
              </a:ext>
            </a:extLst>
          </p:cNvPr>
          <p:cNvSpPr txBox="1"/>
          <p:nvPr/>
        </p:nvSpPr>
        <p:spPr>
          <a:xfrm>
            <a:off x="481781" y="2084439"/>
            <a:ext cx="10520516" cy="4093428"/>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Do not use protocols which does not use encryption like HTTP, </a:t>
            </a:r>
            <a:r>
              <a:rPr lang="en-GB" sz="1800" dirty="0" err="1">
                <a:latin typeface="Calibri" panose="020F0502020204030204" pitchFamily="34" charset="0"/>
                <a:cs typeface="Calibri" panose="020F0502020204030204" pitchFamily="34" charset="0"/>
              </a:rPr>
              <a:t>FTP,etc</a:t>
            </a:r>
            <a:r>
              <a:rPr lang="en-GB" sz="1800" dirty="0">
                <a:latin typeface="Calibri" panose="020F0502020204030204" pitchFamily="34" charset="0"/>
                <a:cs typeface="Calibri" panose="020F0502020204030204" pitchFamily="34" charset="0"/>
              </a:rPr>
              <a:t>.</a:t>
            </a:r>
          </a:p>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Use strong password and regularly change your password.</a:t>
            </a:r>
          </a:p>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Use services that provide end-to-end encryption.</a:t>
            </a:r>
          </a:p>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Use two-way authentication.</a:t>
            </a:r>
          </a:p>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Avoid using Wi-Fi access points which you do not think are secure like public </a:t>
            </a:r>
            <a:r>
              <a:rPr lang="en-GB" sz="1800" dirty="0" err="1">
                <a:latin typeface="Calibri" panose="020F0502020204030204" pitchFamily="34" charset="0"/>
                <a:cs typeface="Calibri" panose="020F0502020204030204" pitchFamily="34" charset="0"/>
              </a:rPr>
              <a:t>Wifi’s</a:t>
            </a:r>
            <a:r>
              <a:rPr lang="en-GB" sz="1800" dirty="0">
                <a:latin typeface="Calibri" panose="020F0502020204030204" pitchFamily="34" charset="0"/>
                <a:cs typeface="Calibri" panose="020F0502020204030204" pitchFamily="34" charset="0"/>
              </a:rPr>
              <a:t>.</a:t>
            </a:r>
          </a:p>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Always verify the other user if he/she is legitimate and never share your passwords, OTP (One Time Password) to others.</a:t>
            </a:r>
          </a:p>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Secure your device using anti-virus software and other preventive software.</a:t>
            </a:r>
          </a:p>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Do not download software's from untrusted websites.</a:t>
            </a:r>
          </a:p>
          <a:p>
            <a:pPr marL="285750" indent="-285750" algn="just">
              <a:spcAft>
                <a:spcPts val="1200"/>
              </a:spcAft>
              <a:buFont typeface="Arial" panose="020B0604020202020204" pitchFamily="34" charset="0"/>
              <a:buChar char="•"/>
            </a:pPr>
            <a:r>
              <a:rPr lang="en-GB" sz="1800" dirty="0">
                <a:latin typeface="Calibri" panose="020F0502020204030204" pitchFamily="34" charset="0"/>
                <a:cs typeface="Calibri" panose="020F0502020204030204" pitchFamily="34" charset="0"/>
              </a:rPr>
              <a:t>Do not click on links that are suspicious.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p:nvPr/>
        </p:nvSpPr>
        <p:spPr>
          <a:xfrm>
            <a:off x="3200400" y="2514600"/>
            <a:ext cx="5334000" cy="830997"/>
          </a:xfrm>
          <a:prstGeom prst="rect">
            <a:avLst/>
          </a:prstGeom>
          <a:noFill/>
          <a:ln>
            <a:noFill/>
          </a:ln>
        </p:spPr>
        <p:txBody>
          <a:bodyPr spcFirstLastPara="1" wrap="square" lIns="0" tIns="0" rIns="0" bIns="0" anchor="t" anchorCtr="0">
            <a:spAutoFit/>
          </a:bodyPr>
          <a:lstStyle/>
          <a:p>
            <a:pPr marL="12700" marR="5080" lvl="0" indent="0" algn="ctr" rtl="0">
              <a:lnSpc>
                <a:spcPct val="150000"/>
              </a:lnSpc>
              <a:spcBef>
                <a:spcPts val="0"/>
              </a:spcBef>
              <a:spcAft>
                <a:spcPts val="0"/>
              </a:spcAft>
              <a:buNone/>
            </a:pPr>
            <a:r>
              <a:rPr lang="en-US" sz="3600" b="1" dirty="0">
                <a:solidFill>
                  <a:srgbClr val="1F3864"/>
                </a:solidFill>
                <a:latin typeface="Calibri"/>
                <a:ea typeface="Calibri"/>
                <a:cs typeface="Calibri"/>
                <a:sym typeface="Calibri"/>
              </a:rPr>
              <a:t>End of Lecture 25</a:t>
            </a:r>
            <a:endParaRPr sz="3600" b="1" dirty="0">
              <a:solidFill>
                <a:srgbClr val="1F3864"/>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p:nvPr/>
        </p:nvSpPr>
        <p:spPr>
          <a:xfrm>
            <a:off x="673510" y="1732936"/>
            <a:ext cx="10058400" cy="4252446"/>
          </a:xfrm>
          <a:prstGeom prst="rect">
            <a:avLst/>
          </a:prstGeom>
          <a:noFill/>
          <a:ln>
            <a:noFill/>
          </a:ln>
        </p:spPr>
        <p:txBody>
          <a:bodyPr spcFirstLastPara="1" wrap="square" lIns="0" tIns="0" rIns="0" bIns="0" anchor="t" anchorCtr="0">
            <a:spAutoFit/>
          </a:bodyPr>
          <a:lstStyle/>
          <a:p>
            <a:pPr marL="12700" marR="5080" lvl="0" indent="0" algn="l" rtl="0">
              <a:lnSpc>
                <a:spcPct val="150000"/>
              </a:lnSpc>
              <a:spcBef>
                <a:spcPts val="0"/>
              </a:spcBef>
              <a:spcAft>
                <a:spcPts val="0"/>
              </a:spcAft>
              <a:buNone/>
            </a:pPr>
            <a:r>
              <a:rPr lang="en-US" sz="1800" dirty="0">
                <a:solidFill>
                  <a:schemeClr val="dk1"/>
                </a:solidFill>
                <a:latin typeface="Calibri"/>
                <a:ea typeface="Calibri"/>
                <a:cs typeface="Calibri"/>
                <a:sym typeface="Calibri"/>
              </a:rPr>
              <a:t>TCP/IP is the protocol suite that is used to control all of the communications on the  Internet.</a:t>
            </a:r>
            <a:endParaRPr sz="1800" dirty="0">
              <a:solidFill>
                <a:schemeClr val="dk1"/>
              </a:solidFill>
              <a:latin typeface="Calibri"/>
              <a:ea typeface="Calibri"/>
              <a:cs typeface="Calibri"/>
              <a:sym typeface="Calibri"/>
            </a:endParaRPr>
          </a:p>
          <a:p>
            <a:pPr marL="0" marR="0" lvl="0" indent="0" algn="l" rtl="0">
              <a:spcBef>
                <a:spcPts val="15"/>
              </a:spcBef>
              <a:spcAft>
                <a:spcPts val="0"/>
              </a:spcAft>
              <a:buClr>
                <a:schemeClr val="dk1"/>
              </a:buClr>
              <a:buSzPts val="1550"/>
              <a:buFont typeface="Arial"/>
              <a:buNone/>
            </a:pPr>
            <a:endParaRPr sz="1550" dirty="0">
              <a:solidFill>
                <a:schemeClr val="dk1"/>
              </a:solidFill>
              <a:latin typeface="Times New Roman"/>
              <a:ea typeface="Times New Roman"/>
              <a:cs typeface="Times New Roman"/>
              <a:sym typeface="Times New Roman"/>
            </a:endParaRPr>
          </a:p>
          <a:p>
            <a:pPr marL="12700" marR="0" lvl="0" indent="0" algn="l" rtl="0">
              <a:spcBef>
                <a:spcPts val="0"/>
              </a:spcBef>
              <a:spcAft>
                <a:spcPts val="0"/>
              </a:spcAft>
              <a:buNone/>
            </a:pPr>
            <a:r>
              <a:rPr lang="en-US" sz="1800" b="1" u="sng" dirty="0">
                <a:solidFill>
                  <a:schemeClr val="dk1"/>
                </a:solidFill>
                <a:latin typeface="Calibri"/>
                <a:ea typeface="Calibri"/>
                <a:cs typeface="Calibri"/>
                <a:sym typeface="Calibri"/>
              </a:rPr>
              <a:t>Common TCP/IP Attacks:</a:t>
            </a:r>
            <a:endParaRPr sz="1800" dirty="0">
              <a:solidFill>
                <a:schemeClr val="dk1"/>
              </a:solidFill>
              <a:latin typeface="Calibri"/>
              <a:ea typeface="Calibri"/>
              <a:cs typeface="Calibri"/>
              <a:sym typeface="Calibri"/>
            </a:endParaRPr>
          </a:p>
          <a:p>
            <a:pPr marL="12700" marR="81280" lvl="0" indent="-114300" algn="l" rtl="0">
              <a:lnSpc>
                <a:spcPct val="150100"/>
              </a:lnSpc>
              <a:spcBef>
                <a:spcPts val="1315"/>
              </a:spcBef>
              <a:spcAft>
                <a:spcPts val="1200"/>
              </a:spcAft>
              <a:buClr>
                <a:schemeClr val="dk1"/>
              </a:buClr>
              <a:buSzPts val="1800"/>
              <a:buFont typeface="Arial"/>
              <a:buChar char="•"/>
            </a:pPr>
            <a:r>
              <a:rPr lang="en-US" sz="1800" dirty="0">
                <a:solidFill>
                  <a:schemeClr val="dk1"/>
                </a:solidFill>
                <a:latin typeface="Calibri" panose="020F0502020204030204" pitchFamily="34" charset="0"/>
                <a:ea typeface="Calibri"/>
                <a:cs typeface="Calibri" panose="020F0502020204030204" pitchFamily="34" charset="0"/>
                <a:sym typeface="Calibri"/>
              </a:rPr>
              <a:t>DoS</a:t>
            </a:r>
            <a:endParaRPr sz="1800" dirty="0">
              <a:solidFill>
                <a:schemeClr val="dk1"/>
              </a:solidFill>
              <a:latin typeface="Calibri" panose="020F0502020204030204" pitchFamily="34" charset="0"/>
              <a:ea typeface="Times New Roman"/>
              <a:cs typeface="Calibri" panose="020F0502020204030204" pitchFamily="34" charset="0"/>
              <a:sym typeface="Times New Roman"/>
            </a:endParaRPr>
          </a:p>
          <a:p>
            <a:pPr marL="143510" marR="0" lvl="0" indent="-130810" algn="l" rtl="0">
              <a:spcBef>
                <a:spcPts val="0"/>
              </a:spcBef>
              <a:spcAft>
                <a:spcPts val="1200"/>
              </a:spcAft>
              <a:buClr>
                <a:schemeClr val="dk1"/>
              </a:buClr>
              <a:buSzPts val="1800"/>
              <a:buFont typeface="Arial"/>
              <a:buChar char="•"/>
            </a:pPr>
            <a:r>
              <a:rPr lang="en-US" sz="1800" dirty="0">
                <a:solidFill>
                  <a:schemeClr val="dk1"/>
                </a:solidFill>
                <a:latin typeface="Calibri" panose="020F0502020204030204" pitchFamily="34" charset="0"/>
                <a:ea typeface="Calibri"/>
                <a:cs typeface="Calibri" panose="020F0502020204030204" pitchFamily="34" charset="0"/>
                <a:sym typeface="Calibri"/>
              </a:rPr>
              <a:t>DDoS</a:t>
            </a:r>
            <a:endParaRPr lang="en-GB" sz="1800" dirty="0">
              <a:solidFill>
                <a:schemeClr val="dk1"/>
              </a:solidFill>
              <a:latin typeface="Calibri" panose="020F0502020204030204" pitchFamily="34" charset="0"/>
              <a:ea typeface="Calibri"/>
              <a:cs typeface="Calibri" panose="020F0502020204030204" pitchFamily="34" charset="0"/>
              <a:sym typeface="Calibri"/>
            </a:endParaRPr>
          </a:p>
          <a:p>
            <a:pPr marL="143510" indent="-130810">
              <a:spcAft>
                <a:spcPts val="1200"/>
              </a:spcAft>
              <a:buClr>
                <a:schemeClr val="dk1"/>
              </a:buClr>
              <a:buSzPts val="1800"/>
              <a:buFont typeface="Arial"/>
              <a:buChar char="•"/>
            </a:pPr>
            <a:r>
              <a:rPr lang="en-GB" sz="1800" dirty="0">
                <a:solidFill>
                  <a:schemeClr val="dk1"/>
                </a:solidFill>
                <a:latin typeface="Calibri" panose="020F0502020204030204" pitchFamily="34" charset="0"/>
                <a:ea typeface="Calibri"/>
                <a:cs typeface="Calibri" panose="020F0502020204030204" pitchFamily="34" charset="0"/>
                <a:sym typeface="Calibri"/>
              </a:rPr>
              <a:t>SYN flood</a:t>
            </a:r>
            <a:endParaRPr sz="1800" dirty="0">
              <a:solidFill>
                <a:schemeClr val="dk1"/>
              </a:solidFill>
              <a:latin typeface="Calibri" panose="020F0502020204030204" pitchFamily="34" charset="0"/>
              <a:ea typeface="Times New Roman"/>
              <a:cs typeface="Calibri" panose="020F0502020204030204" pitchFamily="34" charset="0"/>
              <a:sym typeface="Times New Roman"/>
            </a:endParaRPr>
          </a:p>
          <a:p>
            <a:pPr marL="143510" marR="0" lvl="0" indent="-130810" algn="l" rtl="0">
              <a:spcBef>
                <a:spcPts val="0"/>
              </a:spcBef>
              <a:spcAft>
                <a:spcPts val="1200"/>
              </a:spcAft>
              <a:buClr>
                <a:schemeClr val="dk1"/>
              </a:buClr>
              <a:buSzPts val="1800"/>
              <a:buFont typeface="Arial"/>
              <a:buChar char="•"/>
            </a:pPr>
            <a:r>
              <a:rPr lang="en-US" sz="1800" dirty="0">
                <a:solidFill>
                  <a:schemeClr val="dk1"/>
                </a:solidFill>
                <a:latin typeface="Calibri" panose="020F0502020204030204" pitchFamily="34" charset="0"/>
                <a:ea typeface="Calibri"/>
                <a:cs typeface="Calibri" panose="020F0502020204030204" pitchFamily="34" charset="0"/>
                <a:sym typeface="Calibri"/>
              </a:rPr>
              <a:t>Spoofing</a:t>
            </a:r>
            <a:endParaRPr sz="1800" dirty="0">
              <a:solidFill>
                <a:schemeClr val="dk1"/>
              </a:solidFill>
              <a:latin typeface="Calibri" panose="020F0502020204030204" pitchFamily="34" charset="0"/>
              <a:ea typeface="Times New Roman"/>
              <a:cs typeface="Calibri" panose="020F0502020204030204" pitchFamily="34" charset="0"/>
              <a:sym typeface="Times New Roman"/>
            </a:endParaRPr>
          </a:p>
          <a:p>
            <a:pPr marL="143510" marR="0" lvl="0" indent="-130810" algn="l" rtl="0">
              <a:spcBef>
                <a:spcPts val="0"/>
              </a:spcBef>
              <a:spcAft>
                <a:spcPts val="1200"/>
              </a:spcAft>
              <a:buClr>
                <a:schemeClr val="dk1"/>
              </a:buClr>
              <a:buSzPts val="1800"/>
              <a:buFont typeface="Arial"/>
              <a:buChar char="•"/>
            </a:pPr>
            <a:r>
              <a:rPr lang="en-US" sz="1800" dirty="0">
                <a:solidFill>
                  <a:schemeClr val="dk1"/>
                </a:solidFill>
                <a:latin typeface="Calibri" panose="020F0502020204030204" pitchFamily="34" charset="0"/>
                <a:ea typeface="Calibri"/>
                <a:cs typeface="Calibri" panose="020F0502020204030204" pitchFamily="34" charset="0"/>
                <a:sym typeface="Calibri"/>
              </a:rPr>
              <a:t>Man-in-the-middle</a:t>
            </a:r>
          </a:p>
          <a:p>
            <a:pPr marL="143510" marR="0" lvl="0" indent="-130810" algn="l" rtl="0">
              <a:spcBef>
                <a:spcPts val="0"/>
              </a:spcBef>
              <a:spcAft>
                <a:spcPts val="1200"/>
              </a:spcAft>
              <a:buClr>
                <a:schemeClr val="dk1"/>
              </a:buClr>
              <a:buSzPts val="1800"/>
              <a:buFont typeface="Arial"/>
              <a:buChar char="•"/>
            </a:pPr>
            <a:r>
              <a:rPr lang="en-US" sz="1800" dirty="0">
                <a:solidFill>
                  <a:schemeClr val="dk1"/>
                </a:solidFill>
                <a:latin typeface="Calibri" panose="020F0502020204030204" pitchFamily="34" charset="0"/>
                <a:ea typeface="Calibri"/>
                <a:cs typeface="Calibri" panose="020F0502020204030204" pitchFamily="34" charset="0"/>
                <a:sym typeface="Calibri"/>
              </a:rPr>
              <a:t>Replay</a:t>
            </a:r>
          </a:p>
          <a:p>
            <a:pPr marL="143510" marR="0" lvl="0" indent="-130810" algn="l" rtl="0">
              <a:spcBef>
                <a:spcPts val="0"/>
              </a:spcBef>
              <a:spcAft>
                <a:spcPts val="1200"/>
              </a:spcAft>
              <a:buClr>
                <a:schemeClr val="dk1"/>
              </a:buClr>
              <a:buSzPts val="1800"/>
              <a:buFont typeface="Arial"/>
              <a:buChar char="•"/>
            </a:pPr>
            <a:r>
              <a:rPr lang="en-US" sz="1800" dirty="0">
                <a:solidFill>
                  <a:schemeClr val="dk1"/>
                </a:solidFill>
                <a:latin typeface="Calibri" panose="020F0502020204030204" pitchFamily="34" charset="0"/>
                <a:ea typeface="Calibri"/>
                <a:cs typeface="Calibri" panose="020F0502020204030204" pitchFamily="34" charset="0"/>
                <a:sym typeface="Calibri"/>
              </a:rPr>
              <a:t>DNS poisoning</a:t>
            </a:r>
            <a:endParaRPr sz="1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70" name="Google Shape;170;p16"/>
          <p:cNvSpPr txBox="1"/>
          <p:nvPr/>
        </p:nvSpPr>
        <p:spPr>
          <a:xfrm>
            <a:off x="533400" y="762000"/>
            <a:ext cx="6172201"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375F92"/>
              </a:buClr>
              <a:buSzPts val="2800"/>
              <a:buFont typeface="Calibri"/>
              <a:buNone/>
            </a:pPr>
            <a:r>
              <a:rPr lang="en-US" sz="2800" b="1" dirty="0">
                <a:solidFill>
                  <a:srgbClr val="375F92"/>
                </a:solidFill>
                <a:latin typeface="Calibri"/>
                <a:ea typeface="Calibri"/>
                <a:cs typeface="Calibri"/>
                <a:sym typeface="Calibri"/>
              </a:rPr>
              <a:t>23.2.6 TCP/IP Attacks</a:t>
            </a:r>
            <a:endParaRPr sz="2800" b="1" dirty="0">
              <a:solidFill>
                <a:srgbClr val="1F3864"/>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0"/>
          <p:cNvSpPr txBox="1"/>
          <p:nvPr/>
        </p:nvSpPr>
        <p:spPr>
          <a:xfrm>
            <a:off x="1143000" y="1682224"/>
            <a:ext cx="10591800" cy="2659702"/>
          </a:xfrm>
          <a:prstGeom prst="rect">
            <a:avLst/>
          </a:prstGeom>
          <a:noFill/>
          <a:ln>
            <a:noFill/>
          </a:ln>
        </p:spPr>
        <p:txBody>
          <a:bodyPr spcFirstLastPara="1" wrap="square" lIns="0" tIns="0" rIns="0" bIns="0" anchor="t" anchorCtr="0">
            <a:spAutoFit/>
          </a:bodyPr>
          <a:lstStyle/>
          <a:p>
            <a:pPr marL="12700" marR="78740" lvl="0" indent="-114300">
              <a:lnSpc>
                <a:spcPct val="150000"/>
              </a:lnSpc>
              <a:buClr>
                <a:schemeClr val="dk1"/>
              </a:buClr>
              <a:buSzPts val="1800"/>
              <a:buFont typeface="Arial"/>
              <a:buChar char="•"/>
            </a:pPr>
            <a:r>
              <a:rPr lang="en-GB" sz="1800" dirty="0">
                <a:latin typeface="Calibri" panose="020F0502020204030204" pitchFamily="34" charset="0"/>
                <a:cs typeface="Calibri" panose="020F0502020204030204" pitchFamily="34" charset="0"/>
              </a:rPr>
              <a:t>The primary focus of a DoS attack is to oversaturate the capacity of a targeted machine.</a:t>
            </a:r>
            <a:endParaRPr lang="en-US" sz="1800" dirty="0">
              <a:solidFill>
                <a:schemeClr val="dk1"/>
              </a:solidFill>
              <a:latin typeface="Calibri" panose="020F0502020204030204" pitchFamily="34" charset="0"/>
              <a:ea typeface="Calibri"/>
              <a:cs typeface="Calibri" panose="020F0502020204030204" pitchFamily="34" charset="0"/>
              <a:sym typeface="Calibri"/>
            </a:endParaRPr>
          </a:p>
          <a:p>
            <a:pPr marL="12700" marR="78740" lvl="0" indent="-114300" algn="l" rtl="0">
              <a:lnSpc>
                <a:spcPct val="150000"/>
              </a:lnSpc>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DoS is a form of attack that prevents users from accessing normal services, such as e-mail  and a web server.</a:t>
            </a:r>
            <a:endParaRPr sz="1800" dirty="0">
              <a:solidFill>
                <a:schemeClr val="dk1"/>
              </a:solidFill>
              <a:latin typeface="Calibri"/>
              <a:ea typeface="Calibri"/>
              <a:cs typeface="Calibri"/>
              <a:sym typeface="Calibri"/>
            </a:endParaRPr>
          </a:p>
          <a:p>
            <a:pPr marL="143510" marR="0" lvl="0" indent="-130810" algn="l" rtl="0">
              <a:spcBef>
                <a:spcPts val="120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Here, the system is busy responding to abnormally large amounts of requests.</a:t>
            </a:r>
            <a:endParaRPr sz="1800" dirty="0">
              <a:solidFill>
                <a:schemeClr val="dk1"/>
              </a:solidFill>
              <a:latin typeface="Calibri"/>
              <a:ea typeface="Calibri"/>
              <a:cs typeface="Calibri"/>
              <a:sym typeface="Calibri"/>
            </a:endParaRPr>
          </a:p>
          <a:p>
            <a:pPr marL="12700" marR="5080" lvl="0" indent="-114300" algn="l" rtl="0">
              <a:lnSpc>
                <a:spcPct val="150000"/>
              </a:lnSpc>
              <a:spcBef>
                <a:spcPts val="36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Attackers send enough requests for a system resource that the requested service is  overloaded and ceases to operate.</a:t>
            </a:r>
            <a:endParaRPr sz="1800" dirty="0">
              <a:solidFill>
                <a:schemeClr val="dk1"/>
              </a:solidFill>
              <a:latin typeface="Calibri"/>
              <a:ea typeface="Calibri"/>
              <a:cs typeface="Calibri"/>
              <a:sym typeface="Calibri"/>
            </a:endParaRPr>
          </a:p>
          <a:p>
            <a:pPr marL="0" marR="0" lvl="0" indent="0" algn="l" rtl="0">
              <a:spcBef>
                <a:spcPts val="10"/>
              </a:spcBef>
              <a:spcAft>
                <a:spcPts val="0"/>
              </a:spcAft>
              <a:buClr>
                <a:schemeClr val="dk1"/>
              </a:buClr>
              <a:buSzPts val="1550"/>
              <a:buFont typeface="Arial"/>
              <a:buNone/>
            </a:pPr>
            <a:endParaRPr sz="1550" dirty="0">
              <a:solidFill>
                <a:schemeClr val="dk1"/>
              </a:solidFill>
              <a:latin typeface="Times New Roman"/>
              <a:ea typeface="Times New Roman"/>
              <a:cs typeface="Times New Roman"/>
              <a:sym typeface="Times New Roman"/>
            </a:endParaRPr>
          </a:p>
          <a:p>
            <a:pPr marL="12700" marR="0" lvl="0" indent="0" algn="l" rtl="0">
              <a:spcBef>
                <a:spcPts val="5"/>
              </a:spcBef>
              <a:spcAft>
                <a:spcPts val="0"/>
              </a:spcAft>
              <a:buNone/>
            </a:pPr>
            <a:r>
              <a:rPr lang="en-US" sz="1800" b="1" i="1" dirty="0">
                <a:solidFill>
                  <a:srgbClr val="1F487C"/>
                </a:solidFill>
                <a:latin typeface="Calibri"/>
                <a:ea typeface="Calibri"/>
                <a:cs typeface="Calibri"/>
                <a:sym typeface="Calibri"/>
              </a:rPr>
              <a:t>Types: Ping of Death, E-mail Bomb.</a:t>
            </a:r>
            <a:endParaRPr sz="1800" i="1" dirty="0">
              <a:solidFill>
                <a:schemeClr val="dk1"/>
              </a:solidFill>
              <a:latin typeface="Calibri"/>
              <a:ea typeface="Calibri"/>
              <a:cs typeface="Calibri"/>
              <a:sym typeface="Calibri"/>
            </a:endParaRPr>
          </a:p>
        </p:txBody>
      </p:sp>
      <p:sp>
        <p:nvSpPr>
          <p:cNvPr id="124" name="Google Shape;124;p10"/>
          <p:cNvSpPr txBox="1"/>
          <p:nvPr/>
        </p:nvSpPr>
        <p:spPr>
          <a:xfrm>
            <a:off x="523568" y="988142"/>
            <a:ext cx="6172201"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375F92"/>
              </a:buClr>
              <a:buSzPts val="2800"/>
              <a:buFont typeface="Calibri"/>
              <a:buNone/>
            </a:pPr>
            <a:r>
              <a:rPr lang="en-US" sz="2800" b="1" dirty="0">
                <a:solidFill>
                  <a:srgbClr val="375F92"/>
                </a:solidFill>
                <a:latin typeface="Calibri"/>
                <a:ea typeface="Calibri"/>
                <a:cs typeface="Calibri"/>
                <a:sym typeface="Calibri"/>
              </a:rPr>
              <a:t>23.2.3 Denial of Service (</a:t>
            </a:r>
            <a:r>
              <a:rPr lang="en-US" sz="2800" b="1" dirty="0" err="1">
                <a:solidFill>
                  <a:srgbClr val="375F92"/>
                </a:solidFill>
                <a:latin typeface="Calibri"/>
                <a:ea typeface="Calibri"/>
                <a:cs typeface="Calibri"/>
                <a:sym typeface="Calibri"/>
              </a:rPr>
              <a:t>DoS</a:t>
            </a:r>
            <a:r>
              <a:rPr lang="en-US" sz="2800" b="1" dirty="0">
                <a:solidFill>
                  <a:srgbClr val="375F92"/>
                </a:solidFill>
                <a:latin typeface="Calibri"/>
                <a:ea typeface="Calibri"/>
                <a:cs typeface="Calibri"/>
                <a:sym typeface="Calibri"/>
              </a:rPr>
              <a:t>)</a:t>
            </a:r>
            <a:endParaRPr sz="2800" b="1" dirty="0">
              <a:solidFill>
                <a:srgbClr val="1F3864"/>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7200A507-3E39-45DB-8D91-8A3571E63DBF}"/>
              </a:ext>
            </a:extLst>
          </p:cNvPr>
          <p:cNvPicPr>
            <a:picLocks noChangeAspect="1"/>
          </p:cNvPicPr>
          <p:nvPr/>
        </p:nvPicPr>
        <p:blipFill>
          <a:blip r:embed="rId3"/>
          <a:stretch>
            <a:fillRect/>
          </a:stretch>
        </p:blipFill>
        <p:spPr>
          <a:xfrm>
            <a:off x="5334000" y="3048000"/>
            <a:ext cx="5715000" cy="3810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3CD4FC-F12E-4CB3-B91B-A4DDC6875B34}"/>
              </a:ext>
            </a:extLst>
          </p:cNvPr>
          <p:cNvSpPr>
            <a:spLocks noGrp="1"/>
          </p:cNvSpPr>
          <p:nvPr>
            <p:ph type="body" idx="1"/>
          </p:nvPr>
        </p:nvSpPr>
        <p:spPr/>
        <p:txBody>
          <a:bodyPr/>
          <a:lstStyle/>
          <a:p>
            <a:pPr marL="12700" marR="81280" lvl="0" indent="-114300" algn="l">
              <a:lnSpc>
                <a:spcPct val="150000"/>
              </a:lnSpc>
              <a:spcBef>
                <a:spcPts val="1560"/>
              </a:spcBef>
            </a:pPr>
            <a:r>
              <a:rPr lang="en-GB" u="sng" dirty="0"/>
              <a:t>Distributed DoS (DDoS) </a:t>
            </a:r>
            <a:r>
              <a:rPr lang="en-GB" dirty="0"/>
              <a:t>is another form of attack that uses many infected computers,  called zombies (Bots), to launch an attack.</a:t>
            </a:r>
          </a:p>
          <a:p>
            <a:pPr marL="0" lvl="0" indent="0" algn="l">
              <a:spcBef>
                <a:spcPts val="15"/>
              </a:spcBef>
              <a:buSzPts val="1550"/>
              <a:buNone/>
            </a:pPr>
            <a:endParaRPr lang="en-GB" sz="1550" dirty="0">
              <a:latin typeface="Times New Roman"/>
              <a:ea typeface="Times New Roman"/>
              <a:cs typeface="Times New Roman"/>
              <a:sym typeface="Times New Roman"/>
            </a:endParaRPr>
          </a:p>
          <a:p>
            <a:pPr marL="143510" lvl="0" indent="-130810" algn="l">
              <a:spcBef>
                <a:spcPts val="0"/>
              </a:spcBef>
            </a:pPr>
            <a:r>
              <a:rPr lang="en-GB" dirty="0"/>
              <a:t>With DDoS, the intent is to obstruct or overwhelm access to the targeted server.</a:t>
            </a:r>
          </a:p>
          <a:p>
            <a:pPr marL="0" lvl="0" indent="0" algn="l">
              <a:spcBef>
                <a:spcPts val="25"/>
              </a:spcBef>
              <a:buSzPts val="1750"/>
              <a:buNone/>
            </a:pPr>
            <a:endParaRPr lang="en-GB" sz="1750" dirty="0">
              <a:latin typeface="Times New Roman"/>
              <a:ea typeface="Times New Roman"/>
              <a:cs typeface="Times New Roman"/>
              <a:sym typeface="Times New Roman"/>
            </a:endParaRPr>
          </a:p>
          <a:p>
            <a:pPr marL="143510" lvl="0" indent="-130810" algn="l">
              <a:spcBef>
                <a:spcPts val="0"/>
              </a:spcBef>
            </a:pPr>
            <a:r>
              <a:rPr lang="en-GB" dirty="0"/>
              <a:t>Zombie computers located at different geographical locations make it difficult to trace the origin of the attack.</a:t>
            </a:r>
          </a:p>
          <a:p>
            <a:endParaRPr lang="en-GB" dirty="0"/>
          </a:p>
        </p:txBody>
      </p:sp>
      <p:sp>
        <p:nvSpPr>
          <p:cNvPr id="3" name="Title 2">
            <a:extLst>
              <a:ext uri="{FF2B5EF4-FFF2-40B4-BE49-F238E27FC236}">
                <a16:creationId xmlns:a16="http://schemas.microsoft.com/office/drawing/2014/main" id="{190B6C65-3C2A-4952-9804-0638419F43F2}"/>
              </a:ext>
            </a:extLst>
          </p:cNvPr>
          <p:cNvSpPr>
            <a:spLocks noGrp="1"/>
          </p:cNvSpPr>
          <p:nvPr>
            <p:ph type="title"/>
          </p:nvPr>
        </p:nvSpPr>
        <p:spPr>
          <a:xfrm>
            <a:off x="178205" y="638176"/>
            <a:ext cx="11180236" cy="740709"/>
          </a:xfrm>
        </p:spPr>
        <p:txBody>
          <a:bodyPr>
            <a:normAutofit/>
          </a:bodyPr>
          <a:lstStyle/>
          <a:p>
            <a:r>
              <a:rPr lang="en-GB" sz="2400" u="sng" dirty="0"/>
              <a:t>Distributed DoS (DDoS)</a:t>
            </a:r>
            <a:endParaRPr lang="en-GB" sz="2400" dirty="0"/>
          </a:p>
        </p:txBody>
      </p:sp>
      <p:pic>
        <p:nvPicPr>
          <p:cNvPr id="5" name="Picture 4">
            <a:extLst>
              <a:ext uri="{FF2B5EF4-FFF2-40B4-BE49-F238E27FC236}">
                <a16:creationId xmlns:a16="http://schemas.microsoft.com/office/drawing/2014/main" id="{4E3F216C-55FA-4D6E-9D90-4869F77411AA}"/>
              </a:ext>
            </a:extLst>
          </p:cNvPr>
          <p:cNvPicPr>
            <a:picLocks noChangeAspect="1"/>
          </p:cNvPicPr>
          <p:nvPr/>
        </p:nvPicPr>
        <p:blipFill>
          <a:blip r:embed="rId2"/>
          <a:stretch>
            <a:fillRect/>
          </a:stretch>
        </p:blipFill>
        <p:spPr>
          <a:xfrm>
            <a:off x="7901449" y="2822143"/>
            <a:ext cx="3971616" cy="3971616"/>
          </a:xfrm>
          <a:prstGeom prst="rect">
            <a:avLst/>
          </a:prstGeom>
        </p:spPr>
      </p:pic>
    </p:spTree>
    <p:extLst>
      <p:ext uri="{BB962C8B-B14F-4D97-AF65-F5344CB8AC3E}">
        <p14:creationId xmlns:p14="http://schemas.microsoft.com/office/powerpoint/2010/main" val="201478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19508E-0BFD-403E-8F91-E67C58C49CF0}"/>
              </a:ext>
            </a:extLst>
          </p:cNvPr>
          <p:cNvSpPr>
            <a:spLocks noGrp="1"/>
          </p:cNvSpPr>
          <p:nvPr>
            <p:ph type="body" idx="1"/>
          </p:nvPr>
        </p:nvSpPr>
        <p:spPr/>
        <p:txBody>
          <a:bodyPr/>
          <a:lstStyle/>
          <a:p>
            <a:r>
              <a:rPr lang="en-GB" dirty="0"/>
              <a:t>A SYN flood (half-open attack) is a type of Denial-of-Service attack which aims to make a server unavailable to legitimate traffic by consuming all available server resources.</a:t>
            </a:r>
          </a:p>
          <a:p>
            <a:pPr marL="1071563">
              <a:buFont typeface="+mj-lt"/>
              <a:buAutoNum type="arabicPeriod"/>
            </a:pPr>
            <a:r>
              <a:rPr lang="en-GB" dirty="0"/>
              <a:t>The attacker sends a high volume of SYN packets to the targeted server, often with spoofed IP addresses.</a:t>
            </a:r>
          </a:p>
          <a:p>
            <a:pPr marL="1071563">
              <a:buFont typeface="+mj-lt"/>
              <a:buAutoNum type="arabicPeriod"/>
            </a:pPr>
            <a:r>
              <a:rPr lang="en-GB" dirty="0"/>
              <a:t>The server then responds to each one of the connection requests and leaves an open port ready to receive the response.</a:t>
            </a:r>
          </a:p>
          <a:p>
            <a:pPr marL="1071563">
              <a:buFont typeface="+mj-lt"/>
              <a:buAutoNum type="arabicPeriod"/>
            </a:pPr>
            <a:r>
              <a:rPr lang="en-GB" dirty="0"/>
              <a:t>While the server waits for the ACK to receive it is called the TCP Half-Open State and it utilizes high CPU and RAM, which in turn makes the server to go into a state where it cannot respond to legitimate request.</a:t>
            </a:r>
          </a:p>
        </p:txBody>
      </p:sp>
      <p:sp>
        <p:nvSpPr>
          <p:cNvPr id="3" name="Title 2">
            <a:extLst>
              <a:ext uri="{FF2B5EF4-FFF2-40B4-BE49-F238E27FC236}">
                <a16:creationId xmlns:a16="http://schemas.microsoft.com/office/drawing/2014/main" id="{C4ED8A30-E1EE-4292-8E70-D221454F12A8}"/>
              </a:ext>
            </a:extLst>
          </p:cNvPr>
          <p:cNvSpPr>
            <a:spLocks noGrp="1"/>
          </p:cNvSpPr>
          <p:nvPr>
            <p:ph type="title"/>
          </p:nvPr>
        </p:nvSpPr>
        <p:spPr>
          <a:xfrm>
            <a:off x="178205" y="638176"/>
            <a:ext cx="11180236" cy="642386"/>
          </a:xfrm>
        </p:spPr>
        <p:txBody>
          <a:bodyPr>
            <a:normAutofit/>
          </a:bodyPr>
          <a:lstStyle/>
          <a:p>
            <a:r>
              <a:rPr lang="en-GB" sz="2400" u="sng" dirty="0"/>
              <a:t>SYN flood</a:t>
            </a:r>
            <a:endParaRPr lang="en-GB" sz="2400" dirty="0"/>
          </a:p>
        </p:txBody>
      </p:sp>
      <p:pic>
        <p:nvPicPr>
          <p:cNvPr id="5" name="Picture 4">
            <a:extLst>
              <a:ext uri="{FF2B5EF4-FFF2-40B4-BE49-F238E27FC236}">
                <a16:creationId xmlns:a16="http://schemas.microsoft.com/office/drawing/2014/main" id="{9CAC3EB5-AD44-493B-8583-59D0E229F13B}"/>
              </a:ext>
            </a:extLst>
          </p:cNvPr>
          <p:cNvPicPr>
            <a:picLocks noChangeAspect="1"/>
          </p:cNvPicPr>
          <p:nvPr/>
        </p:nvPicPr>
        <p:blipFill>
          <a:blip r:embed="rId2"/>
          <a:stretch>
            <a:fillRect/>
          </a:stretch>
        </p:blipFill>
        <p:spPr>
          <a:xfrm>
            <a:off x="6007509" y="3904189"/>
            <a:ext cx="5235062" cy="3490041"/>
          </a:xfrm>
          <a:prstGeom prst="rect">
            <a:avLst/>
          </a:prstGeom>
        </p:spPr>
      </p:pic>
    </p:spTree>
    <p:extLst>
      <p:ext uri="{BB962C8B-B14F-4D97-AF65-F5344CB8AC3E}">
        <p14:creationId xmlns:p14="http://schemas.microsoft.com/office/powerpoint/2010/main" val="81210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4C6EEF-BAA4-4946-BA82-F8221CEA3959}"/>
              </a:ext>
            </a:extLst>
          </p:cNvPr>
          <p:cNvSpPr>
            <a:spLocks noGrp="1"/>
          </p:cNvSpPr>
          <p:nvPr>
            <p:ph type="body" idx="1"/>
          </p:nvPr>
        </p:nvSpPr>
        <p:spPr>
          <a:xfrm>
            <a:off x="178206" y="1727383"/>
            <a:ext cx="7313976" cy="4492441"/>
          </a:xfrm>
        </p:spPr>
        <p:txBody>
          <a:bodyPr/>
          <a:lstStyle/>
          <a:p>
            <a:r>
              <a:rPr lang="en-GB" dirty="0"/>
              <a:t>A man-in-the-middle (MitM) attack is a type of cyber attack in which the attacker secretly intercepts and relays messages between two parties who believe they are communicating directly with each other.</a:t>
            </a:r>
          </a:p>
          <a:p>
            <a:r>
              <a:rPr lang="en-GB" dirty="0"/>
              <a:t>The device in MitM intercepts the packets and is sniffed using</a:t>
            </a:r>
          </a:p>
          <a:p>
            <a:pPr marL="114300" indent="0">
              <a:buNone/>
            </a:pPr>
            <a:r>
              <a:rPr lang="en-GB" dirty="0"/>
              <a:t>       sniffer software's like Wireshark.</a:t>
            </a:r>
          </a:p>
          <a:p>
            <a:r>
              <a:rPr lang="en-GB" dirty="0"/>
              <a:t>MitM cyber attacks pose a serious threat to online security because they give the attacker the ability to capture and manipulate sensitive personal information such as login credentials, account details or credit card numbers in real time.</a:t>
            </a:r>
          </a:p>
        </p:txBody>
      </p:sp>
      <p:sp>
        <p:nvSpPr>
          <p:cNvPr id="3" name="Title 2">
            <a:extLst>
              <a:ext uri="{FF2B5EF4-FFF2-40B4-BE49-F238E27FC236}">
                <a16:creationId xmlns:a16="http://schemas.microsoft.com/office/drawing/2014/main" id="{36AE6B34-10BB-4010-B09C-E63D0B43BC97}"/>
              </a:ext>
            </a:extLst>
          </p:cNvPr>
          <p:cNvSpPr>
            <a:spLocks noGrp="1"/>
          </p:cNvSpPr>
          <p:nvPr>
            <p:ph type="title"/>
          </p:nvPr>
        </p:nvSpPr>
        <p:spPr>
          <a:xfrm>
            <a:off x="399706" y="638176"/>
            <a:ext cx="11180236" cy="760374"/>
          </a:xfrm>
        </p:spPr>
        <p:txBody>
          <a:bodyPr>
            <a:normAutofit/>
          </a:bodyPr>
          <a:lstStyle/>
          <a:p>
            <a:r>
              <a:rPr lang="en-US" sz="2400" u="sng" dirty="0"/>
              <a:t>Man-in-the-middle</a:t>
            </a:r>
            <a:endParaRPr lang="en-GB" sz="2400" dirty="0"/>
          </a:p>
        </p:txBody>
      </p:sp>
      <p:pic>
        <p:nvPicPr>
          <p:cNvPr id="6" name="Picture 5">
            <a:extLst>
              <a:ext uri="{FF2B5EF4-FFF2-40B4-BE49-F238E27FC236}">
                <a16:creationId xmlns:a16="http://schemas.microsoft.com/office/drawing/2014/main" id="{AB686198-AF46-4E24-81A8-CFB02A8ECFAF}"/>
              </a:ext>
            </a:extLst>
          </p:cNvPr>
          <p:cNvPicPr>
            <a:picLocks noChangeAspect="1"/>
          </p:cNvPicPr>
          <p:nvPr/>
        </p:nvPicPr>
        <p:blipFill>
          <a:blip r:embed="rId2"/>
          <a:stretch>
            <a:fillRect/>
          </a:stretch>
        </p:blipFill>
        <p:spPr>
          <a:xfrm>
            <a:off x="7086446" y="855406"/>
            <a:ext cx="5019675" cy="5693251"/>
          </a:xfrm>
          <a:prstGeom prst="rect">
            <a:avLst/>
          </a:prstGeom>
        </p:spPr>
      </p:pic>
    </p:spTree>
    <p:extLst>
      <p:ext uri="{BB962C8B-B14F-4D97-AF65-F5344CB8AC3E}">
        <p14:creationId xmlns:p14="http://schemas.microsoft.com/office/powerpoint/2010/main" val="265971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30BBEE-9F00-4253-95B9-F616B8FD86EE}"/>
              </a:ext>
            </a:extLst>
          </p:cNvPr>
          <p:cNvSpPr>
            <a:spLocks noGrp="1"/>
          </p:cNvSpPr>
          <p:nvPr>
            <p:ph type="body" idx="1"/>
          </p:nvPr>
        </p:nvSpPr>
        <p:spPr/>
        <p:txBody>
          <a:bodyPr/>
          <a:lstStyle/>
          <a:p>
            <a:r>
              <a:rPr lang="en-GB" dirty="0"/>
              <a:t>Changes the DNS records on a system to point to false servers where the  data is recorded.</a:t>
            </a:r>
          </a:p>
          <a:p>
            <a:r>
              <a:rPr lang="en-GB" dirty="0"/>
              <a:t>In DNS Poisoning attack  , all the traffic that is mean to be sent to  www.example.com which has an IP address of A.A.A.A , will be sent to a fake www.example.com residing at an IP address of B.B.B.B.</a:t>
            </a:r>
          </a:p>
          <a:p>
            <a:r>
              <a:rPr lang="en-GB" dirty="0"/>
              <a:t>This makes easier for the attacker to obtain usernames, passwords and other valuable information's of users by trapping them into false server of the attacker.</a:t>
            </a:r>
          </a:p>
          <a:p>
            <a:endParaRPr lang="en-GB" dirty="0"/>
          </a:p>
        </p:txBody>
      </p:sp>
      <p:sp>
        <p:nvSpPr>
          <p:cNvPr id="3" name="Title 2">
            <a:extLst>
              <a:ext uri="{FF2B5EF4-FFF2-40B4-BE49-F238E27FC236}">
                <a16:creationId xmlns:a16="http://schemas.microsoft.com/office/drawing/2014/main" id="{ADA17531-5702-4C9F-AA79-08BDA53CC80D}"/>
              </a:ext>
            </a:extLst>
          </p:cNvPr>
          <p:cNvSpPr>
            <a:spLocks noGrp="1"/>
          </p:cNvSpPr>
          <p:nvPr>
            <p:ph type="title"/>
          </p:nvPr>
        </p:nvSpPr>
        <p:spPr/>
        <p:txBody>
          <a:bodyPr>
            <a:normAutofit/>
          </a:bodyPr>
          <a:lstStyle/>
          <a:p>
            <a:r>
              <a:rPr lang="en-GB" sz="2400" dirty="0"/>
              <a:t>DNS poisoning</a:t>
            </a:r>
          </a:p>
        </p:txBody>
      </p:sp>
      <p:pic>
        <p:nvPicPr>
          <p:cNvPr id="8" name="Picture 7">
            <a:extLst>
              <a:ext uri="{FF2B5EF4-FFF2-40B4-BE49-F238E27FC236}">
                <a16:creationId xmlns:a16="http://schemas.microsoft.com/office/drawing/2014/main" id="{A4DCD56D-44A3-4BA8-82AB-04AEB464B21C}"/>
              </a:ext>
            </a:extLst>
          </p:cNvPr>
          <p:cNvPicPr>
            <a:picLocks noChangeAspect="1"/>
          </p:cNvPicPr>
          <p:nvPr/>
        </p:nvPicPr>
        <p:blipFill>
          <a:blip r:embed="rId2"/>
          <a:stretch>
            <a:fillRect/>
          </a:stretch>
        </p:blipFill>
        <p:spPr>
          <a:xfrm>
            <a:off x="5270089" y="2906878"/>
            <a:ext cx="6250027" cy="3951121"/>
          </a:xfrm>
          <a:prstGeom prst="rect">
            <a:avLst/>
          </a:prstGeom>
        </p:spPr>
      </p:pic>
    </p:spTree>
    <p:extLst>
      <p:ext uri="{BB962C8B-B14F-4D97-AF65-F5344CB8AC3E}">
        <p14:creationId xmlns:p14="http://schemas.microsoft.com/office/powerpoint/2010/main" val="326337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DFB73B-9092-413C-9312-89AC22366E0C}"/>
              </a:ext>
            </a:extLst>
          </p:cNvPr>
          <p:cNvSpPr>
            <a:spLocks noGrp="1"/>
          </p:cNvSpPr>
          <p:nvPr>
            <p:ph type="body" idx="1"/>
          </p:nvPr>
        </p:nvSpPr>
        <p:spPr/>
        <p:txBody>
          <a:bodyPr/>
          <a:lstStyle/>
          <a:p>
            <a:r>
              <a:rPr lang="en-GB" dirty="0"/>
              <a:t>The technique of capturing all data packets traveling through a network using a software application or hardware device is known as network sniffing.</a:t>
            </a:r>
          </a:p>
          <a:p>
            <a:r>
              <a:rPr lang="en-GB" dirty="0"/>
              <a:t>A sniffing attack occurs when an attacker uses a packet sniffer to intercept and read sensitive data passing through a network</a:t>
            </a:r>
          </a:p>
        </p:txBody>
      </p:sp>
      <p:sp>
        <p:nvSpPr>
          <p:cNvPr id="3" name="Title 2">
            <a:extLst>
              <a:ext uri="{FF2B5EF4-FFF2-40B4-BE49-F238E27FC236}">
                <a16:creationId xmlns:a16="http://schemas.microsoft.com/office/drawing/2014/main" id="{C03A6B4D-0C00-4C00-AF31-CEB8671C0935}"/>
              </a:ext>
            </a:extLst>
          </p:cNvPr>
          <p:cNvSpPr>
            <a:spLocks noGrp="1"/>
          </p:cNvSpPr>
          <p:nvPr>
            <p:ph type="title"/>
          </p:nvPr>
        </p:nvSpPr>
        <p:spPr>
          <a:xfrm>
            <a:off x="281719" y="638176"/>
            <a:ext cx="11180236" cy="711212"/>
          </a:xfrm>
        </p:spPr>
        <p:txBody>
          <a:bodyPr>
            <a:normAutofit/>
          </a:bodyPr>
          <a:lstStyle/>
          <a:p>
            <a:r>
              <a:rPr lang="en-GB" sz="2400" u="sng" dirty="0"/>
              <a:t>Sniffing</a:t>
            </a:r>
            <a:endParaRPr lang="en-GB" sz="2400" dirty="0"/>
          </a:p>
        </p:txBody>
      </p:sp>
      <p:pic>
        <p:nvPicPr>
          <p:cNvPr id="5" name="Picture 4">
            <a:extLst>
              <a:ext uri="{FF2B5EF4-FFF2-40B4-BE49-F238E27FC236}">
                <a16:creationId xmlns:a16="http://schemas.microsoft.com/office/drawing/2014/main" id="{56901F52-C74E-47E2-A5E1-C1DB33334CB6}"/>
              </a:ext>
            </a:extLst>
          </p:cNvPr>
          <p:cNvPicPr>
            <a:picLocks noChangeAspect="1"/>
          </p:cNvPicPr>
          <p:nvPr/>
        </p:nvPicPr>
        <p:blipFill>
          <a:blip r:embed="rId2"/>
          <a:stretch>
            <a:fillRect/>
          </a:stretch>
        </p:blipFill>
        <p:spPr>
          <a:xfrm>
            <a:off x="4994787" y="2756649"/>
            <a:ext cx="6335200" cy="3867988"/>
          </a:xfrm>
          <a:prstGeom prst="rect">
            <a:avLst/>
          </a:prstGeom>
        </p:spPr>
      </p:pic>
    </p:spTree>
    <p:extLst>
      <p:ext uri="{BB962C8B-B14F-4D97-AF65-F5344CB8AC3E}">
        <p14:creationId xmlns:p14="http://schemas.microsoft.com/office/powerpoint/2010/main" val="317913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4"/>
          <p:cNvSpPr txBox="1"/>
          <p:nvPr/>
        </p:nvSpPr>
        <p:spPr>
          <a:xfrm>
            <a:off x="1295400" y="5040993"/>
            <a:ext cx="8530590" cy="1258570"/>
          </a:xfrm>
          <a:prstGeom prst="rect">
            <a:avLst/>
          </a:prstGeom>
          <a:noFill/>
          <a:ln>
            <a:noFill/>
          </a:ln>
        </p:spPr>
        <p:txBody>
          <a:bodyPr spcFirstLastPara="1" wrap="square" lIns="0" tIns="0" rIns="0" bIns="0" anchor="t" anchorCtr="0">
            <a:spAutoFit/>
          </a:bodyPr>
          <a:lstStyle/>
          <a:p>
            <a:pPr marL="12700" marR="5080" lvl="0" indent="-114300" algn="just"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When inside, the social engineer might look over shoulders to gather information, seek  out papers on desks with passwords and phone extensions, or obtain a company directory  with e-mail addresses.</a:t>
            </a:r>
            <a:endParaRPr sz="1800">
              <a:solidFill>
                <a:schemeClr val="dk1"/>
              </a:solidFill>
              <a:latin typeface="Calibri"/>
              <a:ea typeface="Calibri"/>
              <a:cs typeface="Calibri"/>
              <a:sym typeface="Calibri"/>
            </a:endParaRPr>
          </a:p>
        </p:txBody>
      </p:sp>
      <p:sp>
        <p:nvSpPr>
          <p:cNvPr id="156" name="Google Shape;156;p14"/>
          <p:cNvSpPr txBox="1"/>
          <p:nvPr/>
        </p:nvSpPr>
        <p:spPr>
          <a:xfrm>
            <a:off x="1295400" y="1856848"/>
            <a:ext cx="7772400" cy="3088025"/>
          </a:xfrm>
          <a:prstGeom prst="rect">
            <a:avLst/>
          </a:prstGeom>
          <a:noFill/>
          <a:ln>
            <a:noFill/>
          </a:ln>
        </p:spPr>
        <p:txBody>
          <a:bodyPr spcFirstLastPara="1" wrap="square" lIns="0" tIns="0" rIns="0" bIns="0" anchor="t" anchorCtr="0">
            <a:spAutoFit/>
          </a:bodyPr>
          <a:lstStyle/>
          <a:p>
            <a:pPr marL="12700" marR="5080" lvl="0" indent="-114300" algn="l" rtl="0">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social engineer is a person who is able to gain access to equipment or a network by  tricking people into providing the necessary access information.</a:t>
            </a:r>
            <a:endParaRPr sz="1800">
              <a:solidFill>
                <a:schemeClr val="dk1"/>
              </a:solidFill>
              <a:latin typeface="Calibri"/>
              <a:ea typeface="Calibri"/>
              <a:cs typeface="Calibri"/>
              <a:sym typeface="Calibri"/>
            </a:endParaRPr>
          </a:p>
          <a:p>
            <a:pPr marL="12700" marR="3281679" lvl="0" indent="-114300" algn="l" rtl="0">
              <a:lnSpc>
                <a:spcPct val="150100"/>
              </a:lnSpc>
              <a:spcBef>
                <a:spcPts val="71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They gains confidence of an employee and convinces  them to disclose username and password information.</a:t>
            </a:r>
            <a:endParaRPr sz="1800">
              <a:solidFill>
                <a:schemeClr val="dk1"/>
              </a:solidFill>
              <a:latin typeface="Calibri"/>
              <a:ea typeface="Calibri"/>
              <a:cs typeface="Calibri"/>
              <a:sym typeface="Calibri"/>
            </a:endParaRPr>
          </a:p>
          <a:p>
            <a:pPr marL="12700" marR="3282315" lvl="0" indent="-114300" algn="l" rtl="0">
              <a:lnSpc>
                <a:spcPct val="150000"/>
              </a:lnSpc>
              <a:spcBef>
                <a:spcPts val="715"/>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 social engineer might pose as a technician to try to  gain entry into a facility.</a:t>
            </a:r>
            <a:endParaRPr sz="1800">
              <a:solidFill>
                <a:schemeClr val="dk1"/>
              </a:solidFill>
              <a:latin typeface="Calibri"/>
              <a:ea typeface="Calibri"/>
              <a:cs typeface="Calibri"/>
              <a:sym typeface="Calibri"/>
            </a:endParaRPr>
          </a:p>
        </p:txBody>
      </p:sp>
      <p:sp>
        <p:nvSpPr>
          <p:cNvPr id="157" name="Google Shape;157;p14"/>
          <p:cNvSpPr/>
          <p:nvPr/>
        </p:nvSpPr>
        <p:spPr>
          <a:xfrm>
            <a:off x="9166123" y="1553825"/>
            <a:ext cx="2909316" cy="34107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4"/>
          <p:cNvSpPr txBox="1"/>
          <p:nvPr/>
        </p:nvSpPr>
        <p:spPr>
          <a:xfrm>
            <a:off x="533400" y="762000"/>
            <a:ext cx="6172201" cy="387798"/>
          </a:xfrm>
          <a:prstGeom prst="rect">
            <a:avLst/>
          </a:prstGeom>
          <a:noFill/>
          <a:ln>
            <a:noFill/>
          </a:ln>
        </p:spPr>
        <p:txBody>
          <a:bodyPr spcFirstLastPara="1" wrap="square" lIns="0" tIns="0" rIns="0" bIns="0" anchor="b" anchorCtr="0">
            <a:spAutoFit/>
          </a:bodyPr>
          <a:lstStyle/>
          <a:p>
            <a:pPr marL="12700" marR="0" lvl="0" indent="0" algn="l" rtl="0">
              <a:lnSpc>
                <a:spcPct val="90000"/>
              </a:lnSpc>
              <a:spcBef>
                <a:spcPts val="0"/>
              </a:spcBef>
              <a:spcAft>
                <a:spcPts val="0"/>
              </a:spcAft>
              <a:buClr>
                <a:srgbClr val="375F92"/>
              </a:buClr>
              <a:buSzPts val="2800"/>
              <a:buFont typeface="Calibri"/>
              <a:buNone/>
            </a:pPr>
            <a:r>
              <a:rPr lang="en-US" sz="2800" b="1" dirty="0">
                <a:solidFill>
                  <a:srgbClr val="375F92"/>
                </a:solidFill>
                <a:latin typeface="Calibri"/>
                <a:ea typeface="Calibri"/>
                <a:cs typeface="Calibri"/>
                <a:sym typeface="Calibri"/>
              </a:rPr>
              <a:t>23.2.5 Social Engineering</a:t>
            </a:r>
            <a:endParaRPr sz="2800" b="1" dirty="0">
              <a:solidFill>
                <a:srgbClr val="1F3864"/>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ING College Slide Them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1003</Words>
  <Application>Microsoft Office PowerPoint</Application>
  <PresentationFormat>Widescreen</PresentationFormat>
  <Paragraphs>84</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Proxima Nova</vt:lpstr>
      <vt:lpstr>Arial</vt:lpstr>
      <vt:lpstr>Times New Roman</vt:lpstr>
      <vt:lpstr>ING College Slide Themes</vt:lpstr>
      <vt:lpstr>Computer Security - II</vt:lpstr>
      <vt:lpstr>PowerPoint Presentation</vt:lpstr>
      <vt:lpstr>PowerPoint Presentation</vt:lpstr>
      <vt:lpstr>Distributed DoS (DDoS)</vt:lpstr>
      <vt:lpstr>SYN flood</vt:lpstr>
      <vt:lpstr>Man-in-the-middle</vt:lpstr>
      <vt:lpstr>DNS poisoning</vt:lpstr>
      <vt:lpstr>Sniffing</vt:lpstr>
      <vt:lpstr>PowerPoint Presentation</vt:lpstr>
      <vt:lpstr>PowerPoint Presentation</vt:lpstr>
      <vt:lpstr>PowerPoint Presentation</vt:lpstr>
      <vt:lpstr>Cryptography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dc:title>
  <dc:creator>Biwash Adhikari</dc:creator>
  <cp:lastModifiedBy>Amar</cp:lastModifiedBy>
  <cp:revision>39</cp:revision>
  <dcterms:created xsi:type="dcterms:W3CDTF">2020-09-04T17:12:41Z</dcterms:created>
  <dcterms:modified xsi:type="dcterms:W3CDTF">2024-04-08T02:36:44Z</dcterms:modified>
</cp:coreProperties>
</file>