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Archivo Narrow"/>
      <p:regular r:id="rId24"/>
      <p:bold r:id="rId25"/>
      <p:italic r:id="rId26"/>
      <p:boldItalic r:id="rId27"/>
    </p:embeddedFont>
    <p:embeddedFont>
      <p:font typeface="Merriweather Light"/>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rchivoNarrow-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chivoNarrow-italic.fntdata"/><Relationship Id="rId25" Type="http://schemas.openxmlformats.org/officeDocument/2006/relationships/font" Target="fonts/ArchivoNarrow-bold.fntdata"/><Relationship Id="rId28" Type="http://schemas.openxmlformats.org/officeDocument/2006/relationships/font" Target="fonts/MerriweatherLight-regular.fntdata"/><Relationship Id="rId27" Type="http://schemas.openxmlformats.org/officeDocument/2006/relationships/font" Target="fonts/ArchivoNarrow-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Light-boldItalic.fntdata"/><Relationship Id="rId30" Type="http://schemas.openxmlformats.org/officeDocument/2006/relationships/font" Target="fonts/MerriweatherLight-italic.fntdata"/><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646d3d1ee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646d3d1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e24c32c17_1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e24c32c1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646d3d1ee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646d3d1e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646d3d1ee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646d3d1e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f3186e04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f3186e0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646d3d1ee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646d3d1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646d3d1ee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646d3d1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646d3d1ee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646d3d1e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646d3d1ee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646d3d1e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e24c32c17_1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e24c32c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e24c32c17_1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e24c32c1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e24c32c17_1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e24c32c1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e24c32c17_1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e24c32c1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2"/>
          <p:cNvPicPr preferRelativeResize="0"/>
          <p:nvPr/>
        </p:nvPicPr>
        <p:blipFill rotWithShape="1">
          <a:blip r:embed="rId2">
            <a:alphaModFix/>
          </a:blip>
          <a:srcRect b="0" l="0" r="0" t="0"/>
          <a:stretch/>
        </p:blipFill>
        <p:spPr>
          <a:xfrm>
            <a:off x="6090546" y="342390"/>
            <a:ext cx="2463805" cy="779367"/>
          </a:xfrm>
          <a:prstGeom prst="rect">
            <a:avLst/>
          </a:prstGeom>
          <a:noFill/>
          <a:ln>
            <a:noFill/>
          </a:ln>
        </p:spPr>
      </p:pic>
      <p:sp>
        <p:nvSpPr>
          <p:cNvPr id="16" name="Google Shape;16;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9" name="Google Shape;19;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SzPts val="2200"/>
              <a:buChar char="●"/>
              <a:defRPr/>
            </a:lvl1pPr>
            <a:lvl2pPr indent="-342900" lvl="1" marL="914400" algn="ctr">
              <a:lnSpc>
                <a:spcPct val="100000"/>
              </a:lnSpc>
              <a:spcBef>
                <a:spcPts val="600"/>
              </a:spcBef>
              <a:spcAft>
                <a:spcPts val="0"/>
              </a:spcAft>
              <a:buSzPts val="1800"/>
              <a:buChar char="○"/>
              <a:defRPr/>
            </a:lvl2pPr>
            <a:lvl3pPr indent="-342900" lvl="2" marL="1371600" algn="ctr">
              <a:lnSpc>
                <a:spcPct val="100000"/>
              </a:lnSpc>
              <a:spcBef>
                <a:spcPts val="600"/>
              </a:spcBef>
              <a:spcAft>
                <a:spcPts val="0"/>
              </a:spcAft>
              <a:buSzPts val="1800"/>
              <a:buChar char="■"/>
              <a:defRPr/>
            </a:lvl3pPr>
            <a:lvl4pPr indent="-342900" lvl="3" marL="1828800" algn="ctr">
              <a:lnSpc>
                <a:spcPct val="100000"/>
              </a:lnSpc>
              <a:spcBef>
                <a:spcPts val="600"/>
              </a:spcBef>
              <a:spcAft>
                <a:spcPts val="0"/>
              </a:spcAft>
              <a:buSzPts val="1800"/>
              <a:buChar char="●"/>
              <a:defRPr/>
            </a:lvl4pPr>
            <a:lvl5pPr indent="-342900" lvl="4" marL="2286000" algn="ctr">
              <a:lnSpc>
                <a:spcPct val="100000"/>
              </a:lnSpc>
              <a:spcBef>
                <a:spcPts val="600"/>
              </a:spcBef>
              <a:spcAft>
                <a:spcPts val="0"/>
              </a:spcAft>
              <a:buSzPts val="1800"/>
              <a:buChar char="○"/>
              <a:defRPr/>
            </a:lvl5pPr>
            <a:lvl6pPr indent="-342900" lvl="5" marL="2743200" algn="ctr">
              <a:lnSpc>
                <a:spcPct val="100000"/>
              </a:lnSpc>
              <a:spcBef>
                <a:spcPts val="600"/>
              </a:spcBef>
              <a:spcAft>
                <a:spcPts val="0"/>
              </a:spcAft>
              <a:buSzPts val="1800"/>
              <a:buChar char="■"/>
              <a:defRPr/>
            </a:lvl6pPr>
            <a:lvl7pPr indent="-342900" lvl="6" marL="3200400" algn="ctr">
              <a:lnSpc>
                <a:spcPct val="100000"/>
              </a:lnSpc>
              <a:spcBef>
                <a:spcPts val="600"/>
              </a:spcBef>
              <a:spcAft>
                <a:spcPts val="0"/>
              </a:spcAft>
              <a:buSzPts val="1800"/>
              <a:buChar char="●"/>
              <a:defRPr/>
            </a:lvl7pPr>
            <a:lvl8pPr indent="-342900" lvl="7" marL="3657600" algn="ctr">
              <a:lnSpc>
                <a:spcPct val="100000"/>
              </a:lnSpc>
              <a:spcBef>
                <a:spcPts val="600"/>
              </a:spcBef>
              <a:spcAft>
                <a:spcPts val="0"/>
              </a:spcAft>
              <a:buSzPts val="1800"/>
              <a:buChar char="○"/>
              <a:defRPr/>
            </a:lvl8pPr>
            <a:lvl9pPr indent="-342900" lvl="8" marL="4114800" algn="ctr">
              <a:lnSpc>
                <a:spcPct val="100000"/>
              </a:lnSpc>
              <a:spcBef>
                <a:spcPts val="600"/>
              </a:spcBef>
              <a:spcAft>
                <a:spcPts val="600"/>
              </a:spcAft>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nvSpPr>
        <p:spPr>
          <a:xfrm>
            <a:off x="335400" y="2309020"/>
            <a:ext cx="8473200" cy="105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chivo Narrow"/>
              <a:buNone/>
            </a:pPr>
            <a:r>
              <a:t/>
            </a:r>
            <a:endParaRPr b="1" i="0" sz="24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chivo Narrow"/>
              <a:buNone/>
            </a:pPr>
            <a:r>
              <a:rPr b="1" lang="en-US" sz="2400">
                <a:solidFill>
                  <a:srgbClr val="0070C0"/>
                </a:solidFill>
              </a:rPr>
              <a:t>CHRIST VISITOR PASS </a:t>
            </a:r>
            <a:endParaRPr/>
          </a:p>
        </p:txBody>
      </p:sp>
      <p:sp>
        <p:nvSpPr>
          <p:cNvPr id="112" name="Google Shape;112;p13"/>
          <p:cNvSpPr txBox="1"/>
          <p:nvPr/>
        </p:nvSpPr>
        <p:spPr>
          <a:xfrm>
            <a:off x="1392425" y="1777077"/>
            <a:ext cx="6786600" cy="966900"/>
          </a:xfrm>
          <a:prstGeom prst="rect">
            <a:avLst/>
          </a:prstGeom>
          <a:noFill/>
          <a:ln>
            <a:noFill/>
          </a:ln>
        </p:spPr>
        <p:txBody>
          <a:bodyPr anchorCtr="0" anchor="t" bIns="91425" lIns="91425" spcFirstLastPara="1" rIns="91425" wrap="square" tIns="91425">
            <a:normAutofit/>
          </a:bodyPr>
          <a:lstStyle/>
          <a:p>
            <a:pPr indent="-368300" lvl="0" marL="457200" marR="0" rtl="0" algn="ctr">
              <a:lnSpc>
                <a:spcPct val="100000"/>
              </a:lnSpc>
              <a:spcBef>
                <a:spcPts val="0"/>
              </a:spcBef>
              <a:spcAft>
                <a:spcPts val="0"/>
              </a:spcAft>
              <a:buClr>
                <a:srgbClr val="000000"/>
              </a:buClr>
              <a:buSzPts val="3613"/>
              <a:buFont typeface="Archivo Narrow"/>
              <a:buNone/>
            </a:pPr>
            <a:r>
              <a:rPr b="1" lang="en-US" sz="2800">
                <a:solidFill>
                  <a:srgbClr val="2C2C2C"/>
                </a:solidFill>
              </a:rPr>
              <a:t>PROJECT </a:t>
            </a:r>
            <a:r>
              <a:rPr b="1" i="0" lang="en-US" sz="2800" u="none" cap="none" strike="noStrike">
                <a:solidFill>
                  <a:srgbClr val="2C2C2C"/>
                </a:solidFill>
                <a:latin typeface="Arial"/>
                <a:ea typeface="Arial"/>
                <a:cs typeface="Arial"/>
                <a:sym typeface="Arial"/>
              </a:rPr>
              <a:t>ESE PRESENTATION</a:t>
            </a:r>
            <a:endParaRPr/>
          </a:p>
        </p:txBody>
      </p:sp>
      <p:sp>
        <p:nvSpPr>
          <p:cNvPr id="113" name="Google Shape;113;p13"/>
          <p:cNvSpPr txBox="1"/>
          <p:nvPr/>
        </p:nvSpPr>
        <p:spPr>
          <a:xfrm>
            <a:off x="5752575" y="4468299"/>
            <a:ext cx="3939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600">
                <a:solidFill>
                  <a:schemeClr val="dk1"/>
                </a:solidFill>
              </a:rPr>
              <a:t>Aaron Mathew Shaji (2247201)</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n-US" sz="1600">
                <a:solidFill>
                  <a:schemeClr val="dk1"/>
                </a:solidFill>
              </a:rPr>
              <a:t>Apoorva Vasishtha (2247240)</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n-US" sz="1600">
                <a:solidFill>
                  <a:schemeClr val="dk1"/>
                </a:solidFill>
              </a:rPr>
              <a:t>Mohit Mehta (2247267)</a:t>
            </a:r>
            <a:endParaRPr/>
          </a:p>
        </p:txBody>
      </p:sp>
      <p:sp>
        <p:nvSpPr>
          <p:cNvPr id="114" name="Google Shape;114;p13"/>
          <p:cNvSpPr txBox="1"/>
          <p:nvPr/>
        </p:nvSpPr>
        <p:spPr>
          <a:xfrm>
            <a:off x="114125" y="5114800"/>
            <a:ext cx="3745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1600">
                <a:solidFill>
                  <a:schemeClr val="dk1"/>
                </a:solidFill>
              </a:rPr>
              <a:t>Department of Computer Science,</a:t>
            </a:r>
            <a:endParaRPr sz="1600">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CHRIST (Deemed to be University)</a:t>
            </a:r>
            <a:endParaRPr>
              <a:latin typeface="Archivo Narrow"/>
              <a:ea typeface="Archivo Narrow"/>
              <a:cs typeface="Archivo Narrow"/>
              <a:sym typeface="Archivo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MODULES</a:t>
            </a:r>
            <a:endParaRPr/>
          </a:p>
        </p:txBody>
      </p:sp>
      <p:sp>
        <p:nvSpPr>
          <p:cNvPr id="190" name="Google Shape;190;p22"/>
          <p:cNvSpPr txBox="1"/>
          <p:nvPr>
            <p:ph idx="1" type="body"/>
          </p:nvPr>
        </p:nvSpPr>
        <p:spPr>
          <a:xfrm>
            <a:off x="500550" y="1662433"/>
            <a:ext cx="8520600" cy="4555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US"/>
              <a:t>Admin module</a:t>
            </a:r>
            <a:endParaRPr/>
          </a:p>
          <a:p>
            <a:pPr indent="-368300" lvl="0" marL="457200" rtl="0" algn="l">
              <a:lnSpc>
                <a:spcPct val="150000"/>
              </a:lnSpc>
              <a:spcBef>
                <a:spcPts val="0"/>
              </a:spcBef>
              <a:spcAft>
                <a:spcPts val="0"/>
              </a:spcAft>
              <a:buClr>
                <a:schemeClr val="dk1"/>
              </a:buClr>
              <a:buSzPts val="2200"/>
              <a:buChar char="●"/>
            </a:pPr>
            <a:r>
              <a:rPr lang="en-US">
                <a:solidFill>
                  <a:schemeClr val="dk1"/>
                </a:solidFill>
              </a:rPr>
              <a:t>Visitors module</a:t>
            </a:r>
            <a:endParaRPr>
              <a:solidFill>
                <a:schemeClr val="dk1"/>
              </a:solidFill>
            </a:endParaRPr>
          </a:p>
          <a:p>
            <a:pPr indent="-368300" lvl="0" marL="457200" rtl="0" algn="l">
              <a:lnSpc>
                <a:spcPct val="150000"/>
              </a:lnSpc>
              <a:spcBef>
                <a:spcPts val="0"/>
              </a:spcBef>
              <a:spcAft>
                <a:spcPts val="0"/>
              </a:spcAft>
              <a:buClr>
                <a:schemeClr val="dk1"/>
              </a:buClr>
              <a:buSzPts val="2200"/>
              <a:buChar char="●"/>
            </a:pPr>
            <a:r>
              <a:rPr lang="en-US">
                <a:solidFill>
                  <a:schemeClr val="dk1"/>
                </a:solidFill>
              </a:rPr>
              <a:t>Faculty module</a:t>
            </a:r>
            <a:endParaRPr>
              <a:solidFill>
                <a:schemeClr val="dk1"/>
              </a:solidFill>
            </a:endParaRPr>
          </a:p>
          <a:p>
            <a:pPr indent="-368300" lvl="0" marL="457200" rtl="0" algn="l">
              <a:lnSpc>
                <a:spcPct val="150000"/>
              </a:lnSpc>
              <a:spcBef>
                <a:spcPts val="0"/>
              </a:spcBef>
              <a:spcAft>
                <a:spcPts val="0"/>
              </a:spcAft>
              <a:buClr>
                <a:schemeClr val="dk1"/>
              </a:buClr>
              <a:buSzPts val="2200"/>
              <a:buChar char="●"/>
            </a:pPr>
            <a:r>
              <a:rPr lang="en-US">
                <a:solidFill>
                  <a:schemeClr val="dk1"/>
                </a:solidFill>
              </a:rPr>
              <a:t>Dashboard module</a:t>
            </a:r>
            <a:endParaRPr>
              <a:solidFill>
                <a:schemeClr val="dk1"/>
              </a:solidFill>
            </a:endParaRPr>
          </a:p>
          <a:p>
            <a:pPr indent="-368300" lvl="0" marL="457200" rtl="0" algn="l">
              <a:lnSpc>
                <a:spcPct val="150000"/>
              </a:lnSpc>
              <a:spcBef>
                <a:spcPts val="0"/>
              </a:spcBef>
              <a:spcAft>
                <a:spcPts val="0"/>
              </a:spcAft>
              <a:buClr>
                <a:schemeClr val="dk1"/>
              </a:buClr>
              <a:buSzPts val="2200"/>
              <a:buChar char="●"/>
            </a:pPr>
            <a:r>
              <a:rPr lang="en-US">
                <a:solidFill>
                  <a:schemeClr val="dk1"/>
                </a:solidFill>
              </a:rPr>
              <a:t>Vehicle Entry Module</a:t>
            </a:r>
            <a:endParaRPr>
              <a:solidFill>
                <a:schemeClr val="dk1"/>
              </a:solidFill>
            </a:endParaRPr>
          </a:p>
          <a:p>
            <a:pPr indent="-368300" lvl="0" marL="457200" rtl="0" algn="l">
              <a:lnSpc>
                <a:spcPct val="150000"/>
              </a:lnSpc>
              <a:spcBef>
                <a:spcPts val="0"/>
              </a:spcBef>
              <a:spcAft>
                <a:spcPts val="0"/>
              </a:spcAft>
              <a:buClr>
                <a:schemeClr val="dk1"/>
              </a:buClr>
              <a:buSzPts val="2200"/>
              <a:buChar char="●"/>
            </a:pPr>
            <a:r>
              <a:rPr lang="en-US">
                <a:solidFill>
                  <a:schemeClr val="dk1"/>
                </a:solidFill>
              </a:rPr>
              <a:t>Check-Out module</a:t>
            </a:r>
            <a:endParaRPr>
              <a:solidFill>
                <a:schemeClr val="dk1"/>
              </a:solidFill>
            </a:endParaRPr>
          </a:p>
          <a:p>
            <a:pPr indent="-368300" lvl="0" marL="457200" rtl="0" algn="l">
              <a:lnSpc>
                <a:spcPct val="150000"/>
              </a:lnSpc>
              <a:spcBef>
                <a:spcPts val="0"/>
              </a:spcBef>
              <a:spcAft>
                <a:spcPts val="0"/>
              </a:spcAft>
              <a:buClr>
                <a:schemeClr val="dk1"/>
              </a:buClr>
              <a:buSzPts val="2200"/>
              <a:buChar char="●"/>
            </a:pPr>
            <a:r>
              <a:rPr lang="en-US">
                <a:solidFill>
                  <a:schemeClr val="dk1"/>
                </a:solidFill>
              </a:rPr>
              <a:t>Navigation Module</a:t>
            </a:r>
            <a:endParaRPr>
              <a:solidFill>
                <a:schemeClr val="dk1"/>
              </a:solidFill>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
        <p:nvSpPr>
          <p:cNvPr id="191" name="Google Shape;191;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MODULES</a:t>
            </a:r>
            <a:endParaRPr/>
          </a:p>
        </p:txBody>
      </p:sp>
      <p:sp>
        <p:nvSpPr>
          <p:cNvPr id="197" name="Google Shape;197;p23"/>
          <p:cNvSpPr txBox="1"/>
          <p:nvPr>
            <p:ph idx="1" type="body"/>
          </p:nvPr>
        </p:nvSpPr>
        <p:spPr>
          <a:xfrm>
            <a:off x="500550" y="1356883"/>
            <a:ext cx="8520600" cy="4555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arabicPeriod"/>
            </a:pPr>
            <a:r>
              <a:rPr lang="en-US" sz="2000"/>
              <a:t>Admin module</a:t>
            </a:r>
            <a:endParaRPr sz="2000"/>
          </a:p>
          <a:p>
            <a:pPr indent="-330200" lvl="1" marL="914400" rtl="0" algn="l">
              <a:lnSpc>
                <a:spcPct val="150000"/>
              </a:lnSpc>
              <a:spcBef>
                <a:spcPts val="0"/>
              </a:spcBef>
              <a:spcAft>
                <a:spcPts val="0"/>
              </a:spcAft>
              <a:buSzPts val="1600"/>
              <a:buChar char="○"/>
            </a:pPr>
            <a:r>
              <a:rPr lang="en-US" sz="1600"/>
              <a:t>This module will be used and operated by the Security Guard office at the university’s</a:t>
            </a:r>
            <a:endParaRPr sz="1600"/>
          </a:p>
          <a:p>
            <a:pPr indent="-330200" lvl="1" marL="914400" rtl="0" algn="l">
              <a:lnSpc>
                <a:spcPct val="150000"/>
              </a:lnSpc>
              <a:spcBef>
                <a:spcPts val="0"/>
              </a:spcBef>
              <a:spcAft>
                <a:spcPts val="0"/>
              </a:spcAft>
              <a:buSzPts val="1600"/>
              <a:buChar char="○"/>
            </a:pPr>
            <a:r>
              <a:rPr lang="en-US" sz="1600"/>
              <a:t>Main gate. This module would contain 2 Pages,</a:t>
            </a:r>
            <a:endParaRPr sz="1600"/>
          </a:p>
          <a:p>
            <a:pPr indent="-330200" lvl="2" marL="1371600" rtl="0" algn="l">
              <a:lnSpc>
                <a:spcPct val="150000"/>
              </a:lnSpc>
              <a:spcBef>
                <a:spcPts val="0"/>
              </a:spcBef>
              <a:spcAft>
                <a:spcPts val="0"/>
              </a:spcAft>
              <a:buSzPts val="1600"/>
              <a:buChar char="■"/>
            </a:pPr>
            <a:r>
              <a:rPr lang="en-US" sz="1600"/>
              <a:t>Visitor Entry Approval</a:t>
            </a:r>
            <a:endParaRPr sz="1600"/>
          </a:p>
          <a:p>
            <a:pPr indent="-330200" lvl="2" marL="1371600" rtl="0" algn="l">
              <a:lnSpc>
                <a:spcPct val="150000"/>
              </a:lnSpc>
              <a:spcBef>
                <a:spcPts val="0"/>
              </a:spcBef>
              <a:spcAft>
                <a:spcPts val="0"/>
              </a:spcAft>
              <a:buSzPts val="1600"/>
              <a:buChar char="■"/>
            </a:pPr>
            <a:r>
              <a:rPr lang="en-US" sz="1600"/>
              <a:t>Entries</a:t>
            </a:r>
            <a:endParaRPr sz="1600"/>
          </a:p>
          <a:p>
            <a:pPr indent="0" lvl="0" marL="0" rtl="0" algn="l">
              <a:lnSpc>
                <a:spcPct val="150000"/>
              </a:lnSpc>
              <a:spcBef>
                <a:spcPts val="0"/>
              </a:spcBef>
              <a:spcAft>
                <a:spcPts val="0"/>
              </a:spcAft>
              <a:buNone/>
            </a:pPr>
            <a:r>
              <a:t/>
            </a:r>
            <a:endParaRPr sz="1000"/>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Visitors module</a:t>
            </a:r>
            <a:endParaRPr sz="20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This module will be used by the Visitors who are coming to the university.</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A QR code redirecting to this webpage will be placed near the Main Gate Entrance.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The visitor needs to scan this QR code and make an entry on the app with their details.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Then, the security guard approves or rejects the request.</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800"/>
          </a:p>
        </p:txBody>
      </p:sp>
      <p:sp>
        <p:nvSpPr>
          <p:cNvPr id="198" name="Google Shape;198;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MODULES</a:t>
            </a:r>
            <a:endParaRPr/>
          </a:p>
        </p:txBody>
      </p:sp>
      <p:sp>
        <p:nvSpPr>
          <p:cNvPr id="204" name="Google Shape;204;p24"/>
          <p:cNvSpPr txBox="1"/>
          <p:nvPr>
            <p:ph idx="1" type="body"/>
          </p:nvPr>
        </p:nvSpPr>
        <p:spPr>
          <a:xfrm>
            <a:off x="500550" y="1356883"/>
            <a:ext cx="8520600" cy="4555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arabicPeriod" startAt="3"/>
            </a:pPr>
            <a:r>
              <a:rPr lang="en-US" sz="2000"/>
              <a:t>Faculty module</a:t>
            </a:r>
            <a:endParaRPr sz="2000"/>
          </a:p>
          <a:p>
            <a:pPr indent="-330200" lvl="1" marL="914400" rtl="0" algn="l">
              <a:lnSpc>
                <a:spcPct val="150000"/>
              </a:lnSpc>
              <a:spcBef>
                <a:spcPts val="0"/>
              </a:spcBef>
              <a:spcAft>
                <a:spcPts val="0"/>
              </a:spcAft>
              <a:buSzPts val="1600"/>
              <a:buChar char="○"/>
            </a:pPr>
            <a:r>
              <a:rPr lang="en-US" sz="1600"/>
              <a:t>This module will be used by all the working university faculty.</a:t>
            </a:r>
            <a:endParaRPr sz="1600"/>
          </a:p>
          <a:p>
            <a:pPr indent="-330200" lvl="1" marL="914400" rtl="0" algn="l">
              <a:lnSpc>
                <a:spcPct val="150000"/>
              </a:lnSpc>
              <a:spcBef>
                <a:spcPts val="0"/>
              </a:spcBef>
              <a:spcAft>
                <a:spcPts val="0"/>
              </a:spcAft>
              <a:buSzPts val="1600"/>
              <a:buChar char="○"/>
            </a:pPr>
            <a:r>
              <a:rPr lang="en-US" sz="1600"/>
              <a:t>The faculty member can send a request to the Main Gate that they are expecting a person.</a:t>
            </a:r>
            <a:endParaRPr sz="1600"/>
          </a:p>
          <a:p>
            <a:pPr indent="0" lvl="0" marL="0" rtl="0" algn="l">
              <a:lnSpc>
                <a:spcPct val="150000"/>
              </a:lnSpc>
              <a:spcBef>
                <a:spcPts val="0"/>
              </a:spcBef>
              <a:spcAft>
                <a:spcPts val="0"/>
              </a:spcAft>
              <a:buNone/>
            </a:pPr>
            <a:r>
              <a:t/>
            </a:r>
            <a:endParaRPr sz="1000"/>
          </a:p>
          <a:p>
            <a:pPr indent="-355600" lvl="0" marL="457200" rtl="0" algn="l">
              <a:lnSpc>
                <a:spcPct val="150000"/>
              </a:lnSpc>
              <a:spcBef>
                <a:spcPts val="0"/>
              </a:spcBef>
              <a:spcAft>
                <a:spcPts val="0"/>
              </a:spcAft>
              <a:buClr>
                <a:schemeClr val="dk1"/>
              </a:buClr>
              <a:buSzPts val="2000"/>
              <a:buAutoNum type="arabicPeriod" startAt="3"/>
            </a:pPr>
            <a:r>
              <a:rPr lang="en-US" sz="2000">
                <a:solidFill>
                  <a:schemeClr val="dk1"/>
                </a:solidFill>
              </a:rPr>
              <a:t>Dashboard module</a:t>
            </a:r>
            <a:endParaRPr sz="20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This module will be used by the Admin.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This module will basically reflect the analysis of all the people who have visited during any selected period of time and for what purpose.</a:t>
            </a:r>
            <a:endParaRPr sz="1600">
              <a:solidFill>
                <a:schemeClr val="dk1"/>
              </a:solidFill>
            </a:endParaRPr>
          </a:p>
          <a:p>
            <a:pPr indent="0" lvl="0" marL="0" rtl="0" algn="l">
              <a:lnSpc>
                <a:spcPct val="150000"/>
              </a:lnSpc>
              <a:spcBef>
                <a:spcPts val="0"/>
              </a:spcBef>
              <a:spcAft>
                <a:spcPts val="0"/>
              </a:spcAft>
              <a:buNone/>
            </a:pPr>
            <a:r>
              <a:t/>
            </a:r>
            <a:endParaRPr sz="1000">
              <a:solidFill>
                <a:schemeClr val="dk1"/>
              </a:solidFill>
            </a:endParaRPr>
          </a:p>
          <a:p>
            <a:pPr indent="-355600" lvl="0" marL="457200" rtl="0" algn="l">
              <a:lnSpc>
                <a:spcPct val="150000"/>
              </a:lnSpc>
              <a:spcBef>
                <a:spcPts val="0"/>
              </a:spcBef>
              <a:spcAft>
                <a:spcPts val="0"/>
              </a:spcAft>
              <a:buClr>
                <a:schemeClr val="dk1"/>
              </a:buClr>
              <a:buSzPts val="2000"/>
              <a:buAutoNum type="arabicPeriod" startAt="3"/>
            </a:pPr>
            <a:r>
              <a:rPr lang="en-US" sz="2000">
                <a:solidFill>
                  <a:schemeClr val="dk1"/>
                </a:solidFill>
              </a:rPr>
              <a:t>Navigation Module</a:t>
            </a:r>
            <a:endParaRPr sz="20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This module will be used by the visitor.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The module will help guide the visitor to their primary location.</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800"/>
          </a:p>
        </p:txBody>
      </p:sp>
      <p:sp>
        <p:nvSpPr>
          <p:cNvPr id="205" name="Google Shape;205;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MODULES</a:t>
            </a:r>
            <a:endParaRPr/>
          </a:p>
        </p:txBody>
      </p:sp>
      <p:sp>
        <p:nvSpPr>
          <p:cNvPr id="211" name="Google Shape;211;p2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arabicPeriod" startAt="6"/>
            </a:pPr>
            <a:r>
              <a:rPr lang="en-US" sz="2000"/>
              <a:t>Vehicle Entry Module</a:t>
            </a:r>
            <a:endParaRPr sz="2000"/>
          </a:p>
          <a:p>
            <a:pPr indent="-330200" lvl="1" marL="914400" rtl="0" algn="l">
              <a:lnSpc>
                <a:spcPct val="150000"/>
              </a:lnSpc>
              <a:spcBef>
                <a:spcPts val="0"/>
              </a:spcBef>
              <a:spcAft>
                <a:spcPts val="0"/>
              </a:spcAft>
              <a:buSzPts val="1600"/>
              <a:buChar char="○"/>
            </a:pPr>
            <a:r>
              <a:rPr lang="en-US" sz="1600"/>
              <a:t>This module will be used by people who are coming via vehicles.</a:t>
            </a:r>
            <a:endParaRPr sz="1600"/>
          </a:p>
          <a:p>
            <a:pPr indent="-330200" lvl="1" marL="914400" rtl="0" algn="l">
              <a:lnSpc>
                <a:spcPct val="150000"/>
              </a:lnSpc>
              <a:spcBef>
                <a:spcPts val="0"/>
              </a:spcBef>
              <a:spcAft>
                <a:spcPts val="0"/>
              </a:spcAft>
              <a:buSzPts val="1600"/>
              <a:buChar char="○"/>
            </a:pPr>
            <a:r>
              <a:rPr lang="en-US" sz="1600"/>
              <a:t>In this module, the driver of the vehicle needs to make an entry about the number of people visiting and everyone’s respective details.</a:t>
            </a:r>
            <a:endParaRPr sz="1600"/>
          </a:p>
          <a:p>
            <a:pPr indent="-330200" lvl="1" marL="914400" rtl="0" algn="l">
              <a:lnSpc>
                <a:spcPct val="150000"/>
              </a:lnSpc>
              <a:spcBef>
                <a:spcPts val="0"/>
              </a:spcBef>
              <a:spcAft>
                <a:spcPts val="0"/>
              </a:spcAft>
              <a:buSzPts val="1600"/>
              <a:buChar char="○"/>
            </a:pPr>
            <a:r>
              <a:rPr lang="en-US" sz="1600"/>
              <a:t>A visitor’s pass will be generated based on the license number </a:t>
            </a:r>
            <a:r>
              <a:rPr lang="en-US" sz="1600">
                <a:solidFill>
                  <a:schemeClr val="dk1"/>
                </a:solidFill>
              </a:rPr>
              <a:t>(which is the main identifier)</a:t>
            </a:r>
            <a:r>
              <a:rPr lang="en-US" sz="1600"/>
              <a:t>.</a:t>
            </a:r>
            <a:endParaRPr sz="1600"/>
          </a:p>
          <a:p>
            <a:pPr indent="-330200" lvl="1" marL="914400" rtl="0" algn="l">
              <a:lnSpc>
                <a:spcPct val="150000"/>
              </a:lnSpc>
              <a:spcBef>
                <a:spcPts val="0"/>
              </a:spcBef>
              <a:spcAft>
                <a:spcPts val="0"/>
              </a:spcAft>
              <a:buSzPts val="1600"/>
              <a:buChar char="○"/>
            </a:pPr>
            <a:r>
              <a:rPr lang="en-US" sz="1600"/>
              <a:t>A mechanism to validate the max number of Vehicles allowed for visitors inside the campus on the basis of parking will also be done.</a:t>
            </a:r>
            <a:endParaRPr sz="1600"/>
          </a:p>
          <a:p>
            <a:pPr indent="0" lvl="0" marL="0" rtl="0" algn="l">
              <a:lnSpc>
                <a:spcPct val="150000"/>
              </a:lnSpc>
              <a:spcBef>
                <a:spcPts val="0"/>
              </a:spcBef>
              <a:spcAft>
                <a:spcPts val="0"/>
              </a:spcAft>
              <a:buNone/>
            </a:pPr>
            <a:r>
              <a:t/>
            </a:r>
            <a:endParaRPr sz="1000"/>
          </a:p>
          <a:p>
            <a:pPr indent="-355600" lvl="0" marL="457200" rtl="0" algn="l">
              <a:lnSpc>
                <a:spcPct val="150000"/>
              </a:lnSpc>
              <a:spcBef>
                <a:spcPts val="0"/>
              </a:spcBef>
              <a:spcAft>
                <a:spcPts val="0"/>
              </a:spcAft>
              <a:buClr>
                <a:schemeClr val="dk1"/>
              </a:buClr>
              <a:buSzPts val="2000"/>
              <a:buAutoNum type="arabicPeriod" startAt="6"/>
            </a:pPr>
            <a:r>
              <a:rPr lang="en-US" sz="2000">
                <a:solidFill>
                  <a:schemeClr val="dk1"/>
                </a:solidFill>
              </a:rPr>
              <a:t>Check-Out module</a:t>
            </a:r>
            <a:endParaRPr sz="20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This module will be used by the visitor for their check out.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In this module, another QR Code will be placed beside the Entry QR Code, scanning which they</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US" sz="1600">
                <a:solidFill>
                  <a:schemeClr val="dk1"/>
                </a:solidFill>
              </a:rPr>
              <a:t>can mark their check out from the university.</a:t>
            </a:r>
            <a:endParaRPr sz="1600">
              <a:solidFill>
                <a:schemeClr val="dk1"/>
              </a:solidFill>
            </a:endParaRPr>
          </a:p>
          <a:p>
            <a:pPr indent="0" lvl="0" marL="0" rtl="0" algn="l">
              <a:lnSpc>
                <a:spcPct val="150000"/>
              </a:lnSpc>
              <a:spcBef>
                <a:spcPts val="0"/>
              </a:spcBef>
              <a:spcAft>
                <a:spcPts val="0"/>
              </a:spcAft>
              <a:buNone/>
            </a:pPr>
            <a:r>
              <a:t/>
            </a:r>
            <a:endParaRPr sz="10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800"/>
          </a:p>
        </p:txBody>
      </p:sp>
      <p:sp>
        <p:nvSpPr>
          <p:cNvPr id="212" name="Google Shape;212;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304724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2900">
                <a:solidFill>
                  <a:schemeClr val="dk1"/>
                </a:solidFill>
                <a:latin typeface="Arial"/>
                <a:ea typeface="Arial"/>
                <a:cs typeface="Arial"/>
                <a:sym typeface="Arial"/>
              </a:rPr>
              <a:t>Software Requirement Specification</a:t>
            </a:r>
            <a:endParaRPr sz="3400">
              <a:solidFill>
                <a:schemeClr val="dk1"/>
              </a:solidFill>
            </a:endParaRPr>
          </a:p>
        </p:txBody>
      </p:sp>
      <p:sp>
        <p:nvSpPr>
          <p:cNvPr id="218" name="Google Shape;218;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2600">
                <a:solidFill>
                  <a:schemeClr val="dk1"/>
                </a:solidFill>
              </a:rPr>
              <a:t>Use Case Diagram</a:t>
            </a:r>
            <a:endParaRPr sz="3600"/>
          </a:p>
        </p:txBody>
      </p:sp>
      <p:sp>
        <p:nvSpPr>
          <p:cNvPr id="224" name="Google Shape;224;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25" name="Google Shape;225;p27"/>
          <p:cNvPicPr preferRelativeResize="0"/>
          <p:nvPr/>
        </p:nvPicPr>
        <p:blipFill>
          <a:blip r:embed="rId3">
            <a:alphaModFix/>
          </a:blip>
          <a:stretch>
            <a:fillRect/>
          </a:stretch>
        </p:blipFill>
        <p:spPr>
          <a:xfrm>
            <a:off x="2031612" y="1303425"/>
            <a:ext cx="5080774" cy="502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500">
                <a:solidFill>
                  <a:schemeClr val="dk1"/>
                </a:solidFill>
              </a:rPr>
              <a:t>DFD (Data Flow Diagram)</a:t>
            </a:r>
            <a:endParaRPr sz="4100"/>
          </a:p>
        </p:txBody>
      </p:sp>
      <p:sp>
        <p:nvSpPr>
          <p:cNvPr id="231" name="Google Shape;231;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a:solidFill>
                  <a:schemeClr val="dk1"/>
                </a:solidFill>
              </a:rPr>
              <a:t>Level 0</a:t>
            </a:r>
            <a:endParaRPr sz="3200"/>
          </a:p>
        </p:txBody>
      </p:sp>
      <p:sp>
        <p:nvSpPr>
          <p:cNvPr id="232" name="Google Shape;232;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33" name="Google Shape;233;p28"/>
          <p:cNvPicPr preferRelativeResize="0"/>
          <p:nvPr/>
        </p:nvPicPr>
        <p:blipFill>
          <a:blip r:embed="rId3">
            <a:alphaModFix/>
          </a:blip>
          <a:stretch>
            <a:fillRect/>
          </a:stretch>
        </p:blipFill>
        <p:spPr>
          <a:xfrm>
            <a:off x="946625" y="2547250"/>
            <a:ext cx="7250750" cy="316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500">
                <a:solidFill>
                  <a:schemeClr val="dk1"/>
                </a:solidFill>
              </a:rPr>
              <a:t>DFD (Data Flow Diagram)</a:t>
            </a:r>
            <a:endParaRPr sz="4100"/>
          </a:p>
        </p:txBody>
      </p:sp>
      <p:sp>
        <p:nvSpPr>
          <p:cNvPr id="239" name="Google Shape;239;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solidFill>
                  <a:schemeClr val="dk1"/>
                </a:solidFill>
              </a:rPr>
              <a:t>Level 1 </a:t>
            </a:r>
            <a:r>
              <a:rPr b="1" lang="en-US">
                <a:solidFill>
                  <a:schemeClr val="dk1"/>
                </a:solidFill>
              </a:rPr>
              <a:t>(Visitor Module)</a:t>
            </a:r>
            <a:endParaRPr/>
          </a:p>
        </p:txBody>
      </p:sp>
      <p:sp>
        <p:nvSpPr>
          <p:cNvPr id="240" name="Google Shape;240;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41" name="Google Shape;241;p29"/>
          <p:cNvPicPr preferRelativeResize="0"/>
          <p:nvPr/>
        </p:nvPicPr>
        <p:blipFill rotWithShape="1">
          <a:blip r:embed="rId3">
            <a:alphaModFix/>
          </a:blip>
          <a:srcRect b="7806" l="0" r="0" t="13496"/>
          <a:stretch/>
        </p:blipFill>
        <p:spPr>
          <a:xfrm>
            <a:off x="541425" y="2411175"/>
            <a:ext cx="8061151" cy="350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500">
                <a:solidFill>
                  <a:schemeClr val="dk1"/>
                </a:solidFill>
              </a:rPr>
              <a:t>DFD (Data Flow Diagram)</a:t>
            </a:r>
            <a:endParaRPr sz="4100"/>
          </a:p>
        </p:txBody>
      </p:sp>
      <p:sp>
        <p:nvSpPr>
          <p:cNvPr id="247" name="Google Shape;247;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solidFill>
                  <a:schemeClr val="dk1"/>
                </a:solidFill>
              </a:rPr>
              <a:t>Level 1 (Admin Module)</a:t>
            </a:r>
            <a:endParaRPr/>
          </a:p>
        </p:txBody>
      </p:sp>
      <p:sp>
        <p:nvSpPr>
          <p:cNvPr id="248" name="Google Shape;248;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49" name="Google Shape;249;p30"/>
          <p:cNvPicPr preferRelativeResize="0"/>
          <p:nvPr/>
        </p:nvPicPr>
        <p:blipFill>
          <a:blip r:embed="rId3">
            <a:alphaModFix/>
          </a:blip>
          <a:stretch>
            <a:fillRect/>
          </a:stretch>
        </p:blipFill>
        <p:spPr>
          <a:xfrm>
            <a:off x="1902150" y="2419675"/>
            <a:ext cx="5339701" cy="3481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lt;strong&gt;Thank You&lt;/strong&gt; - Handwriting image" id="254" name="Google Shape;254;p31"/>
          <p:cNvPicPr preferRelativeResize="0"/>
          <p:nvPr/>
        </p:nvPicPr>
        <p:blipFill rotWithShape="1">
          <a:blip r:embed="rId3">
            <a:alphaModFix/>
          </a:blip>
          <a:srcRect b="0" l="0" r="0" t="0"/>
          <a:stretch/>
        </p:blipFill>
        <p:spPr>
          <a:xfrm>
            <a:off x="900545" y="1586344"/>
            <a:ext cx="7571913" cy="3816930"/>
          </a:xfrm>
          <a:prstGeom prst="rect">
            <a:avLst/>
          </a:prstGeom>
          <a:noFill/>
          <a:ln>
            <a:noFill/>
          </a:ln>
        </p:spPr>
      </p:pic>
      <p:sp>
        <p:nvSpPr>
          <p:cNvPr id="255" name="Google Shape;255;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nvSpPr>
        <p:spPr>
          <a:xfrm>
            <a:off x="3582624" y="1659350"/>
            <a:ext cx="3444000" cy="5001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Introduction/Overview</a:t>
            </a:r>
            <a:endParaRPr/>
          </a:p>
        </p:txBody>
      </p:sp>
      <p:sp>
        <p:nvSpPr>
          <p:cNvPr id="120" name="Google Shape;120;p14"/>
          <p:cNvSpPr txBox="1"/>
          <p:nvPr/>
        </p:nvSpPr>
        <p:spPr>
          <a:xfrm>
            <a:off x="3851532" y="3204267"/>
            <a:ext cx="2535149" cy="363486"/>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t/>
            </a:r>
            <a:endParaRPr/>
          </a:p>
        </p:txBody>
      </p:sp>
      <p:sp>
        <p:nvSpPr>
          <p:cNvPr id="121" name="Google Shape;121;p14"/>
          <p:cNvSpPr txBox="1"/>
          <p:nvPr>
            <p:ph idx="4294967295" type="title"/>
          </p:nvPr>
        </p:nvSpPr>
        <p:spPr>
          <a:xfrm>
            <a:off x="3145477" y="1593188"/>
            <a:ext cx="642942"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b="1" lang="en-US" sz="2000">
                <a:solidFill>
                  <a:srgbClr val="00589A"/>
                </a:solidFill>
                <a:latin typeface="Arial"/>
                <a:ea typeface="Arial"/>
                <a:cs typeface="Arial"/>
                <a:sym typeface="Arial"/>
              </a:rPr>
              <a:t>01</a:t>
            </a:r>
            <a:endParaRPr b="1" sz="2000">
              <a:solidFill>
                <a:srgbClr val="00589A"/>
              </a:solidFill>
              <a:latin typeface="Arial"/>
              <a:ea typeface="Arial"/>
              <a:cs typeface="Arial"/>
              <a:sym typeface="Arial"/>
            </a:endParaRPr>
          </a:p>
        </p:txBody>
      </p:sp>
      <p:sp>
        <p:nvSpPr>
          <p:cNvPr id="122" name="Google Shape;122;p14"/>
          <p:cNvSpPr txBox="1"/>
          <p:nvPr>
            <p:ph idx="4294967295" type="title"/>
          </p:nvPr>
        </p:nvSpPr>
        <p:spPr>
          <a:xfrm>
            <a:off x="3275642" y="3636654"/>
            <a:ext cx="524400" cy="714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US" sz="2000">
                <a:solidFill>
                  <a:srgbClr val="00589A"/>
                </a:solidFill>
                <a:latin typeface="Arial"/>
                <a:ea typeface="Arial"/>
                <a:cs typeface="Arial"/>
                <a:sym typeface="Arial"/>
              </a:rPr>
              <a:t>04</a:t>
            </a:r>
            <a:endParaRPr b="1" sz="2000">
              <a:solidFill>
                <a:srgbClr val="00589A"/>
              </a:solidFill>
              <a:latin typeface="Arial"/>
              <a:ea typeface="Arial"/>
              <a:cs typeface="Arial"/>
              <a:sym typeface="Arial"/>
            </a:endParaRPr>
          </a:p>
        </p:txBody>
      </p:sp>
      <p:sp>
        <p:nvSpPr>
          <p:cNvPr id="123" name="Google Shape;123;p14"/>
          <p:cNvSpPr txBox="1"/>
          <p:nvPr>
            <p:ph idx="4294967295" type="title"/>
          </p:nvPr>
        </p:nvSpPr>
        <p:spPr>
          <a:xfrm>
            <a:off x="3058686" y="2321483"/>
            <a:ext cx="7143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b="1" lang="en-US" sz="2000">
                <a:solidFill>
                  <a:srgbClr val="00589A"/>
                </a:solidFill>
                <a:latin typeface="Arial"/>
                <a:ea typeface="Arial"/>
                <a:cs typeface="Arial"/>
                <a:sym typeface="Arial"/>
              </a:rPr>
              <a:t>02</a:t>
            </a:r>
            <a:endParaRPr b="1" sz="2000">
              <a:solidFill>
                <a:srgbClr val="00589A"/>
              </a:solidFill>
              <a:latin typeface="Arial"/>
              <a:ea typeface="Arial"/>
              <a:cs typeface="Arial"/>
              <a:sym typeface="Arial"/>
            </a:endParaRPr>
          </a:p>
        </p:txBody>
      </p:sp>
      <p:cxnSp>
        <p:nvCxnSpPr>
          <p:cNvPr id="124" name="Google Shape;124;p14"/>
          <p:cNvCxnSpPr/>
          <p:nvPr/>
        </p:nvCxnSpPr>
        <p:spPr>
          <a:xfrm>
            <a:off x="3983721" y="1646002"/>
            <a:ext cx="33000" cy="3669000"/>
          </a:xfrm>
          <a:prstGeom prst="straightConnector1">
            <a:avLst/>
          </a:prstGeom>
          <a:noFill/>
          <a:ln cap="flat" cmpd="sng" w="9525">
            <a:solidFill>
              <a:schemeClr val="dk2"/>
            </a:solidFill>
            <a:prstDash val="solid"/>
            <a:round/>
            <a:headEnd len="sm" w="sm" type="none"/>
            <a:tailEnd len="sm" w="sm" type="none"/>
          </a:ln>
        </p:spPr>
      </p:cxnSp>
      <p:sp>
        <p:nvSpPr>
          <p:cNvPr id="125" name="Google Shape;125;p14"/>
          <p:cNvSpPr txBox="1"/>
          <p:nvPr/>
        </p:nvSpPr>
        <p:spPr>
          <a:xfrm>
            <a:off x="4290450" y="3061349"/>
            <a:ext cx="2428200" cy="4350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t/>
            </a:r>
            <a:endParaRPr/>
          </a:p>
        </p:txBody>
      </p:sp>
      <p:sp>
        <p:nvSpPr>
          <p:cNvPr id="126" name="Google Shape;126;p14"/>
          <p:cNvSpPr txBox="1"/>
          <p:nvPr/>
        </p:nvSpPr>
        <p:spPr>
          <a:xfrm>
            <a:off x="3346458" y="4496177"/>
            <a:ext cx="785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00589A"/>
                </a:solidFill>
              </a:rPr>
              <a:t>05</a:t>
            </a:r>
            <a:endParaRPr/>
          </a:p>
          <a:p>
            <a:pPr indent="0" lvl="0" marL="0" marR="0" rtl="0" algn="l">
              <a:lnSpc>
                <a:spcPct val="100000"/>
              </a:lnSpc>
              <a:spcBef>
                <a:spcPts val="0"/>
              </a:spcBef>
              <a:spcAft>
                <a:spcPts val="0"/>
              </a:spcAft>
              <a:buNone/>
            </a:pPr>
            <a:r>
              <a:t/>
            </a:r>
            <a:endParaRPr b="1" i="0" sz="2000" u="none" cap="none" strike="noStrike">
              <a:solidFill>
                <a:srgbClr val="00589A"/>
              </a:solidFill>
              <a:latin typeface="Arial"/>
              <a:ea typeface="Arial"/>
              <a:cs typeface="Arial"/>
              <a:sym typeface="Arial"/>
            </a:endParaRPr>
          </a:p>
        </p:txBody>
      </p:sp>
      <p:sp>
        <p:nvSpPr>
          <p:cNvPr id="127" name="Google Shape;127;p14"/>
          <p:cNvSpPr/>
          <p:nvPr/>
        </p:nvSpPr>
        <p:spPr>
          <a:xfrm>
            <a:off x="4256699" y="4554425"/>
            <a:ext cx="4874400" cy="6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solidFill>
                  <a:schemeClr val="dk1"/>
                </a:solidFill>
              </a:rPr>
              <a:t>Software Requirement Specification</a:t>
            </a:r>
            <a:endParaRPr b="1" i="0" sz="2000" u="none" cap="none" strike="noStrike">
              <a:solidFill>
                <a:schemeClr val="dk1"/>
              </a:solidFill>
              <a:latin typeface="Arial"/>
              <a:ea typeface="Arial"/>
              <a:cs typeface="Arial"/>
              <a:sym typeface="Arial"/>
            </a:endParaRPr>
          </a:p>
        </p:txBody>
      </p:sp>
      <p:sp>
        <p:nvSpPr>
          <p:cNvPr id="128" name="Google Shape;128;p14"/>
          <p:cNvSpPr txBox="1"/>
          <p:nvPr/>
        </p:nvSpPr>
        <p:spPr>
          <a:xfrm>
            <a:off x="3275640" y="5074590"/>
            <a:ext cx="454605" cy="372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29" name="Google Shape;129;p14"/>
          <p:cNvSpPr txBox="1"/>
          <p:nvPr/>
        </p:nvSpPr>
        <p:spPr>
          <a:xfrm>
            <a:off x="36582" y="622047"/>
            <a:ext cx="2372400" cy="94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chivo Narrow"/>
              <a:buNone/>
            </a:pPr>
            <a:r>
              <a:rPr b="1" i="0" lang="en-US" sz="2800" u="none" cap="none" strike="noStrike">
                <a:solidFill>
                  <a:srgbClr val="00589A"/>
                </a:solidFill>
                <a:latin typeface="Arial"/>
                <a:ea typeface="Arial"/>
                <a:cs typeface="Arial"/>
                <a:sym typeface="Arial"/>
              </a:rPr>
              <a:t>AGENDA</a:t>
            </a:r>
            <a:endParaRPr/>
          </a:p>
        </p:txBody>
      </p:sp>
      <p:sp>
        <p:nvSpPr>
          <p:cNvPr id="130" name="Google Shape;130;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lt1"/>
                </a:solidFill>
              </a:rPr>
              <a:t>‹#›</a:t>
            </a:fld>
            <a:endParaRPr sz="1400">
              <a:solidFill>
                <a:schemeClr val="lt1"/>
              </a:solidFill>
            </a:endParaRPr>
          </a:p>
        </p:txBody>
      </p:sp>
      <p:sp>
        <p:nvSpPr>
          <p:cNvPr id="131" name="Google Shape;131;p14"/>
          <p:cNvSpPr txBox="1"/>
          <p:nvPr/>
        </p:nvSpPr>
        <p:spPr>
          <a:xfrm>
            <a:off x="4194375" y="2364100"/>
            <a:ext cx="474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Existing System and Disadvantages</a:t>
            </a:r>
            <a:endParaRPr b="1" sz="2000"/>
          </a:p>
        </p:txBody>
      </p:sp>
      <p:sp>
        <p:nvSpPr>
          <p:cNvPr id="132" name="Google Shape;132;p14"/>
          <p:cNvSpPr txBox="1"/>
          <p:nvPr/>
        </p:nvSpPr>
        <p:spPr>
          <a:xfrm>
            <a:off x="4248925" y="3755288"/>
            <a:ext cx="3046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t>Modules</a:t>
            </a:r>
            <a:endParaRPr b="1" sz="2500"/>
          </a:p>
        </p:txBody>
      </p:sp>
      <p:sp>
        <p:nvSpPr>
          <p:cNvPr id="133" name="Google Shape;133;p14"/>
          <p:cNvSpPr txBox="1"/>
          <p:nvPr>
            <p:ph idx="4294967295" type="title"/>
          </p:nvPr>
        </p:nvSpPr>
        <p:spPr>
          <a:xfrm>
            <a:off x="3058686" y="3044696"/>
            <a:ext cx="7143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US" sz="2000">
                <a:solidFill>
                  <a:srgbClr val="00589A"/>
                </a:solidFill>
                <a:latin typeface="Arial"/>
                <a:ea typeface="Arial"/>
                <a:cs typeface="Arial"/>
                <a:sym typeface="Arial"/>
              </a:rPr>
              <a:t>03</a:t>
            </a:r>
            <a:endParaRPr b="1" sz="2000">
              <a:solidFill>
                <a:srgbClr val="00589A"/>
              </a:solidFill>
              <a:latin typeface="Arial"/>
              <a:ea typeface="Arial"/>
              <a:cs typeface="Arial"/>
              <a:sym typeface="Arial"/>
            </a:endParaRPr>
          </a:p>
        </p:txBody>
      </p:sp>
      <p:sp>
        <p:nvSpPr>
          <p:cNvPr id="134" name="Google Shape;134;p14"/>
          <p:cNvSpPr txBox="1"/>
          <p:nvPr/>
        </p:nvSpPr>
        <p:spPr>
          <a:xfrm>
            <a:off x="4213975" y="3028700"/>
            <a:ext cx="474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Proposed </a:t>
            </a:r>
            <a:r>
              <a:rPr b="1" lang="en-US" sz="2000"/>
              <a:t>System and Advantages</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138858" y="496041"/>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00589A"/>
                </a:solidFill>
                <a:latin typeface="Merriweather"/>
                <a:ea typeface="Merriweather"/>
                <a:cs typeface="Merriweather"/>
                <a:sym typeface="Merriweather"/>
              </a:rPr>
              <a:t>Introduction</a:t>
            </a:r>
            <a:endParaRPr sz="3200">
              <a:solidFill>
                <a:srgbClr val="00589A"/>
              </a:solidFill>
              <a:latin typeface="Merriweather"/>
              <a:ea typeface="Merriweather"/>
              <a:cs typeface="Merriweather"/>
              <a:sym typeface="Merriweather"/>
            </a:endParaRPr>
          </a:p>
        </p:txBody>
      </p:sp>
      <p:sp>
        <p:nvSpPr>
          <p:cNvPr id="140" name="Google Shape;140;p15"/>
          <p:cNvSpPr txBox="1"/>
          <p:nvPr>
            <p:ph idx="12" type="sldNum"/>
          </p:nvPr>
        </p:nvSpPr>
        <p:spPr>
          <a:xfrm>
            <a:off x="8374183" y="633329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lt1"/>
                </a:solidFill>
                <a:latin typeface="Merriweather"/>
                <a:ea typeface="Merriweather"/>
                <a:cs typeface="Merriweather"/>
                <a:sym typeface="Merriweather"/>
              </a:rPr>
              <a:t>‹#›</a:t>
            </a:fld>
            <a:endParaRPr sz="1200">
              <a:solidFill>
                <a:schemeClr val="lt1"/>
              </a:solidFill>
              <a:latin typeface="Merriweather"/>
              <a:ea typeface="Merriweather"/>
              <a:cs typeface="Merriweather"/>
              <a:sym typeface="Merriweather"/>
            </a:endParaRPr>
          </a:p>
        </p:txBody>
      </p:sp>
      <p:sp>
        <p:nvSpPr>
          <p:cNvPr id="141" name="Google Shape;141;p15"/>
          <p:cNvSpPr txBox="1"/>
          <p:nvPr/>
        </p:nvSpPr>
        <p:spPr>
          <a:xfrm>
            <a:off x="347550" y="1381375"/>
            <a:ext cx="84489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rriweather"/>
              <a:buChar char="❏"/>
            </a:pPr>
            <a:r>
              <a:rPr lang="en-US" sz="1600">
                <a:latin typeface="Merriweather"/>
                <a:ea typeface="Merriweather"/>
                <a:cs typeface="Merriweather"/>
                <a:sym typeface="Merriweather"/>
              </a:rPr>
              <a:t>A visitor management system (VMS) is an essential tool for any college that is concerned with the safety and security of its students, faculty, and staff.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US" sz="1600">
                <a:latin typeface="Merriweather"/>
                <a:ea typeface="Merriweather"/>
                <a:cs typeface="Merriweather"/>
                <a:sym typeface="Merriweather"/>
              </a:rPr>
              <a:t>The CHRIST VisitorPass App manages the entry and exit of visitors to the university.</a:t>
            </a:r>
            <a:endParaRPr sz="1600">
              <a:latin typeface="Merriweather"/>
              <a:ea typeface="Merriweather"/>
              <a:cs typeface="Merriweather"/>
              <a:sym typeface="Merriweather"/>
            </a:endParaRPr>
          </a:p>
          <a:p>
            <a:pPr indent="0" lvl="0" marL="0" rtl="0" algn="l">
              <a:spcBef>
                <a:spcPts val="0"/>
              </a:spcBef>
              <a:spcAft>
                <a:spcPts val="0"/>
              </a:spcAft>
              <a:buNone/>
            </a:pPr>
            <a:r>
              <a:rPr lang="en-US" sz="1600">
                <a:latin typeface="Merriweather"/>
                <a:ea typeface="Merriweather"/>
                <a:cs typeface="Merriweather"/>
                <a:sym typeface="Merriweather"/>
              </a:rPr>
              <a:t>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US" sz="1600">
                <a:latin typeface="Merriweather"/>
                <a:ea typeface="Merriweather"/>
                <a:cs typeface="Merriweather"/>
                <a:sym typeface="Merriweather"/>
              </a:rPr>
              <a:t>The primary purpose of the CHRIST VisitorPass App is to manage the flow of visitors on campus and ensure that they are properly vetted and tracked while they are on the premises. </a:t>
            </a:r>
            <a:endParaRPr sz="1600">
              <a:latin typeface="Merriweather"/>
              <a:ea typeface="Merriweather"/>
              <a:cs typeface="Merriweather"/>
              <a:sym typeface="Merriweather"/>
            </a:endParaRPr>
          </a:p>
          <a:p>
            <a:pPr indent="0" lvl="0" marL="45720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US" sz="1600">
                <a:solidFill>
                  <a:schemeClr val="dk1"/>
                </a:solidFill>
                <a:latin typeface="Merriweather"/>
                <a:ea typeface="Merriweather"/>
                <a:cs typeface="Merriweather"/>
                <a:sym typeface="Merriweather"/>
              </a:rPr>
              <a:t>The app can include features such as registration, identity verification, report generation, and web app support in the mobile interface.</a:t>
            </a:r>
            <a:endParaRPr sz="16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rPr lang="en-US" sz="1600">
                <a:solidFill>
                  <a:schemeClr val="dk1"/>
                </a:solidFill>
                <a:latin typeface="Merriweather"/>
                <a:ea typeface="Merriweather"/>
                <a:cs typeface="Merriweather"/>
                <a:sym typeface="Merriweather"/>
              </a:rPr>
              <a:t> </a:t>
            </a:r>
            <a:endParaRPr sz="1600">
              <a:solidFill>
                <a:schemeClr val="dk1"/>
              </a:solidFill>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US" sz="1600">
                <a:solidFill>
                  <a:schemeClr val="dk1"/>
                </a:solidFill>
                <a:latin typeface="Merriweather"/>
                <a:ea typeface="Merriweather"/>
                <a:cs typeface="Merriweather"/>
                <a:sym typeface="Merriweather"/>
              </a:rPr>
              <a:t>The integration of the project with other security systems can also be considered as future scope.</a:t>
            </a:r>
            <a:endParaRPr sz="1600">
              <a:latin typeface="Merriweather"/>
              <a:ea typeface="Merriweather"/>
              <a:cs typeface="Merriweather"/>
              <a:sym typeface="Merriweather"/>
            </a:endParaRPr>
          </a:p>
          <a:p>
            <a:pPr indent="0" lvl="0" marL="45720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US" sz="1600">
                <a:latin typeface="Merriweather"/>
                <a:ea typeface="Merriweather"/>
                <a:cs typeface="Merriweather"/>
                <a:sym typeface="Merriweather"/>
              </a:rPr>
              <a:t> </a:t>
            </a:r>
            <a:endParaRPr sz="1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0" y="450425"/>
            <a:ext cx="6906600" cy="65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37A9FF"/>
                </a:solidFill>
                <a:latin typeface="Arial"/>
                <a:ea typeface="Arial"/>
                <a:cs typeface="Arial"/>
                <a:sym typeface="Arial"/>
              </a:rPr>
              <a:t>Introduction Continues..</a:t>
            </a:r>
            <a:endParaRPr sz="3200">
              <a:solidFill>
                <a:srgbClr val="37A9FF"/>
              </a:solidFill>
              <a:latin typeface="Arial"/>
              <a:ea typeface="Arial"/>
              <a:cs typeface="Arial"/>
              <a:sym typeface="Arial"/>
            </a:endParaRPr>
          </a:p>
        </p:txBody>
      </p:sp>
      <p:sp>
        <p:nvSpPr>
          <p:cNvPr id="147" name="Google Shape;147;p16"/>
          <p:cNvSpPr txBox="1"/>
          <p:nvPr/>
        </p:nvSpPr>
        <p:spPr>
          <a:xfrm>
            <a:off x="1271658" y="1102588"/>
            <a:ext cx="6336704" cy="106535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48" name="Google Shape;148;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49" name="Google Shape;149;p16"/>
          <p:cNvSpPr txBox="1"/>
          <p:nvPr/>
        </p:nvSpPr>
        <p:spPr>
          <a:xfrm>
            <a:off x="135975" y="1631200"/>
            <a:ext cx="88017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erriweather"/>
              <a:buChar char="❏"/>
            </a:pPr>
            <a:r>
              <a:rPr lang="en-US" sz="1600">
                <a:solidFill>
                  <a:schemeClr val="dk1"/>
                </a:solidFill>
                <a:latin typeface="Merriweather"/>
                <a:ea typeface="Merriweather"/>
                <a:cs typeface="Merriweather"/>
                <a:sym typeface="Merriweather"/>
              </a:rPr>
              <a:t>The app can include features such as registration, identity verification, report generation, and web app support in the mobile interface. The integration of the project with other security systems can also be considered as future scope.</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dk1"/>
              </a:solidFill>
              <a:latin typeface="Merriweather"/>
              <a:ea typeface="Merriweather"/>
              <a:cs typeface="Merriweather"/>
              <a:sym typeface="Merriweather"/>
            </a:endParaRPr>
          </a:p>
          <a:p>
            <a:pPr indent="-330200" lvl="0" marL="457200" rtl="0" algn="l">
              <a:spcBef>
                <a:spcPts val="0"/>
              </a:spcBef>
              <a:spcAft>
                <a:spcPts val="0"/>
              </a:spcAft>
              <a:buClr>
                <a:schemeClr val="dk1"/>
              </a:buClr>
              <a:buSzPts val="1600"/>
              <a:buFont typeface="Merriweather"/>
              <a:buChar char="❏"/>
            </a:pPr>
            <a:r>
              <a:rPr lang="en-US" sz="1600">
                <a:solidFill>
                  <a:schemeClr val="dk1"/>
                </a:solidFill>
                <a:latin typeface="Merriweather"/>
                <a:ea typeface="Merriweather"/>
                <a:cs typeface="Merriweather"/>
                <a:sym typeface="Merriweather"/>
              </a:rPr>
              <a:t> During the registration process, visitors can provide their personal and contact information, along with their current photo, which is then verified at the Main Gate by the Security Guard Officer.</a:t>
            </a:r>
            <a:endParaRPr sz="16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600">
              <a:solidFill>
                <a:schemeClr val="dk1"/>
              </a:solidFill>
              <a:latin typeface="Merriweather"/>
              <a:ea typeface="Merriweather"/>
              <a:cs typeface="Merriweather"/>
              <a:sym typeface="Merriweather"/>
            </a:endParaRPr>
          </a:p>
          <a:p>
            <a:pPr indent="-330200" lvl="0" marL="457200" rtl="0" algn="l">
              <a:spcBef>
                <a:spcPts val="0"/>
              </a:spcBef>
              <a:spcAft>
                <a:spcPts val="0"/>
              </a:spcAft>
              <a:buClr>
                <a:schemeClr val="dk1"/>
              </a:buClr>
              <a:buSzPts val="1600"/>
              <a:buFont typeface="Merriweather"/>
              <a:buChar char="❏"/>
            </a:pPr>
            <a:r>
              <a:rPr lang="en-US" sz="1600">
                <a:solidFill>
                  <a:schemeClr val="dk1"/>
                </a:solidFill>
                <a:latin typeface="Merriweather"/>
                <a:ea typeface="Merriweather"/>
                <a:cs typeface="Merriweather"/>
                <a:sym typeface="Merriweather"/>
              </a:rPr>
              <a:t> Reports provide the college with valuable information on visitor activity. Dashboards presenting insights about the classification of visitors through illustrations and reports are also a major component of the project.</a:t>
            </a:r>
            <a:endParaRPr sz="16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rPr lang="en-US" sz="1600">
                <a:solidFill>
                  <a:schemeClr val="dk1"/>
                </a:solidFill>
                <a:latin typeface="Merriweather"/>
                <a:ea typeface="Merriweather"/>
                <a:cs typeface="Merriweather"/>
                <a:sym typeface="Merriweather"/>
              </a:rPr>
              <a:t> </a:t>
            </a:r>
            <a:endParaRPr sz="1600">
              <a:solidFill>
                <a:schemeClr val="dk1"/>
              </a:solidFill>
              <a:latin typeface="Merriweather"/>
              <a:ea typeface="Merriweather"/>
              <a:cs typeface="Merriweather"/>
              <a:sym typeface="Merriweather"/>
            </a:endParaRPr>
          </a:p>
          <a:p>
            <a:pPr indent="-330200" lvl="0" marL="457200" rtl="0" algn="l">
              <a:spcBef>
                <a:spcPts val="0"/>
              </a:spcBef>
              <a:spcAft>
                <a:spcPts val="0"/>
              </a:spcAft>
              <a:buClr>
                <a:schemeClr val="dk1"/>
              </a:buClr>
              <a:buSzPts val="1600"/>
              <a:buFont typeface="Merriweather"/>
              <a:buChar char="❏"/>
            </a:pPr>
            <a:r>
              <a:rPr lang="en-US" sz="1600">
                <a:solidFill>
                  <a:schemeClr val="dk1"/>
                </a:solidFill>
                <a:latin typeface="Merriweather"/>
                <a:ea typeface="Merriweather"/>
                <a:cs typeface="Merriweather"/>
                <a:sym typeface="Merriweather"/>
              </a:rPr>
              <a:t>Finally, the support of using web app in the mobile interface can help to provide a comprehensive security solution for the college.</a:t>
            </a:r>
            <a:endParaRPr>
              <a:latin typeface="Archivo Narrow"/>
              <a:ea typeface="Archivo Narrow"/>
              <a:cs typeface="Archivo Narrow"/>
              <a:sym typeface="Archivo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867400" y="526875"/>
            <a:ext cx="4706400" cy="65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37A9FF"/>
                </a:solidFill>
                <a:latin typeface="Arial"/>
                <a:ea typeface="Arial"/>
                <a:cs typeface="Arial"/>
                <a:sym typeface="Arial"/>
              </a:rPr>
              <a:t>Existing System </a:t>
            </a:r>
            <a:endParaRPr sz="3200">
              <a:solidFill>
                <a:srgbClr val="37A9FF"/>
              </a:solidFill>
              <a:latin typeface="Arial"/>
              <a:ea typeface="Arial"/>
              <a:cs typeface="Arial"/>
              <a:sym typeface="Arial"/>
            </a:endParaRPr>
          </a:p>
        </p:txBody>
      </p:sp>
      <p:sp>
        <p:nvSpPr>
          <p:cNvPr id="155" name="Google Shape;155;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lt1"/>
                </a:solidFill>
              </a:rPr>
              <a:t>‹#›</a:t>
            </a:fld>
            <a:endParaRPr sz="1200">
              <a:solidFill>
                <a:schemeClr val="lt1"/>
              </a:solidFill>
            </a:endParaRPr>
          </a:p>
        </p:txBody>
      </p:sp>
      <p:sp>
        <p:nvSpPr>
          <p:cNvPr id="156" name="Google Shape;156;p17"/>
          <p:cNvSpPr txBox="1"/>
          <p:nvPr/>
        </p:nvSpPr>
        <p:spPr>
          <a:xfrm>
            <a:off x="609450" y="1736250"/>
            <a:ext cx="7925100" cy="4152900"/>
          </a:xfrm>
          <a:prstGeom prst="rect">
            <a:avLst/>
          </a:prstGeom>
          <a:noFill/>
          <a:ln>
            <a:noFill/>
          </a:ln>
        </p:spPr>
        <p:txBody>
          <a:bodyPr anchorCtr="0" anchor="t" bIns="91425" lIns="91425" spcFirstLastPara="1" rIns="91425" wrap="square" tIns="91425">
            <a:spAutoFit/>
          </a:bodyPr>
          <a:lstStyle/>
          <a:p>
            <a:pPr indent="-339725" lvl="0" marL="457200" rtl="0" algn="just">
              <a:lnSpc>
                <a:spcPct val="115000"/>
              </a:lnSpc>
              <a:spcBef>
                <a:spcPts val="0"/>
              </a:spcBef>
              <a:spcAft>
                <a:spcPts val="0"/>
              </a:spcAft>
              <a:buClr>
                <a:srgbClr val="202124"/>
              </a:buClr>
              <a:buSzPts val="1750"/>
              <a:buFont typeface="Merriweather Light"/>
              <a:buChar char="❏"/>
            </a:pPr>
            <a:r>
              <a:rPr lang="en-US" sz="1750">
                <a:solidFill>
                  <a:srgbClr val="202124"/>
                </a:solidFill>
                <a:latin typeface="Merriweather Light"/>
                <a:ea typeface="Merriweather Light"/>
                <a:cs typeface="Merriweather Light"/>
                <a:sym typeface="Merriweather Light"/>
              </a:rPr>
              <a:t>Our university does not have a digitalized system for visitor management.</a:t>
            </a:r>
            <a:endParaRPr sz="1750">
              <a:solidFill>
                <a:srgbClr val="202124"/>
              </a:solidFill>
              <a:latin typeface="Merriweather Light"/>
              <a:ea typeface="Merriweather Light"/>
              <a:cs typeface="Merriweather Light"/>
              <a:sym typeface="Merriweather Light"/>
            </a:endParaRPr>
          </a:p>
          <a:p>
            <a:pPr indent="0" lvl="0" marL="457200" rtl="0" algn="just">
              <a:lnSpc>
                <a:spcPct val="115000"/>
              </a:lnSpc>
              <a:spcBef>
                <a:spcPts val="0"/>
              </a:spcBef>
              <a:spcAft>
                <a:spcPts val="0"/>
              </a:spcAft>
              <a:buNone/>
            </a:pPr>
            <a:r>
              <a:t/>
            </a:r>
            <a:endParaRPr sz="1750">
              <a:solidFill>
                <a:srgbClr val="202124"/>
              </a:solidFill>
              <a:latin typeface="Merriweather Light"/>
              <a:ea typeface="Merriweather Light"/>
              <a:cs typeface="Merriweather Light"/>
              <a:sym typeface="Merriweather Light"/>
            </a:endParaRPr>
          </a:p>
          <a:p>
            <a:pPr indent="-339725" lvl="0" marL="457200" rtl="0" algn="just">
              <a:lnSpc>
                <a:spcPct val="115000"/>
              </a:lnSpc>
              <a:spcBef>
                <a:spcPts val="0"/>
              </a:spcBef>
              <a:spcAft>
                <a:spcPts val="0"/>
              </a:spcAft>
              <a:buClr>
                <a:srgbClr val="202124"/>
              </a:buClr>
              <a:buSzPts val="1750"/>
              <a:buFont typeface="Merriweather Light"/>
              <a:buChar char="❏"/>
            </a:pPr>
            <a:r>
              <a:rPr lang="en-US" sz="1750">
                <a:solidFill>
                  <a:srgbClr val="202124"/>
                </a:solidFill>
                <a:latin typeface="Merriweather Light"/>
                <a:ea typeface="Merriweather Light"/>
                <a:cs typeface="Merriweather Light"/>
                <a:sym typeface="Merriweather Light"/>
              </a:rPr>
              <a:t>Visitors to the university are currently required to make a manual entry in a record book at the main gate.</a:t>
            </a:r>
            <a:endParaRPr sz="1750">
              <a:solidFill>
                <a:srgbClr val="202124"/>
              </a:solidFill>
              <a:latin typeface="Merriweather Light"/>
              <a:ea typeface="Merriweather Light"/>
              <a:cs typeface="Merriweather Light"/>
              <a:sym typeface="Merriweather Light"/>
            </a:endParaRPr>
          </a:p>
          <a:p>
            <a:pPr indent="0" lvl="0" marL="457200" rtl="0" algn="just">
              <a:lnSpc>
                <a:spcPct val="115000"/>
              </a:lnSpc>
              <a:spcBef>
                <a:spcPts val="0"/>
              </a:spcBef>
              <a:spcAft>
                <a:spcPts val="0"/>
              </a:spcAft>
              <a:buNone/>
            </a:pPr>
            <a:r>
              <a:rPr lang="en-US" sz="1750">
                <a:solidFill>
                  <a:srgbClr val="202124"/>
                </a:solidFill>
                <a:latin typeface="Merriweather Light"/>
                <a:ea typeface="Merriweather Light"/>
                <a:cs typeface="Merriweather Light"/>
                <a:sym typeface="Merriweather Light"/>
              </a:rPr>
              <a:t>.</a:t>
            </a:r>
            <a:endParaRPr sz="1750">
              <a:solidFill>
                <a:srgbClr val="202124"/>
              </a:solidFill>
              <a:latin typeface="Merriweather Light"/>
              <a:ea typeface="Merriweather Light"/>
              <a:cs typeface="Merriweather Light"/>
              <a:sym typeface="Merriweather Light"/>
            </a:endParaRPr>
          </a:p>
          <a:p>
            <a:pPr indent="-339725" lvl="0" marL="457200" rtl="0" algn="just">
              <a:lnSpc>
                <a:spcPct val="115000"/>
              </a:lnSpc>
              <a:spcBef>
                <a:spcPts val="0"/>
              </a:spcBef>
              <a:spcAft>
                <a:spcPts val="0"/>
              </a:spcAft>
              <a:buClr>
                <a:srgbClr val="202124"/>
              </a:buClr>
              <a:buSzPts val="1750"/>
              <a:buFont typeface="Merriweather Light"/>
              <a:buChar char="❏"/>
            </a:pPr>
            <a:r>
              <a:rPr lang="en-US" sz="1750">
                <a:solidFill>
                  <a:srgbClr val="202124"/>
                </a:solidFill>
                <a:latin typeface="Merriweather Light"/>
                <a:ea typeface="Merriweather Light"/>
                <a:cs typeface="Merriweather Light"/>
                <a:sym typeface="Merriweather Light"/>
              </a:rPr>
              <a:t>The manual entry system collects limited information such as name, phone, and signature only.</a:t>
            </a:r>
            <a:endParaRPr sz="1750">
              <a:solidFill>
                <a:srgbClr val="202124"/>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750">
              <a:solidFill>
                <a:srgbClr val="202124"/>
              </a:solidFill>
              <a:latin typeface="Merriweather Light"/>
              <a:ea typeface="Merriweather Light"/>
              <a:cs typeface="Merriweather Light"/>
              <a:sym typeface="Merriweather Light"/>
            </a:endParaRPr>
          </a:p>
          <a:p>
            <a:pPr indent="-339725" lvl="0" marL="457200" rtl="0" algn="just">
              <a:lnSpc>
                <a:spcPct val="115000"/>
              </a:lnSpc>
              <a:spcBef>
                <a:spcPts val="0"/>
              </a:spcBef>
              <a:spcAft>
                <a:spcPts val="0"/>
              </a:spcAft>
              <a:buClr>
                <a:srgbClr val="202124"/>
              </a:buClr>
              <a:buSzPts val="1750"/>
              <a:buFont typeface="Merriweather Light"/>
              <a:buChar char="❏"/>
            </a:pPr>
            <a:r>
              <a:rPr lang="en-US" sz="1750">
                <a:solidFill>
                  <a:srgbClr val="202124"/>
                </a:solidFill>
                <a:latin typeface="Merriweather Light"/>
                <a:ea typeface="Merriweather Light"/>
                <a:cs typeface="Merriweather Light"/>
                <a:sym typeface="Merriweather Light"/>
              </a:rPr>
              <a:t>The manual entry system is inefficient and insecure.</a:t>
            </a:r>
            <a:endParaRPr sz="1750">
              <a:solidFill>
                <a:srgbClr val="202124"/>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2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sz="1250">
              <a:solidFill>
                <a:srgbClr val="202124"/>
              </a:solidFill>
              <a:latin typeface="Merriweather Light"/>
              <a:ea typeface="Merriweather Light"/>
              <a:cs typeface="Merriweather Light"/>
              <a:sym typeface="Merriweather Light"/>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3C4043"/>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rchivo Narrow"/>
              <a:ea typeface="Archivo Narrow"/>
              <a:cs typeface="Archivo Narrow"/>
              <a:sym typeface="Archivo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37A9FF"/>
                </a:solidFill>
                <a:latin typeface="Arial"/>
                <a:ea typeface="Arial"/>
                <a:cs typeface="Arial"/>
                <a:sym typeface="Arial"/>
              </a:rPr>
              <a:t>Existing System </a:t>
            </a:r>
            <a:endParaRPr sz="3000">
              <a:solidFill>
                <a:srgbClr val="37A9FF"/>
              </a:solidFill>
              <a:latin typeface="Arial"/>
              <a:ea typeface="Arial"/>
              <a:cs typeface="Arial"/>
              <a:sym typeface="Arial"/>
            </a:endParaRPr>
          </a:p>
        </p:txBody>
      </p:sp>
      <p:sp>
        <p:nvSpPr>
          <p:cNvPr id="162" name="Google Shape;162;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33375" lvl="0" marL="457200" rtl="0" algn="just">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lack of a robust data collection process makes it difficult to recognize visitors for security purposes.</a:t>
            </a:r>
            <a:endParaRPr sz="1650">
              <a:solidFill>
                <a:srgbClr val="202124"/>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Clr>
                <a:schemeClr val="dk1"/>
              </a:buClr>
              <a:buSzPts val="1100"/>
              <a:buFont typeface="Arial"/>
              <a:buNone/>
            </a:pPr>
            <a:r>
              <a:t/>
            </a:r>
            <a:endParaRPr sz="1650">
              <a:solidFill>
                <a:srgbClr val="202124"/>
              </a:solidFill>
              <a:latin typeface="Merriweather Light"/>
              <a:ea typeface="Merriweather Light"/>
              <a:cs typeface="Merriweather Light"/>
              <a:sym typeface="Merriweather Light"/>
            </a:endParaRPr>
          </a:p>
          <a:p>
            <a:pPr indent="-333375" lvl="0" marL="457200" rtl="0" algn="just">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A digitalized visitor management system would streamline the registration process and improve campus security.</a:t>
            </a:r>
            <a:endParaRPr sz="16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Clr>
                <a:schemeClr val="dk1"/>
              </a:buClr>
              <a:buSzPts val="1100"/>
              <a:buFont typeface="Arial"/>
              <a:buNone/>
            </a:pPr>
            <a:r>
              <a:t/>
            </a:r>
            <a:endParaRPr sz="1650">
              <a:solidFill>
                <a:srgbClr val="202124"/>
              </a:solidFill>
              <a:latin typeface="Merriweather Light"/>
              <a:ea typeface="Merriweather Light"/>
              <a:cs typeface="Merriweather Light"/>
              <a:sym typeface="Merriweather Light"/>
            </a:endParaRPr>
          </a:p>
          <a:p>
            <a:pPr indent="-333375" lvl="0" marL="457200" rtl="0" algn="just">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A digitalized system could capture a more comprehensive set of visitor information, including biometric data, photographs, and identification documents.</a:t>
            </a:r>
            <a:endParaRPr sz="16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Clr>
                <a:schemeClr val="dk1"/>
              </a:buClr>
              <a:buSzPts val="1100"/>
              <a:buFont typeface="Arial"/>
              <a:buNone/>
            </a:pPr>
            <a:r>
              <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A digitalized system could enable real-time monitoring and management of visitor traffic, making it easier to control access to restricted areas and prevent unauthorized entry.</a:t>
            </a:r>
            <a:endParaRPr sz="2600"/>
          </a:p>
        </p:txBody>
      </p:sp>
      <p:sp>
        <p:nvSpPr>
          <p:cNvPr id="163" name="Google Shape;163;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311700" y="593375"/>
            <a:ext cx="86037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37A9FF"/>
                </a:solidFill>
              </a:rPr>
              <a:t>Proposed System and Advantages </a:t>
            </a:r>
            <a:endParaRPr>
              <a:solidFill>
                <a:srgbClr val="37A9FF"/>
              </a:solidFill>
            </a:endParaRPr>
          </a:p>
        </p:txBody>
      </p:sp>
      <p:sp>
        <p:nvSpPr>
          <p:cNvPr id="169" name="Google Shape;169;p19"/>
          <p:cNvSpPr txBox="1"/>
          <p:nvPr>
            <p:ph idx="1" type="body"/>
          </p:nvPr>
        </p:nvSpPr>
        <p:spPr>
          <a:xfrm>
            <a:off x="353250" y="1263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 </a:t>
            </a:r>
            <a:r>
              <a:rPr lang="en-US" sz="1650">
                <a:solidFill>
                  <a:srgbClr val="202124"/>
                </a:solidFill>
                <a:latin typeface="Merriweather Light"/>
                <a:ea typeface="Merriweather Light"/>
                <a:cs typeface="Merriweather Light"/>
                <a:sym typeface="Merriweather Light"/>
              </a:rPr>
              <a:t>The proposed system is a digitalized data management system for visitors to the university.</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system will manage the flow of visitors on campus and ensure they are properly vetted and tracked while on the premises.</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system will include features such as registration, identity verification, reporting and analytics, integration with other security systems, and mobile web app support.</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During registration, visitors will provide their personal and contact information, along with a current photo.</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photo will be verified by the Security Guard Officer at the main gate, and a visitor pass will be created upon approval.</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system will include a navigation feature to help guide visitors to their primary location on campus.</a:t>
            </a:r>
            <a:endParaRPr sz="16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a:p>
        </p:txBody>
      </p:sp>
      <p:sp>
        <p:nvSpPr>
          <p:cNvPr id="170" name="Google Shape;170;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Proposed System and Advantages </a:t>
            </a:r>
            <a:endParaRPr/>
          </a:p>
        </p:txBody>
      </p:sp>
      <p:sp>
        <p:nvSpPr>
          <p:cNvPr id="176" name="Google Shape;176;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system will include a navigation feature to help guide visitors to their primary location on campus.</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navigation feature will use the Christ Map and show visitors the path to their destination.</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The advantages of this system include:</a:t>
            </a:r>
            <a:endParaRPr sz="16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Clr>
                <a:schemeClr val="dk1"/>
              </a:buClr>
              <a:buSzPts val="1100"/>
              <a:buFont typeface="Arial"/>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Improved efficiency in the visitor registration process.</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Enhanced security by capturing a more comprehensive set of visitor information and enabling real-time monitoring and management of visitor traffic.</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Better accuracy and reliability of data collection, reducing the risk of errors or manipulation.</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lang="en-US" sz="1650">
                <a:solidFill>
                  <a:srgbClr val="202124"/>
                </a:solidFill>
                <a:latin typeface="Merriweather Light"/>
                <a:ea typeface="Merriweather Light"/>
                <a:cs typeface="Merriweather Light"/>
                <a:sym typeface="Merriweather Light"/>
              </a:rPr>
              <a:t>Increased convenience for visitors with the navigation feature, making it easier to find their destination on campus.</a:t>
            </a:r>
            <a:endParaRPr sz="1650">
              <a:solidFill>
                <a:srgbClr val="202124"/>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a:p>
        </p:txBody>
      </p:sp>
      <p:sp>
        <p:nvSpPr>
          <p:cNvPr id="177" name="Google Shape;177;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Advantages</a:t>
            </a:r>
            <a:endParaRPr/>
          </a:p>
        </p:txBody>
      </p:sp>
      <p:sp>
        <p:nvSpPr>
          <p:cNvPr id="183" name="Google Shape;183;p21"/>
          <p:cNvSpPr txBox="1"/>
          <p:nvPr>
            <p:ph idx="1" type="body"/>
          </p:nvPr>
        </p:nvSpPr>
        <p:spPr>
          <a:xfrm>
            <a:off x="311700" y="1151408"/>
            <a:ext cx="8520600" cy="45552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202124"/>
              </a:buClr>
              <a:buSzPts val="1650"/>
              <a:buFont typeface="Merriweather Light"/>
              <a:buChar char="❏"/>
            </a:pPr>
            <a:r>
              <a:rPr b="1" lang="en-US" sz="1650">
                <a:solidFill>
                  <a:srgbClr val="202124"/>
                </a:solidFill>
                <a:latin typeface="Merriweather"/>
                <a:ea typeface="Merriweather"/>
                <a:cs typeface="Merriweather"/>
                <a:sym typeface="Merriweather"/>
              </a:rPr>
              <a:t>Improved security</a:t>
            </a:r>
            <a:r>
              <a:rPr lang="en-US" sz="1650">
                <a:solidFill>
                  <a:srgbClr val="202124"/>
                </a:solidFill>
                <a:latin typeface="Merriweather Light"/>
                <a:ea typeface="Merriweather Light"/>
                <a:cs typeface="Merriweather Light"/>
                <a:sym typeface="Merriweather Light"/>
              </a:rPr>
              <a:t>: The Web app verifies visitor identities, controls access to specific areas, and maintains a record of their activity to enhance college security.</a:t>
            </a:r>
            <a:endParaRPr sz="1650">
              <a:solidFill>
                <a:srgbClr val="202124"/>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spcBef>
                <a:spcPts val="0"/>
              </a:spcBef>
              <a:spcAft>
                <a:spcPts val="0"/>
              </a:spcAft>
              <a:buClr>
                <a:srgbClr val="202124"/>
              </a:buClr>
              <a:buSzPts val="1650"/>
              <a:buFont typeface="Merriweather Light"/>
              <a:buChar char="❏"/>
            </a:pPr>
            <a:r>
              <a:rPr b="1" lang="en-US" sz="1650">
                <a:solidFill>
                  <a:srgbClr val="202124"/>
                </a:solidFill>
                <a:latin typeface="Merriweather"/>
                <a:ea typeface="Merriweather"/>
                <a:cs typeface="Merriweather"/>
                <a:sym typeface="Merriweather"/>
              </a:rPr>
              <a:t>Streamlined process</a:t>
            </a:r>
            <a:r>
              <a:rPr lang="en-US" sz="1650">
                <a:solidFill>
                  <a:srgbClr val="202124"/>
                </a:solidFill>
                <a:latin typeface="Merriweather Light"/>
                <a:ea typeface="Merriweather Light"/>
                <a:cs typeface="Merriweather Light"/>
                <a:sym typeface="Merriweather Light"/>
              </a:rPr>
              <a:t>: The Web app automates tasks such as pre-registration and identity verification, saving time and improving efficiency for college staff.</a:t>
            </a:r>
            <a:endParaRPr sz="1650">
              <a:solidFill>
                <a:srgbClr val="202124"/>
              </a:solidFill>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b="1" lang="en-US" sz="1650">
                <a:solidFill>
                  <a:srgbClr val="202124"/>
                </a:solidFill>
                <a:latin typeface="Merriweather"/>
                <a:ea typeface="Merriweather"/>
                <a:cs typeface="Merriweather"/>
                <a:sym typeface="Merriweather"/>
              </a:rPr>
              <a:t>Accurate visitor tracking</a:t>
            </a:r>
            <a:r>
              <a:rPr lang="en-US" sz="1650">
                <a:solidFill>
                  <a:srgbClr val="202124"/>
                </a:solidFill>
                <a:latin typeface="Merriweather Light"/>
                <a:ea typeface="Merriweather Light"/>
                <a:cs typeface="Merriweather Light"/>
                <a:sym typeface="Merriweather Light"/>
              </a:rPr>
              <a:t>: The Web app maintains a record of all visitors, including personal and contact information, enabling accurate tracking of visitor activity on campus.</a:t>
            </a:r>
            <a:endParaRPr sz="16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b="1" lang="en-US" sz="1650">
                <a:solidFill>
                  <a:srgbClr val="202124"/>
                </a:solidFill>
                <a:latin typeface="Merriweather"/>
                <a:ea typeface="Merriweather"/>
                <a:cs typeface="Merriweather"/>
                <a:sym typeface="Merriweather"/>
              </a:rPr>
              <a:t>Increased visibility</a:t>
            </a:r>
            <a:r>
              <a:rPr lang="en-US" sz="1650">
                <a:solidFill>
                  <a:srgbClr val="202124"/>
                </a:solidFill>
                <a:latin typeface="Merriweather Light"/>
                <a:ea typeface="Merriweather Light"/>
                <a:cs typeface="Merriweather Light"/>
                <a:sym typeface="Merriweather Light"/>
              </a:rPr>
              <a:t>: The Web app generates reports and analytics, providing valuable insights into visitor activity to enhance security measures.</a:t>
            </a:r>
            <a:endParaRPr sz="1650">
              <a:solidFill>
                <a:srgbClr val="202124"/>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sz="1650">
              <a:solidFill>
                <a:srgbClr val="202124"/>
              </a:solidFill>
              <a:latin typeface="Merriweather Light"/>
              <a:ea typeface="Merriweather Light"/>
              <a:cs typeface="Merriweather Light"/>
              <a:sym typeface="Merriweather Light"/>
            </a:endParaRPr>
          </a:p>
          <a:p>
            <a:pPr indent="-333375" lvl="0" marL="457200" rtl="0" algn="l">
              <a:lnSpc>
                <a:spcPct val="115000"/>
              </a:lnSpc>
              <a:spcBef>
                <a:spcPts val="0"/>
              </a:spcBef>
              <a:spcAft>
                <a:spcPts val="0"/>
              </a:spcAft>
              <a:buClr>
                <a:srgbClr val="202124"/>
              </a:buClr>
              <a:buSzPts val="1650"/>
              <a:buFont typeface="Merriweather Light"/>
              <a:buChar char="❏"/>
            </a:pPr>
            <a:r>
              <a:rPr b="1" lang="en-US" sz="1650">
                <a:solidFill>
                  <a:srgbClr val="202124"/>
                </a:solidFill>
                <a:latin typeface="Merriweather"/>
                <a:ea typeface="Merriweather"/>
                <a:cs typeface="Merriweather"/>
                <a:sym typeface="Merriweather"/>
              </a:rPr>
              <a:t>Improved visitor experience</a:t>
            </a:r>
            <a:r>
              <a:rPr lang="en-US" sz="1650">
                <a:solidFill>
                  <a:srgbClr val="202124"/>
                </a:solidFill>
                <a:latin typeface="Merriweather Light"/>
                <a:ea typeface="Merriweather Light"/>
                <a:cs typeface="Merriweather Light"/>
                <a:sym typeface="Merriweather Light"/>
              </a:rPr>
              <a:t>: The Web app features mobile app support to reduce wait times, provide real-time updates, and streamline the process of managing visitors for an overall improved experience.</a:t>
            </a:r>
            <a:endParaRPr sz="1650">
              <a:solidFill>
                <a:srgbClr val="202124"/>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a:p>
        </p:txBody>
      </p:sp>
      <p:sp>
        <p:nvSpPr>
          <p:cNvPr id="184" name="Google Shape;184;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