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4" r:id="rId8"/>
    <p:sldId id="271" r:id="rId9"/>
    <p:sldId id="270" r:id="rId10"/>
    <p:sldId id="268" r:id="rId11"/>
    <p:sldId id="261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lse.law/" TargetMode="External"/><Relationship Id="rId2" Type="http://schemas.openxmlformats.org/officeDocument/2006/relationships/hyperlink" Target="http://www.trademarks41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j2-mC0GY6gvV-cW6dWNYnp4pjP6-de5w/edit?usp=sharing&amp;ouid=109440891220227273269&amp;rtpof=true&amp;sd=tru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ospatent.gov.ru/ru/news/osnovnye-pokazateli-0103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iskznakov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58B79-2AA9-4C2F-9552-EC84991D4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ITZNAK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2FF6F-00E5-439F-AF9C-E088486B8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Uber- </a:t>
            </a:r>
            <a:r>
              <a:rPr lang="ru-RU" dirty="0"/>
              <a:t>на рынке проверки и регистрации товарных знаков</a:t>
            </a:r>
          </a:p>
        </p:txBody>
      </p:sp>
    </p:spTree>
    <p:extLst>
      <p:ext uri="{BB962C8B-B14F-4D97-AF65-F5344CB8AC3E}">
        <p14:creationId xmlns:p14="http://schemas.microsoft.com/office/powerpoint/2010/main" val="22459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AC446-C656-4FC7-8CD7-53AB558A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5E394-A297-4852-A6C9-101C8519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44" y="1553760"/>
            <a:ext cx="8596668" cy="4913542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ru-RU" dirty="0"/>
              <a:t>Клиент, используя инструменты поиска (поиск по звуковой близости и поиск по изображению), а так же инструкции по поиску, построенной на основных требованиях Роспатента к уникальности наименования торгового знака, производит первичный поиск и отсекает очевидно неудачные наименования товарного знака.</a:t>
            </a:r>
          </a:p>
          <a:p>
            <a:pPr>
              <a:buFont typeface="+mj-lt"/>
              <a:buAutoNum type="arabicPeriod"/>
            </a:pPr>
            <a:r>
              <a:rPr lang="ru-RU" dirty="0"/>
              <a:t>Для версии наименования товарного знака, прошедшего первичный отбор, используя </a:t>
            </a:r>
            <a:r>
              <a:rPr lang="ru-RU" dirty="0" err="1"/>
              <a:t>визард</a:t>
            </a:r>
            <a:r>
              <a:rPr lang="ru-RU" dirty="0"/>
              <a:t> создания заявки, клиент заказывает профессиональный отчет патентного поверенного. </a:t>
            </a:r>
          </a:p>
          <a:p>
            <a:pPr>
              <a:buFont typeface="+mj-lt"/>
              <a:buAutoNum type="arabicPeriod"/>
            </a:pPr>
            <a:r>
              <a:rPr lang="ru-RU" dirty="0"/>
              <a:t>Используя форму оплаты по банковской карте, клиент оплачивает услугу информационного поиска </a:t>
            </a:r>
          </a:p>
          <a:p>
            <a:pPr>
              <a:buFont typeface="+mj-lt"/>
              <a:buAutoNum type="arabicPeriod"/>
            </a:pPr>
            <a:r>
              <a:rPr lang="ru-RU" dirty="0"/>
              <a:t>Система формирует заявку и оповещает всех патентах поверенных зарегистрированных в системе о поступлении новой заявки на поиск.</a:t>
            </a:r>
          </a:p>
          <a:p>
            <a:pPr>
              <a:buFont typeface="+mj-lt"/>
              <a:buAutoNum type="arabicPeriod"/>
            </a:pPr>
            <a:r>
              <a:rPr lang="ru-RU" dirty="0"/>
              <a:t>Один из патентных поверенных забирает заявку</a:t>
            </a:r>
            <a:r>
              <a:rPr lang="en-US" dirty="0"/>
              <a:t> </a:t>
            </a:r>
            <a:r>
              <a:rPr lang="ru-RU" dirty="0"/>
              <a:t>в работу.</a:t>
            </a:r>
          </a:p>
          <a:p>
            <a:pPr>
              <a:buFont typeface="+mj-lt"/>
              <a:buAutoNum type="arabicPeriod"/>
            </a:pPr>
            <a:r>
              <a:rPr lang="ru-RU" dirty="0"/>
              <a:t>Патентный поверенный используя инструментарий системы, проверяет заявку и формирует конечный отчет о информационном поиске в течении 30 минут после получения заявки в работу</a:t>
            </a:r>
          </a:p>
          <a:p>
            <a:pPr>
              <a:buFont typeface="+mj-lt"/>
              <a:buAutoNum type="arabicPeriod"/>
            </a:pPr>
            <a:r>
              <a:rPr lang="ru-RU" dirty="0"/>
              <a:t>Система формирует отчет, содержащий кроме результатов поиска, предложение о регистрации товарного знака и реквизиты патентного поверенного сформировавшего отчет.</a:t>
            </a:r>
          </a:p>
          <a:p>
            <a:pPr>
              <a:buFont typeface="+mj-lt"/>
              <a:buAutoNum type="arabicPeriod"/>
            </a:pPr>
            <a:r>
              <a:rPr lang="ru-RU" dirty="0"/>
              <a:t>Патентный поверенный, используя инструментарий системы, отсылает результирующий отчет по каналу указанному в заявке (почта, мессенджер, прямая ссылка на страницу отчета в СМС)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78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EE876-06D9-4799-AEBB-EC5B87B9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Стартовая страница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947952E-D908-437F-9743-19BCE4594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414630"/>
            <a:ext cx="7403834" cy="4627396"/>
          </a:xfrm>
        </p:spPr>
      </p:pic>
    </p:spTree>
    <p:extLst>
      <p:ext uri="{BB962C8B-B14F-4D97-AF65-F5344CB8AC3E}">
        <p14:creationId xmlns:p14="http://schemas.microsoft.com/office/powerpoint/2010/main" val="112316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C4866-D38F-410C-979C-36082239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знака по наименованию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turbopoisk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F0947EF-AB50-4D8E-8BD9-A3BC49FDD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72" y="1805942"/>
            <a:ext cx="7872153" cy="4920095"/>
          </a:xfrm>
        </p:spPr>
      </p:pic>
    </p:spTree>
    <p:extLst>
      <p:ext uri="{BB962C8B-B14F-4D97-AF65-F5344CB8AC3E}">
        <p14:creationId xmlns:p14="http://schemas.microsoft.com/office/powerpoint/2010/main" val="70989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EA618-03D0-4D4F-9D98-39C4B39F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знака по изображению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289F44F-3515-48DC-806D-7EE216D69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59" y="1464081"/>
            <a:ext cx="8304414" cy="5190259"/>
          </a:xfrm>
        </p:spPr>
      </p:pic>
    </p:spTree>
    <p:extLst>
      <p:ext uri="{BB962C8B-B14F-4D97-AF65-F5344CB8AC3E}">
        <p14:creationId xmlns:p14="http://schemas.microsoft.com/office/powerpoint/2010/main" val="75457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9C192-986B-45B4-916B-059CC24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регистрации заявки на поиск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798803F-017F-47EB-ACCD-7CC2AD76C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414630"/>
            <a:ext cx="7859836" cy="4936294"/>
          </a:xfrm>
        </p:spPr>
      </p:pic>
    </p:spTree>
    <p:extLst>
      <p:ext uri="{BB962C8B-B14F-4D97-AF65-F5344CB8AC3E}">
        <p14:creationId xmlns:p14="http://schemas.microsoft.com/office/powerpoint/2010/main" val="388619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1C5C7-7FA4-4363-9B5A-DC810B9F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материалы и замечания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4AE8C-7856-4E53-847F-B4DBD9BB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84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Ситуация на рынке России, описанная в презентации, в целом верна для 128 стран,  входящим в Мадридское соглашение</a:t>
            </a:r>
          </a:p>
          <a:p>
            <a:r>
              <a:rPr lang="ru-RU" dirty="0"/>
              <a:t>Базы торговых знаков каждой страны, входящей в Мадридское соглашение, публикуются в открытом доступе</a:t>
            </a:r>
          </a:p>
          <a:p>
            <a:r>
              <a:rPr lang="ru-RU" dirty="0"/>
              <a:t>Примеры сайтов 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www.trademarks411.com</a:t>
            </a:r>
            <a:r>
              <a:rPr lang="en-US" dirty="0"/>
              <a:t> (USA)</a:t>
            </a:r>
          </a:p>
          <a:p>
            <a:pPr lvl="1"/>
            <a:r>
              <a:rPr lang="en-US" dirty="0">
                <a:hlinkClick r:id="rId3"/>
              </a:rPr>
              <a:t>https://pulse.law</a:t>
            </a:r>
            <a:r>
              <a:rPr lang="en-US" dirty="0"/>
              <a:t> (UK)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 отчета о информационном поиске</a:t>
            </a:r>
          </a:p>
          <a:p>
            <a:r>
              <a:rPr lang="ru-RU" dirty="0"/>
              <a:t>	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https://docs.google.com/document/d/1j2-mC0GY6gvV-cW6dWNYnp4pjP6-de5w/edit?usp=sharing&amp;ouid=109440891220227273269&amp;rtpof=true&amp;sd=true</a:t>
            </a:r>
            <a:endParaRPr lang="en-US" dirty="0"/>
          </a:p>
          <a:p>
            <a:r>
              <a:rPr lang="ru-RU" dirty="0"/>
              <a:t>Информационная система поиска по баз Роспатента доступна на сайте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http://www.itznak.ru/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45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2210A-3486-40CE-9933-FE63BA96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Рынок регистрации товарных 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0C89D-27D0-4F67-A1F2-C3932C93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010"/>
            <a:ext cx="8596668" cy="466139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Более 100 000 зарегистрированных товарных знаков в 2021 г. *</a:t>
            </a:r>
          </a:p>
          <a:p>
            <a:r>
              <a:rPr lang="ru-RU" dirty="0"/>
              <a:t>Примерно 300 000 проверок наименований и изображений товарных знаков</a:t>
            </a:r>
          </a:p>
          <a:p>
            <a:r>
              <a:rPr lang="ru-RU" dirty="0"/>
              <a:t>2000 зарегистрированных патентных поверенных **</a:t>
            </a:r>
          </a:p>
          <a:p>
            <a:r>
              <a:rPr lang="ru-RU" dirty="0"/>
              <a:t>Высококонкурентный рынок, мелких частных компаний (первая десятка ведущих компаний занимает лишь 7% всего рынка)</a:t>
            </a:r>
          </a:p>
          <a:p>
            <a:r>
              <a:rPr lang="ru-RU" dirty="0"/>
              <a:t>Средняя стоимость проверки товарного знака 6000 руб.</a:t>
            </a:r>
          </a:p>
          <a:p>
            <a:r>
              <a:rPr lang="ru-RU" dirty="0"/>
              <a:t>Средняя стоимость услуг по регистрации товарного знака 30 000 руб.</a:t>
            </a:r>
          </a:p>
          <a:p>
            <a:r>
              <a:rPr lang="ru-RU" dirty="0"/>
              <a:t>В связи с принятием закона о возможности регистрации товарного знака самозанятым и развитием продаж товаров через </a:t>
            </a:r>
            <a:r>
              <a:rPr lang="ru-RU" dirty="0" err="1"/>
              <a:t>маркетплейсы</a:t>
            </a:r>
            <a:r>
              <a:rPr lang="ru-RU" dirty="0"/>
              <a:t> – возможное удвоение рынка в ближайшие годы</a:t>
            </a:r>
          </a:p>
          <a:p>
            <a:pPr marL="0" indent="0">
              <a:buNone/>
            </a:pPr>
            <a:r>
              <a:rPr lang="ru-RU" dirty="0"/>
              <a:t>     * </a:t>
            </a:r>
            <a:r>
              <a:rPr lang="en-US" dirty="0">
                <a:hlinkClick r:id="rId2"/>
              </a:rPr>
              <a:t>https://rospatent.gov.ru/ru/news/osnovnye-pokazateli-01032022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** </a:t>
            </a:r>
            <a:r>
              <a:rPr lang="en-US" dirty="0"/>
              <a:t>https://rospatent.gov.ru/ru/activities/pat_pov/sved-pat-pov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17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BA3A1-D2E0-49CA-BA36-C939B016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Существующая схема проверки товарного знака (</a:t>
            </a:r>
            <a:r>
              <a:rPr lang="en-US" dirty="0"/>
              <a:t>AS IS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7A172-0E2C-4CF3-99E7-44363F09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Патентный поверенный получает заказ на регистрацию или проверку знака в большинстве случаев от наработанной базы клиентов или как переуступку, от юристов не специализирующихся на работе с интеллектуальной собственностью (более 80%)</a:t>
            </a:r>
          </a:p>
          <a:p>
            <a:r>
              <a:rPr lang="ru-RU" dirty="0"/>
              <a:t>Патентный поверенный, используя базы Роспатента проводит проверку и формирует отчет о информационном поиске </a:t>
            </a:r>
          </a:p>
          <a:p>
            <a:r>
              <a:rPr lang="ru-RU" dirty="0"/>
              <a:t>В случае</a:t>
            </a:r>
            <a:r>
              <a:rPr lang="en-US" dirty="0"/>
              <a:t>,</a:t>
            </a:r>
            <a:r>
              <a:rPr lang="ru-RU" dirty="0"/>
              <a:t> если требуется проверить уникальность изображения товарного знака</a:t>
            </a:r>
            <a:r>
              <a:rPr lang="en-US" dirty="0"/>
              <a:t>,</a:t>
            </a:r>
            <a:r>
              <a:rPr lang="ru-RU" dirty="0"/>
              <a:t> в большинстве случаев обращается к услугам монополиста по поиску изображений компании </a:t>
            </a:r>
            <a:r>
              <a:rPr lang="en-US" dirty="0">
                <a:hlinkClick r:id="rId2"/>
              </a:rPr>
              <a:t>www.poiskznakov.ru</a:t>
            </a:r>
            <a:endParaRPr lang="ru-RU" dirty="0"/>
          </a:p>
          <a:p>
            <a:r>
              <a:rPr lang="ru-RU" dirty="0"/>
              <a:t>Форма заказа (информация о товарном знаке) в большинстве случаев приходит в неформализованном виде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55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A84EF-F99A-424F-81EB-57AF4E68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текущей схемы регистрации товарных 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1BEB8-C56A-4C91-AA12-7756203E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вынужден обращаться к </a:t>
            </a:r>
            <a:r>
              <a:rPr lang="en-US" dirty="0"/>
              <a:t>“</a:t>
            </a:r>
            <a:r>
              <a:rPr lang="ru-RU" dirty="0"/>
              <a:t>случайным</a:t>
            </a:r>
            <a:r>
              <a:rPr lang="en-US" dirty="0"/>
              <a:t>” </a:t>
            </a:r>
            <a:r>
              <a:rPr lang="ru-RU" dirty="0"/>
              <a:t>патентным поверенным. В большинстве случаев, это патентный поверенный  аффилированный с юристом клиента</a:t>
            </a:r>
          </a:p>
          <a:p>
            <a:r>
              <a:rPr lang="ru-RU" dirty="0"/>
              <a:t>Стоимость услуг разнится на 100-200% при одинаковом качестве работ</a:t>
            </a:r>
          </a:p>
          <a:p>
            <a:r>
              <a:rPr lang="ru-RU" dirty="0"/>
              <a:t>Поток клиентов из сети Интернет,</a:t>
            </a:r>
            <a:r>
              <a:rPr lang="en-US" dirty="0"/>
              <a:t> </a:t>
            </a:r>
            <a:r>
              <a:rPr lang="ru-RU" dirty="0"/>
              <a:t>практически полностью перехватывается ведущей пятеркой компаний в области интеллектуальной деятельности. Стоимость рекламы и создание брэнда достойного внимания конечного клиента, недоступна частному патентному поверенному.</a:t>
            </a:r>
          </a:p>
          <a:p>
            <a:r>
              <a:rPr lang="ru-RU" dirty="0"/>
              <a:t>На рынке нет единого стандарта предоставления услуги, скорость предоставления услуги составляет 1-2 рабочих дня.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06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93CA0-ED0A-484F-8643-D0974A6E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 (</a:t>
            </a:r>
            <a:r>
              <a:rPr lang="en-US" dirty="0"/>
              <a:t>to be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BF4F6-80CF-4801-8E10-EC999B7C9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105"/>
            <a:ext cx="8596668" cy="497932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Создать единую цифровую платформу объединяющую пул частных патентных поверенных</a:t>
            </a:r>
          </a:p>
          <a:p>
            <a:r>
              <a:rPr lang="ru-RU" dirty="0"/>
              <a:t>Обеспечить участников системы</a:t>
            </a:r>
            <a:r>
              <a:rPr lang="en-US" dirty="0"/>
              <a:t> (</a:t>
            </a:r>
            <a:r>
              <a:rPr lang="ru-RU" dirty="0"/>
              <a:t>пул патентных поверенных</a:t>
            </a:r>
            <a:r>
              <a:rPr lang="en-US" dirty="0"/>
              <a:t>)</a:t>
            </a:r>
            <a:r>
              <a:rPr lang="ru-RU" dirty="0"/>
              <a:t> всем необходимым инструментарием позволяющим формировать стандартизированные отчеты в течении</a:t>
            </a:r>
            <a:r>
              <a:rPr lang="en-US" dirty="0"/>
              <a:t> </a:t>
            </a:r>
            <a:r>
              <a:rPr lang="ru-RU" dirty="0"/>
              <a:t>5</a:t>
            </a:r>
            <a:r>
              <a:rPr lang="en-US" dirty="0"/>
              <a:t>-10</a:t>
            </a:r>
            <a:r>
              <a:rPr lang="ru-RU" dirty="0"/>
              <a:t> минут </a:t>
            </a:r>
          </a:p>
          <a:p>
            <a:r>
              <a:rPr lang="ru-RU" dirty="0"/>
              <a:t>Централизованно продвигать сайт платформы</a:t>
            </a:r>
          </a:p>
          <a:p>
            <a:r>
              <a:rPr lang="ru-RU" dirty="0"/>
              <a:t>Предоставить конечным клиентам системы возможность самостоятельного бесплатного поиска по базе товарных знаков (позволить самостоятельно отсеять очевидно неуникальные наименования знака)</a:t>
            </a:r>
          </a:p>
          <a:p>
            <a:r>
              <a:rPr lang="ru-RU" dirty="0"/>
              <a:t>Гарантировать качество услуг </a:t>
            </a:r>
          </a:p>
          <a:p>
            <a:pPr lvl="1"/>
            <a:r>
              <a:rPr lang="ru-RU" dirty="0"/>
              <a:t>гарантированное время формирования отчета 30 минут, </a:t>
            </a:r>
          </a:p>
          <a:p>
            <a:pPr lvl="1"/>
            <a:r>
              <a:rPr lang="ru-RU" dirty="0"/>
              <a:t>стоимость ниже средней по рынку, </a:t>
            </a:r>
          </a:p>
          <a:p>
            <a:pPr lvl="1"/>
            <a:r>
              <a:rPr lang="ru-RU" dirty="0"/>
              <a:t>качество информационных отчетов </a:t>
            </a:r>
          </a:p>
          <a:p>
            <a:pPr lvl="1"/>
            <a:r>
              <a:rPr lang="ru-RU" dirty="0"/>
              <a:t>любой канал доставки отчета (мессенджеры, почта, ссылка в облаке)</a:t>
            </a:r>
          </a:p>
          <a:p>
            <a:r>
              <a:rPr lang="ru-RU" dirty="0"/>
              <a:t>Автоматизировать платежи по заказу услуг поиска через платежные карты</a:t>
            </a:r>
          </a:p>
          <a:p>
            <a:r>
              <a:rPr lang="ru-RU" dirty="0"/>
              <a:t>Для участников пула – создать канал получения заказов на регистрацию товарного знака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71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0708C-0F89-4062-BD0D-4ACEB71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 участников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7D4B2-E5FA-49A5-9F63-B8E696DE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Конечный клиент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Возможность самостоятельно отсеять заведомо непроходные варианты наименования товарного знака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В связи с высоким риском ошибки - делегировать конечное решение патентному поверенному </a:t>
            </a:r>
          </a:p>
          <a:p>
            <a:r>
              <a:rPr lang="ru-RU" dirty="0"/>
              <a:t>Патентный поверенный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Возможность зарабатывать на потоке клиентов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Получить канал продаж услуги </a:t>
            </a:r>
            <a:r>
              <a:rPr lang="en-US" dirty="0"/>
              <a:t>“</a:t>
            </a:r>
            <a:r>
              <a:rPr lang="ru-RU" dirty="0"/>
              <a:t>Регистрация товарного знака</a:t>
            </a:r>
            <a:r>
              <a:rPr lang="en-US" dirty="0"/>
              <a:t>”</a:t>
            </a:r>
            <a:r>
              <a:rPr lang="ru-RU" dirty="0"/>
              <a:t> (вероятность того, что клиент воспользуются для услугами патентного поверенного проводившего информационное исследование, для регистрации товарного знака, гораздо выше 50%)</a:t>
            </a:r>
          </a:p>
        </p:txBody>
      </p:sp>
    </p:spTree>
    <p:extLst>
      <p:ext uri="{BB962C8B-B14F-4D97-AF65-F5344CB8AC3E}">
        <p14:creationId xmlns:p14="http://schemas.microsoft.com/office/powerpoint/2010/main" val="29148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2ABBB-A9DD-4DFF-8E20-170286E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сервиса позволит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4D150-2BE9-4C28-80F4-111D8568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105"/>
            <a:ext cx="8596668" cy="4430684"/>
          </a:xfrm>
        </p:spPr>
        <p:txBody>
          <a:bodyPr>
            <a:normAutofit/>
          </a:bodyPr>
          <a:lstStyle/>
          <a:p>
            <a:r>
              <a:rPr lang="ru-RU" dirty="0"/>
              <a:t>Сократить количество запросов на проверку товарного знака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использование возможности самостоятельного поиска </a:t>
            </a:r>
          </a:p>
          <a:p>
            <a:r>
              <a:rPr lang="ru-RU" dirty="0"/>
              <a:t>Получить информационный отчет по нижней границе рынка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снижение затрат за счет генерации потока заявок на поиск</a:t>
            </a:r>
          </a:p>
          <a:p>
            <a:r>
              <a:rPr lang="ru-RU" dirty="0"/>
              <a:t>Сократить скорость получения отчета с нескольких дней до получаса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за счет работы с пулом патентных поверенных и автоматизации формирования итоговых отчетов</a:t>
            </a:r>
          </a:p>
          <a:p>
            <a:r>
              <a:rPr lang="ru-RU" dirty="0"/>
              <a:t>Получить простой бесконтактный путь оплаты услуги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внедрение оплаты услуг через банковскую карту</a:t>
            </a:r>
          </a:p>
          <a:p>
            <a:r>
              <a:rPr lang="ru-RU" dirty="0"/>
              <a:t>Получить гарантии качества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Первичный отбор патентных поверенных и автоматизированный контроль качества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127169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8571D-D9D3-44DD-9B9F-BCBC89F4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Текущая оценка спроса в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531B5-D702-4597-98D2-09764BDE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19" y="1420756"/>
            <a:ext cx="8596668" cy="4938480"/>
          </a:xfrm>
        </p:spPr>
        <p:txBody>
          <a:bodyPr/>
          <a:lstStyle/>
          <a:p>
            <a:r>
              <a:rPr lang="ru-RU" dirty="0"/>
              <a:t>Запрос отвечающий модели сервиса </a:t>
            </a:r>
            <a:r>
              <a:rPr lang="en-US" dirty="0"/>
              <a:t>“</a:t>
            </a:r>
            <a:r>
              <a:rPr lang="ru-RU" dirty="0"/>
              <a:t>регистрация товарного знака</a:t>
            </a:r>
            <a:r>
              <a:rPr lang="en-US" dirty="0"/>
              <a:t>”</a:t>
            </a:r>
            <a:r>
              <a:rPr lang="ru-RU" dirty="0"/>
              <a:t> относится к разряду высокочастотных.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Сравнение с популярным запросом </a:t>
            </a:r>
            <a:r>
              <a:rPr lang="en-US" dirty="0"/>
              <a:t>“</a:t>
            </a:r>
            <a:r>
              <a:rPr lang="ru-RU" dirty="0"/>
              <a:t>купить плитку в ванную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601BB3-1129-42BC-8191-4C2B5BDD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66" y="2019878"/>
            <a:ext cx="6534174" cy="20302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2C197F-294F-4600-9EA5-5C25E660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66" y="4503161"/>
            <a:ext cx="6534174" cy="20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70974-CC67-425A-BBEF-65AE4E8D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Финансовая модель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D863E-2C29-4345-84BE-A5108A65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014"/>
            <a:ext cx="8596668" cy="3880773"/>
          </a:xfrm>
        </p:spPr>
        <p:txBody>
          <a:bodyPr/>
          <a:lstStyle/>
          <a:p>
            <a:r>
              <a:rPr lang="ru-RU" dirty="0"/>
              <a:t>Согласно экспертной оценке, в данной предметной области, стоимость привлечения одного заказа будет колебаться от 250 до 500 руб.</a:t>
            </a:r>
          </a:p>
          <a:p>
            <a:r>
              <a:rPr lang="ru-RU" dirty="0"/>
              <a:t> Текущая стоимость проверки  на тождество по базе товарных знаков и заявок на товарные знаки Роспатента колеблется от 5 000 до 10 000 руб.</a:t>
            </a:r>
          </a:p>
          <a:p>
            <a:r>
              <a:rPr lang="ru-RU" dirty="0"/>
              <a:t>Вероятность формирования заказа на регистрацию товарного знака, после успешной проверки на тождество – 60-70%</a:t>
            </a:r>
          </a:p>
          <a:p>
            <a:r>
              <a:rPr lang="ru-RU" dirty="0"/>
              <a:t>На рынке существует достаточное количество патентных поверенных готовых проводить бесплатную проверку знаков в обмен на </a:t>
            </a:r>
            <a:r>
              <a:rPr lang="ru-RU" dirty="0" err="1"/>
              <a:t>лиды</a:t>
            </a:r>
            <a:r>
              <a:rPr lang="ru-RU" dirty="0"/>
              <a:t> по регистрации товарных знаков  </a:t>
            </a:r>
            <a:endParaRPr lang="en-US" dirty="0"/>
          </a:p>
          <a:p>
            <a:r>
              <a:rPr lang="ru-RU" dirty="0"/>
              <a:t>Ожидаемая себестоимость одной заявки не превышает 800 руб.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2405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6020</TotalTime>
  <Words>1008</Words>
  <Application>Microsoft Office PowerPoint</Application>
  <PresentationFormat>Широкоэкранный</PresentationFormat>
  <Paragraphs>91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Аспект</vt:lpstr>
      <vt:lpstr>ITZNAK</vt:lpstr>
      <vt:lpstr>Рынок регистрации товарных знаков</vt:lpstr>
      <vt:lpstr>Существующая схема проверки товарного знака (AS IS)</vt:lpstr>
      <vt:lpstr>Недостатки текущей схемы регистрации товарных знаков</vt:lpstr>
      <vt:lpstr>Предлагаемое решение (to be)</vt:lpstr>
      <vt:lpstr>Мотивация участников системы</vt:lpstr>
      <vt:lpstr>Внедрение сервиса позволит</vt:lpstr>
      <vt:lpstr>Текущая оценка спроса в WEB</vt:lpstr>
      <vt:lpstr>Финансовая модель сервиса</vt:lpstr>
      <vt:lpstr>Алгоритм работы сервиса</vt:lpstr>
      <vt:lpstr>Стартовая страница</vt:lpstr>
      <vt:lpstr>Поиск знака по наименованию (turbopoisk)</vt:lpstr>
      <vt:lpstr>Поиск знака по изображению</vt:lpstr>
      <vt:lpstr>Форма регистрации заявки на поиск</vt:lpstr>
      <vt:lpstr>Дополнительные материалы и замечания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</dc:title>
  <dc:creator>Гришко Антон Вячеславович</dc:creator>
  <cp:lastModifiedBy>Гришко Антон Вячеславович</cp:lastModifiedBy>
  <cp:revision>40</cp:revision>
  <dcterms:created xsi:type="dcterms:W3CDTF">2022-10-16T09:56:48Z</dcterms:created>
  <dcterms:modified xsi:type="dcterms:W3CDTF">2022-10-24T12:46:12Z</dcterms:modified>
</cp:coreProperties>
</file>