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h+qgh447QIQP25mAZ2oqF0Edrj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9286365-5AED-4C64-8D4F-E315C41D771B}">
  <a:tblStyle styleId="{49286365-5AED-4C64-8D4F-E315C41D771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785794"/>
            <a:ext cx="7772400" cy="42862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Georgia"/>
              <a:buNone/>
            </a:pPr>
            <a:r>
              <a:rPr b="1" lang="en-US" sz="9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205</a:t>
            </a:r>
            <a:br>
              <a:rPr b="1" lang="en-US" sz="96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9600">
                <a:latin typeface="Georgia"/>
                <a:ea typeface="Georgia"/>
                <a:cs typeface="Georgia"/>
                <a:sym typeface="Georgia"/>
              </a:rPr>
              <a:t>CRDBMS</a:t>
            </a:r>
            <a:br>
              <a:rPr b="1" lang="en-US" sz="96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3100">
                <a:latin typeface="Georgia"/>
                <a:ea typeface="Georgia"/>
                <a:cs typeface="Georgia"/>
                <a:sym typeface="Georgia"/>
              </a:rPr>
              <a:t>(</a:t>
            </a:r>
            <a:r>
              <a:rPr b="1" lang="en-US" sz="31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C</a:t>
            </a:r>
            <a:r>
              <a:rPr b="1" lang="en-US" sz="3100">
                <a:latin typeface="Georgia"/>
                <a:ea typeface="Georgia"/>
                <a:cs typeface="Georgia"/>
                <a:sym typeface="Georgia"/>
              </a:rPr>
              <a:t>oncepts of </a:t>
            </a:r>
            <a:r>
              <a:rPr b="1" lang="en-US" sz="31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b="1" lang="en-US" sz="3100">
                <a:latin typeface="Georgia"/>
                <a:ea typeface="Georgia"/>
                <a:cs typeface="Georgia"/>
                <a:sym typeface="Georgia"/>
              </a:rPr>
              <a:t>elational </a:t>
            </a:r>
            <a:r>
              <a:rPr b="1" lang="en-US" sz="31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b="1" lang="en-US" sz="3100">
                <a:latin typeface="Georgia"/>
                <a:ea typeface="Georgia"/>
                <a:cs typeface="Georgia"/>
                <a:sym typeface="Georgia"/>
              </a:rPr>
              <a:t>ata</a:t>
            </a:r>
            <a:r>
              <a:rPr b="1" lang="en-US" sz="31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b</a:t>
            </a:r>
            <a:r>
              <a:rPr b="1" lang="en-US" sz="3100">
                <a:latin typeface="Georgia"/>
                <a:ea typeface="Georgia"/>
                <a:cs typeface="Georgia"/>
                <a:sym typeface="Georgia"/>
              </a:rPr>
              <a:t>ase </a:t>
            </a:r>
            <a:r>
              <a:rPr b="1" lang="en-US" sz="31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b="1" lang="en-US" sz="3100">
                <a:latin typeface="Georgia"/>
                <a:ea typeface="Georgia"/>
                <a:cs typeface="Georgia"/>
                <a:sym typeface="Georgia"/>
              </a:rPr>
              <a:t>anagement </a:t>
            </a:r>
            <a:r>
              <a:rPr b="1" lang="en-US" sz="31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b="1" lang="en-US" sz="3100">
                <a:latin typeface="Georgia"/>
                <a:ea typeface="Georgia"/>
                <a:cs typeface="Georgia"/>
                <a:sym typeface="Georgia"/>
              </a:rPr>
              <a:t>ystem)</a:t>
            </a:r>
            <a:br>
              <a:rPr b="1" lang="en-US" sz="3100">
                <a:latin typeface="Georgia"/>
                <a:ea typeface="Georgia"/>
                <a:cs typeface="Georgia"/>
                <a:sym typeface="Georgia"/>
              </a:rPr>
            </a:br>
            <a:endParaRPr b="1" sz="3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500042"/>
            <a:ext cx="8229600" cy="5626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4600">
                <a:solidFill>
                  <a:srgbClr val="FF0000"/>
                </a:solidFill>
              </a:rPr>
              <a:t>RULE 4: </a:t>
            </a:r>
            <a:r>
              <a:rPr lang="en-US" sz="4600"/>
              <a:t>Dynamic/Active online catalogue based on Relational Model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Description or information related to database should be kept online, so that DBA can handle the query occurred.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have description of database.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have information about database.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have information about tables.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have information about no. of tables.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have information about what type of information in it.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have information about column names.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Database Dictionary must have description of database.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Only authorized user can access the database.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457200" y="571480"/>
            <a:ext cx="8229600" cy="5554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RULE 5: </a:t>
            </a:r>
            <a:r>
              <a:rPr lang="en-US"/>
              <a:t>The Comprehensive data sublanguage rule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be one structured language whose </a:t>
            </a:r>
            <a:r>
              <a:rPr lang="en-US">
                <a:solidFill>
                  <a:srgbClr val="FF0000"/>
                </a:solidFill>
              </a:rPr>
              <a:t>statements, syntax and expressions </a:t>
            </a:r>
            <a:r>
              <a:rPr lang="en-US"/>
              <a:t>are well defined.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have one well language to </a:t>
            </a:r>
            <a:r>
              <a:rPr lang="en-US">
                <a:solidFill>
                  <a:srgbClr val="FF0000"/>
                </a:solidFill>
              </a:rPr>
              <a:t>access</a:t>
            </a:r>
            <a:r>
              <a:rPr lang="en-US"/>
              <a:t>, to </a:t>
            </a:r>
            <a:r>
              <a:rPr lang="en-US">
                <a:solidFill>
                  <a:srgbClr val="FF0000"/>
                </a:solidFill>
              </a:rPr>
              <a:t>create</a:t>
            </a:r>
            <a:r>
              <a:rPr lang="en-US"/>
              <a:t>, to </a:t>
            </a:r>
            <a:r>
              <a:rPr lang="en-US">
                <a:solidFill>
                  <a:srgbClr val="FF0000"/>
                </a:solidFill>
              </a:rPr>
              <a:t>insert</a:t>
            </a:r>
            <a:r>
              <a:rPr lang="en-US"/>
              <a:t>, to </a:t>
            </a:r>
            <a:r>
              <a:rPr lang="en-US">
                <a:solidFill>
                  <a:srgbClr val="FF0000"/>
                </a:solidFill>
              </a:rPr>
              <a:t>update</a:t>
            </a:r>
            <a:r>
              <a:rPr lang="en-US"/>
              <a:t>, to </a:t>
            </a:r>
            <a:r>
              <a:rPr lang="en-US">
                <a:solidFill>
                  <a:srgbClr val="FF0000"/>
                </a:solidFill>
              </a:rPr>
              <a:t>delete </a:t>
            </a:r>
            <a:r>
              <a:rPr lang="en-US"/>
              <a:t>or to </a:t>
            </a:r>
            <a:r>
              <a:rPr lang="en-US">
                <a:solidFill>
                  <a:srgbClr val="FF0000"/>
                </a:solidFill>
              </a:rPr>
              <a:t>manipulate</a:t>
            </a:r>
            <a:r>
              <a:rPr lang="en-US"/>
              <a:t> data from it.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support the following concepts:-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Data Definition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Data Manipulation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Integrity Constraints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Authorization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Transaction Control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457200" y="500042"/>
            <a:ext cx="8229600" cy="5929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US">
                <a:solidFill>
                  <a:srgbClr val="FF0000"/>
                </a:solidFill>
              </a:rPr>
              <a:t>RULE 6: </a:t>
            </a:r>
            <a:r>
              <a:rPr lang="en-US"/>
              <a:t>The View Updation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 views that are theoretically updatable are also update for the user.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Ex: Marketing(Sales View, Account View, Customer View)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All newly created views must be automatically updated.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idx="1" type="body"/>
          </p:nvPr>
        </p:nvSpPr>
        <p:spPr>
          <a:xfrm>
            <a:off x="457200" y="500042"/>
            <a:ext cx="8229600" cy="5626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US">
                <a:solidFill>
                  <a:srgbClr val="FF0000"/>
                </a:solidFill>
              </a:rPr>
              <a:t>RULE 7: </a:t>
            </a:r>
            <a:r>
              <a:rPr lang="en-US"/>
              <a:t>The Relational level operation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support all facilities such as insert, update and delete.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Must support the operation like insertion, updation and deletion at each level of relations.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Set operations(relational algebra) like UNION, MINUS and INTERSECTION also be supported.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457200" y="571480"/>
            <a:ext cx="8229600" cy="55546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US">
                <a:solidFill>
                  <a:srgbClr val="FF0000"/>
                </a:solidFill>
              </a:rPr>
              <a:t>RULE 8: </a:t>
            </a:r>
            <a:r>
              <a:rPr lang="en-US"/>
              <a:t>Physical Data Independence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Any physical changes may not affect the working of an application.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Application programs, user activities, structure of DB remains same if any changes made in storage representation or access methods.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Change in storage but not affect the logic.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"/>
          <p:cNvSpPr txBox="1"/>
          <p:nvPr>
            <p:ph idx="1" type="body"/>
          </p:nvPr>
        </p:nvSpPr>
        <p:spPr>
          <a:xfrm>
            <a:off x="457200" y="428604"/>
            <a:ext cx="8229600" cy="5697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US">
                <a:solidFill>
                  <a:srgbClr val="FF0000"/>
                </a:solidFill>
              </a:rPr>
              <a:t>RULE 9: </a:t>
            </a:r>
            <a:r>
              <a:rPr lang="en-US"/>
              <a:t>Logical Data Independence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there is change in the logic than it should not affect the application.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Any change in logical structure(table structure) of DB than the user view of data should not change.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Ex: If a Student table is split into 2 tables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   (1. Student Details, 2.Student Result), a new view should give result as the join of the tables.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"/>
          <p:cNvSpPr txBox="1"/>
          <p:nvPr>
            <p:ph idx="1" type="body"/>
          </p:nvPr>
        </p:nvSpPr>
        <p:spPr>
          <a:xfrm>
            <a:off x="457200" y="357166"/>
            <a:ext cx="8229600" cy="5768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RULE 10: </a:t>
            </a:r>
            <a:r>
              <a:rPr lang="en-US"/>
              <a:t>Integrity Independence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Must follow the rules of integrity constraints.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Ex: If student has roll no “2” than at the time of insertion it must be same “2”.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RULE 11: </a:t>
            </a:r>
            <a:r>
              <a:rPr lang="en-US"/>
              <a:t>Distribution Independence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User should not have any knowledge of the DB use by him/her is used by other users also at the same time at any place.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RULE 12: </a:t>
            </a:r>
            <a:r>
              <a:rPr lang="en-US"/>
              <a:t>Non–Subversion Rule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database structure (catalog) should not be modifying without use of database language such as SQL.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Should not use any language except SQL.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RELATIONAL OPERATIONS ALGEBRA</a:t>
            </a:r>
            <a:endParaRPr/>
          </a:p>
        </p:txBody>
      </p:sp>
      <p:pic>
        <p:nvPicPr>
          <p:cNvPr id="175" name="Google Shape;175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6" y="1428712"/>
            <a:ext cx="8858280" cy="5429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-US"/>
              <a:t>Relational Algebra in RDBMS</a:t>
            </a:r>
            <a:br>
              <a:rPr lang="en-US"/>
            </a:br>
            <a:endParaRPr/>
          </a:p>
        </p:txBody>
      </p:sp>
      <p:sp>
        <p:nvSpPr>
          <p:cNvPr id="181" name="Google Shape;181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Select Operation (or σ)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Project Operation (or ∏)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Union Operation (or ∪)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Set Different Operation (or −)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Cartesian Product Operation (or Χ)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Rename Operation (or ρ)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SELECTION(σ)</a:t>
            </a:r>
            <a:endParaRPr/>
          </a:p>
        </p:txBody>
      </p:sp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643779" y="141764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idx="1" type="body"/>
          </p:nvPr>
        </p:nvSpPr>
        <p:spPr>
          <a:xfrm>
            <a:off x="457200" y="500042"/>
            <a:ext cx="8229600" cy="56261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8800"/>
              <a:buNone/>
            </a:pPr>
            <a:r>
              <a:rPr b="1" lang="en-US" sz="8800">
                <a:solidFill>
                  <a:srgbClr val="C00000"/>
                </a:solidFill>
              </a:rPr>
              <a:t>UNIT 1 </a:t>
            </a:r>
            <a:endParaRPr/>
          </a:p>
          <a:p>
            <a:pPr indent="-342900" lvl="0" marL="342900" rtl="0" algn="ctr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b="1" lang="en-US" sz="6600"/>
              <a:t>INTRODUCTION </a:t>
            </a:r>
            <a:endParaRPr/>
          </a:p>
          <a:p>
            <a:pPr indent="-342900" lvl="0" marL="342900" rtl="0" algn="ctr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b="1" lang="en-US" sz="6600"/>
              <a:t>OF </a:t>
            </a:r>
            <a:endParaRPr/>
          </a:p>
          <a:p>
            <a:pPr indent="-342900" lvl="0" marL="342900" rtl="0" algn="ctr">
              <a:spcBef>
                <a:spcPts val="132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b="1" lang="en-US" sz="6600"/>
              <a:t>RELATIONAL MODEL</a:t>
            </a:r>
            <a:endParaRPr b="1" sz="6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 2.PROJECTION(∏)   ρ</a:t>
            </a:r>
            <a:endParaRPr/>
          </a:p>
        </p:txBody>
      </p:sp>
      <p:sp>
        <p:nvSpPr>
          <p:cNvPr id="193" name="Google Shape;19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3. UNION(∪)</a:t>
            </a:r>
            <a:endParaRPr/>
          </a:p>
        </p:txBody>
      </p:sp>
      <p:sp>
        <p:nvSpPr>
          <p:cNvPr id="199" name="Google Shape;19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4. SET DIFFERENCE(−)</a:t>
            </a:r>
            <a:endParaRPr/>
          </a:p>
        </p:txBody>
      </p:sp>
      <p:sp>
        <p:nvSpPr>
          <p:cNvPr id="205" name="Google Shape;20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5. RENAME(ρ)</a:t>
            </a:r>
            <a:endParaRPr/>
          </a:p>
        </p:txBody>
      </p:sp>
      <p:sp>
        <p:nvSpPr>
          <p:cNvPr id="211" name="Google Shape;211;p23"/>
          <p:cNvSpPr txBox="1"/>
          <p:nvPr>
            <p:ph idx="1" type="body"/>
          </p:nvPr>
        </p:nvSpPr>
        <p:spPr>
          <a:xfrm>
            <a:off x="457200" y="1600200"/>
            <a:ext cx="8229600" cy="50435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It is denoted by symbol “</a:t>
            </a:r>
            <a:r>
              <a:rPr b="1" lang="en-US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ρ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”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b="1" lang="en-US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ρ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” is termed as </a:t>
            </a:r>
            <a:r>
              <a:rPr lang="en-US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rho.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Results of relational algebra are without name.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RENAME is used to name this results.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RENAME is use to naming the o/p.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Notation :</a:t>
            </a:r>
            <a:endParaRPr/>
          </a:p>
          <a:p>
            <a:pPr indent="-342900" lvl="0" marL="342900" rtl="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		</a:t>
            </a:r>
            <a:r>
              <a:rPr b="1" lang="en-US" sz="4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ρ</a:t>
            </a:r>
            <a:r>
              <a:rPr b="1" lang="en-US" sz="18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b="1" lang="en-US" sz="3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(E)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3600"/>
              <a:buChar char="•"/>
            </a:pPr>
            <a:r>
              <a:rPr b="1" lang="en-US" sz="3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Here 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“</a:t>
            </a:r>
            <a:r>
              <a:rPr b="1" lang="en-US" sz="3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ρ</a:t>
            </a:r>
            <a:r>
              <a:rPr lang="en-US" sz="3600">
                <a:latin typeface="Georgia"/>
                <a:ea typeface="Georgia"/>
                <a:cs typeface="Georgia"/>
                <a:sym typeface="Georgia"/>
              </a:rPr>
              <a:t>”  is used to rename 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rgbClr val="FF0000"/>
              </a:buClr>
              <a:buSzPts val="3600"/>
              <a:buChar char="•"/>
            </a:pPr>
            <a:r>
              <a:rPr b="1" lang="en-US" sz="36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 </a:t>
            </a:r>
            <a:r>
              <a:rPr lang="en-US" sz="1800">
                <a:latin typeface="Georgia"/>
                <a:ea typeface="Georgia"/>
                <a:cs typeface="Georgia"/>
                <a:sym typeface="Georgia"/>
              </a:rPr>
              <a:t>is the result of expression which is saved with the name</a:t>
            </a: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1" lang="en-US" sz="2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x</a:t>
            </a:r>
            <a:endParaRPr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b="1" sz="3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6.CARTESIAN PRODUCT(Χ)</a:t>
            </a:r>
            <a:endParaRPr/>
          </a:p>
        </p:txBody>
      </p:sp>
      <p:sp>
        <p:nvSpPr>
          <p:cNvPr id="217" name="Google Shape;217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>
            <p:ph type="title"/>
          </p:nvPr>
        </p:nvSpPr>
        <p:spPr>
          <a:xfrm>
            <a:off x="228600" y="0"/>
            <a:ext cx="89154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rgia"/>
              <a:buNone/>
            </a:pPr>
            <a:r>
              <a:rPr b="1" i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RDBMS ?</a:t>
            </a:r>
            <a:endParaRPr b="1" sz="4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3"/>
          <p:cNvSpPr txBox="1"/>
          <p:nvPr>
            <p:ph idx="1" type="body"/>
          </p:nvPr>
        </p:nvSpPr>
        <p:spPr>
          <a:xfrm>
            <a:off x="288924" y="915034"/>
            <a:ext cx="8519795" cy="5455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DBMS is based on Relational Model is termed as “RDBMS”.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latin typeface="Georgia"/>
                <a:ea typeface="Georgia"/>
                <a:cs typeface="Georgia"/>
                <a:sym typeface="Georgia"/>
              </a:rPr>
              <a:t>RDBMS stands for “</a:t>
            </a:r>
            <a:r>
              <a:rPr i="1" lang="en-US" sz="3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</a:t>
            </a:r>
            <a:r>
              <a:rPr i="1" lang="en-US" sz="3200">
                <a:latin typeface="Georgia"/>
                <a:ea typeface="Georgia"/>
                <a:cs typeface="Georgia"/>
                <a:sym typeface="Georgia"/>
              </a:rPr>
              <a:t>elational </a:t>
            </a:r>
            <a:r>
              <a:rPr i="1" lang="en-US" sz="3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</a:t>
            </a:r>
            <a:r>
              <a:rPr i="1" lang="en-US" sz="3200">
                <a:latin typeface="Georgia"/>
                <a:ea typeface="Georgia"/>
                <a:cs typeface="Georgia"/>
                <a:sym typeface="Georgia"/>
              </a:rPr>
              <a:t>atabase </a:t>
            </a:r>
            <a:r>
              <a:rPr i="1" lang="en-US" sz="3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</a:t>
            </a:r>
            <a:r>
              <a:rPr i="1" lang="en-US" sz="3200">
                <a:latin typeface="Georgia"/>
                <a:ea typeface="Georgia"/>
                <a:cs typeface="Georgia"/>
                <a:sym typeface="Georgia"/>
              </a:rPr>
              <a:t>anagement </a:t>
            </a:r>
            <a:r>
              <a:rPr i="1" lang="en-US" sz="3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r>
              <a:rPr i="1" lang="en-US" sz="3200">
                <a:latin typeface="Georgia"/>
                <a:ea typeface="Georgia"/>
                <a:cs typeface="Georgia"/>
                <a:sym typeface="Georgia"/>
              </a:rPr>
              <a:t>ystem”.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In RDBMS, tables are related to each other.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latin typeface="Georgia"/>
                <a:ea typeface="Georgia"/>
                <a:cs typeface="Georgia"/>
                <a:sym typeface="Georgia"/>
              </a:rPr>
              <a:t>In RDBMS, relations are set using common columns between tables.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When there is a relationship between 2 or more tables than it is termed as “RDBMS”.</a:t>
            </a:r>
            <a:endParaRPr i="1" sz="3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/>
          <p:nvPr>
            <p:ph type="title"/>
          </p:nvPr>
        </p:nvSpPr>
        <p:spPr>
          <a:xfrm>
            <a:off x="457200" y="274638"/>
            <a:ext cx="8229600" cy="1582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1. Student details Table</a:t>
            </a:r>
            <a:br>
              <a:rPr lang="en-US"/>
            </a:br>
            <a:r>
              <a:rPr lang="en-US"/>
              <a:t>2. Student Result Table</a:t>
            </a:r>
            <a:endParaRPr/>
          </a:p>
        </p:txBody>
      </p:sp>
      <p:graphicFrame>
        <p:nvGraphicFramePr>
          <p:cNvPr id="101" name="Google Shape;101;p4"/>
          <p:cNvGraphicFramePr/>
          <p:nvPr/>
        </p:nvGraphicFramePr>
        <p:xfrm>
          <a:off x="642910" y="22145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{49286365-5AED-4C64-8D4F-E315C41D771B}</a:tableStyleId>
              </a:tblPr>
              <a:tblGrid>
                <a:gridCol w="1357325"/>
                <a:gridCol w="2000275"/>
                <a:gridCol w="2686075"/>
                <a:gridCol w="1957400"/>
              </a:tblGrid>
              <a:tr h="4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sng" cap="none" strike="noStrike">
                          <a:solidFill>
                            <a:schemeClr val="lt1"/>
                          </a:solidFill>
                        </a:rPr>
                        <a:t>ROLLNO</a:t>
                      </a:r>
                      <a:endParaRPr sz="2400" u="sng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NAME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DOB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CLASS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Raj</a:t>
                      </a:r>
                      <a:r>
                        <a:rPr lang="en-US" sz="2400"/>
                        <a:t> Sharma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11-12-2004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FYBCA</a:t>
                      </a:r>
                      <a:r>
                        <a:rPr lang="en-US" sz="2400"/>
                        <a:t> – B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2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Priti</a:t>
                      </a:r>
                      <a:r>
                        <a:rPr lang="en-US" sz="2400"/>
                        <a:t> </a:t>
                      </a:r>
                      <a:r>
                        <a:rPr lang="en-US" sz="2400"/>
                        <a:t>Shah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09-03-2005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FYBCA – B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3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Sneha Patel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03-02-2005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FYBCA – B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46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4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Kirti Bajaj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06-10-2005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FYBCA – B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2" name="Google Shape;102;p4"/>
          <p:cNvGraphicFramePr/>
          <p:nvPr/>
        </p:nvGraphicFramePr>
        <p:xfrm>
          <a:off x="1428729" y="478632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{49286365-5AED-4C64-8D4F-E315C41D771B}</a:tableStyleId>
              </a:tblPr>
              <a:tblGrid>
                <a:gridCol w="1052525"/>
                <a:gridCol w="1052525"/>
                <a:gridCol w="1052525"/>
                <a:gridCol w="1052525"/>
                <a:gridCol w="10525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ROLLNO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CPPM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DPA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TOTAL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RESULT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125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PASS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FAIL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/>
          <p:nvPr>
            <p:ph type="title"/>
          </p:nvPr>
        </p:nvSpPr>
        <p:spPr>
          <a:xfrm>
            <a:off x="228600" y="0"/>
            <a:ext cx="8915400" cy="776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Georgia"/>
              <a:buNone/>
            </a:pPr>
            <a:r>
              <a:rPr b="1" i="1" lang="en-US" sz="3200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Codd’s Rules (0-12)</a:t>
            </a:r>
            <a:endParaRPr b="1" sz="4400">
              <a:solidFill>
                <a:srgbClr val="C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5"/>
          <p:cNvSpPr txBox="1"/>
          <p:nvPr>
            <p:ph idx="1" type="body"/>
          </p:nvPr>
        </p:nvSpPr>
        <p:spPr>
          <a:xfrm>
            <a:off x="288924" y="915034"/>
            <a:ext cx="8519795" cy="5455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latin typeface="Georgia"/>
                <a:ea typeface="Georgia"/>
                <a:cs typeface="Georgia"/>
                <a:sym typeface="Georgia"/>
              </a:rPr>
              <a:t>Any DBMS which satisfies this (0-12) rules than we can say it as a RDBMS.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>
                <a:latin typeface="Georgia"/>
                <a:ea typeface="Georgia"/>
                <a:cs typeface="Georgia"/>
                <a:sym typeface="Georgia"/>
              </a:rPr>
              <a:t>E.F Codd was a scientist who invented relational model for database management system.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 sz="3200">
                <a:latin typeface="Georgia"/>
                <a:ea typeface="Georgia"/>
                <a:cs typeface="Georgia"/>
                <a:sym typeface="Georgia"/>
              </a:rPr>
              <a:t>He invent the rules, if one DBMS want to be RDBMS, he must follow some rules, these rules are called Codd’s 13(0-12) rules.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457200" y="214290"/>
            <a:ext cx="8229600" cy="6429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r>
              <a:rPr b="1" i="1" lang="en-US">
                <a:latin typeface="Georgia"/>
                <a:ea typeface="Georgia"/>
                <a:cs typeface="Georgia"/>
                <a:sym typeface="Georgia"/>
              </a:rPr>
              <a:t>CODD’S RULES</a:t>
            </a:r>
            <a:endParaRPr b="1" i="1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C:\Users\Jayesh\Pictures\Screenshots\Screenshot 2023-12-20 211308.png" id="114" name="Google Shape;114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5884"/>
            <a:ext cx="9143999" cy="55721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6"/>
          <p:cNvCxnSpPr/>
          <p:nvPr/>
        </p:nvCxnSpPr>
        <p:spPr>
          <a:xfrm>
            <a:off x="1428728" y="1355710"/>
            <a:ext cx="2000264" cy="1588"/>
          </a:xfrm>
          <a:prstGeom prst="straightConnector1">
            <a:avLst/>
          </a:prstGeom>
          <a:noFill/>
          <a:ln cap="flat" cmpd="sng" w="4127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6" name="Google Shape;116;p6"/>
          <p:cNvCxnSpPr/>
          <p:nvPr/>
        </p:nvCxnSpPr>
        <p:spPr>
          <a:xfrm rot="5400000">
            <a:off x="284926" y="2499512"/>
            <a:ext cx="2286016" cy="1588"/>
          </a:xfrm>
          <a:prstGeom prst="straightConnector1">
            <a:avLst/>
          </a:prstGeom>
          <a:noFill/>
          <a:ln cap="flat" cmpd="sng" w="603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6"/>
          <p:cNvSpPr/>
          <p:nvPr/>
        </p:nvSpPr>
        <p:spPr>
          <a:xfrm>
            <a:off x="3357554" y="1142984"/>
            <a:ext cx="5357850" cy="28575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0 . The Foundation Rule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RULE 0</a:t>
            </a:r>
            <a:r>
              <a:rPr lang="en-US"/>
              <a:t> : The Foundation Rule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For a system to qualify as a RDBMS, it must be able to manage its database.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System must be capable to manage the database.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RULE 1 : </a:t>
            </a:r>
            <a:r>
              <a:rPr lang="en-US"/>
              <a:t>The Information Rule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the information store in table, column or in a cell form only.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All information must be in a tabular form.</a:t>
            </a:r>
            <a:endParaRPr/>
          </a:p>
          <a:p>
            <a:pPr indent="-514350" lvl="0" marL="51435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9" name="Google Shape;129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RULE 2: </a:t>
            </a:r>
            <a:r>
              <a:rPr lang="en-US"/>
              <a:t>The Guaranteed Access Rule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Each unique piece of data must be logically accessible by the combination of :-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(Table name + Primary key + Attributes)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Database elements should be accessible by Primary Key, table name and column name.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Ex: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SELECT Age 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FROM Student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		WHERE Rollno=2;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457191" y="895407"/>
            <a:ext cx="8229600" cy="46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RULE 3: </a:t>
            </a:r>
            <a:r>
              <a:rPr lang="en-US"/>
              <a:t>Systematic treatment of NULL values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there is any missing information or no value or unknown data or inapplicable information in a table, than this type of information is to systematically manage.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This type of information is termed as NULL value.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Blank space cannot be treated as NULL value.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Primary key should not be NULL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DBMS must support Null Values to represent missing information and inapplicable information in a systematic manner independent of data types.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2023-12-20T13:07:45Z</dcterms:created>
  <dc:creator>Jayesh</dc:creator>
</cp:coreProperties>
</file>