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8" r:id="rId1"/>
  </p:sldMasterIdLst>
  <p:notesMasterIdLst>
    <p:notesMasterId r:id="rId45"/>
  </p:notesMasterIdLst>
  <p:sldIdLst>
    <p:sldId id="256" r:id="rId2"/>
    <p:sldId id="257" r:id="rId3"/>
    <p:sldId id="288" r:id="rId4"/>
    <p:sldId id="334" r:id="rId5"/>
    <p:sldId id="301" r:id="rId6"/>
    <p:sldId id="289" r:id="rId7"/>
    <p:sldId id="287" r:id="rId8"/>
    <p:sldId id="290" r:id="rId9"/>
    <p:sldId id="335" r:id="rId10"/>
    <p:sldId id="292" r:id="rId11"/>
    <p:sldId id="303" r:id="rId12"/>
    <p:sldId id="304" r:id="rId13"/>
    <p:sldId id="305" r:id="rId14"/>
    <p:sldId id="293" r:id="rId15"/>
    <p:sldId id="294" r:id="rId16"/>
    <p:sldId id="295" r:id="rId17"/>
    <p:sldId id="336" r:id="rId18"/>
    <p:sldId id="306" r:id="rId19"/>
    <p:sldId id="307" r:id="rId20"/>
    <p:sldId id="308" r:id="rId21"/>
    <p:sldId id="309" r:id="rId22"/>
    <p:sldId id="310" r:id="rId23"/>
    <p:sldId id="329" r:id="rId24"/>
    <p:sldId id="337" r:id="rId25"/>
    <p:sldId id="346" r:id="rId26"/>
    <p:sldId id="347" r:id="rId27"/>
    <p:sldId id="338" r:id="rId28"/>
    <p:sldId id="332" r:id="rId29"/>
    <p:sldId id="333" r:id="rId30"/>
    <p:sldId id="339" r:id="rId31"/>
    <p:sldId id="340" r:id="rId32"/>
    <p:sldId id="330" r:id="rId33"/>
    <p:sldId id="331" r:id="rId34"/>
    <p:sldId id="344" r:id="rId35"/>
    <p:sldId id="345" r:id="rId36"/>
    <p:sldId id="341" r:id="rId37"/>
    <p:sldId id="296" r:id="rId38"/>
    <p:sldId id="297" r:id="rId39"/>
    <p:sldId id="342" r:id="rId40"/>
    <p:sldId id="312" r:id="rId41"/>
    <p:sldId id="313" r:id="rId42"/>
    <p:sldId id="343" r:id="rId43"/>
    <p:sldId id="31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48C2B-500B-44D6-8B67-49B45B69A949}" type="datetimeFigureOut">
              <a:rPr lang="en-IN" smtClean="0"/>
              <a:t>23-11-2023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711AB-9564-4E89-9877-77BA9D76E92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2364128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43111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260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1038757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6850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1689593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631229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335336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10230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9C56-C321-4E31-B914-A9C940992E83}"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395904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59C56-C321-4E31-B914-A9C940992E83}"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311678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59C56-C321-4E31-B914-A9C940992E83}" type="datetimeFigureOut">
              <a:rPr lang="en-IN" smtClean="0"/>
              <a:t>23-11-2023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281470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559C56-C321-4E31-B914-A9C940992E83}" type="datetimeFigureOut">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284448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59C56-C321-4E31-B914-A9C940992E83}" type="datetimeFigureOut">
              <a:rPr lang="en-IN" smtClean="0"/>
              <a:t>23-11-2023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226518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9C56-C321-4E31-B914-A9C940992E83}"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CCCBF-13ED-4A8F-9D4D-698EE9AC8663}" type="slidenum">
              <a:rPr lang="en-IN" smtClean="0"/>
              <a:t>‹#›</a:t>
            </a:fld>
            <a:endParaRPr lang="en-IN"/>
          </a:p>
        </p:txBody>
      </p:sp>
    </p:spTree>
    <p:extLst>
      <p:ext uri="{BB962C8B-B14F-4D97-AF65-F5344CB8AC3E}">
        <p14:creationId xmlns:p14="http://schemas.microsoft.com/office/powerpoint/2010/main" val="9728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CCCBF-13ED-4A8F-9D4D-698EE9AC8663}" type="slidenum">
              <a:rPr lang="en-IN" smtClean="0"/>
              <a:t>‹#›</a:t>
            </a:fld>
            <a:endParaRPr lang="en-IN"/>
          </a:p>
        </p:txBody>
      </p:sp>
      <p:sp>
        <p:nvSpPr>
          <p:cNvPr id="5" name="Date Placeholder 4"/>
          <p:cNvSpPr>
            <a:spLocks noGrp="1"/>
          </p:cNvSpPr>
          <p:nvPr>
            <p:ph type="dt" sz="half" idx="10"/>
          </p:nvPr>
        </p:nvSpPr>
        <p:spPr/>
        <p:txBody>
          <a:bodyPr/>
          <a:lstStyle/>
          <a:p>
            <a:fld id="{8F559C56-C321-4E31-B914-A9C940992E83}" type="datetimeFigureOut">
              <a:rPr lang="en-IN" smtClean="0"/>
              <a:t>23-11-2023</a:t>
            </a:fld>
            <a:endParaRPr lang="en-IN"/>
          </a:p>
        </p:txBody>
      </p:sp>
    </p:spTree>
    <p:extLst>
      <p:ext uri="{BB962C8B-B14F-4D97-AF65-F5344CB8AC3E}">
        <p14:creationId xmlns:p14="http://schemas.microsoft.com/office/powerpoint/2010/main" val="28472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559C56-C321-4E31-B914-A9C940992E83}" type="datetimeFigureOut">
              <a:rPr lang="en-IN" smtClean="0"/>
              <a:t>23-11-2023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DCCCBF-13ED-4A8F-9D4D-698EE9AC8663}" type="slidenum">
              <a:rPr lang="en-IN" smtClean="0"/>
              <a:t>‹#›</a:t>
            </a:fld>
            <a:endParaRPr lang="en-IN"/>
          </a:p>
        </p:txBody>
      </p:sp>
    </p:spTree>
    <p:extLst>
      <p:ext uri="{BB962C8B-B14F-4D97-AF65-F5344CB8AC3E}">
        <p14:creationId xmlns:p14="http://schemas.microsoft.com/office/powerpoint/2010/main" val="106053511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70038" y="947584"/>
            <a:ext cx="9144000" cy="4097594"/>
          </a:xfrm>
        </p:spPr>
        <p:txBody>
          <a:bodyPr>
            <a:noAutofit/>
          </a:bodyPr>
          <a:lstStyle/>
          <a:p>
            <a:pPr algn="ctr"/>
            <a:r>
              <a:rPr lang="en-IN" sz="6600" dirty="0">
                <a:latin typeface="Algerian" panose="04020705040A02060702" pitchFamily="82" charset="0"/>
                <a:ea typeface="Cambria" panose="02040503050406030204" pitchFamily="18" charset="0"/>
              </a:rPr>
              <a:t>Face  Recognition</a:t>
            </a:r>
            <a:r>
              <a:rPr lang="en-IN" sz="6600" dirty="0">
                <a:latin typeface="Algerian" panose="04020705040A02060702" pitchFamily="82" charset="0"/>
              </a:rPr>
              <a:t> </a:t>
            </a:r>
          </a:p>
          <a:p>
            <a:pPr algn="ctr"/>
            <a:r>
              <a:rPr lang="en-IN" sz="6600" dirty="0">
                <a:latin typeface="Algerian" panose="04020705040A02060702" pitchFamily="82" charset="0"/>
                <a:ea typeface="Cambria" panose="02040503050406030204" pitchFamily="18" charset="0"/>
              </a:rPr>
              <a:t>Attendance</a:t>
            </a:r>
          </a:p>
          <a:p>
            <a:pPr algn="ctr"/>
            <a:r>
              <a:rPr lang="en-IN" sz="6600" dirty="0">
                <a:latin typeface="Algerian" panose="04020705040A02060702" pitchFamily="82" charset="0"/>
              </a:rPr>
              <a:t>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7655" y="635267"/>
            <a:ext cx="8186348" cy="673769"/>
          </a:xfrm>
        </p:spPr>
        <p:txBody>
          <a:bodyPr/>
          <a:lstStyle/>
          <a:p>
            <a:pPr algn="ctr"/>
            <a:r>
              <a:rPr lang="en-IN" sz="3600" u="sng" dirty="0">
                <a:latin typeface="Times New Roman" panose="02020603050405020304" pitchFamily="18" charset="0"/>
                <a:cs typeface="Times New Roman" panose="02020603050405020304" pitchFamily="18" charset="0"/>
              </a:rPr>
              <a:t>Fact finding techniques</a:t>
            </a:r>
          </a:p>
        </p:txBody>
      </p:sp>
      <p:sp>
        <p:nvSpPr>
          <p:cNvPr id="3" name="Subtitle 2"/>
          <p:cNvSpPr>
            <a:spLocks noGrp="1"/>
          </p:cNvSpPr>
          <p:nvPr>
            <p:ph type="subTitle" idx="1"/>
          </p:nvPr>
        </p:nvSpPr>
        <p:spPr>
          <a:xfrm>
            <a:off x="1087755" y="1555750"/>
            <a:ext cx="8186420" cy="4817110"/>
          </a:xfrm>
        </p:spPr>
        <p:txBody>
          <a:bodyPr>
            <a:normAutofit fontScale="25000" lnSpcReduction="20000"/>
          </a:bodyPr>
          <a:lstStyle/>
          <a:p>
            <a:pPr algn="just"/>
            <a:r>
              <a:rPr kumimoji="0" lang="en-IN" altLang="en-US" sz="2400" b="0" i="0" u="none" strike="noStrike" kern="1200" cap="none" spc="0" normalizeH="0" baseline="0" noProof="0" dirty="0">
                <a:ln>
                  <a:noFill/>
                </a:ln>
                <a:solidFill>
                  <a:schemeClr val="bg1">
                    <a:lumMod val="50000"/>
                  </a:schemeClr>
                </a:solidFill>
                <a:effectLst/>
                <a:uLnTx/>
                <a:uFillTx/>
                <a:latin typeface="Trebuchet MS" panose="020B0603020202020204"/>
                <a:ea typeface="+mn-ea"/>
                <a:cs typeface="Times New Roman" panose="02020603050405020304" pitchFamily="18" charset="0"/>
              </a:rPr>
              <a:t>   </a:t>
            </a:r>
            <a:r>
              <a:rPr kumimoji="0" lang="en-IN" altLang="en-US" sz="7200" b="0" i="0" u="none" strike="noStrike" kern="1200" cap="none" spc="0" normalizeH="0" baseline="0" noProof="0" dirty="0">
                <a:ln>
                  <a:noFill/>
                </a:ln>
                <a:solidFill>
                  <a:schemeClr val="bg1">
                    <a:lumMod val="50000"/>
                  </a:schemeClr>
                </a:solidFill>
                <a:effectLst/>
                <a:uLnTx/>
                <a:uFillTx/>
                <a:latin typeface="Trebuchet MS" panose="020B0603020202020204"/>
                <a:ea typeface="+mn-ea"/>
                <a:cs typeface="Times New Roman" panose="02020603050405020304" pitchFamily="18" charset="0"/>
              </a:rPr>
              <a:t>  </a:t>
            </a:r>
            <a:r>
              <a:rPr kumimoji="0" lang="en-IN" altLang="en-US" sz="72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96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rPr>
              <a:t>There are fact finding techniques  related to “Face recognition Attendance System</a:t>
            </a:r>
          </a:p>
          <a:p>
            <a:pPr algn="just"/>
            <a:endParaRPr kumimoji="0" lang="en-US" sz="72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endParaRPr>
          </a:p>
          <a:p>
            <a:pPr marL="285750" indent="-285750" algn="just">
              <a:buFont typeface="Wingdings" panose="05000000000000000000" charset="0"/>
              <a:buChar char="Ø"/>
            </a:pPr>
            <a:r>
              <a:rPr kumimoji="0" lang="en-US" sz="72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IN" altLang="en-US" sz="72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rPr>
              <a:t> </a:t>
            </a:r>
            <a:r>
              <a:rPr kumimoji="0" lang="en-US" sz="9600" b="1"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rPr>
              <a:t>Interviewing :-</a:t>
            </a:r>
            <a:r>
              <a:rPr kumimoji="0" lang="en-US" sz="96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rPr>
              <a:t> </a:t>
            </a:r>
          </a:p>
          <a:p>
            <a:pPr algn="just"/>
            <a:r>
              <a:rPr kumimoji="0" lang="en-US" sz="96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rPr>
              <a:t>  We use this technique frequently in the system analysis because the technique is best method for producing the qualitive information and allow us to discover are area to proposed system the interview are structured and unstructured analysis users interview to collect information from individual there are two types interview.</a:t>
            </a:r>
            <a:endParaRPr kumimoji="0" lang="en-US" sz="72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endParaRPr>
          </a:p>
          <a:p>
            <a:pPr algn="just"/>
            <a:r>
              <a:rPr kumimoji="0" lang="en-US" sz="7200" b="0" i="0" u="none" strike="noStrike" kern="1200" cap="none" spc="0" normalizeH="0" baseline="0" noProof="0" dirty="0">
                <a:ln>
                  <a:noFill/>
                </a:ln>
                <a:solidFill>
                  <a:schemeClr val="bg1">
                    <a:lumMod val="50000"/>
                  </a:schemeClr>
                </a:solidFill>
                <a:effectLst/>
                <a:uLnTx/>
                <a:uFillTx/>
                <a:latin typeface="Times New Roman" panose="02020603050405020304" pitchFamily="18" charset="0"/>
                <a:ea typeface="+mn-ea"/>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167005"/>
            <a:ext cx="8596630" cy="185420"/>
          </a:xfrm>
        </p:spPr>
        <p:txBody>
          <a:bodyPr>
            <a:normAutofit fontScale="90000"/>
          </a:bodyPr>
          <a:lstStyle/>
          <a:p>
            <a:endParaRPr lang="en-US"/>
          </a:p>
        </p:txBody>
      </p:sp>
      <p:sp>
        <p:nvSpPr>
          <p:cNvPr id="3" name="Content Placeholder 2"/>
          <p:cNvSpPr>
            <a:spLocks noGrp="1"/>
          </p:cNvSpPr>
          <p:nvPr>
            <p:ph idx="1"/>
          </p:nvPr>
        </p:nvSpPr>
        <p:spPr>
          <a:xfrm>
            <a:off x="677545" y="776605"/>
            <a:ext cx="8596630" cy="5899785"/>
          </a:xfrm>
        </p:spPr>
        <p:txBody>
          <a:bodyPr>
            <a:normAutofit fontScale="90000"/>
          </a:bodyPr>
          <a:lstStyle/>
          <a:p>
            <a:pPr>
              <a:buFont typeface="Wingdings" panose="05000000000000000000" charset="0"/>
              <a:buChar char="q"/>
            </a:pPr>
            <a:r>
              <a:rPr lang="en-US" sz="2700" b="1">
                <a:solidFill>
                  <a:schemeClr val="bg1">
                    <a:lumMod val="50000"/>
                  </a:schemeClr>
                </a:solidFill>
                <a:latin typeface="Times New Roman" panose="02020603050405020304" pitchFamily="18" charset="0"/>
                <a:cs typeface="Times New Roman" panose="02020603050405020304" pitchFamily="18" charset="0"/>
              </a:rPr>
              <a:t>Structured Interview</a:t>
            </a:r>
            <a:r>
              <a:rPr lang="en-IN" altLang="en-US" sz="2700" b="1">
                <a:solidFill>
                  <a:schemeClr val="bg1">
                    <a:lumMod val="50000"/>
                  </a:schemeClr>
                </a:solidFill>
                <a:latin typeface="Times New Roman" panose="02020603050405020304" pitchFamily="18" charset="0"/>
                <a:cs typeface="Times New Roman" panose="02020603050405020304" pitchFamily="18" charset="0"/>
              </a:rPr>
              <a:t>:</a:t>
            </a:r>
            <a:endParaRPr lang="en-US" sz="2700">
              <a:solidFill>
                <a:schemeClr val="bg1">
                  <a:lumMod val="50000"/>
                </a:schemeClr>
              </a:solidFill>
              <a:latin typeface="Times New Roman" panose="02020603050405020304" pitchFamily="18" charset="0"/>
              <a:cs typeface="Times New Roman" panose="02020603050405020304" pitchFamily="18" charset="0"/>
            </a:endParaRPr>
          </a:p>
          <a:p>
            <a:pPr marL="0" indent="0">
              <a:buNone/>
            </a:pPr>
            <a:r>
              <a:rPr lang="en-IN" altLang="en-US" sz="2700">
                <a:solidFill>
                  <a:schemeClr val="bg1">
                    <a:lumMod val="50000"/>
                  </a:schemeClr>
                </a:solidFill>
                <a:latin typeface="Times New Roman" panose="02020603050405020304" pitchFamily="18" charset="0"/>
                <a:cs typeface="Times New Roman" panose="02020603050405020304" pitchFamily="18" charset="0"/>
              </a:rPr>
              <a:t>             </a:t>
            </a:r>
            <a:r>
              <a:rPr lang="en-US" sz="2700">
                <a:solidFill>
                  <a:schemeClr val="bg1">
                    <a:lumMod val="50000"/>
                  </a:schemeClr>
                </a:solidFill>
                <a:latin typeface="Times New Roman" panose="02020603050405020304" pitchFamily="18" charset="0"/>
                <a:cs typeface="Times New Roman" panose="02020603050405020304" pitchFamily="18" charset="0"/>
              </a:rPr>
              <a:t>We select this method for the interview but at the time of actual interview this method is not works on it so we change this methods and select the unstructured interview.</a:t>
            </a:r>
          </a:p>
          <a:p>
            <a:pPr>
              <a:buFont typeface="Wingdings" panose="05000000000000000000" charset="0"/>
              <a:buChar char="q"/>
            </a:pPr>
            <a:r>
              <a:rPr lang="en-US" sz="2700" b="1">
                <a:solidFill>
                  <a:schemeClr val="bg1">
                    <a:lumMod val="50000"/>
                  </a:schemeClr>
                </a:solidFill>
                <a:latin typeface="Times New Roman" panose="02020603050405020304" pitchFamily="18" charset="0"/>
                <a:cs typeface="Times New Roman" panose="02020603050405020304" pitchFamily="18" charset="0"/>
              </a:rPr>
              <a:t>Unstructured Interview</a:t>
            </a:r>
            <a:r>
              <a:rPr lang="en-IN" altLang="en-US" sz="2700" b="1">
                <a:solidFill>
                  <a:schemeClr val="bg1">
                    <a:lumMod val="50000"/>
                  </a:schemeClr>
                </a:solidFill>
                <a:latin typeface="Times New Roman" panose="02020603050405020304" pitchFamily="18" charset="0"/>
                <a:cs typeface="Times New Roman" panose="02020603050405020304" pitchFamily="18" charset="0"/>
              </a:rPr>
              <a:t>:</a:t>
            </a:r>
            <a:endParaRPr lang="en-US" sz="2700" b="1">
              <a:solidFill>
                <a:schemeClr val="bg1">
                  <a:lumMod val="50000"/>
                </a:schemeClr>
              </a:solidFill>
              <a:latin typeface="Times New Roman" panose="02020603050405020304" pitchFamily="18" charset="0"/>
              <a:cs typeface="Times New Roman" panose="02020603050405020304" pitchFamily="18" charset="0"/>
            </a:endParaRPr>
          </a:p>
          <a:p>
            <a:pPr marL="0" indent="0">
              <a:buNone/>
            </a:pPr>
            <a:r>
              <a:rPr lang="en-IN" altLang="en-US" sz="2700">
                <a:solidFill>
                  <a:schemeClr val="bg1">
                    <a:lumMod val="50000"/>
                  </a:schemeClr>
                </a:solidFill>
                <a:latin typeface="Times New Roman" panose="02020603050405020304" pitchFamily="18" charset="0"/>
                <a:cs typeface="Times New Roman" panose="02020603050405020304" pitchFamily="18" charset="0"/>
              </a:rPr>
              <a:t>           </a:t>
            </a:r>
            <a:r>
              <a:rPr lang="en-US" sz="2700">
                <a:solidFill>
                  <a:schemeClr val="bg1">
                    <a:lumMod val="50000"/>
                  </a:schemeClr>
                </a:solidFill>
                <a:latin typeface="Times New Roman" panose="02020603050405020304" pitchFamily="18" charset="0"/>
                <a:cs typeface="Times New Roman" panose="02020603050405020304" pitchFamily="18" charset="0"/>
              </a:rPr>
              <a:t>An unstructured interview is an interview without any set format but in which the interviews may we have to use for gathering information about organization. In interview we take interview of …….. Pawar in that interview we ask some questions.</a:t>
            </a:r>
          </a:p>
          <a:p>
            <a:pPr marL="0" indent="0">
              <a:buNone/>
            </a:pPr>
            <a:r>
              <a:rPr lang="en-US" sz="2700">
                <a:solidFill>
                  <a:schemeClr val="bg1">
                    <a:lumMod val="50000"/>
                  </a:schemeClr>
                </a:solidFill>
                <a:latin typeface="Times New Roman" panose="02020603050405020304" pitchFamily="18" charset="0"/>
                <a:cs typeface="Times New Roman" panose="02020603050405020304" pitchFamily="18" charset="0"/>
              </a:rPr>
              <a:t>1.	How many student are studing in bba ca department?</a:t>
            </a:r>
          </a:p>
          <a:p>
            <a:pPr marL="0" indent="0">
              <a:buNone/>
            </a:pPr>
            <a:r>
              <a:rPr lang="en-US" sz="2700">
                <a:solidFill>
                  <a:schemeClr val="bg1">
                    <a:lumMod val="50000"/>
                  </a:schemeClr>
                </a:solidFill>
                <a:latin typeface="Times New Roman" panose="02020603050405020304" pitchFamily="18" charset="0"/>
                <a:cs typeface="Times New Roman" panose="02020603050405020304" pitchFamily="18" charset="0"/>
              </a:rPr>
              <a:t>2.	How many classes are in this deparment?</a:t>
            </a:r>
          </a:p>
          <a:p>
            <a:pPr marL="0" indent="0">
              <a:buNone/>
            </a:pPr>
            <a:r>
              <a:rPr lang="en-US" sz="2700">
                <a:solidFill>
                  <a:schemeClr val="bg1">
                    <a:lumMod val="50000"/>
                  </a:schemeClr>
                </a:solidFill>
                <a:latin typeface="Times New Roman" panose="02020603050405020304" pitchFamily="18" charset="0"/>
                <a:cs typeface="Times New Roman" panose="02020603050405020304" pitchFamily="18" charset="0"/>
              </a:rPr>
              <a:t>3.	Which type of method used for attendance?</a:t>
            </a:r>
          </a:p>
          <a:p>
            <a:pPr marL="0" indent="0">
              <a:buNone/>
            </a:pPr>
            <a:r>
              <a:rPr lang="en-US" sz="2700">
                <a:solidFill>
                  <a:schemeClr val="bg1">
                    <a:lumMod val="50000"/>
                  </a:schemeClr>
                </a:solidFill>
                <a:latin typeface="Times New Roman" panose="02020603050405020304" pitchFamily="18" charset="0"/>
                <a:cs typeface="Times New Roman" panose="02020603050405020304" pitchFamily="18" charset="0"/>
              </a:rPr>
              <a:t>4.	How do you record student information?</a:t>
            </a:r>
          </a:p>
          <a:p>
            <a:pPr marL="0" indent="0">
              <a:buNone/>
            </a:pPr>
            <a:endParaRPr lang="en-US" sz="2700">
              <a:solidFill>
                <a:schemeClr val="bg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77545" y="147955"/>
            <a:ext cx="8596630" cy="76200"/>
          </a:xfrm>
        </p:spPr>
        <p:txBody>
          <a:bodyPr>
            <a:normAutofit fontScale="90000"/>
          </a:bodyPr>
          <a:lstStyle/>
          <a:p>
            <a:endParaRPr lang="en-US"/>
          </a:p>
        </p:txBody>
      </p:sp>
      <p:sp>
        <p:nvSpPr>
          <p:cNvPr id="3" name="Content Placeholder 2"/>
          <p:cNvSpPr>
            <a:spLocks noGrp="1"/>
          </p:cNvSpPr>
          <p:nvPr>
            <p:ph idx="1"/>
          </p:nvPr>
        </p:nvSpPr>
        <p:spPr>
          <a:xfrm>
            <a:off x="677545" y="1355090"/>
            <a:ext cx="8596630" cy="4686300"/>
          </a:xfrm>
        </p:spPr>
        <p:txBody>
          <a:bodyPr>
            <a:normAutofit/>
          </a:bodyPr>
          <a:lstStyle/>
          <a:p>
            <a:pPr>
              <a:buFont typeface="Wingdings" panose="05000000000000000000" charset="0"/>
              <a:buChar char="Ø"/>
            </a:pPr>
            <a:r>
              <a:rPr lang="en-US" sz="2400" b="1">
                <a:solidFill>
                  <a:schemeClr val="bg1">
                    <a:lumMod val="50000"/>
                  </a:schemeClr>
                </a:solidFill>
                <a:latin typeface="Times New Roman" panose="02020603050405020304" pitchFamily="18" charset="0"/>
                <a:cs typeface="Times New Roman" panose="02020603050405020304" pitchFamily="18" charset="0"/>
              </a:rPr>
              <a:t>Record View</a:t>
            </a:r>
            <a:r>
              <a:rPr lang="en-IN" altLang="en-US" sz="2400" b="1">
                <a:solidFill>
                  <a:schemeClr val="bg1">
                    <a:lumMod val="50000"/>
                  </a:schemeClr>
                </a:solidFill>
                <a:latin typeface="Times New Roman" panose="02020603050405020304" pitchFamily="18" charset="0"/>
                <a:cs typeface="Times New Roman" panose="02020603050405020304" pitchFamily="18" charset="0"/>
              </a:rPr>
              <a:t> :</a:t>
            </a:r>
            <a:endParaRPr lang="en-US" sz="2400" b="1">
              <a:solidFill>
                <a:schemeClr val="bg1">
                  <a:lumMod val="50000"/>
                </a:schemeClr>
              </a:solidFill>
              <a:latin typeface="Times New Roman" panose="02020603050405020304" pitchFamily="18" charset="0"/>
              <a:cs typeface="Times New Roman" panose="02020603050405020304" pitchFamily="18" charset="0"/>
            </a:endParaRPr>
          </a:p>
          <a:p>
            <a:pPr marL="0" indent="0">
              <a:buNone/>
            </a:pPr>
            <a:r>
              <a:rPr lang="en-IN" altLang="en-US" sz="2400">
                <a:solidFill>
                  <a:schemeClr val="bg1">
                    <a:lumMod val="50000"/>
                  </a:schemeClr>
                </a:solidFill>
                <a:latin typeface="Times New Roman" panose="02020603050405020304" pitchFamily="18" charset="0"/>
                <a:cs typeface="Times New Roman" panose="02020603050405020304" pitchFamily="18" charset="0"/>
              </a:rPr>
              <a:t>          </a:t>
            </a:r>
            <a:r>
              <a:rPr lang="en-US" sz="2400">
                <a:solidFill>
                  <a:schemeClr val="bg1">
                    <a:lumMod val="50000"/>
                  </a:schemeClr>
                </a:solidFill>
                <a:latin typeface="Times New Roman" panose="02020603050405020304" pitchFamily="18" charset="0"/>
                <a:cs typeface="Times New Roman" panose="02020603050405020304" pitchFamily="18" charset="0"/>
              </a:rPr>
              <a:t>Creating a record view for a face recognition attendance system involves designing a user interface that allows administrators or users to view attendance records.</a:t>
            </a:r>
          </a:p>
          <a:p>
            <a:pPr marL="0" indent="0">
              <a:buNone/>
            </a:pPr>
            <a:endParaRPr lang="en-US" sz="2400">
              <a:solidFill>
                <a:schemeClr val="bg1">
                  <a:lumMod val="50000"/>
                </a:schemeClr>
              </a:solidFill>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sz="2400" b="1">
                <a:solidFill>
                  <a:schemeClr val="bg1">
                    <a:lumMod val="50000"/>
                  </a:schemeClr>
                </a:solidFill>
                <a:latin typeface="Times New Roman" panose="02020603050405020304" pitchFamily="18" charset="0"/>
                <a:cs typeface="Times New Roman" panose="02020603050405020304" pitchFamily="18" charset="0"/>
              </a:rPr>
              <a:t>Observation</a:t>
            </a:r>
            <a:r>
              <a:rPr lang="en-IN" altLang="en-US" sz="2400" b="1">
                <a:solidFill>
                  <a:schemeClr val="bg1">
                    <a:lumMod val="50000"/>
                  </a:schemeClr>
                </a:solidFill>
                <a:latin typeface="Times New Roman" panose="02020603050405020304" pitchFamily="18" charset="0"/>
                <a:cs typeface="Times New Roman" panose="02020603050405020304" pitchFamily="18" charset="0"/>
              </a:rPr>
              <a:t> :</a:t>
            </a:r>
            <a:endParaRPr lang="en-US" sz="2400" b="1">
              <a:solidFill>
                <a:schemeClr val="bg1">
                  <a:lumMod val="50000"/>
                </a:schemeClr>
              </a:solidFill>
              <a:latin typeface="Times New Roman" panose="02020603050405020304" pitchFamily="18" charset="0"/>
              <a:cs typeface="Times New Roman" panose="02020603050405020304" pitchFamily="18" charset="0"/>
            </a:endParaRPr>
          </a:p>
          <a:p>
            <a:pPr marL="0" indent="0">
              <a:buNone/>
            </a:pPr>
            <a:r>
              <a:rPr lang="en-US" sz="2400">
                <a:solidFill>
                  <a:schemeClr val="bg1">
                    <a:lumMod val="50000"/>
                  </a:schemeClr>
                </a:solidFill>
                <a:latin typeface="Times New Roman" panose="02020603050405020304" pitchFamily="18" charset="0"/>
                <a:cs typeface="Times New Roman" panose="02020603050405020304" pitchFamily="18" charset="0"/>
              </a:rPr>
              <a:t> </a:t>
            </a:r>
            <a:r>
              <a:rPr lang="en-IN" altLang="en-US" sz="2400">
                <a:solidFill>
                  <a:schemeClr val="bg1">
                    <a:lumMod val="50000"/>
                  </a:schemeClr>
                </a:solidFill>
                <a:latin typeface="Times New Roman" panose="02020603050405020304" pitchFamily="18" charset="0"/>
                <a:cs typeface="Times New Roman" panose="02020603050405020304" pitchFamily="18" charset="0"/>
              </a:rPr>
              <a:t>         </a:t>
            </a:r>
            <a:r>
              <a:rPr lang="en-US" sz="2400">
                <a:solidFill>
                  <a:schemeClr val="bg1">
                    <a:lumMod val="50000"/>
                  </a:schemeClr>
                </a:solidFill>
                <a:latin typeface="Times New Roman" panose="02020603050405020304" pitchFamily="18" charset="0"/>
                <a:cs typeface="Times New Roman" panose="02020603050405020304" pitchFamily="18" charset="0"/>
              </a:rPr>
              <a:t>Face recognition attendance systems use computer vision and facial  recognition technology to track and record attendance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Feasibility study : </a:t>
            </a:r>
          </a:p>
        </p:txBody>
      </p:sp>
      <p:sp>
        <p:nvSpPr>
          <p:cNvPr id="3" name="Content Placeholder 2"/>
          <p:cNvSpPr>
            <a:spLocks noGrp="1"/>
          </p:cNvSpPr>
          <p:nvPr>
            <p:ph idx="1"/>
          </p:nvPr>
        </p:nvSpPr>
        <p:spPr>
          <a:xfrm>
            <a:off x="677545" y="1412240"/>
            <a:ext cx="8596630" cy="5083175"/>
          </a:xfrm>
        </p:spPr>
        <p:txBody>
          <a:bodyPr/>
          <a:lstStyle/>
          <a:p>
            <a:pPr marL="0" indent="0">
              <a:buNone/>
            </a:pPr>
            <a:r>
              <a:rPr lang="en-US"/>
              <a:t>         </a:t>
            </a:r>
          </a:p>
          <a:p>
            <a:pPr marL="0" indent="0">
              <a:buNone/>
            </a:pPr>
            <a:r>
              <a:rPr lang="en-IN" altLang="en-US" sz="2400">
                <a:solidFill>
                  <a:schemeClr val="bg1">
                    <a:lumMod val="50000"/>
                  </a:schemeClr>
                </a:solidFill>
                <a:latin typeface="Times New Roman" panose="02020603050405020304" pitchFamily="18" charset="0"/>
                <a:cs typeface="Times New Roman" panose="02020603050405020304" pitchFamily="18" charset="0"/>
              </a:rPr>
              <a:t>           </a:t>
            </a:r>
            <a:r>
              <a:rPr lang="en-US" sz="2400">
                <a:solidFill>
                  <a:schemeClr val="bg1">
                    <a:lumMod val="50000"/>
                  </a:schemeClr>
                </a:solidFill>
                <a:latin typeface="Times New Roman" panose="02020603050405020304" pitchFamily="18" charset="0"/>
                <a:cs typeface="Times New Roman" panose="02020603050405020304" pitchFamily="18" charset="0"/>
              </a:rPr>
              <a:t>A feasibility study is a high-level capsule version of entire. System analysis and Design process .The study beings by classifying the problem definition. Feasibility is to determine if it’s worth doing. Once an acceptance problem definition has been generated ,the analyst develops a logical model of the A search of alternative is analyzed carefully.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6156" y="471638"/>
            <a:ext cx="8147847" cy="721895"/>
          </a:xfrm>
        </p:spPr>
        <p:txBody>
          <a:bodyPr/>
          <a:lstStyle/>
          <a:p>
            <a:pPr algn="ctr"/>
            <a:r>
              <a:rPr lang="en-IN" sz="3600" u="sng" dirty="0">
                <a:latin typeface="Times New Roman" panose="02020603050405020304" pitchFamily="18" charset="0"/>
                <a:cs typeface="Times New Roman" panose="02020603050405020304" pitchFamily="18" charset="0"/>
              </a:rPr>
              <a:t>Technical study</a:t>
            </a:r>
          </a:p>
        </p:txBody>
      </p:sp>
      <p:sp>
        <p:nvSpPr>
          <p:cNvPr id="3" name="Subtitle 2"/>
          <p:cNvSpPr>
            <a:spLocks noGrp="1"/>
          </p:cNvSpPr>
          <p:nvPr>
            <p:ph type="subTitle" idx="1"/>
          </p:nvPr>
        </p:nvSpPr>
        <p:spPr>
          <a:xfrm>
            <a:off x="1125855" y="1369695"/>
            <a:ext cx="8147685" cy="4815840"/>
          </a:xfrm>
        </p:spPr>
        <p:txBody>
          <a:bodyPr>
            <a:noAutofit/>
          </a:bodyPr>
          <a:lstStyle/>
          <a:p>
            <a:pPr algn="just"/>
            <a:r>
              <a:rPr lang="en-IN" sz="2400" b="1" dirty="0">
                <a:latin typeface="Times New Roman" panose="02020603050405020304" pitchFamily="18" charset="0"/>
                <a:cs typeface="Times New Roman" panose="02020603050405020304" pitchFamily="18" charset="0"/>
              </a:rPr>
              <a:t>a. Hardware Requirement :-</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IP camera/web Camera</a:t>
            </a:r>
          </a:p>
          <a:p>
            <a:pPr algn="just"/>
            <a:r>
              <a:rPr lang="en-IN" sz="2400" dirty="0">
                <a:latin typeface="Times New Roman" panose="02020603050405020304" pitchFamily="18" charset="0"/>
                <a:cs typeface="Times New Roman" panose="02020603050405020304" pitchFamily="18" charset="0"/>
              </a:rPr>
              <a:t>•	Laptop with 8 GB RAM or above</a:t>
            </a:r>
          </a:p>
          <a:p>
            <a:pPr algn="just"/>
            <a:r>
              <a:rPr lang="en-IN" sz="2400" dirty="0">
                <a:latin typeface="Times New Roman" panose="02020603050405020304" pitchFamily="18" charset="0"/>
                <a:cs typeface="Times New Roman" panose="02020603050405020304" pitchFamily="18" charset="0"/>
              </a:rPr>
              <a:t>•	Secondary memory to store all images and database</a:t>
            </a:r>
          </a:p>
          <a:p>
            <a:pPr algn="just"/>
            <a:r>
              <a:rPr lang="en-IN" sz="2400" b="1" dirty="0">
                <a:latin typeface="Times New Roman" panose="02020603050405020304" pitchFamily="18" charset="0"/>
                <a:cs typeface="Times New Roman" panose="02020603050405020304" pitchFamily="18" charset="0"/>
              </a:rPr>
              <a:t>b. Software Requirement :-</a:t>
            </a:r>
          </a:p>
          <a:p>
            <a:pPr algn="just"/>
            <a:r>
              <a:rPr lang="en-IN" sz="2400" dirty="0">
                <a:latin typeface="Times New Roman" panose="02020603050405020304" pitchFamily="18" charset="0"/>
                <a:cs typeface="Times New Roman" panose="02020603050405020304" pitchFamily="18" charset="0"/>
              </a:rPr>
              <a:t>•	Windows 8 or Higher</a:t>
            </a:r>
          </a:p>
          <a:p>
            <a:pPr algn="just"/>
            <a:r>
              <a:rPr lang="en-IN" sz="2400" dirty="0">
                <a:latin typeface="Times New Roman" panose="02020603050405020304" pitchFamily="18" charset="0"/>
                <a:cs typeface="Times New Roman" panose="02020603050405020304" pitchFamily="18" charset="0"/>
              </a:rPr>
              <a:t>•	Visual Studio Code </a:t>
            </a:r>
          </a:p>
          <a:p>
            <a:pPr algn="just"/>
            <a:r>
              <a:rPr lang="en-IN" sz="2400" dirty="0">
                <a:latin typeface="Times New Roman" panose="02020603050405020304" pitchFamily="18" charset="0"/>
                <a:cs typeface="Times New Roman" panose="02020603050405020304" pitchFamily="18" charset="0"/>
              </a:rPr>
              <a:t>•	Latest Version Of All Libraries</a:t>
            </a:r>
          </a:p>
          <a:p>
            <a:pPr algn="just"/>
            <a:r>
              <a:rPr lang="en-IN" sz="2400" dirty="0">
                <a:latin typeface="Times New Roman" panose="02020603050405020304" pitchFamily="18" charset="0"/>
                <a:cs typeface="Times New Roman" panose="02020603050405020304" pitchFamily="18" charset="0"/>
              </a:rPr>
              <a:t>•	Tkinter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5781" y="404262"/>
            <a:ext cx="8138222" cy="731520"/>
          </a:xfrm>
        </p:spPr>
        <p:txBody>
          <a:bodyPr/>
          <a:lstStyle/>
          <a:p>
            <a:pPr algn="ctr"/>
            <a:r>
              <a:rPr lang="en-IN" sz="3600" u="sng" dirty="0">
                <a:latin typeface="Times New Roman" panose="02020603050405020304" pitchFamily="18" charset="0"/>
                <a:cs typeface="Times New Roman" panose="02020603050405020304" pitchFamily="18" charset="0"/>
              </a:rPr>
              <a:t>Economical study</a:t>
            </a:r>
          </a:p>
        </p:txBody>
      </p:sp>
      <p:sp>
        <p:nvSpPr>
          <p:cNvPr id="3" name="Subtitle 2"/>
          <p:cNvSpPr>
            <a:spLocks noGrp="1"/>
          </p:cNvSpPr>
          <p:nvPr>
            <p:ph type="subTitle" idx="1"/>
          </p:nvPr>
        </p:nvSpPr>
        <p:spPr>
          <a:xfrm>
            <a:off x="1135781" y="1636295"/>
            <a:ext cx="8138222" cy="3511437"/>
          </a:xfrm>
        </p:spPr>
        <p:txBody>
          <a:bodyPr>
            <a:normAutofit fontScale="92500" lnSpcReduction="20000"/>
          </a:bodyPr>
          <a:lstStyle/>
          <a:p>
            <a:pPr algn="just"/>
            <a:r>
              <a:rPr lang="en-US" dirty="0"/>
              <a:t>          </a:t>
            </a:r>
            <a:r>
              <a:rPr lang="en-US" sz="2600" dirty="0">
                <a:latin typeface="Times New Roman" panose="02020603050405020304" pitchFamily="18" charset="0"/>
                <a:cs typeface="Times New Roman" panose="02020603050405020304" pitchFamily="18" charset="0"/>
              </a:rPr>
              <a:t>Economic feasibility defines whether the expected benefit equals or exceeds the expected costs. It is also commonly referred to as cost/benefit analysis. The procedure is to determine the benefits and the savings expected from the system and compare them with the costs. A proposed system is expected to outweigh the cost. This is a small project with no cost for development. The system is easy to understand and use. Therefore, there is no need to spend on training to use the system. This system has the potential to grow by adding functionalities for students as well as teachers. This can Hence, the project could have economic benefits in the future.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9154" y="654518"/>
            <a:ext cx="8224849" cy="616017"/>
          </a:xfrm>
        </p:spPr>
        <p:txBody>
          <a:bodyPr>
            <a:normAutofit fontScale="90000"/>
          </a:bodyPr>
          <a:lstStyle/>
          <a:p>
            <a:pPr algn="ctr"/>
            <a:r>
              <a:rPr lang="en-IN" sz="3600" u="sng" dirty="0">
                <a:latin typeface="Times New Roman" panose="02020603050405020304" pitchFamily="18" charset="0"/>
                <a:cs typeface="Times New Roman" panose="02020603050405020304" pitchFamily="18" charset="0"/>
              </a:rPr>
              <a:t>Operational feasibility </a:t>
            </a:r>
          </a:p>
        </p:txBody>
      </p:sp>
      <p:sp>
        <p:nvSpPr>
          <p:cNvPr id="3" name="Subtitle 2"/>
          <p:cNvSpPr>
            <a:spLocks noGrp="1"/>
          </p:cNvSpPr>
          <p:nvPr>
            <p:ph type="subTitle" idx="1"/>
          </p:nvPr>
        </p:nvSpPr>
        <p:spPr>
          <a:xfrm>
            <a:off x="1049154" y="2021304"/>
            <a:ext cx="8224849" cy="3126427"/>
          </a:xfrm>
        </p:spPr>
        <p:txBody>
          <a:bodyPr>
            <a:normAutofit/>
          </a:bodyPr>
          <a:lstStyle/>
          <a:p>
            <a:pPr algn="just"/>
            <a:r>
              <a:rPr lang="en-US" sz="2400" dirty="0">
                <a:latin typeface="Times New Roman" panose="02020603050405020304" pitchFamily="18" charset="0"/>
                <a:cs typeface="Times New Roman" panose="02020603050405020304" pitchFamily="18" charset="0"/>
              </a:rPr>
              <a:t>        Operational feasibility is the measure of how well a proposed system solves the problems with the users. Operational feasibility is dependent on human resources available for the project and involves projecting whether the system will be used if it is developed and implemented. The project is operationally feasible for the users as nowadays almost all the teachers/staffs are familiar with digital technology</a:t>
            </a:r>
            <a:r>
              <a:rPr lang="en-US" dirty="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73178"/>
            <a:ext cx="8596668" cy="3590223"/>
          </a:xfrm>
        </p:spPr>
        <p:txBody>
          <a:bodyPr/>
          <a:lstStyle/>
          <a:p>
            <a:pPr algn="ctr"/>
            <a:r>
              <a:rPr lang="en-IN" sz="7200" dirty="0">
                <a:latin typeface="Times New Roman" panose="02020603050405020304" pitchFamily="18" charset="0"/>
                <a:cs typeface="Times New Roman" panose="02020603050405020304" pitchFamily="18" charset="0"/>
              </a:rPr>
              <a:t>Chapter no 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System design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39445"/>
          </a:xfrm>
        </p:spPr>
        <p:txBody>
          <a:bodyPr>
            <a:noAutofit/>
          </a:bodyPr>
          <a:lstStyle/>
          <a:p>
            <a:pPr algn="ctr"/>
            <a:r>
              <a:rPr lang="en-IN" altLang="en-US">
                <a:latin typeface="Times New Roman" panose="02020603050405020304" pitchFamily="18" charset="0"/>
                <a:cs typeface="Times New Roman" panose="02020603050405020304" pitchFamily="18" charset="0"/>
              </a:rPr>
              <a:t>Entities and attribute :</a:t>
            </a:r>
          </a:p>
        </p:txBody>
      </p:sp>
      <p:graphicFrame>
        <p:nvGraphicFramePr>
          <p:cNvPr id="4" name="Content Placeholder 3"/>
          <p:cNvGraphicFramePr>
            <a:graphicFrameLocks noGrp="1"/>
          </p:cNvGraphicFramePr>
          <p:nvPr>
            <p:ph idx="1"/>
          </p:nvPr>
        </p:nvGraphicFramePr>
        <p:xfrm>
          <a:off x="677545" y="1414145"/>
          <a:ext cx="8597265" cy="1704975"/>
        </p:xfrm>
        <a:graphic>
          <a:graphicData uri="http://schemas.openxmlformats.org/drawingml/2006/table">
            <a:tbl>
              <a:tblPr firstRow="1" bandRow="1">
                <a:tableStyleId>{5C22544A-7EE6-4342-B048-85BDC9FD1C3A}</a:tableStyleId>
              </a:tblPr>
              <a:tblGrid>
                <a:gridCol w="1003935">
                  <a:extLst>
                    <a:ext uri="{9D8B030D-6E8A-4147-A177-3AD203B41FA5}">
                      <a16:colId xmlns:a16="http://schemas.microsoft.com/office/drawing/2014/main" val="20000"/>
                    </a:ext>
                  </a:extLst>
                </a:gridCol>
                <a:gridCol w="3524250">
                  <a:extLst>
                    <a:ext uri="{9D8B030D-6E8A-4147-A177-3AD203B41FA5}">
                      <a16:colId xmlns:a16="http://schemas.microsoft.com/office/drawing/2014/main" val="20001"/>
                    </a:ext>
                  </a:extLst>
                </a:gridCol>
                <a:gridCol w="4069080">
                  <a:extLst>
                    <a:ext uri="{9D8B030D-6E8A-4147-A177-3AD203B41FA5}">
                      <a16:colId xmlns:a16="http://schemas.microsoft.com/office/drawing/2014/main" val="20002"/>
                    </a:ext>
                  </a:extLst>
                </a:gridCol>
              </a:tblGrid>
              <a:tr h="538480">
                <a:tc>
                  <a:txBody>
                    <a:bodyPr/>
                    <a:lstStyle/>
                    <a:p>
                      <a:pPr algn="ctr">
                        <a:buNone/>
                      </a:pPr>
                      <a:r>
                        <a:rPr lang="en-IN" altLang="en-US"/>
                        <a:t>sr no</a:t>
                      </a:r>
                    </a:p>
                  </a:txBody>
                  <a:tcPr/>
                </a:tc>
                <a:tc>
                  <a:txBody>
                    <a:bodyPr/>
                    <a:lstStyle/>
                    <a:p>
                      <a:pPr algn="ctr">
                        <a:buNone/>
                      </a:pPr>
                      <a:r>
                        <a:rPr lang="en-IN" altLang="en-US"/>
                        <a:t>Entities</a:t>
                      </a:r>
                    </a:p>
                  </a:txBody>
                  <a:tcPr/>
                </a:tc>
                <a:tc>
                  <a:txBody>
                    <a:bodyPr/>
                    <a:lstStyle/>
                    <a:p>
                      <a:pPr algn="ctr">
                        <a:buNone/>
                      </a:pPr>
                      <a:r>
                        <a:rPr lang="en-IN" altLang="en-US"/>
                        <a:t>Attribute</a:t>
                      </a:r>
                    </a:p>
                  </a:txBody>
                  <a:tcPr/>
                </a:tc>
                <a:extLst>
                  <a:ext uri="{0D108BD9-81ED-4DB2-BD59-A6C34878D82A}">
                    <a16:rowId xmlns:a16="http://schemas.microsoft.com/office/drawing/2014/main" val="10000"/>
                  </a:ext>
                </a:extLst>
              </a:tr>
              <a:tr h="389255">
                <a:tc>
                  <a:txBody>
                    <a:bodyPr/>
                    <a:lstStyle/>
                    <a:p>
                      <a:pPr algn="r">
                        <a:buNone/>
                      </a:pPr>
                      <a:r>
                        <a:rPr lang="en-IN" altLang="en-US"/>
                        <a:t>1</a:t>
                      </a:r>
                    </a:p>
                  </a:txBody>
                  <a:tcPr/>
                </a:tc>
                <a:tc>
                  <a:txBody>
                    <a:bodyPr/>
                    <a:lstStyle/>
                    <a:p>
                      <a:pPr>
                        <a:buNone/>
                      </a:pPr>
                      <a:r>
                        <a:rPr lang="en-IN" altLang="en-US"/>
                        <a:t>Department</a:t>
                      </a:r>
                    </a:p>
                  </a:txBody>
                  <a:tcPr/>
                </a:tc>
                <a:tc>
                  <a:txBody>
                    <a:bodyPr/>
                    <a:lstStyle/>
                    <a:p>
                      <a:pPr>
                        <a:buNone/>
                      </a:pPr>
                      <a:r>
                        <a:rPr lang="en-IN" altLang="en-US"/>
                        <a:t>dep_id, dep_name</a:t>
                      </a:r>
                    </a:p>
                  </a:txBody>
                  <a:tcPr/>
                </a:tc>
                <a:extLst>
                  <a:ext uri="{0D108BD9-81ED-4DB2-BD59-A6C34878D82A}">
                    <a16:rowId xmlns:a16="http://schemas.microsoft.com/office/drawing/2014/main" val="10001"/>
                  </a:ext>
                </a:extLst>
              </a:tr>
              <a:tr h="387985">
                <a:tc>
                  <a:txBody>
                    <a:bodyPr/>
                    <a:lstStyle/>
                    <a:p>
                      <a:pPr algn="r">
                        <a:buNone/>
                      </a:pPr>
                      <a:r>
                        <a:rPr lang="en-IN" altLang="en-US"/>
                        <a:t>2</a:t>
                      </a:r>
                    </a:p>
                  </a:txBody>
                  <a:tcPr/>
                </a:tc>
                <a:tc>
                  <a:txBody>
                    <a:bodyPr/>
                    <a:lstStyle/>
                    <a:p>
                      <a:pPr>
                        <a:buNone/>
                      </a:pPr>
                      <a:r>
                        <a:rPr lang="en-IN" altLang="en-US"/>
                        <a:t>Student</a:t>
                      </a:r>
                    </a:p>
                  </a:txBody>
                  <a:tcPr/>
                </a:tc>
                <a:tc>
                  <a:txBody>
                    <a:bodyPr/>
                    <a:lstStyle/>
                    <a:p>
                      <a:pPr>
                        <a:buNone/>
                      </a:pPr>
                      <a:r>
                        <a:rPr lang="en-IN" altLang="en-US"/>
                        <a:t>Sid, sname</a:t>
                      </a:r>
                    </a:p>
                  </a:txBody>
                  <a:tcPr/>
                </a:tc>
                <a:extLst>
                  <a:ext uri="{0D108BD9-81ED-4DB2-BD59-A6C34878D82A}">
                    <a16:rowId xmlns:a16="http://schemas.microsoft.com/office/drawing/2014/main" val="10002"/>
                  </a:ext>
                </a:extLst>
              </a:tr>
              <a:tr h="389255">
                <a:tc>
                  <a:txBody>
                    <a:bodyPr/>
                    <a:lstStyle/>
                    <a:p>
                      <a:pPr algn="r">
                        <a:buNone/>
                      </a:pPr>
                      <a:r>
                        <a:rPr lang="en-IN" altLang="en-US"/>
                        <a:t>3</a:t>
                      </a:r>
                    </a:p>
                  </a:txBody>
                  <a:tcPr/>
                </a:tc>
                <a:tc>
                  <a:txBody>
                    <a:bodyPr/>
                    <a:lstStyle/>
                    <a:p>
                      <a:pPr>
                        <a:buNone/>
                      </a:pPr>
                      <a:r>
                        <a:rPr lang="en-IN" altLang="en-US"/>
                        <a:t>recognition enrollment</a:t>
                      </a:r>
                    </a:p>
                  </a:txBody>
                  <a:tcPr/>
                </a:tc>
                <a:tc>
                  <a:txBody>
                    <a:bodyPr/>
                    <a:lstStyle/>
                    <a:p>
                      <a:pPr>
                        <a:buNone/>
                      </a:pPr>
                      <a:r>
                        <a:rPr lang="en-IN" altLang="en-US"/>
                        <a:t>id , name</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677545" y="3429000"/>
            <a:ext cx="8468995" cy="645160"/>
          </a:xfrm>
          <a:prstGeom prst="rect">
            <a:avLst/>
          </a:prstGeom>
          <a:noFill/>
        </p:spPr>
        <p:txBody>
          <a:bodyPr wrap="square" rtlCol="0">
            <a:spAutoFit/>
          </a:bodyPr>
          <a:lstStyle/>
          <a:p>
            <a:pPr algn="ctr"/>
            <a:r>
              <a:rPr lang="en-IN" altLang="en-US" sz="3600">
                <a:solidFill>
                  <a:schemeClr val="accent1"/>
                </a:solidFill>
                <a:latin typeface="Times New Roman" panose="02020603050405020304" pitchFamily="18" charset="0"/>
                <a:cs typeface="Times New Roman" panose="02020603050405020304" pitchFamily="18" charset="0"/>
              </a:rPr>
              <a:t>Entity and relationship :</a:t>
            </a:r>
          </a:p>
        </p:txBody>
      </p:sp>
      <p:graphicFrame>
        <p:nvGraphicFramePr>
          <p:cNvPr id="6" name="Table 5"/>
          <p:cNvGraphicFramePr/>
          <p:nvPr/>
        </p:nvGraphicFramePr>
        <p:xfrm>
          <a:off x="676910" y="4234180"/>
          <a:ext cx="8597265" cy="1795780"/>
        </p:xfrm>
        <a:graphic>
          <a:graphicData uri="http://schemas.openxmlformats.org/drawingml/2006/table">
            <a:tbl>
              <a:tblPr firstRow="1" bandRow="1">
                <a:tableStyleId>{5C22544A-7EE6-4342-B048-85BDC9FD1C3A}</a:tableStyleId>
              </a:tblPr>
              <a:tblGrid>
                <a:gridCol w="1003935">
                  <a:extLst>
                    <a:ext uri="{9D8B030D-6E8A-4147-A177-3AD203B41FA5}">
                      <a16:colId xmlns:a16="http://schemas.microsoft.com/office/drawing/2014/main" val="20000"/>
                    </a:ext>
                  </a:extLst>
                </a:gridCol>
                <a:gridCol w="3524250">
                  <a:extLst>
                    <a:ext uri="{9D8B030D-6E8A-4147-A177-3AD203B41FA5}">
                      <a16:colId xmlns:a16="http://schemas.microsoft.com/office/drawing/2014/main" val="20001"/>
                    </a:ext>
                  </a:extLst>
                </a:gridCol>
                <a:gridCol w="4069080">
                  <a:extLst>
                    <a:ext uri="{9D8B030D-6E8A-4147-A177-3AD203B41FA5}">
                      <a16:colId xmlns:a16="http://schemas.microsoft.com/office/drawing/2014/main" val="20002"/>
                    </a:ext>
                  </a:extLst>
                </a:gridCol>
              </a:tblGrid>
              <a:tr h="448945">
                <a:tc>
                  <a:txBody>
                    <a:bodyPr/>
                    <a:lstStyle/>
                    <a:p>
                      <a:pPr algn="ctr">
                        <a:buNone/>
                      </a:pPr>
                      <a:r>
                        <a:rPr lang="en-IN" altLang="en-US"/>
                        <a:t>sr no</a:t>
                      </a:r>
                    </a:p>
                  </a:txBody>
                  <a:tcPr anchor="ctr"/>
                </a:tc>
                <a:tc>
                  <a:txBody>
                    <a:bodyPr/>
                    <a:lstStyle/>
                    <a:p>
                      <a:pPr algn="ctr">
                        <a:buNone/>
                      </a:pPr>
                      <a:r>
                        <a:rPr lang="en-IN" altLang="en-US"/>
                        <a:t>Emtity</a:t>
                      </a:r>
                    </a:p>
                  </a:txBody>
                  <a:tcPr anchor="ctr"/>
                </a:tc>
                <a:tc>
                  <a:txBody>
                    <a:bodyPr/>
                    <a:lstStyle/>
                    <a:p>
                      <a:pPr algn="ctr">
                        <a:buNone/>
                      </a:pPr>
                      <a:r>
                        <a:rPr lang="en-IN" altLang="en-US"/>
                        <a:t>Relationship</a:t>
                      </a:r>
                    </a:p>
                  </a:txBody>
                  <a:tcPr anchor="ctr"/>
                </a:tc>
                <a:extLst>
                  <a:ext uri="{0D108BD9-81ED-4DB2-BD59-A6C34878D82A}">
                    <a16:rowId xmlns:a16="http://schemas.microsoft.com/office/drawing/2014/main" val="10000"/>
                  </a:ext>
                </a:extLst>
              </a:tr>
              <a:tr h="448945">
                <a:tc>
                  <a:txBody>
                    <a:bodyPr/>
                    <a:lstStyle/>
                    <a:p>
                      <a:pPr algn="ctr">
                        <a:buNone/>
                      </a:pPr>
                      <a:r>
                        <a:rPr lang="en-IN" altLang="en-US"/>
                        <a:t>1</a:t>
                      </a:r>
                    </a:p>
                  </a:txBody>
                  <a:tcPr/>
                </a:tc>
                <a:tc>
                  <a:txBody>
                    <a:bodyPr/>
                    <a:lstStyle/>
                    <a:p>
                      <a:pPr>
                        <a:buNone/>
                      </a:pPr>
                      <a:r>
                        <a:rPr lang="en-IN" altLang="en-US"/>
                        <a:t>Department to student</a:t>
                      </a:r>
                    </a:p>
                  </a:txBody>
                  <a:tcPr/>
                </a:tc>
                <a:tc>
                  <a:txBody>
                    <a:bodyPr/>
                    <a:lstStyle/>
                    <a:p>
                      <a:pPr>
                        <a:buNone/>
                      </a:pPr>
                      <a:r>
                        <a:rPr lang="en-IN" altLang="en-US"/>
                        <a:t>One to many</a:t>
                      </a:r>
                    </a:p>
                  </a:txBody>
                  <a:tcPr/>
                </a:tc>
                <a:extLst>
                  <a:ext uri="{0D108BD9-81ED-4DB2-BD59-A6C34878D82A}">
                    <a16:rowId xmlns:a16="http://schemas.microsoft.com/office/drawing/2014/main" val="10001"/>
                  </a:ext>
                </a:extLst>
              </a:tr>
              <a:tr h="448945">
                <a:tc>
                  <a:txBody>
                    <a:bodyPr/>
                    <a:lstStyle/>
                    <a:p>
                      <a:pPr algn="ctr">
                        <a:buNone/>
                      </a:pPr>
                      <a:r>
                        <a:rPr lang="en-IN" altLang="en-US"/>
                        <a:t>2</a:t>
                      </a:r>
                    </a:p>
                  </a:txBody>
                  <a:tcPr/>
                </a:tc>
                <a:tc>
                  <a:txBody>
                    <a:bodyPr/>
                    <a:lstStyle/>
                    <a:p>
                      <a:pPr>
                        <a:buNone/>
                      </a:pPr>
                      <a:r>
                        <a:rPr lang="en-IN" altLang="en-US"/>
                        <a:t>student to enrollment</a:t>
                      </a:r>
                    </a:p>
                  </a:txBody>
                  <a:tcPr/>
                </a:tc>
                <a:tc>
                  <a:txBody>
                    <a:bodyPr/>
                    <a:lstStyle/>
                    <a:p>
                      <a:pPr>
                        <a:buNone/>
                      </a:pPr>
                      <a:r>
                        <a:rPr lang="en-IN" altLang="en-US"/>
                        <a:t>One to one</a:t>
                      </a:r>
                    </a:p>
                  </a:txBody>
                  <a:tcPr/>
                </a:tc>
                <a:extLst>
                  <a:ext uri="{0D108BD9-81ED-4DB2-BD59-A6C34878D82A}">
                    <a16:rowId xmlns:a16="http://schemas.microsoft.com/office/drawing/2014/main" val="10002"/>
                  </a:ext>
                </a:extLst>
              </a:tr>
              <a:tr h="448945">
                <a:tc>
                  <a:txBody>
                    <a:bodyPr/>
                    <a:lstStyle/>
                    <a:p>
                      <a:pPr algn="ctr">
                        <a:buNone/>
                      </a:pPr>
                      <a:r>
                        <a:rPr lang="en-IN" altLang="en-US"/>
                        <a:t>3</a:t>
                      </a:r>
                    </a:p>
                  </a:txBody>
                  <a:tcPr/>
                </a:tc>
                <a:tc>
                  <a:txBody>
                    <a:bodyPr/>
                    <a:lstStyle/>
                    <a:p>
                      <a:pPr>
                        <a:buNone/>
                      </a:pPr>
                      <a:r>
                        <a:rPr lang="en-IN" altLang="en-US"/>
                        <a:t>student to face recognition</a:t>
                      </a:r>
                    </a:p>
                  </a:txBody>
                  <a:tcPr/>
                </a:tc>
                <a:tc>
                  <a:txBody>
                    <a:bodyPr/>
                    <a:lstStyle/>
                    <a:p>
                      <a:pPr>
                        <a:buNone/>
                      </a:pPr>
                      <a:r>
                        <a:rPr lang="en-IN" altLang="en-US"/>
                        <a:t>One to one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946150"/>
          </a:xfrm>
        </p:spPr>
        <p:txBody>
          <a:bodyPr/>
          <a:lstStyle/>
          <a:p>
            <a:pPr algn="ctr"/>
            <a:r>
              <a:rPr lang="en-IN" altLang="en-US" dirty="0">
                <a:latin typeface="Times New Roman" panose="02020603050405020304" pitchFamily="18" charset="0"/>
                <a:cs typeface="Times New Roman" panose="02020603050405020304" pitchFamily="18" charset="0"/>
              </a:rPr>
              <a:t>ER Diagram</a:t>
            </a:r>
          </a:p>
        </p:txBody>
      </p:sp>
      <p:pic>
        <p:nvPicPr>
          <p:cNvPr id="4" name="Content Placeholder 3"/>
          <p:cNvPicPr>
            <a:picLocks noGrp="1" noChangeAspect="1"/>
          </p:cNvPicPr>
          <p:nvPr>
            <p:ph idx="1"/>
          </p:nvPr>
        </p:nvPicPr>
        <p:blipFill>
          <a:blip r:embed="rId2"/>
          <a:stretch>
            <a:fillRect/>
          </a:stretch>
        </p:blipFill>
        <p:spPr>
          <a:xfrm>
            <a:off x="845485" y="1721351"/>
            <a:ext cx="8636000" cy="4334510"/>
          </a:xfrm>
          <a:prstGeom prst="rect">
            <a:avLst/>
          </a:prstGeom>
        </p:spPr>
      </p:pic>
      <p:sp>
        <p:nvSpPr>
          <p:cNvPr id="3" name="TextBox 2">
            <a:extLst>
              <a:ext uri="{FF2B5EF4-FFF2-40B4-BE49-F238E27FC236}">
                <a16:creationId xmlns:a16="http://schemas.microsoft.com/office/drawing/2014/main" id="{E2A6350A-8561-3E39-E1D3-1463BBA4B5F5}"/>
              </a:ext>
            </a:extLst>
          </p:cNvPr>
          <p:cNvSpPr txBox="1"/>
          <p:nvPr/>
        </p:nvSpPr>
        <p:spPr>
          <a:xfrm>
            <a:off x="1280160" y="2948205"/>
            <a:ext cx="308008" cy="276999"/>
          </a:xfrm>
          <a:prstGeom prst="rect">
            <a:avLst/>
          </a:prstGeom>
          <a:noFill/>
        </p:spPr>
        <p:txBody>
          <a:bodyPr wrap="square" rtlCol="0">
            <a:spAutoFit/>
          </a:bodyPr>
          <a:lstStyle/>
          <a:p>
            <a:r>
              <a:rPr lang="en-IN" sz="1200" dirty="0"/>
              <a:t>1</a:t>
            </a:r>
          </a:p>
        </p:txBody>
      </p:sp>
      <p:sp>
        <p:nvSpPr>
          <p:cNvPr id="6" name="TextBox 5">
            <a:extLst>
              <a:ext uri="{FF2B5EF4-FFF2-40B4-BE49-F238E27FC236}">
                <a16:creationId xmlns:a16="http://schemas.microsoft.com/office/drawing/2014/main" id="{321E11F1-43EB-D29A-0821-A7F586094FB1}"/>
              </a:ext>
            </a:extLst>
          </p:cNvPr>
          <p:cNvSpPr txBox="1"/>
          <p:nvPr/>
        </p:nvSpPr>
        <p:spPr>
          <a:xfrm>
            <a:off x="1347537" y="4966454"/>
            <a:ext cx="240631" cy="276999"/>
          </a:xfrm>
          <a:prstGeom prst="rect">
            <a:avLst/>
          </a:prstGeom>
          <a:noFill/>
        </p:spPr>
        <p:txBody>
          <a:bodyPr wrap="square" rtlCol="0">
            <a:spAutoFit/>
          </a:bodyPr>
          <a:lstStyle/>
          <a:p>
            <a:r>
              <a:rPr lang="en-IN" sz="1200" dirty="0"/>
              <a:t>m</a:t>
            </a:r>
            <a:endParaRPr lang="en-IN" dirty="0"/>
          </a:p>
        </p:txBody>
      </p:sp>
      <p:sp>
        <p:nvSpPr>
          <p:cNvPr id="8" name="TextBox 7">
            <a:extLst>
              <a:ext uri="{FF2B5EF4-FFF2-40B4-BE49-F238E27FC236}">
                <a16:creationId xmlns:a16="http://schemas.microsoft.com/office/drawing/2014/main" id="{B4AD51F7-15B2-1974-33B0-98DC72988275}"/>
              </a:ext>
            </a:extLst>
          </p:cNvPr>
          <p:cNvSpPr txBox="1"/>
          <p:nvPr/>
        </p:nvSpPr>
        <p:spPr>
          <a:xfrm>
            <a:off x="4922854" y="4597122"/>
            <a:ext cx="240631" cy="307777"/>
          </a:xfrm>
          <a:prstGeom prst="rect">
            <a:avLst/>
          </a:prstGeom>
          <a:noFill/>
        </p:spPr>
        <p:txBody>
          <a:bodyPr wrap="square" rtlCol="0">
            <a:spAutoFit/>
          </a:bodyPr>
          <a:lstStyle/>
          <a:p>
            <a:r>
              <a:rPr lang="en-IN" sz="1400" dirty="0"/>
              <a:t>1</a:t>
            </a:r>
          </a:p>
        </p:txBody>
      </p:sp>
      <p:sp>
        <p:nvSpPr>
          <p:cNvPr id="9" name="TextBox 8">
            <a:extLst>
              <a:ext uri="{FF2B5EF4-FFF2-40B4-BE49-F238E27FC236}">
                <a16:creationId xmlns:a16="http://schemas.microsoft.com/office/drawing/2014/main" id="{351939F2-8943-DD62-FF18-D788A4621A8A}"/>
              </a:ext>
            </a:extLst>
          </p:cNvPr>
          <p:cNvSpPr txBox="1"/>
          <p:nvPr/>
        </p:nvSpPr>
        <p:spPr>
          <a:xfrm>
            <a:off x="4922854" y="2164532"/>
            <a:ext cx="240631" cy="307777"/>
          </a:xfrm>
          <a:prstGeom prst="rect">
            <a:avLst/>
          </a:prstGeom>
          <a:noFill/>
        </p:spPr>
        <p:txBody>
          <a:bodyPr wrap="square" rtlCol="0">
            <a:spAutoFit/>
          </a:bodyPr>
          <a:lstStyle/>
          <a:p>
            <a:r>
              <a:rPr lang="en-IN" sz="1400" dirty="0"/>
              <a:t>1</a:t>
            </a:r>
          </a:p>
        </p:txBody>
      </p:sp>
      <p:sp>
        <p:nvSpPr>
          <p:cNvPr id="11" name="TextBox 10">
            <a:extLst>
              <a:ext uri="{FF2B5EF4-FFF2-40B4-BE49-F238E27FC236}">
                <a16:creationId xmlns:a16="http://schemas.microsoft.com/office/drawing/2014/main" id="{72AC58B6-22CF-6A71-F31E-52DC6D16AB89}"/>
              </a:ext>
            </a:extLst>
          </p:cNvPr>
          <p:cNvSpPr txBox="1"/>
          <p:nvPr/>
        </p:nvSpPr>
        <p:spPr>
          <a:xfrm>
            <a:off x="8277727" y="4412456"/>
            <a:ext cx="269507" cy="276999"/>
          </a:xfrm>
          <a:prstGeom prst="rect">
            <a:avLst/>
          </a:prstGeom>
          <a:noFill/>
        </p:spPr>
        <p:txBody>
          <a:bodyPr wrap="square" rtlCol="0">
            <a:spAutoFit/>
          </a:bodyPr>
          <a:lstStyle/>
          <a:p>
            <a:r>
              <a:rPr lang="en-IN" sz="1200" dirty="0"/>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8696" y="825910"/>
            <a:ext cx="9173497" cy="4071620"/>
          </a:xfrm>
          <a:prstGeom prst="rect">
            <a:avLst/>
          </a:prstGeom>
          <a:noFill/>
        </p:spPr>
        <p:txBody>
          <a:bodyPr wrap="square">
            <a:spAutoFit/>
          </a:bodyPr>
          <a:lstStyle/>
          <a:p>
            <a:pPr algn="ctr">
              <a:lnSpc>
                <a:spcPct val="107000"/>
              </a:lnSpc>
              <a:spcAft>
                <a:spcPts val="800"/>
              </a:spcAft>
            </a:pPr>
            <a:r>
              <a:rPr lang="en-IN" sz="2400" b="1" dirty="0">
                <a:effectLst/>
                <a:latin typeface="Times New Roman" panose="02020603050405020304" pitchFamily="18" charset="0"/>
                <a:ea typeface="Times New Roman" panose="02020603050405020304" pitchFamily="18" charset="0"/>
              </a:rPr>
              <a:t>PROJECT ON</a:t>
            </a:r>
            <a:endParaRPr lang="en-IN" sz="900" dirty="0">
              <a:effectLst/>
              <a:latin typeface="Calibri" panose="020F0502020204030204" pitchFamily="34" charset="0"/>
              <a:ea typeface="Calibri" panose="020F0502020204030204" pitchFamily="34" charset="0"/>
            </a:endParaRPr>
          </a:p>
          <a:p>
            <a:pPr algn="ctr">
              <a:lnSpc>
                <a:spcPct val="107000"/>
              </a:lnSpc>
              <a:spcAft>
                <a:spcPts val="800"/>
              </a:spcAft>
            </a:pPr>
            <a:r>
              <a:rPr lang="en-IN" sz="2400" b="1" dirty="0">
                <a:effectLst/>
                <a:latin typeface="Times New Roman" panose="02020603050405020304" pitchFamily="18" charset="0"/>
                <a:ea typeface="Times New Roman" panose="02020603050405020304" pitchFamily="18" charset="0"/>
              </a:rPr>
              <a:t>‘Face Recognition </a:t>
            </a:r>
            <a:r>
              <a:rPr lang="en-IN" sz="2400" b="1" dirty="0">
                <a:latin typeface="Times New Roman" panose="02020603050405020304" pitchFamily="18" charset="0"/>
                <a:ea typeface="Times New Roman" panose="02020603050405020304" pitchFamily="18" charset="0"/>
              </a:rPr>
              <a:t>A</a:t>
            </a:r>
            <a:r>
              <a:rPr lang="en-IN" sz="2400" b="1" dirty="0">
                <a:effectLst/>
                <a:latin typeface="Times New Roman" panose="02020603050405020304" pitchFamily="18" charset="0"/>
                <a:ea typeface="Times New Roman" panose="02020603050405020304" pitchFamily="18" charset="0"/>
              </a:rPr>
              <a:t>ttendance </a:t>
            </a:r>
            <a:r>
              <a:rPr lang="en-IN" sz="2400" b="1" dirty="0">
                <a:latin typeface="Times New Roman" panose="02020603050405020304" pitchFamily="18" charset="0"/>
                <a:ea typeface="Times New Roman" panose="02020603050405020304" pitchFamily="18" charset="0"/>
              </a:rPr>
              <a:t>S</a:t>
            </a:r>
            <a:r>
              <a:rPr lang="en-IN" sz="2400" b="1" dirty="0">
                <a:effectLst/>
                <a:latin typeface="Times New Roman" panose="02020603050405020304" pitchFamily="18" charset="0"/>
                <a:ea typeface="Times New Roman" panose="02020603050405020304" pitchFamily="18" charset="0"/>
              </a:rPr>
              <a:t>ystem’</a:t>
            </a:r>
            <a:endParaRPr lang="en-IN" sz="900" dirty="0">
              <a:effectLst/>
              <a:latin typeface="Calibri" panose="020F0502020204030204" pitchFamily="34" charset="0"/>
              <a:ea typeface="Calibri" panose="020F0502020204030204" pitchFamily="34" charset="0"/>
            </a:endParaRPr>
          </a:p>
          <a:p>
            <a:pPr algn="ctr">
              <a:lnSpc>
                <a:spcPct val="107000"/>
              </a:lnSpc>
              <a:spcAft>
                <a:spcPts val="800"/>
              </a:spcAft>
            </a:pPr>
            <a:r>
              <a:rPr lang="en-IN" sz="1800" dirty="0">
                <a:effectLst/>
                <a:latin typeface="Times New Roman" panose="02020603050405020304" pitchFamily="18" charset="0"/>
                <a:ea typeface="Times New Roman" panose="02020603050405020304" pitchFamily="18" charset="0"/>
              </a:rPr>
              <a:t>In partial fulfilment of the requirement for award of the degree of</a:t>
            </a:r>
            <a:endParaRPr lang="en-IN" sz="1200" dirty="0">
              <a:effectLst/>
              <a:latin typeface="Calibri" panose="020F0502020204030204" pitchFamily="34" charset="0"/>
              <a:ea typeface="Calibri" panose="020F0502020204030204" pitchFamily="34" charset="0"/>
            </a:endParaRPr>
          </a:p>
          <a:p>
            <a:pPr algn="ctr">
              <a:lnSpc>
                <a:spcPct val="107000"/>
              </a:lnSpc>
              <a:spcAft>
                <a:spcPts val="800"/>
              </a:spcAft>
            </a:pPr>
            <a:r>
              <a:rPr lang="en-IN" sz="2400" dirty="0">
                <a:effectLst/>
                <a:latin typeface="Times New Roman" panose="02020603050405020304" pitchFamily="18" charset="0"/>
                <a:ea typeface="Times New Roman" panose="02020603050405020304" pitchFamily="18" charset="0"/>
              </a:rPr>
              <a:t>BACHLEOR OF BUISNESSADMINSTRATION</a:t>
            </a:r>
            <a:endParaRPr lang="en-IN" sz="1200" dirty="0">
              <a:effectLst/>
              <a:latin typeface="Calibri" panose="020F0502020204030204" pitchFamily="34" charset="0"/>
              <a:ea typeface="Calibri" panose="020F0502020204030204" pitchFamily="34" charset="0"/>
            </a:endParaRPr>
          </a:p>
          <a:p>
            <a:pPr algn="ctr">
              <a:lnSpc>
                <a:spcPct val="107000"/>
              </a:lnSpc>
              <a:spcAft>
                <a:spcPts val="800"/>
              </a:spcAft>
            </a:pPr>
            <a:r>
              <a:rPr lang="en-IN" sz="2400" dirty="0">
                <a:effectLst/>
                <a:latin typeface="Times New Roman" panose="02020603050405020304" pitchFamily="18" charset="0"/>
                <a:ea typeface="Times New Roman" panose="02020603050405020304" pitchFamily="18" charset="0"/>
              </a:rPr>
              <a:t>(COMPUTER APPLICATION)</a:t>
            </a:r>
            <a:endParaRPr lang="en-IN" sz="1200" dirty="0">
              <a:effectLst/>
              <a:latin typeface="Calibri" panose="020F0502020204030204" pitchFamily="34" charset="0"/>
              <a:ea typeface="Calibri" panose="020F0502020204030204" pitchFamily="34" charset="0"/>
            </a:endParaRPr>
          </a:p>
          <a:p>
            <a:pPr algn="ctr">
              <a:lnSpc>
                <a:spcPct val="107000"/>
              </a:lnSpc>
              <a:spcAft>
                <a:spcPts val="800"/>
              </a:spcAft>
            </a:pPr>
            <a:r>
              <a:rPr lang="en-IN" sz="2400" dirty="0">
                <a:effectLst/>
                <a:latin typeface="Times New Roman" panose="02020603050405020304" pitchFamily="18" charset="0"/>
                <a:ea typeface="Times New Roman" panose="02020603050405020304" pitchFamily="18" charset="0"/>
              </a:rPr>
              <a:t>By</a:t>
            </a:r>
            <a:endParaRPr lang="en-IN" sz="1200" dirty="0">
              <a:effectLst/>
              <a:latin typeface="Calibri" panose="020F0502020204030204" pitchFamily="34" charset="0"/>
              <a:ea typeface="Calibri" panose="020F0502020204030204" pitchFamily="34" charset="0"/>
            </a:endParaRPr>
          </a:p>
          <a:p>
            <a:pPr algn="ctr">
              <a:lnSpc>
                <a:spcPct val="107000"/>
              </a:lnSpc>
              <a:spcAft>
                <a:spcPts val="800"/>
              </a:spcAft>
            </a:pPr>
            <a:r>
              <a:rPr lang="en-IN" sz="1800" dirty="0">
                <a:effectLst/>
                <a:latin typeface="Times New Roman" panose="02020603050405020304" pitchFamily="18" charset="0"/>
                <a:ea typeface="Times New Roman" panose="02020603050405020304" pitchFamily="18" charset="0"/>
              </a:rPr>
              <a:t>Miss. </a:t>
            </a:r>
            <a:r>
              <a:rPr lang="en-IN" dirty="0">
                <a:latin typeface="Times New Roman" panose="02020603050405020304" pitchFamily="18" charset="0"/>
                <a:ea typeface="Times New Roman" panose="02020603050405020304" pitchFamily="18" charset="0"/>
              </a:rPr>
              <a:t>Neha Sanjay Shinde</a:t>
            </a:r>
            <a:r>
              <a:rPr lang="en-IN" sz="1800" dirty="0">
                <a:effectLst/>
                <a:latin typeface="Times New Roman" panose="02020603050405020304" pitchFamily="18" charset="0"/>
                <a:ea typeface="Times New Roman" panose="02020603050405020304" pitchFamily="18" charset="0"/>
              </a:rPr>
              <a:t>  roll no:78</a:t>
            </a:r>
            <a:endParaRPr lang="en-IN" sz="1200" dirty="0">
              <a:effectLst/>
              <a:latin typeface="Calibri" panose="020F0502020204030204" pitchFamily="34" charset="0"/>
              <a:ea typeface="Calibri" panose="020F0502020204030204" pitchFamily="34" charset="0"/>
            </a:endParaRPr>
          </a:p>
          <a:p>
            <a:pPr algn="ctr">
              <a:lnSpc>
                <a:spcPct val="107000"/>
              </a:lnSpc>
              <a:spcAft>
                <a:spcPts val="800"/>
              </a:spcAft>
            </a:pPr>
            <a:r>
              <a:rPr lang="en-IN" sz="1800" dirty="0">
                <a:effectLst/>
                <a:latin typeface="Times New Roman" panose="02020603050405020304" pitchFamily="18" charset="0"/>
                <a:ea typeface="Times New Roman" panose="02020603050405020304" pitchFamily="18" charset="0"/>
              </a:rPr>
              <a:t>Miss. Sakshi Rajendra Saste  roll no:</a:t>
            </a:r>
            <a:r>
              <a:rPr lang="en-IN" dirty="0">
                <a:latin typeface="Times New Roman" panose="02020603050405020304" pitchFamily="18" charset="0"/>
                <a:ea typeface="Times New Roman" panose="02020603050405020304" pitchFamily="18" charset="0"/>
              </a:rPr>
              <a:t>74</a:t>
            </a:r>
            <a:endParaRPr lang="en-IN" sz="1200" dirty="0">
              <a:effectLst/>
              <a:latin typeface="Calibri" panose="020F0502020204030204" pitchFamily="34" charset="0"/>
              <a:ea typeface="Calibri" panose="020F0502020204030204" pitchFamily="34" charset="0"/>
            </a:endParaRPr>
          </a:p>
          <a:p>
            <a:pPr algn="ctr">
              <a:lnSpc>
                <a:spcPct val="107000"/>
              </a:lnSpc>
              <a:spcAft>
                <a:spcPts val="800"/>
              </a:spcAft>
            </a:pPr>
            <a:r>
              <a:rPr lang="en-IN" sz="1800" dirty="0">
                <a:effectLst/>
                <a:latin typeface="Times New Roman" panose="02020603050405020304" pitchFamily="18" charset="0"/>
                <a:ea typeface="Times New Roman" panose="02020603050405020304" pitchFamily="18" charset="0"/>
              </a:rPr>
              <a:t> </a:t>
            </a:r>
            <a:endParaRPr lang="en-IN" sz="1200" dirty="0">
              <a:effectLst/>
              <a:latin typeface="Calibri" panose="020F0502020204030204" pitchFamily="34" charset="0"/>
              <a:ea typeface="Calibri" panose="020F0502020204030204" pitchFamily="34" charset="0"/>
            </a:endParaRPr>
          </a:p>
        </p:txBody>
      </p:sp>
      <p:pic>
        <p:nvPicPr>
          <p:cNvPr id="4" name="image2.png"/>
          <p:cNvPicPr/>
          <p:nvPr/>
        </p:nvPicPr>
        <p:blipFill>
          <a:blip r:embed="rId2"/>
          <a:srcRect/>
          <a:stretch>
            <a:fillRect/>
          </a:stretch>
        </p:blipFill>
        <p:spPr>
          <a:xfrm>
            <a:off x="4507230" y="4653280"/>
            <a:ext cx="1994535" cy="20129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889635"/>
          </a:xfrm>
        </p:spPr>
        <p:txBody>
          <a:bodyPr/>
          <a:lstStyle/>
          <a:p>
            <a:pPr algn="ctr"/>
            <a:r>
              <a:rPr lang="en-IN" altLang="en-US">
                <a:latin typeface="Times New Roman" panose="02020603050405020304" pitchFamily="18" charset="0"/>
                <a:cs typeface="Times New Roman" panose="02020603050405020304" pitchFamily="18" charset="0"/>
              </a:rPr>
              <a:t>Context Level Diagram</a:t>
            </a:r>
          </a:p>
        </p:txBody>
      </p:sp>
      <p:pic>
        <p:nvPicPr>
          <p:cNvPr id="4" name="Content Placeholder 3"/>
          <p:cNvPicPr>
            <a:picLocks noGrp="1" noChangeAspect="1"/>
          </p:cNvPicPr>
          <p:nvPr>
            <p:ph idx="1"/>
          </p:nvPr>
        </p:nvPicPr>
        <p:blipFill>
          <a:blip r:embed="rId2"/>
          <a:stretch>
            <a:fillRect/>
          </a:stretch>
        </p:blipFill>
        <p:spPr>
          <a:xfrm>
            <a:off x="509270" y="1411605"/>
            <a:ext cx="8591550" cy="39477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latin typeface="Times New Roman" panose="02020603050405020304" pitchFamily="18" charset="0"/>
                <a:cs typeface="Times New Roman" panose="02020603050405020304" pitchFamily="18" charset="0"/>
              </a:rPr>
              <a:t>First Level DFD</a:t>
            </a:r>
          </a:p>
        </p:txBody>
      </p:sp>
      <p:pic>
        <p:nvPicPr>
          <p:cNvPr id="4" name="Content Placeholder 3"/>
          <p:cNvPicPr>
            <a:picLocks noGrp="1" noChangeAspect="1"/>
          </p:cNvPicPr>
          <p:nvPr>
            <p:ph idx="1"/>
          </p:nvPr>
        </p:nvPicPr>
        <p:blipFill>
          <a:blip r:embed="rId2"/>
          <a:stretch>
            <a:fillRect/>
          </a:stretch>
        </p:blipFill>
        <p:spPr>
          <a:xfrm>
            <a:off x="635" y="1432560"/>
            <a:ext cx="9542145" cy="54260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latin typeface="Times New Roman" panose="02020603050405020304" pitchFamily="18" charset="0"/>
                <a:cs typeface="Times New Roman" panose="02020603050405020304" pitchFamily="18" charset="0"/>
              </a:rPr>
              <a:t>Second Level DFD</a:t>
            </a:r>
          </a:p>
        </p:txBody>
      </p:sp>
      <p:pic>
        <p:nvPicPr>
          <p:cNvPr id="1853640327" name="Picture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7350" y="1452880"/>
            <a:ext cx="8472805" cy="479552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77545" y="136525"/>
            <a:ext cx="8596630" cy="176530"/>
          </a:xfrm>
        </p:spPr>
        <p:txBody>
          <a:bodyPr>
            <a:normAutofit fontScale="90000"/>
          </a:bodyPr>
          <a:lstStyle/>
          <a:p>
            <a:endParaRPr lang="en-US"/>
          </a:p>
        </p:txBody>
      </p:sp>
      <p:pic>
        <p:nvPicPr>
          <p:cNvPr id="4" name="Content Placeholder 3"/>
          <p:cNvPicPr>
            <a:picLocks noGrp="1" noChangeAspect="1"/>
          </p:cNvPicPr>
          <p:nvPr>
            <p:ph idx="1"/>
          </p:nvPr>
        </p:nvPicPr>
        <p:blipFill>
          <a:blip r:embed="rId2"/>
          <a:stretch>
            <a:fillRect/>
          </a:stretch>
        </p:blipFill>
        <p:spPr>
          <a:xfrm>
            <a:off x="467360" y="864235"/>
            <a:ext cx="8816975" cy="51295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00438"/>
            <a:ext cx="8596668" cy="3003082"/>
          </a:xfrm>
        </p:spPr>
        <p:txBody>
          <a:bodyPr>
            <a:normAutofit/>
          </a:bodyPr>
          <a:lstStyle/>
          <a:p>
            <a:pPr algn="ctr"/>
            <a:r>
              <a:rPr lang="en-IN" sz="7200" dirty="0">
                <a:latin typeface="Times New Roman" panose="02020603050405020304" pitchFamily="18" charset="0"/>
                <a:cs typeface="Times New Roman" panose="02020603050405020304" pitchFamily="18" charset="0"/>
              </a:rPr>
              <a:t>Chapter no 4</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File design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DF8E-ACDC-CCC9-6262-12A373D100E8}"/>
              </a:ext>
            </a:extLst>
          </p:cNvPr>
          <p:cNvSpPr>
            <a:spLocks noGrp="1"/>
          </p:cNvSpPr>
          <p:nvPr>
            <p:ph type="ctrTitle"/>
          </p:nvPr>
        </p:nvSpPr>
        <p:spPr>
          <a:xfrm>
            <a:off x="1304936" y="510139"/>
            <a:ext cx="7766936" cy="433136"/>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File Design</a:t>
            </a:r>
          </a:p>
        </p:txBody>
      </p:sp>
      <p:sp>
        <p:nvSpPr>
          <p:cNvPr id="3" name="Subtitle 2">
            <a:extLst>
              <a:ext uri="{FF2B5EF4-FFF2-40B4-BE49-F238E27FC236}">
                <a16:creationId xmlns:a16="http://schemas.microsoft.com/office/drawing/2014/main" id="{D8DBA89C-BF4C-96C2-3B08-0B20EDAB76FB}"/>
              </a:ext>
            </a:extLst>
          </p:cNvPr>
          <p:cNvSpPr>
            <a:spLocks noGrp="1"/>
          </p:cNvSpPr>
          <p:nvPr>
            <p:ph type="subTitle" idx="1"/>
          </p:nvPr>
        </p:nvSpPr>
        <p:spPr>
          <a:xfrm>
            <a:off x="1414914" y="1183907"/>
            <a:ext cx="7859089" cy="4937760"/>
          </a:xfrm>
        </p:spPr>
        <p:txBody>
          <a:bodyPr/>
          <a:lstStyle/>
          <a:p>
            <a:pPr algn="l"/>
            <a:r>
              <a:rPr lang="en-IN" dirty="0"/>
              <a:t>Department</a:t>
            </a:r>
          </a:p>
        </p:txBody>
      </p:sp>
      <p:graphicFrame>
        <p:nvGraphicFramePr>
          <p:cNvPr id="4" name="Table 3">
            <a:extLst>
              <a:ext uri="{FF2B5EF4-FFF2-40B4-BE49-F238E27FC236}">
                <a16:creationId xmlns:a16="http://schemas.microsoft.com/office/drawing/2014/main" id="{0C8BB566-851A-0694-EBAA-4F1F8F74090C}"/>
              </a:ext>
            </a:extLst>
          </p:cNvPr>
          <p:cNvGraphicFramePr>
            <a:graphicFrameLocks noGrp="1"/>
          </p:cNvGraphicFramePr>
          <p:nvPr>
            <p:extLst>
              <p:ext uri="{D42A27DB-BD31-4B8C-83A1-F6EECF244321}">
                <p14:modId xmlns:p14="http://schemas.microsoft.com/office/powerpoint/2010/main" val="2011629934"/>
              </p:ext>
            </p:extLst>
          </p:nvPr>
        </p:nvGraphicFramePr>
        <p:xfrm>
          <a:off x="837398" y="1722922"/>
          <a:ext cx="8730113" cy="2743200"/>
        </p:xfrm>
        <a:graphic>
          <a:graphicData uri="http://schemas.openxmlformats.org/drawingml/2006/table">
            <a:tbl>
              <a:tblPr firstRow="1" bandRow="1">
                <a:tableStyleId>{5C22544A-7EE6-4342-B048-85BDC9FD1C3A}</a:tableStyleId>
              </a:tblPr>
              <a:tblGrid>
                <a:gridCol w="1247159">
                  <a:extLst>
                    <a:ext uri="{9D8B030D-6E8A-4147-A177-3AD203B41FA5}">
                      <a16:colId xmlns:a16="http://schemas.microsoft.com/office/drawing/2014/main" val="3661338464"/>
                    </a:ext>
                  </a:extLst>
                </a:gridCol>
                <a:gridCol w="1247159">
                  <a:extLst>
                    <a:ext uri="{9D8B030D-6E8A-4147-A177-3AD203B41FA5}">
                      <a16:colId xmlns:a16="http://schemas.microsoft.com/office/drawing/2014/main" val="3465710220"/>
                    </a:ext>
                  </a:extLst>
                </a:gridCol>
                <a:gridCol w="1247159">
                  <a:extLst>
                    <a:ext uri="{9D8B030D-6E8A-4147-A177-3AD203B41FA5}">
                      <a16:colId xmlns:a16="http://schemas.microsoft.com/office/drawing/2014/main" val="1767152555"/>
                    </a:ext>
                  </a:extLst>
                </a:gridCol>
                <a:gridCol w="981751">
                  <a:extLst>
                    <a:ext uri="{9D8B030D-6E8A-4147-A177-3AD203B41FA5}">
                      <a16:colId xmlns:a16="http://schemas.microsoft.com/office/drawing/2014/main" val="332328103"/>
                    </a:ext>
                  </a:extLst>
                </a:gridCol>
                <a:gridCol w="1512567">
                  <a:extLst>
                    <a:ext uri="{9D8B030D-6E8A-4147-A177-3AD203B41FA5}">
                      <a16:colId xmlns:a16="http://schemas.microsoft.com/office/drawing/2014/main" val="2768403839"/>
                    </a:ext>
                  </a:extLst>
                </a:gridCol>
                <a:gridCol w="1247159">
                  <a:extLst>
                    <a:ext uri="{9D8B030D-6E8A-4147-A177-3AD203B41FA5}">
                      <a16:colId xmlns:a16="http://schemas.microsoft.com/office/drawing/2014/main" val="856762621"/>
                    </a:ext>
                  </a:extLst>
                </a:gridCol>
                <a:gridCol w="1247159">
                  <a:extLst>
                    <a:ext uri="{9D8B030D-6E8A-4147-A177-3AD203B41FA5}">
                      <a16:colId xmlns:a16="http://schemas.microsoft.com/office/drawing/2014/main" val="2298295411"/>
                    </a:ext>
                  </a:extLst>
                </a:gridCol>
              </a:tblGrid>
              <a:tr h="827773">
                <a:tc>
                  <a:txBody>
                    <a:bodyPr/>
                    <a:lstStyle/>
                    <a:p>
                      <a:pPr algn="ctr"/>
                      <a:r>
                        <a:rPr lang="en-IN" dirty="0"/>
                        <a:t>Data Element</a:t>
                      </a:r>
                    </a:p>
                  </a:txBody>
                  <a:tcPr/>
                </a:tc>
                <a:tc>
                  <a:txBody>
                    <a:bodyPr/>
                    <a:lstStyle/>
                    <a:p>
                      <a:pPr algn="ctr"/>
                      <a:r>
                        <a:rPr lang="en-IN" dirty="0"/>
                        <a:t>Description</a:t>
                      </a:r>
                    </a:p>
                  </a:txBody>
                  <a:tcPr/>
                </a:tc>
                <a:tc>
                  <a:txBody>
                    <a:bodyPr/>
                    <a:lstStyle/>
                    <a:p>
                      <a:pPr algn="ctr"/>
                      <a:r>
                        <a:rPr lang="en-IN" dirty="0"/>
                        <a:t>Data type</a:t>
                      </a:r>
                    </a:p>
                  </a:txBody>
                  <a:tcPr/>
                </a:tc>
                <a:tc>
                  <a:txBody>
                    <a:bodyPr/>
                    <a:lstStyle/>
                    <a:p>
                      <a:pPr algn="ctr"/>
                      <a:r>
                        <a:rPr lang="en-IN" dirty="0"/>
                        <a:t>Size</a:t>
                      </a:r>
                    </a:p>
                  </a:txBody>
                  <a:tcPr/>
                </a:tc>
                <a:tc>
                  <a:txBody>
                    <a:bodyPr/>
                    <a:lstStyle/>
                    <a:p>
                      <a:pPr algn="ctr"/>
                      <a:r>
                        <a:rPr lang="en-IN" dirty="0"/>
                        <a:t>List of specific values</a:t>
                      </a:r>
                    </a:p>
                  </a:txBody>
                  <a:tcPr/>
                </a:tc>
                <a:tc>
                  <a:txBody>
                    <a:bodyPr/>
                    <a:lstStyle/>
                    <a:p>
                      <a:pPr algn="ctr"/>
                      <a:r>
                        <a:rPr lang="en-IN" dirty="0"/>
                        <a:t>Data Store</a:t>
                      </a:r>
                    </a:p>
                  </a:txBody>
                  <a:tcPr/>
                </a:tc>
                <a:tc>
                  <a:txBody>
                    <a:bodyPr/>
                    <a:lstStyle/>
                    <a:p>
                      <a:pPr algn="ctr"/>
                      <a:r>
                        <a:rPr lang="en-IN" dirty="0"/>
                        <a:t>Remark</a:t>
                      </a:r>
                    </a:p>
                  </a:txBody>
                  <a:tcPr/>
                </a:tc>
                <a:extLst>
                  <a:ext uri="{0D108BD9-81ED-4DB2-BD59-A6C34878D82A}">
                    <a16:rowId xmlns:a16="http://schemas.microsoft.com/office/drawing/2014/main" val="1473653096"/>
                  </a:ext>
                </a:extLst>
              </a:tr>
              <a:tr h="827773">
                <a:tc>
                  <a:txBody>
                    <a:bodyPr/>
                    <a:lstStyle/>
                    <a:p>
                      <a:r>
                        <a:rPr lang="en-IN" dirty="0" err="1"/>
                        <a:t>d_id</a:t>
                      </a:r>
                      <a:endParaRPr lang="en-IN" dirty="0"/>
                    </a:p>
                  </a:txBody>
                  <a:tcPr/>
                </a:tc>
                <a:tc>
                  <a:txBody>
                    <a:bodyPr/>
                    <a:lstStyle/>
                    <a:p>
                      <a:r>
                        <a:rPr lang="en-IN" dirty="0"/>
                        <a:t>Department id</a:t>
                      </a:r>
                    </a:p>
                  </a:txBody>
                  <a:tcPr/>
                </a:tc>
                <a:tc>
                  <a:txBody>
                    <a:bodyPr/>
                    <a:lstStyle/>
                    <a:p>
                      <a:r>
                        <a:rPr lang="en-IN" dirty="0"/>
                        <a:t>Number</a:t>
                      </a:r>
                    </a:p>
                  </a:txBody>
                  <a:tcPr/>
                </a:tc>
                <a:tc>
                  <a:txBody>
                    <a:bodyPr/>
                    <a:lstStyle/>
                    <a:p>
                      <a:r>
                        <a:rPr lang="en-IN" dirty="0"/>
                        <a:t>10</a:t>
                      </a:r>
                    </a:p>
                  </a:txBody>
                  <a:tcPr/>
                </a:tc>
                <a:tc>
                  <a:txBody>
                    <a:bodyPr/>
                    <a:lstStyle/>
                    <a:p>
                      <a:r>
                        <a:rPr lang="en-IN" dirty="0"/>
                        <a:t>Department id</a:t>
                      </a:r>
                    </a:p>
                  </a:txBody>
                  <a:tcPr/>
                </a:tc>
                <a:tc>
                  <a:txBody>
                    <a:bodyPr/>
                    <a:lstStyle/>
                    <a:p>
                      <a:r>
                        <a:rPr lang="en-IN" dirty="0"/>
                        <a:t>Department id</a:t>
                      </a:r>
                    </a:p>
                  </a:txBody>
                  <a:tcPr/>
                </a:tc>
                <a:tc>
                  <a:txBody>
                    <a:bodyPr/>
                    <a:lstStyle/>
                    <a:p>
                      <a:r>
                        <a:rPr lang="en-IN" dirty="0"/>
                        <a:t>It all contain number</a:t>
                      </a:r>
                    </a:p>
                  </a:txBody>
                  <a:tcPr/>
                </a:tc>
                <a:extLst>
                  <a:ext uri="{0D108BD9-81ED-4DB2-BD59-A6C34878D82A}">
                    <a16:rowId xmlns:a16="http://schemas.microsoft.com/office/drawing/2014/main" val="2042893098"/>
                  </a:ext>
                </a:extLst>
              </a:tr>
              <a:tr h="827773">
                <a:tc>
                  <a:txBody>
                    <a:bodyPr/>
                    <a:lstStyle/>
                    <a:p>
                      <a:r>
                        <a:rPr lang="en-IN" dirty="0" err="1"/>
                        <a:t>d_name</a:t>
                      </a:r>
                      <a:endParaRPr lang="en-IN" dirty="0"/>
                    </a:p>
                  </a:txBody>
                  <a:tcPr/>
                </a:tc>
                <a:tc>
                  <a:txBody>
                    <a:bodyPr/>
                    <a:lstStyle/>
                    <a:p>
                      <a:r>
                        <a:rPr lang="en-IN" dirty="0"/>
                        <a:t>Department name</a:t>
                      </a:r>
                    </a:p>
                  </a:txBody>
                  <a:tcPr/>
                </a:tc>
                <a:tc>
                  <a:txBody>
                    <a:bodyPr/>
                    <a:lstStyle/>
                    <a:p>
                      <a:r>
                        <a:rPr lang="en-IN" dirty="0"/>
                        <a:t>Text</a:t>
                      </a:r>
                    </a:p>
                  </a:txBody>
                  <a:tcPr/>
                </a:tc>
                <a:tc>
                  <a:txBody>
                    <a:bodyPr/>
                    <a:lstStyle/>
                    <a:p>
                      <a:r>
                        <a:rPr lang="en-IN" dirty="0"/>
                        <a:t>20</a:t>
                      </a:r>
                    </a:p>
                  </a:txBody>
                  <a:tcPr/>
                </a:tc>
                <a:tc>
                  <a:txBody>
                    <a:bodyPr/>
                    <a:lstStyle/>
                    <a:p>
                      <a:r>
                        <a:rPr lang="en-IN" dirty="0"/>
                        <a:t>Department name</a:t>
                      </a:r>
                    </a:p>
                  </a:txBody>
                  <a:tcPr/>
                </a:tc>
                <a:tc>
                  <a:txBody>
                    <a:bodyPr/>
                    <a:lstStyle/>
                    <a:p>
                      <a:r>
                        <a:rPr lang="en-IN" dirty="0"/>
                        <a:t>Department id</a:t>
                      </a:r>
                    </a:p>
                  </a:txBody>
                  <a:tcPr/>
                </a:tc>
                <a:tc>
                  <a:txBody>
                    <a:bodyPr/>
                    <a:lstStyle/>
                    <a:p>
                      <a:r>
                        <a:rPr lang="en-IN" dirty="0"/>
                        <a:t>It all contain text</a:t>
                      </a:r>
                    </a:p>
                  </a:txBody>
                  <a:tcPr/>
                </a:tc>
                <a:extLst>
                  <a:ext uri="{0D108BD9-81ED-4DB2-BD59-A6C34878D82A}">
                    <a16:rowId xmlns:a16="http://schemas.microsoft.com/office/drawing/2014/main" val="1456728623"/>
                  </a:ext>
                </a:extLst>
              </a:tr>
            </a:tbl>
          </a:graphicData>
        </a:graphic>
      </p:graphicFrame>
    </p:spTree>
    <p:extLst>
      <p:ext uri="{BB962C8B-B14F-4D97-AF65-F5344CB8AC3E}">
        <p14:creationId xmlns:p14="http://schemas.microsoft.com/office/powerpoint/2010/main" val="369120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281E68B-785D-656C-D5F5-A23D87917AEB}"/>
              </a:ext>
            </a:extLst>
          </p:cNvPr>
          <p:cNvGraphicFramePr>
            <a:graphicFrameLocks noGrp="1"/>
          </p:cNvGraphicFramePr>
          <p:nvPr>
            <p:extLst>
              <p:ext uri="{D42A27DB-BD31-4B8C-83A1-F6EECF244321}">
                <p14:modId xmlns:p14="http://schemas.microsoft.com/office/powerpoint/2010/main" val="1680161316"/>
              </p:ext>
            </p:extLst>
          </p:nvPr>
        </p:nvGraphicFramePr>
        <p:xfrm>
          <a:off x="529388" y="735093"/>
          <a:ext cx="8912994" cy="2468880"/>
        </p:xfrm>
        <a:graphic>
          <a:graphicData uri="http://schemas.openxmlformats.org/drawingml/2006/table">
            <a:tbl>
              <a:tblPr firstRow="1" bandRow="1">
                <a:tableStyleId>{5C22544A-7EE6-4342-B048-85BDC9FD1C3A}</a:tableStyleId>
              </a:tblPr>
              <a:tblGrid>
                <a:gridCol w="1174282">
                  <a:extLst>
                    <a:ext uri="{9D8B030D-6E8A-4147-A177-3AD203B41FA5}">
                      <a16:colId xmlns:a16="http://schemas.microsoft.com/office/drawing/2014/main" val="1777384836"/>
                    </a:ext>
                  </a:extLst>
                </a:gridCol>
                <a:gridCol w="1429907">
                  <a:extLst>
                    <a:ext uri="{9D8B030D-6E8A-4147-A177-3AD203B41FA5}">
                      <a16:colId xmlns:a16="http://schemas.microsoft.com/office/drawing/2014/main" val="981981974"/>
                    </a:ext>
                  </a:extLst>
                </a:gridCol>
                <a:gridCol w="1111164">
                  <a:extLst>
                    <a:ext uri="{9D8B030D-6E8A-4147-A177-3AD203B41FA5}">
                      <a16:colId xmlns:a16="http://schemas.microsoft.com/office/drawing/2014/main" val="3444428695"/>
                    </a:ext>
                  </a:extLst>
                </a:gridCol>
                <a:gridCol w="1145405">
                  <a:extLst>
                    <a:ext uri="{9D8B030D-6E8A-4147-A177-3AD203B41FA5}">
                      <a16:colId xmlns:a16="http://schemas.microsoft.com/office/drawing/2014/main" val="1019170535"/>
                    </a:ext>
                  </a:extLst>
                </a:gridCol>
                <a:gridCol w="1328288">
                  <a:extLst>
                    <a:ext uri="{9D8B030D-6E8A-4147-A177-3AD203B41FA5}">
                      <a16:colId xmlns:a16="http://schemas.microsoft.com/office/drawing/2014/main" val="582529235"/>
                    </a:ext>
                  </a:extLst>
                </a:gridCol>
                <a:gridCol w="1309035">
                  <a:extLst>
                    <a:ext uri="{9D8B030D-6E8A-4147-A177-3AD203B41FA5}">
                      <a16:colId xmlns:a16="http://schemas.microsoft.com/office/drawing/2014/main" val="1265790962"/>
                    </a:ext>
                  </a:extLst>
                </a:gridCol>
                <a:gridCol w="1414913">
                  <a:extLst>
                    <a:ext uri="{9D8B030D-6E8A-4147-A177-3AD203B41FA5}">
                      <a16:colId xmlns:a16="http://schemas.microsoft.com/office/drawing/2014/main" val="2279690068"/>
                    </a:ext>
                  </a:extLst>
                </a:gridCol>
              </a:tblGrid>
              <a:tr h="339735">
                <a:tc>
                  <a:txBody>
                    <a:bodyPr/>
                    <a:lstStyle/>
                    <a:p>
                      <a:pPr algn="ctr"/>
                      <a:r>
                        <a:rPr lang="en-IN" dirty="0"/>
                        <a:t>Data Elements</a:t>
                      </a:r>
                    </a:p>
                  </a:txBody>
                  <a:tcPr/>
                </a:tc>
                <a:tc>
                  <a:txBody>
                    <a:bodyPr/>
                    <a:lstStyle/>
                    <a:p>
                      <a:pPr algn="ctr"/>
                      <a:br>
                        <a:rPr lang="en-IN" dirty="0"/>
                      </a:br>
                      <a:r>
                        <a:rPr lang="en-IN" dirty="0"/>
                        <a:t>Description</a:t>
                      </a:r>
                    </a:p>
                  </a:txBody>
                  <a:tcPr/>
                </a:tc>
                <a:tc>
                  <a:txBody>
                    <a:bodyPr/>
                    <a:lstStyle/>
                    <a:p>
                      <a:pPr algn="ctr"/>
                      <a:r>
                        <a:rPr lang="en-IN" dirty="0"/>
                        <a:t>Data type</a:t>
                      </a:r>
                    </a:p>
                  </a:txBody>
                  <a:tcPr/>
                </a:tc>
                <a:tc>
                  <a:txBody>
                    <a:bodyPr/>
                    <a:lstStyle/>
                    <a:p>
                      <a:pPr algn="ctr"/>
                      <a:r>
                        <a:rPr lang="en-IN" dirty="0"/>
                        <a:t>Size</a:t>
                      </a:r>
                    </a:p>
                  </a:txBody>
                  <a:tcPr/>
                </a:tc>
                <a:tc>
                  <a:txBody>
                    <a:bodyPr/>
                    <a:lstStyle/>
                    <a:p>
                      <a:pPr algn="ctr"/>
                      <a:r>
                        <a:rPr lang="en-IN" dirty="0"/>
                        <a:t>List of specific values</a:t>
                      </a:r>
                    </a:p>
                  </a:txBody>
                  <a:tcPr/>
                </a:tc>
                <a:tc>
                  <a:txBody>
                    <a:bodyPr/>
                    <a:lstStyle/>
                    <a:p>
                      <a:pPr algn="ctr"/>
                      <a:r>
                        <a:rPr lang="en-IN" dirty="0"/>
                        <a:t>Data store</a:t>
                      </a:r>
                    </a:p>
                  </a:txBody>
                  <a:tcPr/>
                </a:tc>
                <a:tc>
                  <a:txBody>
                    <a:bodyPr/>
                    <a:lstStyle/>
                    <a:p>
                      <a:pPr algn="ctr"/>
                      <a:r>
                        <a:rPr lang="en-IN" dirty="0"/>
                        <a:t>Remarks</a:t>
                      </a:r>
                    </a:p>
                  </a:txBody>
                  <a:tcPr/>
                </a:tc>
                <a:extLst>
                  <a:ext uri="{0D108BD9-81ED-4DB2-BD59-A6C34878D82A}">
                    <a16:rowId xmlns:a16="http://schemas.microsoft.com/office/drawing/2014/main" val="1467729153"/>
                  </a:ext>
                </a:extLst>
              </a:tr>
              <a:tr h="370840">
                <a:tc>
                  <a:txBody>
                    <a:bodyPr/>
                    <a:lstStyle/>
                    <a:p>
                      <a:r>
                        <a:rPr lang="en-IN" dirty="0" err="1"/>
                        <a:t>sid</a:t>
                      </a:r>
                      <a:endParaRPr lang="en-IN" dirty="0"/>
                    </a:p>
                  </a:txBody>
                  <a:tcPr/>
                </a:tc>
                <a:tc>
                  <a:txBody>
                    <a:bodyPr/>
                    <a:lstStyle/>
                    <a:p>
                      <a:r>
                        <a:rPr lang="en-IN" dirty="0"/>
                        <a:t>Student id</a:t>
                      </a:r>
                    </a:p>
                  </a:txBody>
                  <a:tcPr/>
                </a:tc>
                <a:tc>
                  <a:txBody>
                    <a:bodyPr/>
                    <a:lstStyle/>
                    <a:p>
                      <a:r>
                        <a:rPr lang="en-IN" dirty="0"/>
                        <a:t>Number</a:t>
                      </a:r>
                    </a:p>
                  </a:txBody>
                  <a:tcPr/>
                </a:tc>
                <a:tc>
                  <a:txBody>
                    <a:bodyPr/>
                    <a:lstStyle/>
                    <a:p>
                      <a:r>
                        <a:rPr lang="en-IN" dirty="0"/>
                        <a:t>10</a:t>
                      </a:r>
                    </a:p>
                  </a:txBody>
                  <a:tcPr/>
                </a:tc>
                <a:tc>
                  <a:txBody>
                    <a:bodyPr/>
                    <a:lstStyle/>
                    <a:p>
                      <a:r>
                        <a:rPr lang="en-IN" dirty="0"/>
                        <a:t>Student id</a:t>
                      </a:r>
                    </a:p>
                  </a:txBody>
                  <a:tcPr/>
                </a:tc>
                <a:tc>
                  <a:txBody>
                    <a:bodyPr/>
                    <a:lstStyle/>
                    <a:p>
                      <a:r>
                        <a:rPr lang="en-IN" dirty="0"/>
                        <a:t>Student id</a:t>
                      </a:r>
                    </a:p>
                  </a:txBody>
                  <a:tcPr/>
                </a:tc>
                <a:tc>
                  <a:txBody>
                    <a:bodyPr/>
                    <a:lstStyle/>
                    <a:p>
                      <a:r>
                        <a:rPr lang="en-IN" dirty="0"/>
                        <a:t>It contain all number </a:t>
                      </a:r>
                    </a:p>
                  </a:txBody>
                  <a:tcPr/>
                </a:tc>
                <a:extLst>
                  <a:ext uri="{0D108BD9-81ED-4DB2-BD59-A6C34878D82A}">
                    <a16:rowId xmlns:a16="http://schemas.microsoft.com/office/drawing/2014/main" val="349497392"/>
                  </a:ext>
                </a:extLst>
              </a:tr>
              <a:tr h="370840">
                <a:tc>
                  <a:txBody>
                    <a:bodyPr/>
                    <a:lstStyle/>
                    <a:p>
                      <a:r>
                        <a:rPr lang="en-IN" dirty="0" err="1"/>
                        <a:t>sname</a:t>
                      </a:r>
                      <a:endParaRPr lang="en-IN" dirty="0"/>
                    </a:p>
                  </a:txBody>
                  <a:tcPr/>
                </a:tc>
                <a:tc>
                  <a:txBody>
                    <a:bodyPr/>
                    <a:lstStyle/>
                    <a:p>
                      <a:r>
                        <a:rPr lang="en-IN" dirty="0"/>
                        <a:t>Student name</a:t>
                      </a:r>
                    </a:p>
                  </a:txBody>
                  <a:tcPr/>
                </a:tc>
                <a:tc>
                  <a:txBody>
                    <a:bodyPr/>
                    <a:lstStyle/>
                    <a:p>
                      <a:r>
                        <a:rPr lang="en-IN" dirty="0"/>
                        <a:t>Text</a:t>
                      </a:r>
                    </a:p>
                  </a:txBody>
                  <a:tcPr/>
                </a:tc>
                <a:tc>
                  <a:txBody>
                    <a:bodyPr/>
                    <a:lstStyle/>
                    <a:p>
                      <a:r>
                        <a:rPr lang="en-IN" dirty="0"/>
                        <a:t>20</a:t>
                      </a:r>
                    </a:p>
                  </a:txBody>
                  <a:tcPr/>
                </a:tc>
                <a:tc>
                  <a:txBody>
                    <a:bodyPr/>
                    <a:lstStyle/>
                    <a:p>
                      <a:r>
                        <a:rPr lang="en-IN" dirty="0"/>
                        <a:t>Student name</a:t>
                      </a:r>
                    </a:p>
                  </a:txBody>
                  <a:tcPr/>
                </a:tc>
                <a:tc>
                  <a:txBody>
                    <a:bodyPr/>
                    <a:lstStyle/>
                    <a:p>
                      <a:r>
                        <a:rPr lang="en-IN" dirty="0"/>
                        <a:t>Student name</a:t>
                      </a:r>
                    </a:p>
                  </a:txBody>
                  <a:tcPr/>
                </a:tc>
                <a:tc>
                  <a:txBody>
                    <a:bodyPr/>
                    <a:lstStyle/>
                    <a:p>
                      <a:r>
                        <a:rPr lang="en-IN" dirty="0"/>
                        <a:t>It all contain text</a:t>
                      </a:r>
                    </a:p>
                  </a:txBody>
                  <a:tcPr/>
                </a:tc>
                <a:extLst>
                  <a:ext uri="{0D108BD9-81ED-4DB2-BD59-A6C34878D82A}">
                    <a16:rowId xmlns:a16="http://schemas.microsoft.com/office/drawing/2014/main" val="1327298458"/>
                  </a:ext>
                </a:extLst>
              </a:tr>
            </a:tbl>
          </a:graphicData>
        </a:graphic>
      </p:graphicFrame>
      <p:sp>
        <p:nvSpPr>
          <p:cNvPr id="3" name="TextBox 2">
            <a:extLst>
              <a:ext uri="{FF2B5EF4-FFF2-40B4-BE49-F238E27FC236}">
                <a16:creationId xmlns:a16="http://schemas.microsoft.com/office/drawing/2014/main" id="{9DBD648E-700B-A7EC-15CD-4AE30FC20A22}"/>
              </a:ext>
            </a:extLst>
          </p:cNvPr>
          <p:cNvSpPr txBox="1"/>
          <p:nvPr/>
        </p:nvSpPr>
        <p:spPr>
          <a:xfrm>
            <a:off x="847023" y="365761"/>
            <a:ext cx="8065971" cy="369332"/>
          </a:xfrm>
          <a:prstGeom prst="rect">
            <a:avLst/>
          </a:prstGeom>
          <a:noFill/>
        </p:spPr>
        <p:txBody>
          <a:bodyPr wrap="square" rtlCol="0">
            <a:spAutoFit/>
          </a:bodyPr>
          <a:lstStyle/>
          <a:p>
            <a:r>
              <a:rPr lang="en-IN" dirty="0">
                <a:solidFill>
                  <a:schemeClr val="bg1">
                    <a:lumMod val="50000"/>
                  </a:schemeClr>
                </a:solidFill>
              </a:rPr>
              <a:t>Student</a:t>
            </a:r>
          </a:p>
        </p:txBody>
      </p:sp>
      <p:graphicFrame>
        <p:nvGraphicFramePr>
          <p:cNvPr id="4" name="Table 3">
            <a:extLst>
              <a:ext uri="{FF2B5EF4-FFF2-40B4-BE49-F238E27FC236}">
                <a16:creationId xmlns:a16="http://schemas.microsoft.com/office/drawing/2014/main" id="{C7FD810C-8CA2-31F1-57EA-274A1035B6EF}"/>
              </a:ext>
            </a:extLst>
          </p:cNvPr>
          <p:cNvGraphicFramePr>
            <a:graphicFrameLocks noGrp="1"/>
          </p:cNvGraphicFramePr>
          <p:nvPr>
            <p:extLst>
              <p:ext uri="{D42A27DB-BD31-4B8C-83A1-F6EECF244321}">
                <p14:modId xmlns:p14="http://schemas.microsoft.com/office/powerpoint/2010/main" val="3121679366"/>
              </p:ext>
            </p:extLst>
          </p:nvPr>
        </p:nvGraphicFramePr>
        <p:xfrm>
          <a:off x="481263" y="3654029"/>
          <a:ext cx="8961121" cy="2708271"/>
        </p:xfrm>
        <a:graphic>
          <a:graphicData uri="http://schemas.openxmlformats.org/drawingml/2006/table">
            <a:tbl>
              <a:tblPr firstRow="1" bandRow="1">
                <a:tableStyleId>{5C22544A-7EE6-4342-B048-85BDC9FD1C3A}</a:tableStyleId>
              </a:tblPr>
              <a:tblGrid>
                <a:gridCol w="1232034">
                  <a:extLst>
                    <a:ext uri="{9D8B030D-6E8A-4147-A177-3AD203B41FA5}">
                      <a16:colId xmlns:a16="http://schemas.microsoft.com/office/drawing/2014/main" val="913903342"/>
                    </a:ext>
                  </a:extLst>
                </a:gridCol>
                <a:gridCol w="1463040">
                  <a:extLst>
                    <a:ext uri="{9D8B030D-6E8A-4147-A177-3AD203B41FA5}">
                      <a16:colId xmlns:a16="http://schemas.microsoft.com/office/drawing/2014/main" val="4071870015"/>
                    </a:ext>
                  </a:extLst>
                </a:gridCol>
                <a:gridCol w="1299410">
                  <a:extLst>
                    <a:ext uri="{9D8B030D-6E8A-4147-A177-3AD203B41FA5}">
                      <a16:colId xmlns:a16="http://schemas.microsoft.com/office/drawing/2014/main" val="4229779203"/>
                    </a:ext>
                  </a:extLst>
                </a:gridCol>
                <a:gridCol w="875899">
                  <a:extLst>
                    <a:ext uri="{9D8B030D-6E8A-4147-A177-3AD203B41FA5}">
                      <a16:colId xmlns:a16="http://schemas.microsoft.com/office/drawing/2014/main" val="242545164"/>
                    </a:ext>
                  </a:extLst>
                </a:gridCol>
                <a:gridCol w="1241659">
                  <a:extLst>
                    <a:ext uri="{9D8B030D-6E8A-4147-A177-3AD203B41FA5}">
                      <a16:colId xmlns:a16="http://schemas.microsoft.com/office/drawing/2014/main" val="4290186524"/>
                    </a:ext>
                  </a:extLst>
                </a:gridCol>
                <a:gridCol w="1366788">
                  <a:extLst>
                    <a:ext uri="{9D8B030D-6E8A-4147-A177-3AD203B41FA5}">
                      <a16:colId xmlns:a16="http://schemas.microsoft.com/office/drawing/2014/main" val="560083184"/>
                    </a:ext>
                  </a:extLst>
                </a:gridCol>
                <a:gridCol w="1482291">
                  <a:extLst>
                    <a:ext uri="{9D8B030D-6E8A-4147-A177-3AD203B41FA5}">
                      <a16:colId xmlns:a16="http://schemas.microsoft.com/office/drawing/2014/main" val="1443964046"/>
                    </a:ext>
                  </a:extLst>
                </a:gridCol>
              </a:tblGrid>
              <a:tr h="1292835">
                <a:tc>
                  <a:txBody>
                    <a:bodyPr/>
                    <a:lstStyle/>
                    <a:p>
                      <a:pPr algn="ctr"/>
                      <a:r>
                        <a:rPr lang="en-IN" dirty="0"/>
                        <a:t>Data Elements</a:t>
                      </a:r>
                    </a:p>
                  </a:txBody>
                  <a:tcPr/>
                </a:tc>
                <a:tc>
                  <a:txBody>
                    <a:bodyPr/>
                    <a:lstStyle/>
                    <a:p>
                      <a:pPr algn="ctr"/>
                      <a:br>
                        <a:rPr lang="en-IN" dirty="0"/>
                      </a:br>
                      <a:r>
                        <a:rPr lang="en-IN" dirty="0"/>
                        <a:t>Description</a:t>
                      </a:r>
                    </a:p>
                  </a:txBody>
                  <a:tcPr/>
                </a:tc>
                <a:tc>
                  <a:txBody>
                    <a:bodyPr/>
                    <a:lstStyle/>
                    <a:p>
                      <a:pPr algn="ctr"/>
                      <a:r>
                        <a:rPr lang="en-IN" dirty="0"/>
                        <a:t>Data type</a:t>
                      </a:r>
                    </a:p>
                  </a:txBody>
                  <a:tcPr/>
                </a:tc>
                <a:tc>
                  <a:txBody>
                    <a:bodyPr/>
                    <a:lstStyle/>
                    <a:p>
                      <a:pPr algn="ctr"/>
                      <a:r>
                        <a:rPr lang="en-IN" dirty="0"/>
                        <a:t>Size</a:t>
                      </a:r>
                    </a:p>
                  </a:txBody>
                  <a:tcPr/>
                </a:tc>
                <a:tc>
                  <a:txBody>
                    <a:bodyPr/>
                    <a:lstStyle/>
                    <a:p>
                      <a:pPr algn="ctr"/>
                      <a:r>
                        <a:rPr lang="en-IN" dirty="0"/>
                        <a:t>List of specific values</a:t>
                      </a:r>
                    </a:p>
                  </a:txBody>
                  <a:tcPr/>
                </a:tc>
                <a:tc>
                  <a:txBody>
                    <a:bodyPr/>
                    <a:lstStyle/>
                    <a:p>
                      <a:pPr algn="ctr"/>
                      <a:r>
                        <a:rPr lang="en-IN" dirty="0"/>
                        <a:t>Data store</a:t>
                      </a:r>
                    </a:p>
                  </a:txBody>
                  <a:tcPr/>
                </a:tc>
                <a:tc>
                  <a:txBody>
                    <a:bodyPr/>
                    <a:lstStyle/>
                    <a:p>
                      <a:pPr algn="ctr"/>
                      <a:r>
                        <a:rPr lang="en-IN" dirty="0"/>
                        <a:t>Remarks</a:t>
                      </a:r>
                    </a:p>
                  </a:txBody>
                  <a:tcPr/>
                </a:tc>
                <a:extLst>
                  <a:ext uri="{0D108BD9-81ED-4DB2-BD59-A6C34878D82A}">
                    <a16:rowId xmlns:a16="http://schemas.microsoft.com/office/drawing/2014/main" val="106767906"/>
                  </a:ext>
                </a:extLst>
              </a:tr>
              <a:tr h="707718">
                <a:tc>
                  <a:txBody>
                    <a:bodyPr/>
                    <a:lstStyle/>
                    <a:p>
                      <a:r>
                        <a:rPr lang="en-IN" dirty="0"/>
                        <a:t>id</a:t>
                      </a:r>
                    </a:p>
                  </a:txBody>
                  <a:tcPr/>
                </a:tc>
                <a:tc>
                  <a:txBody>
                    <a:bodyPr/>
                    <a:lstStyle/>
                    <a:p>
                      <a:r>
                        <a:rPr lang="en-IN" dirty="0"/>
                        <a:t>id</a:t>
                      </a:r>
                    </a:p>
                  </a:txBody>
                  <a:tcPr/>
                </a:tc>
                <a:tc>
                  <a:txBody>
                    <a:bodyPr/>
                    <a:lstStyle/>
                    <a:p>
                      <a:r>
                        <a:rPr lang="en-IN" dirty="0"/>
                        <a:t>Number</a:t>
                      </a:r>
                    </a:p>
                  </a:txBody>
                  <a:tcPr/>
                </a:tc>
                <a:tc>
                  <a:txBody>
                    <a:bodyPr/>
                    <a:lstStyle/>
                    <a:p>
                      <a:r>
                        <a:rPr lang="en-IN" dirty="0"/>
                        <a:t>10</a:t>
                      </a:r>
                    </a:p>
                  </a:txBody>
                  <a:tcPr/>
                </a:tc>
                <a:tc>
                  <a:txBody>
                    <a:bodyPr/>
                    <a:lstStyle/>
                    <a:p>
                      <a:r>
                        <a:rPr lang="en-IN" dirty="0"/>
                        <a:t>id</a:t>
                      </a:r>
                    </a:p>
                  </a:txBody>
                  <a:tcPr/>
                </a:tc>
                <a:tc>
                  <a:txBody>
                    <a:bodyPr/>
                    <a:lstStyle/>
                    <a:p>
                      <a:r>
                        <a:rPr lang="en-IN" dirty="0"/>
                        <a:t>id</a:t>
                      </a:r>
                    </a:p>
                  </a:txBody>
                  <a:tcPr/>
                </a:tc>
                <a:tc>
                  <a:txBody>
                    <a:bodyPr/>
                    <a:lstStyle/>
                    <a:p>
                      <a:r>
                        <a:rPr lang="en-IN" dirty="0"/>
                        <a:t>It contain all number</a:t>
                      </a:r>
                    </a:p>
                  </a:txBody>
                  <a:tcPr/>
                </a:tc>
                <a:extLst>
                  <a:ext uri="{0D108BD9-81ED-4DB2-BD59-A6C34878D82A}">
                    <a16:rowId xmlns:a16="http://schemas.microsoft.com/office/drawing/2014/main" val="3981661647"/>
                  </a:ext>
                </a:extLst>
              </a:tr>
              <a:tr h="707718">
                <a:tc>
                  <a:txBody>
                    <a:bodyPr/>
                    <a:lstStyle/>
                    <a:p>
                      <a:r>
                        <a:rPr lang="en-IN" dirty="0"/>
                        <a:t>name</a:t>
                      </a:r>
                    </a:p>
                  </a:txBody>
                  <a:tcPr/>
                </a:tc>
                <a:tc>
                  <a:txBody>
                    <a:bodyPr/>
                    <a:lstStyle/>
                    <a:p>
                      <a:r>
                        <a:rPr lang="en-IN" dirty="0"/>
                        <a:t>name</a:t>
                      </a:r>
                    </a:p>
                  </a:txBody>
                  <a:tcPr/>
                </a:tc>
                <a:tc>
                  <a:txBody>
                    <a:bodyPr/>
                    <a:lstStyle/>
                    <a:p>
                      <a:r>
                        <a:rPr lang="en-IN" dirty="0" err="1"/>
                        <a:t>yext</a:t>
                      </a:r>
                      <a:endParaRPr lang="en-IN" dirty="0"/>
                    </a:p>
                  </a:txBody>
                  <a:tcPr/>
                </a:tc>
                <a:tc>
                  <a:txBody>
                    <a:bodyPr/>
                    <a:lstStyle/>
                    <a:p>
                      <a:r>
                        <a:rPr lang="en-IN" dirty="0"/>
                        <a:t>20</a:t>
                      </a:r>
                    </a:p>
                  </a:txBody>
                  <a:tcPr/>
                </a:tc>
                <a:tc>
                  <a:txBody>
                    <a:bodyPr/>
                    <a:lstStyle/>
                    <a:p>
                      <a:r>
                        <a:rPr lang="en-IN" dirty="0"/>
                        <a:t>name</a:t>
                      </a:r>
                    </a:p>
                  </a:txBody>
                  <a:tcPr/>
                </a:tc>
                <a:tc>
                  <a:txBody>
                    <a:bodyPr/>
                    <a:lstStyle/>
                    <a:p>
                      <a:r>
                        <a:rPr lang="en-IN" dirty="0"/>
                        <a:t>name</a:t>
                      </a:r>
                    </a:p>
                  </a:txBody>
                  <a:tcPr/>
                </a:tc>
                <a:tc>
                  <a:txBody>
                    <a:bodyPr/>
                    <a:lstStyle/>
                    <a:p>
                      <a:r>
                        <a:rPr lang="en-IN" dirty="0"/>
                        <a:t>It contain all text</a:t>
                      </a:r>
                    </a:p>
                  </a:txBody>
                  <a:tcPr/>
                </a:tc>
                <a:extLst>
                  <a:ext uri="{0D108BD9-81ED-4DB2-BD59-A6C34878D82A}">
                    <a16:rowId xmlns:a16="http://schemas.microsoft.com/office/drawing/2014/main" val="722820712"/>
                  </a:ext>
                </a:extLst>
              </a:tr>
            </a:tbl>
          </a:graphicData>
        </a:graphic>
      </p:graphicFrame>
      <p:sp>
        <p:nvSpPr>
          <p:cNvPr id="6" name="TextBox 5">
            <a:extLst>
              <a:ext uri="{FF2B5EF4-FFF2-40B4-BE49-F238E27FC236}">
                <a16:creationId xmlns:a16="http://schemas.microsoft.com/office/drawing/2014/main" id="{F7130479-705D-6285-943A-0E24AA7B8D48}"/>
              </a:ext>
            </a:extLst>
          </p:cNvPr>
          <p:cNvSpPr txBox="1"/>
          <p:nvPr/>
        </p:nvSpPr>
        <p:spPr>
          <a:xfrm>
            <a:off x="481263" y="3215931"/>
            <a:ext cx="8912994" cy="369332"/>
          </a:xfrm>
          <a:prstGeom prst="rect">
            <a:avLst/>
          </a:prstGeom>
          <a:noFill/>
        </p:spPr>
        <p:txBody>
          <a:bodyPr wrap="square" rtlCol="0">
            <a:spAutoFit/>
          </a:bodyPr>
          <a:lstStyle/>
          <a:p>
            <a:r>
              <a:rPr lang="en-IN" dirty="0">
                <a:solidFill>
                  <a:schemeClr val="bg1">
                    <a:lumMod val="50000"/>
                  </a:schemeClr>
                </a:solidFill>
              </a:rPr>
              <a:t>Recognition</a:t>
            </a:r>
          </a:p>
        </p:txBody>
      </p:sp>
    </p:spTree>
    <p:extLst>
      <p:ext uri="{BB962C8B-B14F-4D97-AF65-F5344CB8AC3E}">
        <p14:creationId xmlns:p14="http://schemas.microsoft.com/office/powerpoint/2010/main" val="141007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15427"/>
            <a:ext cx="8596668" cy="4206239"/>
          </a:xfrm>
        </p:spPr>
        <p:txBody>
          <a:bodyPr/>
          <a:lstStyle/>
          <a:p>
            <a:pPr algn="ctr"/>
            <a:r>
              <a:rPr lang="en-IN" sz="7200" dirty="0">
                <a:latin typeface="Times New Roman" panose="02020603050405020304" pitchFamily="18" charset="0"/>
                <a:cs typeface="Times New Roman" panose="02020603050405020304" pitchFamily="18" charset="0"/>
              </a:rPr>
              <a:t>Chapter no 5</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Table design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557" y="344727"/>
            <a:ext cx="7766936" cy="916182"/>
          </a:xfrm>
        </p:spPr>
        <p:txBody>
          <a:bodyPr/>
          <a:lstStyle/>
          <a:p>
            <a:pPr algn="ctr"/>
            <a:r>
              <a:rPr lang="en-IN" sz="3600" dirty="0">
                <a:latin typeface="Times New Roman" panose="02020603050405020304" pitchFamily="18" charset="0"/>
                <a:cs typeface="Times New Roman" panose="02020603050405020304" pitchFamily="18" charset="0"/>
              </a:rPr>
              <a:t>Table design</a:t>
            </a:r>
          </a:p>
        </p:txBody>
      </p:sp>
      <p:sp>
        <p:nvSpPr>
          <p:cNvPr id="3" name="Subtitle 2"/>
          <p:cNvSpPr>
            <a:spLocks noGrp="1"/>
          </p:cNvSpPr>
          <p:nvPr>
            <p:ph type="subTitle" idx="1"/>
          </p:nvPr>
        </p:nvSpPr>
        <p:spPr>
          <a:xfrm>
            <a:off x="972152" y="1328287"/>
            <a:ext cx="8301851" cy="3819446"/>
          </a:xfrm>
        </p:spPr>
        <p:txBody>
          <a:bodyPr/>
          <a:lstStyle/>
          <a:p>
            <a:pPr algn="l"/>
            <a:r>
              <a:rPr lang="en-IN" dirty="0"/>
              <a:t>Table name : Department</a:t>
            </a:r>
          </a:p>
        </p:txBody>
      </p:sp>
      <p:graphicFrame>
        <p:nvGraphicFramePr>
          <p:cNvPr id="4" name="Table 3"/>
          <p:cNvGraphicFramePr>
            <a:graphicFrameLocks noGrp="1"/>
          </p:cNvGraphicFramePr>
          <p:nvPr/>
        </p:nvGraphicFramePr>
        <p:xfrm>
          <a:off x="779646" y="1950230"/>
          <a:ext cx="8903367" cy="1478769"/>
        </p:xfrm>
        <a:graphic>
          <a:graphicData uri="http://schemas.openxmlformats.org/drawingml/2006/table">
            <a:tbl>
              <a:tblPr firstRow="1" bandRow="1">
                <a:tableStyleId>{5C22544A-7EE6-4342-B048-85BDC9FD1C3A}</a:tableStyleId>
              </a:tblPr>
              <a:tblGrid>
                <a:gridCol w="938042">
                  <a:extLst>
                    <a:ext uri="{9D8B030D-6E8A-4147-A177-3AD203B41FA5}">
                      <a16:colId xmlns:a16="http://schemas.microsoft.com/office/drawing/2014/main" val="20000"/>
                    </a:ext>
                  </a:extLst>
                </a:gridCol>
                <a:gridCol w="1218017">
                  <a:extLst>
                    <a:ext uri="{9D8B030D-6E8A-4147-A177-3AD203B41FA5}">
                      <a16:colId xmlns:a16="http://schemas.microsoft.com/office/drawing/2014/main" val="20001"/>
                    </a:ext>
                  </a:extLst>
                </a:gridCol>
                <a:gridCol w="1193533">
                  <a:extLst>
                    <a:ext uri="{9D8B030D-6E8A-4147-A177-3AD203B41FA5}">
                      <a16:colId xmlns:a16="http://schemas.microsoft.com/office/drawing/2014/main" val="20002"/>
                    </a:ext>
                  </a:extLst>
                </a:gridCol>
                <a:gridCol w="646054">
                  <a:extLst>
                    <a:ext uri="{9D8B030D-6E8A-4147-A177-3AD203B41FA5}">
                      <a16:colId xmlns:a16="http://schemas.microsoft.com/office/drawing/2014/main" val="20003"/>
                    </a:ext>
                  </a:extLst>
                </a:gridCol>
                <a:gridCol w="2277387">
                  <a:extLst>
                    <a:ext uri="{9D8B030D-6E8A-4147-A177-3AD203B41FA5}">
                      <a16:colId xmlns:a16="http://schemas.microsoft.com/office/drawing/2014/main" val="20004"/>
                    </a:ext>
                  </a:extLst>
                </a:gridCol>
                <a:gridCol w="2630334">
                  <a:extLst>
                    <a:ext uri="{9D8B030D-6E8A-4147-A177-3AD203B41FA5}">
                      <a16:colId xmlns:a16="http://schemas.microsoft.com/office/drawing/2014/main" val="20005"/>
                    </a:ext>
                  </a:extLst>
                </a:gridCol>
              </a:tblGrid>
              <a:tr h="492923">
                <a:tc>
                  <a:txBody>
                    <a:bodyPr/>
                    <a:lstStyle/>
                    <a:p>
                      <a:pPr algn="ctr"/>
                      <a:r>
                        <a:rPr lang="en-IN" dirty="0"/>
                        <a:t>Sr no</a:t>
                      </a:r>
                    </a:p>
                  </a:txBody>
                  <a:tcPr/>
                </a:tc>
                <a:tc>
                  <a:txBody>
                    <a:bodyPr/>
                    <a:lstStyle/>
                    <a:p>
                      <a:pPr algn="ctr"/>
                      <a:r>
                        <a:rPr lang="en-IN" dirty="0"/>
                        <a:t>Attribute</a:t>
                      </a:r>
                    </a:p>
                  </a:txBody>
                  <a:tcPr/>
                </a:tc>
                <a:tc>
                  <a:txBody>
                    <a:bodyPr/>
                    <a:lstStyle/>
                    <a:p>
                      <a:pPr algn="ctr"/>
                      <a:r>
                        <a:rPr lang="en-IN" dirty="0"/>
                        <a:t>datatype</a:t>
                      </a:r>
                    </a:p>
                  </a:txBody>
                  <a:tcPr/>
                </a:tc>
                <a:tc>
                  <a:txBody>
                    <a:bodyPr/>
                    <a:lstStyle/>
                    <a:p>
                      <a:pPr algn="ctr"/>
                      <a:r>
                        <a:rPr lang="en-IN" dirty="0"/>
                        <a:t>size</a:t>
                      </a:r>
                    </a:p>
                  </a:txBody>
                  <a:tcPr/>
                </a:tc>
                <a:tc>
                  <a:txBody>
                    <a:bodyPr/>
                    <a:lstStyle/>
                    <a:p>
                      <a:pPr algn="ctr"/>
                      <a:r>
                        <a:rPr lang="en-IN" dirty="0"/>
                        <a:t>constraint</a:t>
                      </a:r>
                    </a:p>
                  </a:txBody>
                  <a:tcPr/>
                </a:tc>
                <a:tc>
                  <a:txBody>
                    <a:bodyPr/>
                    <a:lstStyle/>
                    <a:p>
                      <a:pPr algn="ctr"/>
                      <a:r>
                        <a:rPr lang="en-IN" dirty="0"/>
                        <a:t>Description</a:t>
                      </a:r>
                    </a:p>
                  </a:txBody>
                  <a:tcPr/>
                </a:tc>
                <a:extLst>
                  <a:ext uri="{0D108BD9-81ED-4DB2-BD59-A6C34878D82A}">
                    <a16:rowId xmlns:a16="http://schemas.microsoft.com/office/drawing/2014/main" val="10000"/>
                  </a:ext>
                </a:extLst>
              </a:tr>
              <a:tr h="492923">
                <a:tc>
                  <a:txBody>
                    <a:bodyPr/>
                    <a:lstStyle/>
                    <a:p>
                      <a:r>
                        <a:rPr lang="en-IN" dirty="0"/>
                        <a:t>1</a:t>
                      </a:r>
                    </a:p>
                  </a:txBody>
                  <a:tcPr/>
                </a:tc>
                <a:tc>
                  <a:txBody>
                    <a:bodyPr/>
                    <a:lstStyle/>
                    <a:p>
                      <a:r>
                        <a:rPr lang="en-IN" dirty="0" err="1"/>
                        <a:t>d_id</a:t>
                      </a:r>
                      <a:endParaRPr lang="en-IN" dirty="0"/>
                    </a:p>
                  </a:txBody>
                  <a:tcPr/>
                </a:tc>
                <a:tc>
                  <a:txBody>
                    <a:bodyPr/>
                    <a:lstStyle/>
                    <a:p>
                      <a:r>
                        <a:rPr lang="en-IN" dirty="0"/>
                        <a:t>number</a:t>
                      </a:r>
                    </a:p>
                  </a:txBody>
                  <a:tcPr/>
                </a:tc>
                <a:tc>
                  <a:txBody>
                    <a:bodyPr/>
                    <a:lstStyle/>
                    <a:p>
                      <a:r>
                        <a:rPr lang="en-IN" dirty="0"/>
                        <a:t>5</a:t>
                      </a:r>
                    </a:p>
                  </a:txBody>
                  <a:tcPr/>
                </a:tc>
                <a:tc>
                  <a:txBody>
                    <a:bodyPr/>
                    <a:lstStyle/>
                    <a:p>
                      <a:r>
                        <a:rPr lang="en-IN" dirty="0"/>
                        <a:t>Primary key</a:t>
                      </a:r>
                    </a:p>
                  </a:txBody>
                  <a:tcPr/>
                </a:tc>
                <a:tc>
                  <a:txBody>
                    <a:bodyPr/>
                    <a:lstStyle/>
                    <a:p>
                      <a:r>
                        <a:rPr lang="en-IN" dirty="0"/>
                        <a:t>Department id</a:t>
                      </a:r>
                    </a:p>
                  </a:txBody>
                  <a:tcPr/>
                </a:tc>
                <a:extLst>
                  <a:ext uri="{0D108BD9-81ED-4DB2-BD59-A6C34878D82A}">
                    <a16:rowId xmlns:a16="http://schemas.microsoft.com/office/drawing/2014/main" val="10001"/>
                  </a:ext>
                </a:extLst>
              </a:tr>
              <a:tr h="492923">
                <a:tc>
                  <a:txBody>
                    <a:bodyPr/>
                    <a:lstStyle/>
                    <a:p>
                      <a:r>
                        <a:rPr lang="en-IN" dirty="0"/>
                        <a:t>2</a:t>
                      </a:r>
                    </a:p>
                  </a:txBody>
                  <a:tcPr/>
                </a:tc>
                <a:tc>
                  <a:txBody>
                    <a:bodyPr/>
                    <a:lstStyle/>
                    <a:p>
                      <a:r>
                        <a:rPr lang="en-IN" dirty="0" err="1"/>
                        <a:t>d_name</a:t>
                      </a:r>
                      <a:endParaRPr lang="en-IN" dirty="0"/>
                    </a:p>
                  </a:txBody>
                  <a:tcPr/>
                </a:tc>
                <a:tc>
                  <a:txBody>
                    <a:bodyPr/>
                    <a:lstStyle/>
                    <a:p>
                      <a:r>
                        <a:rPr lang="en-IN" dirty="0"/>
                        <a:t>text</a:t>
                      </a:r>
                    </a:p>
                  </a:txBody>
                  <a:tcPr/>
                </a:tc>
                <a:tc>
                  <a:txBody>
                    <a:bodyPr/>
                    <a:lstStyle/>
                    <a:p>
                      <a:r>
                        <a:rPr lang="en-IN" dirty="0"/>
                        <a:t>20</a:t>
                      </a:r>
                    </a:p>
                  </a:txBody>
                  <a:tcPr/>
                </a:tc>
                <a:tc>
                  <a:txBody>
                    <a:bodyPr/>
                    <a:lstStyle/>
                    <a:p>
                      <a:r>
                        <a:rPr lang="en-IN" dirty="0"/>
                        <a:t>Not null</a:t>
                      </a:r>
                    </a:p>
                  </a:txBody>
                  <a:tcPr/>
                </a:tc>
                <a:tc>
                  <a:txBody>
                    <a:bodyPr/>
                    <a:lstStyle/>
                    <a:p>
                      <a:r>
                        <a:rPr lang="en-IN" dirty="0"/>
                        <a:t>Department name</a:t>
                      </a: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866274" y="4035213"/>
            <a:ext cx="8816739" cy="369332"/>
          </a:xfrm>
          <a:prstGeom prst="rect">
            <a:avLst/>
          </a:prstGeom>
          <a:noFill/>
        </p:spPr>
        <p:txBody>
          <a:bodyPr wrap="square" rtlCol="0">
            <a:spAutoFit/>
          </a:bodyPr>
          <a:lstStyle/>
          <a:p>
            <a:r>
              <a:rPr lang="en-IN" dirty="0">
                <a:solidFill>
                  <a:schemeClr val="bg1">
                    <a:lumMod val="50000"/>
                  </a:schemeClr>
                </a:solidFill>
              </a:rPr>
              <a:t>Table name : student</a:t>
            </a:r>
          </a:p>
        </p:txBody>
      </p:sp>
      <p:graphicFrame>
        <p:nvGraphicFramePr>
          <p:cNvPr id="6" name="Table 5"/>
          <p:cNvGraphicFramePr>
            <a:graphicFrameLocks noGrp="1"/>
          </p:cNvGraphicFramePr>
          <p:nvPr/>
        </p:nvGraphicFramePr>
        <p:xfrm>
          <a:off x="779645" y="4658851"/>
          <a:ext cx="8816742" cy="1112520"/>
        </p:xfrm>
        <a:graphic>
          <a:graphicData uri="http://schemas.openxmlformats.org/drawingml/2006/table">
            <a:tbl>
              <a:tblPr firstRow="1" bandRow="1">
                <a:tableStyleId>{5C22544A-7EE6-4342-B048-85BDC9FD1C3A}</a:tableStyleId>
              </a:tblPr>
              <a:tblGrid>
                <a:gridCol w="924027">
                  <a:extLst>
                    <a:ext uri="{9D8B030D-6E8A-4147-A177-3AD203B41FA5}">
                      <a16:colId xmlns:a16="http://schemas.microsoft.com/office/drawing/2014/main" val="20000"/>
                    </a:ext>
                  </a:extLst>
                </a:gridCol>
                <a:gridCol w="1241659">
                  <a:extLst>
                    <a:ext uri="{9D8B030D-6E8A-4147-A177-3AD203B41FA5}">
                      <a16:colId xmlns:a16="http://schemas.microsoft.com/office/drawing/2014/main" val="20001"/>
                    </a:ext>
                  </a:extLst>
                </a:gridCol>
                <a:gridCol w="1193532">
                  <a:extLst>
                    <a:ext uri="{9D8B030D-6E8A-4147-A177-3AD203B41FA5}">
                      <a16:colId xmlns:a16="http://schemas.microsoft.com/office/drawing/2014/main" val="20002"/>
                    </a:ext>
                  </a:extLst>
                </a:gridCol>
                <a:gridCol w="750771">
                  <a:extLst>
                    <a:ext uri="{9D8B030D-6E8A-4147-A177-3AD203B41FA5}">
                      <a16:colId xmlns:a16="http://schemas.microsoft.com/office/drawing/2014/main" val="20003"/>
                    </a:ext>
                  </a:extLst>
                </a:gridCol>
                <a:gridCol w="2233061">
                  <a:extLst>
                    <a:ext uri="{9D8B030D-6E8A-4147-A177-3AD203B41FA5}">
                      <a16:colId xmlns:a16="http://schemas.microsoft.com/office/drawing/2014/main" val="20004"/>
                    </a:ext>
                  </a:extLst>
                </a:gridCol>
                <a:gridCol w="2473692">
                  <a:extLst>
                    <a:ext uri="{9D8B030D-6E8A-4147-A177-3AD203B41FA5}">
                      <a16:colId xmlns:a16="http://schemas.microsoft.com/office/drawing/2014/main" val="20005"/>
                    </a:ext>
                  </a:extLst>
                </a:gridCol>
              </a:tblGrid>
              <a:tr h="370840">
                <a:tc>
                  <a:txBody>
                    <a:bodyPr/>
                    <a:lstStyle/>
                    <a:p>
                      <a:r>
                        <a:rPr lang="en-IN" dirty="0"/>
                        <a:t>Sr no</a:t>
                      </a:r>
                    </a:p>
                  </a:txBody>
                  <a:tcPr/>
                </a:tc>
                <a:tc>
                  <a:txBody>
                    <a:bodyPr/>
                    <a:lstStyle/>
                    <a:p>
                      <a:r>
                        <a:rPr lang="en-IN" dirty="0"/>
                        <a:t>Attribute</a:t>
                      </a:r>
                    </a:p>
                  </a:txBody>
                  <a:tcPr/>
                </a:tc>
                <a:tc>
                  <a:txBody>
                    <a:bodyPr/>
                    <a:lstStyle/>
                    <a:p>
                      <a:r>
                        <a:rPr lang="en-IN" dirty="0"/>
                        <a:t>datatype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r>
                        <a:rPr lang="en-IN" dirty="0" err="1"/>
                        <a:t>sid</a:t>
                      </a:r>
                      <a:endParaRPr lang="en-IN" dirty="0"/>
                    </a:p>
                  </a:txBody>
                  <a:tcPr/>
                </a:tc>
                <a:tc>
                  <a:txBody>
                    <a:bodyPr/>
                    <a:lstStyle/>
                    <a:p>
                      <a:r>
                        <a:rPr lang="en-IN" dirty="0"/>
                        <a:t>number</a:t>
                      </a:r>
                    </a:p>
                  </a:txBody>
                  <a:tcPr/>
                </a:tc>
                <a:tc>
                  <a:txBody>
                    <a:bodyPr/>
                    <a:lstStyle/>
                    <a:p>
                      <a:r>
                        <a:rPr lang="en-IN" dirty="0"/>
                        <a:t>5</a:t>
                      </a:r>
                    </a:p>
                  </a:txBody>
                  <a:tcPr/>
                </a:tc>
                <a:tc>
                  <a:txBody>
                    <a:bodyPr/>
                    <a:lstStyle/>
                    <a:p>
                      <a:r>
                        <a:rPr lang="en-IN" dirty="0"/>
                        <a:t>Primary key</a:t>
                      </a:r>
                    </a:p>
                  </a:txBody>
                  <a:tcPr/>
                </a:tc>
                <a:tc>
                  <a:txBody>
                    <a:bodyPr/>
                    <a:lstStyle/>
                    <a:p>
                      <a:r>
                        <a:rPr lang="en-IN" dirty="0"/>
                        <a:t>Student id</a:t>
                      </a:r>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r>
                        <a:rPr lang="en-IN" dirty="0" err="1"/>
                        <a:t>sname</a:t>
                      </a:r>
                      <a:endParaRPr lang="en-IN" dirty="0"/>
                    </a:p>
                  </a:txBody>
                  <a:tcPr/>
                </a:tc>
                <a:tc>
                  <a:txBody>
                    <a:bodyPr/>
                    <a:lstStyle/>
                    <a:p>
                      <a:r>
                        <a:rPr lang="en-IN" dirty="0"/>
                        <a:t>text</a:t>
                      </a:r>
                    </a:p>
                  </a:txBody>
                  <a:tcPr/>
                </a:tc>
                <a:tc>
                  <a:txBody>
                    <a:bodyPr/>
                    <a:lstStyle/>
                    <a:p>
                      <a:r>
                        <a:rPr lang="en-IN" dirty="0"/>
                        <a:t>20</a:t>
                      </a:r>
                    </a:p>
                  </a:txBody>
                  <a:tcPr/>
                </a:tc>
                <a:tc>
                  <a:txBody>
                    <a:bodyPr/>
                    <a:lstStyle/>
                    <a:p>
                      <a:r>
                        <a:rPr lang="en-IN" dirty="0"/>
                        <a:t>Not null</a:t>
                      </a:r>
                    </a:p>
                  </a:txBody>
                  <a:tcPr/>
                </a:tc>
                <a:tc>
                  <a:txBody>
                    <a:bodyPr/>
                    <a:lstStyle/>
                    <a:p>
                      <a:r>
                        <a:rPr lang="en-IN" dirty="0"/>
                        <a:t>Student name</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0771" y="1203158"/>
            <a:ext cx="8258475" cy="369332"/>
          </a:xfrm>
          <a:prstGeom prst="rect">
            <a:avLst/>
          </a:prstGeom>
          <a:noFill/>
        </p:spPr>
        <p:txBody>
          <a:bodyPr wrap="square" rtlCol="0">
            <a:spAutoFit/>
          </a:bodyPr>
          <a:lstStyle/>
          <a:p>
            <a:r>
              <a:rPr lang="en-IN" dirty="0">
                <a:solidFill>
                  <a:schemeClr val="bg1">
                    <a:lumMod val="50000"/>
                  </a:schemeClr>
                </a:solidFill>
              </a:rPr>
              <a:t>Table name : recognition </a:t>
            </a:r>
            <a:r>
              <a:rPr lang="en-IN" dirty="0" err="1">
                <a:solidFill>
                  <a:schemeClr val="bg1">
                    <a:lumMod val="50000"/>
                  </a:schemeClr>
                </a:solidFill>
              </a:rPr>
              <a:t>enrollment</a:t>
            </a:r>
            <a:endParaRPr lang="en-IN" dirty="0">
              <a:solidFill>
                <a:schemeClr val="bg1">
                  <a:lumMod val="50000"/>
                </a:schemeClr>
              </a:solidFill>
            </a:endParaRPr>
          </a:p>
        </p:txBody>
      </p:sp>
      <p:graphicFrame>
        <p:nvGraphicFramePr>
          <p:cNvPr id="3" name="Table 2"/>
          <p:cNvGraphicFramePr>
            <a:graphicFrameLocks noGrp="1"/>
          </p:cNvGraphicFramePr>
          <p:nvPr/>
        </p:nvGraphicFramePr>
        <p:xfrm>
          <a:off x="462013" y="1903573"/>
          <a:ext cx="9144000" cy="1381760"/>
        </p:xfrm>
        <a:graphic>
          <a:graphicData uri="http://schemas.openxmlformats.org/drawingml/2006/table">
            <a:tbl>
              <a:tblPr firstRow="1" bandRow="1">
                <a:tableStyleId>{5C22544A-7EE6-4342-B048-85BDC9FD1C3A}</a:tableStyleId>
              </a:tblPr>
              <a:tblGrid>
                <a:gridCol w="756175">
                  <a:extLst>
                    <a:ext uri="{9D8B030D-6E8A-4147-A177-3AD203B41FA5}">
                      <a16:colId xmlns:a16="http://schemas.microsoft.com/office/drawing/2014/main" val="20000"/>
                    </a:ext>
                  </a:extLst>
                </a:gridCol>
                <a:gridCol w="1409804">
                  <a:extLst>
                    <a:ext uri="{9D8B030D-6E8A-4147-A177-3AD203B41FA5}">
                      <a16:colId xmlns:a16="http://schemas.microsoft.com/office/drawing/2014/main" val="20001"/>
                    </a:ext>
                  </a:extLst>
                </a:gridCol>
                <a:gridCol w="1366492">
                  <a:extLst>
                    <a:ext uri="{9D8B030D-6E8A-4147-A177-3AD203B41FA5}">
                      <a16:colId xmlns:a16="http://schemas.microsoft.com/office/drawing/2014/main" val="20002"/>
                    </a:ext>
                  </a:extLst>
                </a:gridCol>
                <a:gridCol w="712270">
                  <a:extLst>
                    <a:ext uri="{9D8B030D-6E8A-4147-A177-3AD203B41FA5}">
                      <a16:colId xmlns:a16="http://schemas.microsoft.com/office/drawing/2014/main" val="20003"/>
                    </a:ext>
                  </a:extLst>
                </a:gridCol>
                <a:gridCol w="2069510">
                  <a:extLst>
                    <a:ext uri="{9D8B030D-6E8A-4147-A177-3AD203B41FA5}">
                      <a16:colId xmlns:a16="http://schemas.microsoft.com/office/drawing/2014/main" val="20004"/>
                    </a:ext>
                  </a:extLst>
                </a:gridCol>
                <a:gridCol w="2829749">
                  <a:extLst>
                    <a:ext uri="{9D8B030D-6E8A-4147-A177-3AD203B41FA5}">
                      <a16:colId xmlns:a16="http://schemas.microsoft.com/office/drawing/2014/main" val="20005"/>
                    </a:ext>
                  </a:extLst>
                </a:gridCol>
              </a:tblGrid>
              <a:tr h="370840">
                <a:tc>
                  <a:txBody>
                    <a:bodyPr/>
                    <a:lstStyle/>
                    <a:p>
                      <a:r>
                        <a:rPr lang="en-IN" dirty="0"/>
                        <a:t>Sr no</a:t>
                      </a:r>
                    </a:p>
                  </a:txBody>
                  <a:tcPr/>
                </a:tc>
                <a:tc>
                  <a:txBody>
                    <a:bodyPr/>
                    <a:lstStyle/>
                    <a:p>
                      <a:r>
                        <a:rPr lang="en-IN" dirty="0"/>
                        <a:t>attribute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r>
                        <a:rPr lang="en-IN" dirty="0"/>
                        <a:t>id</a:t>
                      </a:r>
                    </a:p>
                  </a:txBody>
                  <a:tcPr/>
                </a:tc>
                <a:tc>
                  <a:txBody>
                    <a:bodyPr/>
                    <a:lstStyle/>
                    <a:p>
                      <a:r>
                        <a:rPr lang="en-IN" dirty="0"/>
                        <a:t>number</a:t>
                      </a:r>
                    </a:p>
                  </a:txBody>
                  <a:tcPr/>
                </a:tc>
                <a:tc>
                  <a:txBody>
                    <a:bodyPr/>
                    <a:lstStyle/>
                    <a:p>
                      <a:r>
                        <a:rPr lang="en-IN" dirty="0"/>
                        <a:t>5</a:t>
                      </a:r>
                    </a:p>
                  </a:txBody>
                  <a:tcPr/>
                </a:tc>
                <a:tc>
                  <a:txBody>
                    <a:bodyPr/>
                    <a:lstStyle/>
                    <a:p>
                      <a:r>
                        <a:rPr lang="en-IN" dirty="0"/>
                        <a:t>Not null</a:t>
                      </a:r>
                    </a:p>
                  </a:txBody>
                  <a:tcPr/>
                </a:tc>
                <a:tc>
                  <a:txBody>
                    <a:bodyPr/>
                    <a:lstStyle/>
                    <a:p>
                      <a:r>
                        <a:rPr lang="en-IN" dirty="0" err="1"/>
                        <a:t>Enrollment</a:t>
                      </a:r>
                      <a:r>
                        <a:rPr lang="en-IN" dirty="0"/>
                        <a:t> id</a:t>
                      </a:r>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r>
                        <a:rPr lang="en-IN" dirty="0"/>
                        <a:t>name</a:t>
                      </a:r>
                    </a:p>
                  </a:txBody>
                  <a:tcPr/>
                </a:tc>
                <a:tc>
                  <a:txBody>
                    <a:bodyPr/>
                    <a:lstStyle/>
                    <a:p>
                      <a:r>
                        <a:rPr lang="en-IN" dirty="0"/>
                        <a:t>name</a:t>
                      </a:r>
                    </a:p>
                  </a:txBody>
                  <a:tcPr/>
                </a:tc>
                <a:tc>
                  <a:txBody>
                    <a:bodyPr/>
                    <a:lstStyle/>
                    <a:p>
                      <a:r>
                        <a:rPr lang="en-IN" dirty="0"/>
                        <a:t>20</a:t>
                      </a:r>
                    </a:p>
                  </a:txBody>
                  <a:tcPr/>
                </a:tc>
                <a:tc>
                  <a:txBody>
                    <a:bodyPr/>
                    <a:lstStyle/>
                    <a:p>
                      <a:r>
                        <a:rPr lang="en-IN" dirty="0"/>
                        <a:t>Not null</a:t>
                      </a:r>
                    </a:p>
                  </a:txBody>
                  <a:tcPr/>
                </a:tc>
                <a:tc>
                  <a:txBody>
                    <a:bodyPr/>
                    <a:lstStyle/>
                    <a:p>
                      <a:r>
                        <a:rPr lang="en-IN" dirty="0"/>
                        <a:t>Name used for </a:t>
                      </a:r>
                      <a:r>
                        <a:rPr lang="en-IN" dirty="0" err="1"/>
                        <a:t>enrollment</a:t>
                      </a:r>
                      <a:r>
                        <a:rPr lang="en-IN" dirty="0"/>
                        <a:t> </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8779" y="255069"/>
            <a:ext cx="7936091" cy="890337"/>
          </a:xfrm>
        </p:spPr>
        <p:txBody>
          <a:bodyPr/>
          <a:lstStyle/>
          <a:p>
            <a:pPr algn="ctr"/>
            <a:r>
              <a:rPr lang="en-IN" sz="3600" u="sng" dirty="0">
                <a:latin typeface="Times New Roman" panose="02020603050405020304" pitchFamily="18" charset="0"/>
                <a:cs typeface="Times New Roman" panose="02020603050405020304" pitchFamily="18" charset="0"/>
              </a:rPr>
              <a:t>Content</a:t>
            </a:r>
            <a:endParaRPr lang="en-IN"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60909" y="1472666"/>
            <a:ext cx="7733962" cy="5130266"/>
          </a:xfrm>
        </p:spPr>
        <p:txBody>
          <a:bodyPr>
            <a:normAutofit/>
          </a:bodyPr>
          <a:lstStyle/>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Introduction</a:t>
            </a:r>
          </a:p>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Analysis</a:t>
            </a:r>
          </a:p>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System design</a:t>
            </a:r>
          </a:p>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File design</a:t>
            </a:r>
          </a:p>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Table design</a:t>
            </a:r>
          </a:p>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Form design</a:t>
            </a:r>
          </a:p>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Report</a:t>
            </a:r>
          </a:p>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Advantages and Limitation</a:t>
            </a:r>
          </a:p>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Future Enhancement</a:t>
            </a:r>
          </a:p>
          <a:p>
            <a:pPr marL="285750" indent="-285750" algn="l">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Bibliography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44303"/>
            <a:ext cx="8596668" cy="4389119"/>
          </a:xfrm>
        </p:spPr>
        <p:txBody>
          <a:bodyPr/>
          <a:lstStyle/>
          <a:p>
            <a:pPr algn="ctr"/>
            <a:r>
              <a:rPr lang="en-IN" sz="7200" dirty="0">
                <a:latin typeface="Times New Roman" panose="02020603050405020304" pitchFamily="18" charset="0"/>
                <a:cs typeface="Times New Roman" panose="02020603050405020304" pitchFamily="18" charset="0"/>
              </a:rPr>
              <a:t>Chapter no 6</a:t>
            </a:r>
            <a:br>
              <a:rPr lang="en-IN" sz="72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Form design</a:t>
            </a:r>
            <a:br>
              <a:rPr lang="en-IN" dirty="0"/>
            </a:b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3098" y="1283022"/>
            <a:ext cx="9474005" cy="429195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7738" y="3513221"/>
            <a:ext cx="7294860" cy="3214803"/>
          </a:xfrm>
          <a:prstGeom prst="rect">
            <a:avLst/>
          </a:prstGeom>
        </p:spPr>
      </p:pic>
      <p:pic>
        <p:nvPicPr>
          <p:cNvPr id="4" name="Picture 3"/>
          <p:cNvPicPr>
            <a:picLocks noChangeAspect="1"/>
          </p:cNvPicPr>
          <p:nvPr/>
        </p:nvPicPr>
        <p:blipFill>
          <a:blip r:embed="rId3"/>
          <a:stretch>
            <a:fillRect/>
          </a:stretch>
        </p:blipFill>
        <p:spPr>
          <a:xfrm>
            <a:off x="857737" y="373464"/>
            <a:ext cx="7294860" cy="276761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4979" y="1497244"/>
            <a:ext cx="6550242" cy="332501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1DB9-0B42-73F7-654C-3833FBCA1CF5}"/>
              </a:ext>
            </a:extLst>
          </p:cNvPr>
          <p:cNvSpPr>
            <a:spLocks noGrp="1"/>
          </p:cNvSpPr>
          <p:nvPr>
            <p:ph type="title"/>
          </p:nvPr>
        </p:nvSpPr>
        <p:spPr>
          <a:xfrm>
            <a:off x="677334" y="1934677"/>
            <a:ext cx="8596668" cy="3619099"/>
          </a:xfrm>
        </p:spPr>
        <p:txBody>
          <a:bodyPr/>
          <a:lstStyle/>
          <a:p>
            <a:pPr algn="ctr"/>
            <a:r>
              <a:rPr lang="en-IN" sz="6600" dirty="0">
                <a:latin typeface="Times New Roman" panose="02020603050405020304" pitchFamily="18" charset="0"/>
                <a:cs typeface="Times New Roman" panose="02020603050405020304" pitchFamily="18" charset="0"/>
              </a:rPr>
              <a:t>Chapter no 7</a:t>
            </a:r>
            <a:br>
              <a:rPr lang="en-IN" sz="66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Report</a:t>
            </a:r>
          </a:p>
        </p:txBody>
      </p:sp>
    </p:spTree>
    <p:extLst>
      <p:ext uri="{BB962C8B-B14F-4D97-AF65-F5344CB8AC3E}">
        <p14:creationId xmlns:p14="http://schemas.microsoft.com/office/powerpoint/2010/main" val="947955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28C9-495E-CF5D-CEFE-0E9A4C4AD970}"/>
              </a:ext>
            </a:extLst>
          </p:cNvPr>
          <p:cNvSpPr>
            <a:spLocks noGrp="1"/>
          </p:cNvSpPr>
          <p:nvPr>
            <p:ph type="title"/>
          </p:nvPr>
        </p:nvSpPr>
        <p:spPr>
          <a:xfrm>
            <a:off x="677334" y="609600"/>
            <a:ext cx="8596668" cy="891941"/>
          </a:xfrm>
        </p:spPr>
        <p:txBody>
          <a:bodyPr/>
          <a:lstStyle/>
          <a:p>
            <a:pPr algn="ctr"/>
            <a:r>
              <a:rPr lang="en-IN" dirty="0">
                <a:latin typeface="Times New Roman" panose="02020603050405020304" pitchFamily="18" charset="0"/>
                <a:cs typeface="Times New Roman" panose="02020603050405020304" pitchFamily="18" charset="0"/>
              </a:rPr>
              <a:t>Report</a:t>
            </a:r>
          </a:p>
        </p:txBody>
      </p:sp>
      <p:graphicFrame>
        <p:nvGraphicFramePr>
          <p:cNvPr id="3" name="Table 2">
            <a:extLst>
              <a:ext uri="{FF2B5EF4-FFF2-40B4-BE49-F238E27FC236}">
                <a16:creationId xmlns:a16="http://schemas.microsoft.com/office/drawing/2014/main" id="{820D95ED-3167-EB22-DD05-91DC2926AE91}"/>
              </a:ext>
            </a:extLst>
          </p:cNvPr>
          <p:cNvGraphicFramePr>
            <a:graphicFrameLocks noGrp="1"/>
          </p:cNvGraphicFramePr>
          <p:nvPr>
            <p:extLst>
              <p:ext uri="{D42A27DB-BD31-4B8C-83A1-F6EECF244321}">
                <p14:modId xmlns:p14="http://schemas.microsoft.com/office/powerpoint/2010/main" val="3293149711"/>
              </p:ext>
            </p:extLst>
          </p:nvPr>
        </p:nvGraphicFramePr>
        <p:xfrm>
          <a:off x="1146002" y="2057578"/>
          <a:ext cx="8128000" cy="1854200"/>
        </p:xfrm>
        <a:graphic>
          <a:graphicData uri="http://schemas.openxmlformats.org/drawingml/2006/table">
            <a:tbl>
              <a:tblPr firstRow="1" bandRow="1">
                <a:tableStyleId>{5C22544A-7EE6-4342-B048-85BDC9FD1C3A}</a:tableStyleId>
              </a:tblPr>
              <a:tblGrid>
                <a:gridCol w="875303">
                  <a:extLst>
                    <a:ext uri="{9D8B030D-6E8A-4147-A177-3AD203B41FA5}">
                      <a16:colId xmlns:a16="http://schemas.microsoft.com/office/drawing/2014/main" val="334755333"/>
                    </a:ext>
                  </a:extLst>
                </a:gridCol>
                <a:gridCol w="952901">
                  <a:extLst>
                    <a:ext uri="{9D8B030D-6E8A-4147-A177-3AD203B41FA5}">
                      <a16:colId xmlns:a16="http://schemas.microsoft.com/office/drawing/2014/main" val="1291697190"/>
                    </a:ext>
                  </a:extLst>
                </a:gridCol>
                <a:gridCol w="2608447">
                  <a:extLst>
                    <a:ext uri="{9D8B030D-6E8A-4147-A177-3AD203B41FA5}">
                      <a16:colId xmlns:a16="http://schemas.microsoft.com/office/drawing/2014/main" val="3014765015"/>
                    </a:ext>
                  </a:extLst>
                </a:gridCol>
                <a:gridCol w="1857675">
                  <a:extLst>
                    <a:ext uri="{9D8B030D-6E8A-4147-A177-3AD203B41FA5}">
                      <a16:colId xmlns:a16="http://schemas.microsoft.com/office/drawing/2014/main" val="3548740396"/>
                    </a:ext>
                  </a:extLst>
                </a:gridCol>
                <a:gridCol w="1833674">
                  <a:extLst>
                    <a:ext uri="{9D8B030D-6E8A-4147-A177-3AD203B41FA5}">
                      <a16:colId xmlns:a16="http://schemas.microsoft.com/office/drawing/2014/main" val="149118177"/>
                    </a:ext>
                  </a:extLst>
                </a:gridCol>
              </a:tblGrid>
              <a:tr h="370840">
                <a:tc>
                  <a:txBody>
                    <a:bodyPr/>
                    <a:lstStyle/>
                    <a:p>
                      <a:r>
                        <a:rPr lang="en-IN" dirty="0"/>
                        <a:t>Sr no</a:t>
                      </a:r>
                    </a:p>
                  </a:txBody>
                  <a:tcPr/>
                </a:tc>
                <a:tc>
                  <a:txBody>
                    <a:bodyPr/>
                    <a:lstStyle/>
                    <a:p>
                      <a:r>
                        <a:rPr lang="en-IN" dirty="0"/>
                        <a:t>id</a:t>
                      </a:r>
                    </a:p>
                  </a:txBody>
                  <a:tcPr/>
                </a:tc>
                <a:tc>
                  <a:txBody>
                    <a:bodyPr/>
                    <a:lstStyle/>
                    <a:p>
                      <a:r>
                        <a:rPr lang="en-IN" dirty="0"/>
                        <a:t>Name</a:t>
                      </a:r>
                    </a:p>
                  </a:txBody>
                  <a:tcPr/>
                </a:tc>
                <a:tc>
                  <a:txBody>
                    <a:bodyPr/>
                    <a:lstStyle/>
                    <a:p>
                      <a:r>
                        <a:rPr lang="en-IN" dirty="0"/>
                        <a:t>Class</a:t>
                      </a:r>
                    </a:p>
                  </a:txBody>
                  <a:tcPr/>
                </a:tc>
                <a:tc>
                  <a:txBody>
                    <a:bodyPr/>
                    <a:lstStyle/>
                    <a:p>
                      <a:r>
                        <a:rPr lang="en-IN" dirty="0"/>
                        <a:t>Present/absent</a:t>
                      </a:r>
                    </a:p>
                  </a:txBody>
                  <a:tcPr/>
                </a:tc>
                <a:extLst>
                  <a:ext uri="{0D108BD9-81ED-4DB2-BD59-A6C34878D82A}">
                    <a16:rowId xmlns:a16="http://schemas.microsoft.com/office/drawing/2014/main" val="3476200462"/>
                  </a:ext>
                </a:extLst>
              </a:tr>
              <a:tr h="370840">
                <a:tc>
                  <a:txBody>
                    <a:bodyPr/>
                    <a:lstStyle/>
                    <a:p>
                      <a:r>
                        <a:rPr lang="en-IN" dirty="0"/>
                        <a:t>1</a:t>
                      </a:r>
                    </a:p>
                  </a:txBody>
                  <a:tcPr/>
                </a:tc>
                <a:tc>
                  <a:txBody>
                    <a:bodyPr/>
                    <a:lstStyle/>
                    <a:p>
                      <a:r>
                        <a:rPr lang="en-IN" dirty="0"/>
                        <a:t>1</a:t>
                      </a:r>
                    </a:p>
                  </a:txBody>
                  <a:tcPr/>
                </a:tc>
                <a:tc>
                  <a:txBody>
                    <a:bodyPr/>
                    <a:lstStyle/>
                    <a:p>
                      <a:r>
                        <a:rPr lang="en-IN" dirty="0"/>
                        <a:t>Neha </a:t>
                      </a:r>
                      <a:r>
                        <a:rPr lang="en-IN" dirty="0" err="1"/>
                        <a:t>shinde</a:t>
                      </a:r>
                      <a:endParaRPr lang="en-IN" dirty="0"/>
                    </a:p>
                  </a:txBody>
                  <a:tcPr/>
                </a:tc>
                <a:tc>
                  <a:txBody>
                    <a:bodyPr/>
                    <a:lstStyle/>
                    <a:p>
                      <a:r>
                        <a:rPr lang="en-IN" dirty="0"/>
                        <a:t>TYBBACA</a:t>
                      </a:r>
                    </a:p>
                  </a:txBody>
                  <a:tcPr/>
                </a:tc>
                <a:tc>
                  <a:txBody>
                    <a:bodyPr/>
                    <a:lstStyle/>
                    <a:p>
                      <a:r>
                        <a:rPr lang="en-IN" dirty="0"/>
                        <a:t>present</a:t>
                      </a:r>
                    </a:p>
                  </a:txBody>
                  <a:tcPr/>
                </a:tc>
                <a:extLst>
                  <a:ext uri="{0D108BD9-81ED-4DB2-BD59-A6C34878D82A}">
                    <a16:rowId xmlns:a16="http://schemas.microsoft.com/office/drawing/2014/main" val="280363467"/>
                  </a:ext>
                </a:extLst>
              </a:tr>
              <a:tr h="370840">
                <a:tc>
                  <a:txBody>
                    <a:bodyPr/>
                    <a:lstStyle/>
                    <a:p>
                      <a:r>
                        <a:rPr lang="en-IN" dirty="0"/>
                        <a:t>2</a:t>
                      </a:r>
                    </a:p>
                  </a:txBody>
                  <a:tcPr/>
                </a:tc>
                <a:tc>
                  <a:txBody>
                    <a:bodyPr/>
                    <a:lstStyle/>
                    <a:p>
                      <a:r>
                        <a:rPr lang="en-IN" dirty="0"/>
                        <a:t>101</a:t>
                      </a:r>
                    </a:p>
                  </a:txBody>
                  <a:tcPr/>
                </a:tc>
                <a:tc>
                  <a:txBody>
                    <a:bodyPr/>
                    <a:lstStyle/>
                    <a:p>
                      <a:r>
                        <a:rPr lang="en-IN" dirty="0"/>
                        <a:t>Nikita </a:t>
                      </a:r>
                      <a:r>
                        <a:rPr lang="en-IN" dirty="0" err="1"/>
                        <a:t>Devkar</a:t>
                      </a:r>
                      <a:endParaRPr lang="en-IN" dirty="0"/>
                    </a:p>
                  </a:txBody>
                  <a:tcPr/>
                </a:tc>
                <a:tc>
                  <a:txBody>
                    <a:bodyPr/>
                    <a:lstStyle/>
                    <a:p>
                      <a:r>
                        <a:rPr lang="en-IN" dirty="0"/>
                        <a:t>TYBBACA</a:t>
                      </a:r>
                    </a:p>
                  </a:txBody>
                  <a:tcPr/>
                </a:tc>
                <a:tc>
                  <a:txBody>
                    <a:bodyPr/>
                    <a:lstStyle/>
                    <a:p>
                      <a:r>
                        <a:rPr lang="en-IN" dirty="0"/>
                        <a:t>present</a:t>
                      </a:r>
                    </a:p>
                  </a:txBody>
                  <a:tcPr/>
                </a:tc>
                <a:extLst>
                  <a:ext uri="{0D108BD9-81ED-4DB2-BD59-A6C34878D82A}">
                    <a16:rowId xmlns:a16="http://schemas.microsoft.com/office/drawing/2014/main" val="1492073196"/>
                  </a:ext>
                </a:extLst>
              </a:tr>
              <a:tr h="370840">
                <a:tc>
                  <a:txBody>
                    <a:bodyPr/>
                    <a:lstStyle/>
                    <a:p>
                      <a:r>
                        <a:rPr lang="en-IN" dirty="0"/>
                        <a:t>3</a:t>
                      </a:r>
                    </a:p>
                  </a:txBody>
                  <a:tcPr/>
                </a:tc>
                <a:tc>
                  <a:txBody>
                    <a:bodyPr/>
                    <a:lstStyle/>
                    <a:p>
                      <a:r>
                        <a:rPr lang="en-IN" dirty="0"/>
                        <a:t>02</a:t>
                      </a:r>
                    </a:p>
                  </a:txBody>
                  <a:tcPr/>
                </a:tc>
                <a:tc>
                  <a:txBody>
                    <a:bodyPr/>
                    <a:lstStyle/>
                    <a:p>
                      <a:r>
                        <a:rPr lang="en-IN" dirty="0" err="1"/>
                        <a:t>Rutuja</a:t>
                      </a:r>
                      <a:r>
                        <a:rPr lang="en-IN" dirty="0"/>
                        <a:t> </a:t>
                      </a:r>
                      <a:r>
                        <a:rPr lang="en-IN" dirty="0" err="1"/>
                        <a:t>bandgar</a:t>
                      </a:r>
                      <a:endParaRPr lang="en-IN" dirty="0"/>
                    </a:p>
                  </a:txBody>
                  <a:tcPr/>
                </a:tc>
                <a:tc>
                  <a:txBody>
                    <a:bodyPr/>
                    <a:lstStyle/>
                    <a:p>
                      <a:r>
                        <a:rPr lang="en-IN" dirty="0"/>
                        <a:t>TYBBACA</a:t>
                      </a:r>
                    </a:p>
                  </a:txBody>
                  <a:tcPr/>
                </a:tc>
                <a:tc>
                  <a:txBody>
                    <a:bodyPr/>
                    <a:lstStyle/>
                    <a:p>
                      <a:r>
                        <a:rPr lang="en-IN" dirty="0"/>
                        <a:t>present</a:t>
                      </a:r>
                    </a:p>
                  </a:txBody>
                  <a:tcPr/>
                </a:tc>
                <a:extLst>
                  <a:ext uri="{0D108BD9-81ED-4DB2-BD59-A6C34878D82A}">
                    <a16:rowId xmlns:a16="http://schemas.microsoft.com/office/drawing/2014/main" val="3983430144"/>
                  </a:ext>
                </a:extLst>
              </a:tr>
              <a:tr h="370840">
                <a:tc>
                  <a:txBody>
                    <a:bodyPr/>
                    <a:lstStyle/>
                    <a:p>
                      <a:r>
                        <a:rPr lang="en-IN" dirty="0"/>
                        <a:t>4</a:t>
                      </a:r>
                    </a:p>
                  </a:txBody>
                  <a:tcPr/>
                </a:tc>
                <a:tc>
                  <a:txBody>
                    <a:bodyPr/>
                    <a:lstStyle/>
                    <a:p>
                      <a:r>
                        <a:rPr lang="en-IN" dirty="0"/>
                        <a:t>03</a:t>
                      </a:r>
                    </a:p>
                  </a:txBody>
                  <a:tcPr/>
                </a:tc>
                <a:tc>
                  <a:txBody>
                    <a:bodyPr/>
                    <a:lstStyle/>
                    <a:p>
                      <a:r>
                        <a:rPr lang="en-IN" dirty="0"/>
                        <a:t>Sakshi </a:t>
                      </a:r>
                      <a:r>
                        <a:rPr lang="en-IN" dirty="0" err="1"/>
                        <a:t>saste</a:t>
                      </a:r>
                      <a:endParaRPr lang="en-IN" dirty="0"/>
                    </a:p>
                  </a:txBody>
                  <a:tcPr/>
                </a:tc>
                <a:tc>
                  <a:txBody>
                    <a:bodyPr/>
                    <a:lstStyle/>
                    <a:p>
                      <a:r>
                        <a:rPr lang="en-IN" dirty="0"/>
                        <a:t>TYBBACA</a:t>
                      </a:r>
                    </a:p>
                  </a:txBody>
                  <a:tcPr/>
                </a:tc>
                <a:tc>
                  <a:txBody>
                    <a:bodyPr/>
                    <a:lstStyle/>
                    <a:p>
                      <a:r>
                        <a:rPr lang="en-IN" dirty="0"/>
                        <a:t>present</a:t>
                      </a:r>
                    </a:p>
                  </a:txBody>
                  <a:tcPr/>
                </a:tc>
                <a:extLst>
                  <a:ext uri="{0D108BD9-81ED-4DB2-BD59-A6C34878D82A}">
                    <a16:rowId xmlns:a16="http://schemas.microsoft.com/office/drawing/2014/main" val="2338439883"/>
                  </a:ext>
                </a:extLst>
              </a:tr>
            </a:tbl>
          </a:graphicData>
        </a:graphic>
      </p:graphicFrame>
    </p:spTree>
    <p:extLst>
      <p:ext uri="{BB962C8B-B14F-4D97-AF65-F5344CB8AC3E}">
        <p14:creationId xmlns:p14="http://schemas.microsoft.com/office/powerpoint/2010/main" val="166810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7300"/>
            <a:ext cx="8596668" cy="3484345"/>
          </a:xfrm>
        </p:spPr>
        <p:txBody>
          <a:bodyPr/>
          <a:lstStyle/>
          <a:p>
            <a:pPr algn="ctr"/>
            <a:r>
              <a:rPr lang="en-IN" sz="6600" dirty="0">
                <a:latin typeface="Times New Roman" panose="02020603050405020304" pitchFamily="18" charset="0"/>
                <a:cs typeface="Times New Roman" panose="02020603050405020304" pitchFamily="18" charset="0"/>
              </a:rPr>
              <a:t>Chapter no 8</a:t>
            </a:r>
            <a:br>
              <a:rPr lang="en-IN" sz="66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Advantages and Disadvantages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178" y="258101"/>
            <a:ext cx="7766936" cy="1272316"/>
          </a:xfrm>
        </p:spPr>
        <p:txBody>
          <a:bodyPr/>
          <a:lstStyle/>
          <a:p>
            <a:pPr algn="ctr"/>
            <a:r>
              <a:rPr lang="en-IN" sz="3600" u="sng" dirty="0">
                <a:latin typeface="Times New Roman" panose="02020603050405020304" pitchFamily="18" charset="0"/>
                <a:cs typeface="Times New Roman" panose="02020603050405020304" pitchFamily="18" charset="0"/>
              </a:rPr>
              <a:t>Advantages</a:t>
            </a:r>
          </a:p>
        </p:txBody>
      </p:sp>
      <p:sp>
        <p:nvSpPr>
          <p:cNvPr id="3" name="Subtitle 2"/>
          <p:cNvSpPr>
            <a:spLocks noGrp="1"/>
          </p:cNvSpPr>
          <p:nvPr>
            <p:ph type="subTitle" idx="1"/>
          </p:nvPr>
        </p:nvSpPr>
        <p:spPr>
          <a:xfrm>
            <a:off x="1126156" y="1886553"/>
            <a:ext cx="8147847" cy="3261180"/>
          </a:xfrm>
        </p:spPr>
        <p:txBody>
          <a:bodyPr>
            <a:normAutofit/>
          </a:bodyPr>
          <a:lstStyle/>
          <a:p>
            <a:pPr marL="285750" indent="-28575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Reduce paperwork and save time  </a:t>
            </a:r>
          </a:p>
          <a:p>
            <a:pPr marL="285750" indent="-28575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Eliminates Duplicate data entries</a:t>
            </a:r>
          </a:p>
          <a:p>
            <a:pPr marL="285750" indent="-28575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Increased privacy and security where student cannot present himself or his friend while they are not</a:t>
            </a:r>
          </a:p>
          <a:p>
            <a:pPr marL="285750" indent="-28575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Reduce manual process errors and provides a reliable attendance system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2431" y="481263"/>
            <a:ext cx="7766936" cy="1068404"/>
          </a:xfrm>
        </p:spPr>
        <p:txBody>
          <a:bodyPr/>
          <a:lstStyle/>
          <a:p>
            <a:pPr algn="ctr"/>
            <a:r>
              <a:rPr lang="en-IN" sz="3600" u="sng" dirty="0">
                <a:latin typeface="Times New Roman" panose="02020603050405020304" pitchFamily="18" charset="0"/>
                <a:cs typeface="Times New Roman" panose="02020603050405020304" pitchFamily="18" charset="0"/>
              </a:rPr>
              <a:t>Disadvantages</a:t>
            </a:r>
          </a:p>
        </p:txBody>
      </p:sp>
      <p:sp>
        <p:nvSpPr>
          <p:cNvPr id="3" name="Subtitle 2"/>
          <p:cNvSpPr>
            <a:spLocks noGrp="1"/>
          </p:cNvSpPr>
          <p:nvPr>
            <p:ph type="subTitle" idx="1"/>
          </p:nvPr>
        </p:nvSpPr>
        <p:spPr>
          <a:xfrm>
            <a:off x="1112431" y="1819175"/>
            <a:ext cx="7766936" cy="3328558"/>
          </a:xfrm>
        </p:spPr>
        <p:txBody>
          <a:bodyPr>
            <a:normAutofit/>
          </a:bodyPr>
          <a:lstStyle/>
          <a:p>
            <a:pPr marL="285750" indent="-28575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Problem with false rejection when people change their hairstyle grow or shave a beer or wear glasses.</a:t>
            </a:r>
          </a:p>
          <a:p>
            <a:pPr marL="285750" indent="-285750" algn="l">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Face recognition system can't tell the difference between identical twins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7301"/>
            <a:ext cx="8596668" cy="3214837"/>
          </a:xfrm>
        </p:spPr>
        <p:txBody>
          <a:bodyPr/>
          <a:lstStyle/>
          <a:p>
            <a:pPr algn="ctr"/>
            <a:r>
              <a:rPr lang="en-IN" sz="7200" dirty="0">
                <a:latin typeface="Times New Roman" panose="02020603050405020304" pitchFamily="18" charset="0"/>
                <a:cs typeface="Times New Roman" panose="02020603050405020304" pitchFamily="18" charset="0"/>
              </a:rPr>
              <a:t>Chapter no 9</a:t>
            </a:r>
            <a:br>
              <a:rPr lang="en-IN" sz="72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Future Enhancement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59806"/>
            <a:ext cx="8596668" cy="3214838"/>
          </a:xfrm>
        </p:spPr>
        <p:txBody>
          <a:bodyPr/>
          <a:lstStyle/>
          <a:p>
            <a:pPr algn="ctr"/>
            <a:r>
              <a:rPr lang="en-IN" sz="7200" b="1" dirty="0">
                <a:latin typeface="Times New Roman" panose="02020603050405020304" pitchFamily="18" charset="0"/>
                <a:cs typeface="Times New Roman" panose="02020603050405020304" pitchFamily="18" charset="0"/>
              </a:rPr>
              <a:t>Chapter no 1</a:t>
            </a:r>
            <a:br>
              <a:rPr lang="en-IN" sz="7200" b="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1002665"/>
          </a:xfrm>
        </p:spPr>
        <p:txBody>
          <a:bodyPr/>
          <a:lstStyle/>
          <a:p>
            <a:pPr algn="ctr"/>
            <a:r>
              <a:rPr lang="en-US">
                <a:latin typeface="Times New Roman" panose="02020603050405020304" pitchFamily="18" charset="0"/>
                <a:cs typeface="Times New Roman" panose="02020603050405020304" pitchFamily="18" charset="0"/>
              </a:rPr>
              <a:t>Future Enhancement :-</a:t>
            </a:r>
          </a:p>
        </p:txBody>
      </p:sp>
      <p:sp>
        <p:nvSpPr>
          <p:cNvPr id="3" name="Content Placeholder 2"/>
          <p:cNvSpPr>
            <a:spLocks noGrp="1"/>
          </p:cNvSpPr>
          <p:nvPr>
            <p:ph idx="1"/>
          </p:nvPr>
        </p:nvSpPr>
        <p:spPr>
          <a:xfrm>
            <a:off x="677545" y="1468755"/>
            <a:ext cx="8596630" cy="4572635"/>
          </a:xfrm>
        </p:spPr>
        <p:txBody>
          <a:bodyPr>
            <a:noAutofit/>
          </a:bodyPr>
          <a:lstStyle/>
          <a:p>
            <a:pPr>
              <a:buFont typeface="Wingdings" panose="05000000000000000000" charset="0"/>
              <a:buChar char="Ø"/>
            </a:pPr>
            <a:r>
              <a:rPr lang="en-US" sz="2400">
                <a:solidFill>
                  <a:schemeClr val="bg1">
                    <a:lumMod val="50000"/>
                  </a:schemeClr>
                </a:solidFill>
                <a:latin typeface="Times New Roman" panose="02020603050405020304" pitchFamily="18" charset="0"/>
                <a:cs typeface="Times New Roman" panose="02020603050405020304" pitchFamily="18" charset="0"/>
              </a:rPr>
              <a:t>The system we have development has successfully, able to accomplish the task of marking the attendance in the classroom automatically and output is obtained in an excel sheet as desired in real-time.</a:t>
            </a:r>
          </a:p>
          <a:p>
            <a:pPr>
              <a:buFont typeface="Wingdings" panose="05000000000000000000" charset="0"/>
              <a:buChar char="Ø"/>
            </a:pPr>
            <a:r>
              <a:rPr lang="en-US" sz="2400">
                <a:solidFill>
                  <a:schemeClr val="bg1">
                    <a:lumMod val="50000"/>
                  </a:schemeClr>
                </a:solidFill>
                <a:latin typeface="Times New Roman" panose="02020603050405020304" pitchFamily="18" charset="0"/>
                <a:cs typeface="Times New Roman" panose="02020603050405020304" pitchFamily="18" charset="0"/>
              </a:rPr>
              <a:t>However, in order to develop a dedicated system which can be implemented in an educational institution, a very efficient algorithm which is insensitive to the lighting condition of the classroom has to be developed. Also a camera of optimum resolution has to be utilized in the system. Another important aspect where we can a work towards is to creating an online database of the attendance and the automatic update of the attendance.</a:t>
            </a:r>
          </a:p>
          <a:p>
            <a:pPr marL="0" indent="0">
              <a:buNone/>
            </a:pPr>
            <a:r>
              <a:rPr lang="en-IN" altLang="en-US" sz="2400">
                <a:solidFill>
                  <a:schemeClr val="bg1">
                    <a:lumMod val="50000"/>
                  </a:schemeClr>
                </a:solidFill>
                <a:latin typeface="Times New Roman" panose="02020603050405020304" pitchFamily="18" charset="0"/>
                <a:cs typeface="Times New Roman" panose="02020603050405020304" pitchFamily="18" charset="0"/>
              </a:rPr>
              <a:t>     </a:t>
            </a:r>
            <a:endParaRPr lang="en-US" sz="2400">
              <a:solidFill>
                <a:schemeClr val="bg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77545" y="0"/>
            <a:ext cx="8596630" cy="609600"/>
          </a:xfrm>
        </p:spPr>
        <p:txBody>
          <a:bodyPr>
            <a:normAutofit fontScale="90000"/>
          </a:bodyPr>
          <a:lstStyle/>
          <a:p>
            <a:endParaRPr lang="en-US"/>
          </a:p>
        </p:txBody>
      </p:sp>
      <p:sp>
        <p:nvSpPr>
          <p:cNvPr id="3" name="Content Placeholder 2"/>
          <p:cNvSpPr>
            <a:spLocks noGrp="1"/>
          </p:cNvSpPr>
          <p:nvPr>
            <p:ph idx="1"/>
          </p:nvPr>
        </p:nvSpPr>
        <p:spPr>
          <a:xfrm>
            <a:off x="677545" y="1336040"/>
            <a:ext cx="8596630" cy="4705350"/>
          </a:xfrm>
        </p:spPr>
        <p:txBody>
          <a:bodyPr/>
          <a:lstStyle/>
          <a:p>
            <a:pPr>
              <a:buFont typeface="Wingdings" panose="05000000000000000000" charset="0"/>
              <a:buChar char="Ø"/>
            </a:pPr>
            <a:r>
              <a:rPr lang="en-US" sz="2400">
                <a:solidFill>
                  <a:schemeClr val="bg1">
                    <a:lumMod val="50000"/>
                  </a:schemeClr>
                </a:solidFill>
                <a:latin typeface="Times New Roman" panose="02020603050405020304" pitchFamily="18" charset="0"/>
                <a:cs typeface="Times New Roman" panose="02020603050405020304" pitchFamily="18" charset="0"/>
              </a:rPr>
              <a:t>This can be done by creating a standalone module which can be installed in the classroom having access to internet, preferably a wireless system. This development can greatly improve the application of the project.</a:t>
            </a:r>
          </a:p>
          <a:p>
            <a:endParaRPr lang="en-US" sz="2400">
              <a:solidFill>
                <a:schemeClr val="bg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59806"/>
            <a:ext cx="8596668" cy="2868328"/>
          </a:xfrm>
        </p:spPr>
        <p:txBody>
          <a:bodyPr/>
          <a:lstStyle/>
          <a:p>
            <a:pPr algn="ctr"/>
            <a:r>
              <a:rPr lang="en-IN" sz="7200" dirty="0">
                <a:latin typeface="Times New Roman" panose="02020603050405020304" pitchFamily="18" charset="0"/>
                <a:cs typeface="Times New Roman" panose="02020603050405020304" pitchFamily="18" charset="0"/>
              </a:rPr>
              <a:t>Chapter no 10</a:t>
            </a:r>
            <a:br>
              <a:rPr lang="en-IN" sz="72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Bibliography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1079500"/>
          </a:xfrm>
        </p:spPr>
        <p:txBody>
          <a:bodyPr/>
          <a:lstStyle/>
          <a:p>
            <a:pPr algn="ctr"/>
            <a:r>
              <a:rPr lang="en-IN" altLang="en-US">
                <a:latin typeface="Times New Roman" panose="02020603050405020304" pitchFamily="18" charset="0"/>
                <a:cs typeface="Times New Roman" panose="02020603050405020304" pitchFamily="18" charset="0"/>
              </a:rPr>
              <a:t>Bibliography</a:t>
            </a:r>
          </a:p>
        </p:txBody>
      </p:sp>
      <p:sp>
        <p:nvSpPr>
          <p:cNvPr id="3" name="Content Placeholder 2"/>
          <p:cNvSpPr>
            <a:spLocks noGrp="1"/>
          </p:cNvSpPr>
          <p:nvPr>
            <p:ph idx="1"/>
          </p:nvPr>
        </p:nvSpPr>
        <p:spPr/>
        <p:txBody>
          <a:bodyPr/>
          <a:lstStyle/>
          <a:p>
            <a:pPr>
              <a:buFont typeface="Wingdings" panose="05000000000000000000" charset="0"/>
              <a:buChar char="Ø"/>
            </a:pPr>
            <a:r>
              <a:rPr lang="en-US" sz="2400">
                <a:solidFill>
                  <a:schemeClr val="bg1">
                    <a:lumMod val="50000"/>
                  </a:schemeClr>
                </a:solidFill>
                <a:latin typeface="Times New Roman" panose="02020603050405020304" pitchFamily="18" charset="0"/>
                <a:cs typeface="Times New Roman" panose="02020603050405020304" pitchFamily="18" charset="0"/>
              </a:rPr>
              <a:t>Website :</a:t>
            </a:r>
          </a:p>
          <a:p>
            <a:pPr marL="0" indent="0">
              <a:buNone/>
            </a:pPr>
            <a:r>
              <a:rPr lang="en-IN" altLang="en-US" sz="2400">
                <a:solidFill>
                  <a:schemeClr val="bg1">
                    <a:lumMod val="50000"/>
                  </a:schemeClr>
                </a:solidFill>
                <a:latin typeface="Times New Roman" panose="02020603050405020304" pitchFamily="18" charset="0"/>
                <a:cs typeface="Times New Roman" panose="02020603050405020304" pitchFamily="18" charset="0"/>
              </a:rPr>
              <a:t> 	</a:t>
            </a:r>
            <a:r>
              <a:rPr lang="en-US" sz="2400">
                <a:solidFill>
                  <a:schemeClr val="bg1">
                    <a:lumMod val="50000"/>
                  </a:schemeClr>
                </a:solidFill>
                <a:latin typeface="Times New Roman" panose="02020603050405020304" pitchFamily="18" charset="0"/>
                <a:cs typeface="Times New Roman" panose="02020603050405020304" pitchFamily="18" charset="0"/>
              </a:rPr>
              <a:t>www.googole.com</a:t>
            </a:r>
          </a:p>
          <a:p>
            <a:pPr marL="0" indent="457200" algn="l">
              <a:buNone/>
            </a:pPr>
            <a:r>
              <a:rPr lang="en-US" sz="2400">
                <a:solidFill>
                  <a:schemeClr val="bg1">
                    <a:lumMod val="50000"/>
                  </a:schemeClr>
                </a:solidFill>
                <a:latin typeface="Times New Roman" panose="02020603050405020304" pitchFamily="18" charset="0"/>
                <a:cs typeface="Times New Roman" panose="02020603050405020304" pitchFamily="18" charset="0"/>
              </a:rPr>
              <a:t>www.youtube.com</a:t>
            </a:r>
          </a:p>
          <a:p>
            <a:pPr marL="0" indent="457200" algn="l">
              <a:buNone/>
            </a:pPr>
            <a:r>
              <a:rPr lang="en-US" sz="2400">
                <a:solidFill>
                  <a:schemeClr val="bg1">
                    <a:lumMod val="50000"/>
                  </a:schemeClr>
                </a:solidFill>
                <a:latin typeface="Times New Roman" panose="02020603050405020304" pitchFamily="18" charset="0"/>
                <a:cs typeface="Times New Roman" panose="02020603050405020304" pitchFamily="18" charset="0"/>
              </a:rPr>
              <a:t>www.chatgpt.com</a:t>
            </a:r>
          </a:p>
          <a:p>
            <a:pPr marL="0" indent="0" algn="l">
              <a:buNone/>
            </a:pPr>
            <a:endParaRPr lang="en-US" sz="2400">
              <a:solidFill>
                <a:schemeClr val="bg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609600"/>
            <a:ext cx="8596630" cy="696595"/>
          </a:xfrm>
        </p:spPr>
        <p:txBody>
          <a:bodyPr/>
          <a:lstStyle/>
          <a:p>
            <a:pPr algn="ctr"/>
            <a:r>
              <a:rPr lang="en-IN" altLang="en-US">
                <a:latin typeface="Times New Roman" panose="02020603050405020304" pitchFamily="18" charset="0"/>
                <a:cs typeface="Times New Roman" panose="02020603050405020304" pitchFamily="18" charset="0"/>
              </a:rPr>
              <a:t>Company profile</a:t>
            </a:r>
          </a:p>
        </p:txBody>
      </p:sp>
      <p:sp>
        <p:nvSpPr>
          <p:cNvPr id="3" name="Content Placeholder 2"/>
          <p:cNvSpPr>
            <a:spLocks noGrp="1"/>
          </p:cNvSpPr>
          <p:nvPr>
            <p:ph idx="1"/>
          </p:nvPr>
        </p:nvSpPr>
        <p:spPr>
          <a:xfrm>
            <a:off x="677545" y="1992428"/>
            <a:ext cx="8596630" cy="4048961"/>
          </a:xfrm>
        </p:spPr>
        <p:txBody>
          <a:bodyPr/>
          <a:lstStyle/>
          <a:p>
            <a:pPr marL="0" indent="0" algn="just">
              <a:buNone/>
            </a:pPr>
            <a:r>
              <a:rPr lang="en-US" dirty="0"/>
              <a:t>              </a:t>
            </a:r>
            <a:r>
              <a:rPr lang="en-US" sz="2400" dirty="0">
                <a:solidFill>
                  <a:schemeClr val="bg1">
                    <a:lumMod val="50000"/>
                  </a:schemeClr>
                </a:solidFill>
                <a:latin typeface="Times New Roman" panose="02020603050405020304" pitchFamily="18" charset="0"/>
                <a:cs typeface="Times New Roman" panose="02020603050405020304" pitchFamily="18" charset="0"/>
              </a:rPr>
              <a:t>Vidya </a:t>
            </a:r>
            <a:r>
              <a:rPr lang="en-US" sz="2400" dirty="0" err="1">
                <a:solidFill>
                  <a:schemeClr val="bg1">
                    <a:lumMod val="50000"/>
                  </a:schemeClr>
                </a:solidFill>
                <a:latin typeface="Times New Roman" panose="02020603050405020304" pitchFamily="18" charset="0"/>
                <a:cs typeface="Times New Roman" panose="02020603050405020304" pitchFamily="18" charset="0"/>
              </a:rPr>
              <a:t>Pratishthans</a:t>
            </a:r>
            <a:r>
              <a:rPr lang="en-US" sz="2400" dirty="0">
                <a:solidFill>
                  <a:schemeClr val="bg1">
                    <a:lumMod val="50000"/>
                  </a:schemeClr>
                </a:solidFill>
                <a:latin typeface="Times New Roman" panose="02020603050405020304" pitchFamily="18" charset="0"/>
                <a:cs typeface="Times New Roman" panose="02020603050405020304" pitchFamily="18" charset="0"/>
              </a:rPr>
              <a:t> is charitable trust established on 16th October 1972 to provide affordable quality education to the students of Baramati and vicinity area at their doorsteps.</a:t>
            </a:r>
          </a:p>
          <a:p>
            <a:pPr marL="0" indent="0" algn="just">
              <a:buNone/>
            </a:pPr>
            <a:r>
              <a:rPr lang="en-US" sz="2400" dirty="0">
                <a:solidFill>
                  <a:schemeClr val="bg1">
                    <a:lumMod val="50000"/>
                  </a:schemeClr>
                </a:solidFill>
                <a:latin typeface="Times New Roman" panose="02020603050405020304" pitchFamily="18" charset="0"/>
                <a:cs typeface="Times New Roman" panose="02020603050405020304" pitchFamily="18" charset="0"/>
              </a:rPr>
              <a:t>            Face recognition can store data of infinity number of student and also help to store daily attendance of student</a:t>
            </a: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766" y="587141"/>
            <a:ext cx="8219975" cy="770021"/>
          </a:xfrm>
        </p:spPr>
        <p:txBody>
          <a:bodyPr/>
          <a:lstStyle/>
          <a:p>
            <a:pPr algn="ctr"/>
            <a:r>
              <a:rPr lang="en-IN" sz="3600" u="sng"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962526" y="1886552"/>
            <a:ext cx="8311477" cy="4485371"/>
          </a:xfrm>
        </p:spPr>
        <p:txBody>
          <a:bodyPr>
            <a:normAutofit/>
          </a:bodyPr>
          <a:lstStyle/>
          <a:p>
            <a:pPr algn="just"/>
            <a:r>
              <a:rPr lang="en-US" sz="26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face recognition attendance system is a facial recognition technology to recognize and verify an student facial features and to record attendance automatically. Face detection attendance system detects the facial expressions of student and marks attendance. face recognition is used in various company, organization, school, college, bank and other enterprises.</a:t>
            </a:r>
          </a:p>
          <a:p>
            <a:pPr algn="just"/>
            <a:r>
              <a:rPr lang="en-US" sz="2400" dirty="0">
                <a:latin typeface="Times New Roman" panose="02020603050405020304" pitchFamily="18" charset="0"/>
                <a:cs typeface="Times New Roman" panose="02020603050405020304" pitchFamily="18" charset="0"/>
              </a:rPr>
              <a:t>       Traditional method of attendance marking is a tedious task in many schools and colleges. This is time consuming but face recognition save time and automatically mark the attendance and save record in database.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307" y="286976"/>
            <a:ext cx="7766936" cy="925807"/>
          </a:xfrm>
        </p:spPr>
        <p:txBody>
          <a:bodyPr/>
          <a:lstStyle/>
          <a:p>
            <a:pPr algn="ctr"/>
            <a:r>
              <a:rPr lang="en-IN" sz="3600" u="sng" dirty="0">
                <a:latin typeface="Times New Roman" panose="02020603050405020304" pitchFamily="18" charset="0"/>
                <a:cs typeface="Times New Roman" panose="02020603050405020304" pitchFamily="18" charset="0"/>
              </a:rPr>
              <a:t>Scope of the system</a:t>
            </a:r>
          </a:p>
        </p:txBody>
      </p:sp>
      <p:sp>
        <p:nvSpPr>
          <p:cNvPr id="3" name="Subtitle 2"/>
          <p:cNvSpPr>
            <a:spLocks noGrp="1"/>
          </p:cNvSpPr>
          <p:nvPr>
            <p:ph type="subTitle" idx="1"/>
          </p:nvPr>
        </p:nvSpPr>
        <p:spPr>
          <a:xfrm>
            <a:off x="1141307" y="1597794"/>
            <a:ext cx="7766936" cy="3549939"/>
          </a:xfrm>
        </p:spPr>
        <p:txBody>
          <a:bodyPr>
            <a:normAutofit lnSpcReduction="10000"/>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Provides an automated attendance system ,reliable and eliminate disturbance and time loss of traditional attendance systems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Present a system that can accurately evaluate student's performance depending on their recorder attendance rate</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Present a system that can accurately evaluate student's performance depending on their recorded attendance</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Regular maintenance and technical support are necessary to ensure the system functions correctly over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905" y="529390"/>
            <a:ext cx="8167098" cy="731520"/>
          </a:xfrm>
        </p:spPr>
        <p:txBody>
          <a:bodyPr/>
          <a:lstStyle/>
          <a:p>
            <a:pPr algn="ctr"/>
            <a:r>
              <a:rPr lang="en-IN" sz="3600" u="sng" dirty="0">
                <a:latin typeface="Times New Roman" panose="02020603050405020304" pitchFamily="18" charset="0"/>
                <a:cs typeface="Times New Roman" panose="02020603050405020304" pitchFamily="18" charset="0"/>
              </a:rPr>
              <a:t>Purposed of system</a:t>
            </a:r>
          </a:p>
        </p:txBody>
      </p:sp>
      <p:sp>
        <p:nvSpPr>
          <p:cNvPr id="3" name="Subtitle 2"/>
          <p:cNvSpPr>
            <a:spLocks noGrp="1"/>
          </p:cNvSpPr>
          <p:nvPr>
            <p:ph type="subTitle" idx="1"/>
          </p:nvPr>
        </p:nvSpPr>
        <p:spPr>
          <a:xfrm>
            <a:off x="1106905" y="1540042"/>
            <a:ext cx="8167098" cy="3975233"/>
          </a:xfrm>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system consists of a camera that capture the image of the students and send it to the image enhancement module. After enhancement the image comes in the face detection and recognition modules and then the attendance is marked on the excel sheet.</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Reduce the paper work.</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Provides quick &amp; faster result with better accuracy. </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Increased efficiency and capability.</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Improved data accuracy and analysis.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98306"/>
            <a:ext cx="8596668" cy="2945331"/>
          </a:xfrm>
        </p:spPr>
        <p:txBody>
          <a:bodyPr>
            <a:normAutofit/>
          </a:bodyPr>
          <a:lstStyle/>
          <a:p>
            <a:pPr algn="ctr"/>
            <a:r>
              <a:rPr lang="en-IN" sz="7200" b="1" dirty="0">
                <a:latin typeface="Times New Roman" panose="02020603050405020304" pitchFamily="18" charset="0"/>
                <a:cs typeface="Times New Roman" panose="02020603050405020304" pitchFamily="18" charset="0"/>
              </a:rPr>
              <a:t>Chapter</a:t>
            </a:r>
            <a:r>
              <a:rPr lang="en-IN" sz="8000" b="1" dirty="0">
                <a:latin typeface="Times New Roman" panose="02020603050405020304" pitchFamily="18" charset="0"/>
                <a:cs typeface="Times New Roman" panose="02020603050405020304" pitchFamily="18" charset="0"/>
              </a:rPr>
              <a:t> no 2</a:t>
            </a:r>
            <a:br>
              <a:rPr lang="en-IN" sz="8000" b="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Analysis</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TotalTime>
  <Words>1536</Words>
  <Application>Microsoft Office PowerPoint</Application>
  <PresentationFormat>Widescreen</PresentationFormat>
  <Paragraphs>290</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Algerian</vt:lpstr>
      <vt:lpstr>Arial</vt:lpstr>
      <vt:lpstr>Calibri</vt:lpstr>
      <vt:lpstr>Times New Roman</vt:lpstr>
      <vt:lpstr>Trebuchet MS</vt:lpstr>
      <vt:lpstr>Wingdings</vt:lpstr>
      <vt:lpstr>Wingdings 3</vt:lpstr>
      <vt:lpstr>Facet</vt:lpstr>
      <vt:lpstr>PowerPoint Presentation</vt:lpstr>
      <vt:lpstr>PowerPoint Presentation</vt:lpstr>
      <vt:lpstr>Content</vt:lpstr>
      <vt:lpstr>Chapter no 1 Introduction</vt:lpstr>
      <vt:lpstr>Company profile</vt:lpstr>
      <vt:lpstr>Introduction</vt:lpstr>
      <vt:lpstr>Scope of the system</vt:lpstr>
      <vt:lpstr>Purposed of system</vt:lpstr>
      <vt:lpstr>Chapter no 2 Analysis</vt:lpstr>
      <vt:lpstr>Fact finding techniques</vt:lpstr>
      <vt:lpstr>PowerPoint Presentation</vt:lpstr>
      <vt:lpstr>PowerPoint Presentation</vt:lpstr>
      <vt:lpstr>Feasibility study : </vt:lpstr>
      <vt:lpstr>Technical study</vt:lpstr>
      <vt:lpstr>Economical study</vt:lpstr>
      <vt:lpstr>Operational feasibility </vt:lpstr>
      <vt:lpstr>Chapter no 3 System design</vt:lpstr>
      <vt:lpstr>Entities and attribute :</vt:lpstr>
      <vt:lpstr>ER Diagram</vt:lpstr>
      <vt:lpstr>Context Level Diagram</vt:lpstr>
      <vt:lpstr>First Level DFD</vt:lpstr>
      <vt:lpstr>Second Level DFD</vt:lpstr>
      <vt:lpstr>PowerPoint Presentation</vt:lpstr>
      <vt:lpstr>Chapter no 4 File design</vt:lpstr>
      <vt:lpstr>File Design</vt:lpstr>
      <vt:lpstr>PowerPoint Presentation</vt:lpstr>
      <vt:lpstr>Chapter no 5 Table design</vt:lpstr>
      <vt:lpstr>Table design</vt:lpstr>
      <vt:lpstr>PowerPoint Presentation</vt:lpstr>
      <vt:lpstr>Chapter no 6 Form design </vt:lpstr>
      <vt:lpstr>PowerPoint Presentation</vt:lpstr>
      <vt:lpstr>PowerPoint Presentation</vt:lpstr>
      <vt:lpstr>PowerPoint Presentation</vt:lpstr>
      <vt:lpstr>Chapter no 7 Report</vt:lpstr>
      <vt:lpstr>Report</vt:lpstr>
      <vt:lpstr>Chapter no 8 Advantages and Disadvantages </vt:lpstr>
      <vt:lpstr>Advantages</vt:lpstr>
      <vt:lpstr>Disadvantages</vt:lpstr>
      <vt:lpstr>Chapter no 9 Future Enhancement</vt:lpstr>
      <vt:lpstr>Future Enhancement :-</vt:lpstr>
      <vt:lpstr>PowerPoint Presentation</vt:lpstr>
      <vt:lpstr>Chapter no 10 Bibliography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 saste</dc:creator>
  <cp:lastModifiedBy>Neha Shinde</cp:lastModifiedBy>
  <cp:revision>16</cp:revision>
  <dcterms:created xsi:type="dcterms:W3CDTF">2023-09-11T03:33:00Z</dcterms:created>
  <dcterms:modified xsi:type="dcterms:W3CDTF">2023-11-23T09:29:59Z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BB6A803291D54802A7BC0860E74CEFF2_12</vt:lpwstr>
  </property>
  <property fmtid="{D5CDD505-2E9C-101B-9397-08002B2CF9AE}" pid="3" name="KSOProductBuildVer">
    <vt:lpwstr>1033-12.2.0.13215</vt:lpwstr>
  </property>
</Properties>
</file>