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1430000" cy="7467600"/>
  <p:notesSz cx="11430000" cy="746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12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374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374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AD85F-5028-4712-AA2A-48421DDD61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6188" y="933450"/>
            <a:ext cx="3857625" cy="2520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3594100"/>
            <a:ext cx="9144000" cy="294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092950"/>
            <a:ext cx="4953000" cy="374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7092950"/>
            <a:ext cx="4953000" cy="374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FDF7-C7CC-40A5-BDD1-9EF6C5ACD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3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FDF7-C7CC-40A5-BDD1-9EF6C5ACD14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26242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9134" y="1832768"/>
            <a:ext cx="7491730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9572" y="2783839"/>
            <a:ext cx="9390854" cy="167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26242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152400"/>
            <a:ext cx="4185833" cy="71624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4" y="785494"/>
            <a:ext cx="4822825" cy="2334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ts val="6080"/>
              </a:lnSpc>
              <a:spcBef>
                <a:spcPts val="125"/>
              </a:spcBef>
            </a:pPr>
            <a:r>
              <a:rPr sz="4900" spc="-715" dirty="0"/>
              <a:t>H</a:t>
            </a:r>
            <a:r>
              <a:rPr sz="4900" spc="-409" dirty="0"/>
              <a:t>o</a:t>
            </a:r>
            <a:r>
              <a:rPr sz="4900" spc="-360" dirty="0"/>
              <a:t>u</a:t>
            </a:r>
            <a:r>
              <a:rPr sz="4900" spc="-275" dirty="0"/>
              <a:t>s</a:t>
            </a:r>
            <a:r>
              <a:rPr sz="4900" spc="-335" dirty="0"/>
              <a:t>e</a:t>
            </a:r>
            <a:r>
              <a:rPr sz="4900" spc="-175" dirty="0"/>
              <a:t> </a:t>
            </a:r>
            <a:r>
              <a:rPr sz="4900" spc="-705" dirty="0"/>
              <a:t>R</a:t>
            </a:r>
            <a:r>
              <a:rPr sz="4900" spc="-340" dirty="0"/>
              <a:t>e</a:t>
            </a:r>
            <a:r>
              <a:rPr sz="4900" spc="-360" dirty="0"/>
              <a:t>n</a:t>
            </a:r>
            <a:r>
              <a:rPr sz="4900" spc="-180" dirty="0"/>
              <a:t>t</a:t>
            </a:r>
            <a:r>
              <a:rPr sz="4900" spc="-175" dirty="0"/>
              <a:t> </a:t>
            </a:r>
            <a:r>
              <a:rPr sz="4900" spc="-415" dirty="0"/>
              <a:t>A</a:t>
            </a:r>
            <a:r>
              <a:rPr sz="4900" spc="-350" dirty="0"/>
              <a:t>pp</a:t>
            </a:r>
            <a:r>
              <a:rPr sz="4900" spc="-620" dirty="0"/>
              <a:t>:  </a:t>
            </a:r>
            <a:r>
              <a:rPr sz="4900" spc="-305" dirty="0"/>
              <a:t>Revolutionizing</a:t>
            </a:r>
            <a:endParaRPr sz="4900" dirty="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4900" spc="-445" dirty="0"/>
              <a:t>P</a:t>
            </a:r>
            <a:r>
              <a:rPr sz="4900" spc="-440" dirty="0"/>
              <a:t>r</a:t>
            </a:r>
            <a:r>
              <a:rPr sz="4900" spc="-409" dirty="0"/>
              <a:t>o</a:t>
            </a:r>
            <a:r>
              <a:rPr sz="4900" spc="-350" dirty="0"/>
              <a:t>p</a:t>
            </a:r>
            <a:r>
              <a:rPr sz="4900" spc="-340" dirty="0"/>
              <a:t>e</a:t>
            </a:r>
            <a:r>
              <a:rPr sz="4900" spc="-420" dirty="0"/>
              <a:t>r</a:t>
            </a:r>
            <a:r>
              <a:rPr sz="4900" spc="-185" dirty="0"/>
              <a:t>t</a:t>
            </a:r>
            <a:r>
              <a:rPr sz="4900" spc="-260" dirty="0"/>
              <a:t>y</a:t>
            </a:r>
            <a:r>
              <a:rPr sz="4900" spc="-175" dirty="0"/>
              <a:t> </a:t>
            </a:r>
            <a:r>
              <a:rPr sz="4900" spc="-440" dirty="0"/>
              <a:t>S</a:t>
            </a:r>
            <a:r>
              <a:rPr sz="4900" spc="-340" dirty="0"/>
              <a:t>e</a:t>
            </a:r>
            <a:r>
              <a:rPr sz="4900" spc="-375" dirty="0"/>
              <a:t>a</a:t>
            </a:r>
            <a:r>
              <a:rPr sz="4900" spc="-440" dirty="0"/>
              <a:t>r</a:t>
            </a:r>
            <a:r>
              <a:rPr sz="4900" spc="-185" dirty="0"/>
              <a:t>c</a:t>
            </a:r>
            <a:r>
              <a:rPr sz="4900" spc="-325" dirty="0"/>
              <a:t>h</a:t>
            </a:r>
            <a:endParaRPr sz="4900" dirty="0"/>
          </a:p>
        </p:txBody>
      </p:sp>
      <p:sp>
        <p:nvSpPr>
          <p:cNvPr id="6" name="object 6"/>
          <p:cNvSpPr txBox="1"/>
          <p:nvPr/>
        </p:nvSpPr>
        <p:spPr>
          <a:xfrm>
            <a:off x="587374" y="3505200"/>
            <a:ext cx="5127626" cy="202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2000" b="1" spc="1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2000" b="1" spc="-40" dirty="0">
                <a:solidFill>
                  <a:srgbClr val="262424"/>
                </a:solidFill>
                <a:latin typeface="Tahoma"/>
                <a:cs typeface="Tahoma"/>
              </a:rPr>
              <a:t>am</a:t>
            </a:r>
            <a:r>
              <a:rPr sz="2000" b="1" spc="-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262424"/>
                </a:solidFill>
                <a:latin typeface="Tahoma"/>
                <a:cs typeface="Tahoma"/>
              </a:rPr>
              <a:t>name</a:t>
            </a:r>
            <a:r>
              <a:rPr sz="2000" b="1" spc="-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2000" b="1" spc="-40" dirty="0">
                <a:solidFill>
                  <a:srgbClr val="262424"/>
                </a:solidFill>
                <a:latin typeface="Tahoma"/>
                <a:cs typeface="Tahoma"/>
              </a:rPr>
              <a:t>:</a:t>
            </a:r>
            <a:r>
              <a:rPr sz="2000" b="1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2000" b="1" spc="-15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2000" b="1" spc="5" dirty="0">
                <a:solidFill>
                  <a:srgbClr val="262424"/>
                </a:solidFill>
                <a:latin typeface="Tahoma"/>
                <a:cs typeface="Tahoma"/>
              </a:rPr>
              <a:t>NM20</a:t>
            </a:r>
            <a:r>
              <a:rPr sz="2000" b="1" spc="-15" dirty="0">
                <a:solidFill>
                  <a:srgbClr val="262424"/>
                </a:solidFill>
                <a:latin typeface="Tahoma"/>
                <a:cs typeface="Tahoma"/>
              </a:rPr>
              <a:t>2</a:t>
            </a:r>
            <a:r>
              <a:rPr sz="2000" b="1" spc="-50" dirty="0">
                <a:solidFill>
                  <a:srgbClr val="262424"/>
                </a:solidFill>
                <a:latin typeface="Tahoma"/>
                <a:cs typeface="Tahoma"/>
              </a:rPr>
              <a:t>4TMID106</a:t>
            </a:r>
            <a:r>
              <a:rPr sz="2000" b="1" spc="-60" dirty="0">
                <a:solidFill>
                  <a:srgbClr val="262424"/>
                </a:solidFill>
                <a:latin typeface="Tahoma"/>
                <a:cs typeface="Tahoma"/>
              </a:rPr>
              <a:t>2</a:t>
            </a:r>
            <a:r>
              <a:rPr sz="2000" b="1" spc="50" dirty="0">
                <a:solidFill>
                  <a:srgbClr val="262424"/>
                </a:solidFill>
                <a:latin typeface="Tahoma"/>
                <a:cs typeface="Tahoma"/>
              </a:rPr>
              <a:t>4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tabLst>
                <a:tab pos="1490345" algn="l"/>
              </a:tabLst>
            </a:pPr>
            <a:r>
              <a:rPr sz="1600" b="1" spc="-80" dirty="0">
                <a:solidFill>
                  <a:srgbClr val="262424"/>
                </a:solidFill>
                <a:latin typeface="Verdana"/>
                <a:cs typeface="Verdana"/>
              </a:rPr>
              <a:t>S.</a:t>
            </a:r>
            <a:r>
              <a:rPr sz="1600" b="1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262424"/>
                </a:solidFill>
                <a:latin typeface="Verdana"/>
                <a:cs typeface="Verdana"/>
              </a:rPr>
              <a:t>Narmada	</a:t>
            </a:r>
            <a:r>
              <a:rPr lang="en-IN" sz="1600" b="1" spc="-55" dirty="0">
                <a:solidFill>
                  <a:srgbClr val="262424"/>
                </a:solidFill>
                <a:latin typeface="Verdana"/>
                <a:cs typeface="Verdana"/>
              </a:rPr>
              <a:t>           </a:t>
            </a:r>
            <a:r>
              <a:rPr sz="1600" b="1" spc="-95" dirty="0">
                <a:solidFill>
                  <a:srgbClr val="262424"/>
                </a:solidFill>
                <a:latin typeface="Verdana"/>
                <a:cs typeface="Verdana"/>
              </a:rPr>
              <a:t>(au211521244035)</a:t>
            </a:r>
            <a:endParaRPr sz="1600" b="1" dirty="0">
              <a:latin typeface="Verdana"/>
              <a:cs typeface="Verdana"/>
            </a:endParaRPr>
          </a:p>
          <a:p>
            <a:pPr marL="12700">
              <a:lnSpc>
                <a:spcPct val="150000"/>
              </a:lnSpc>
              <a:tabLst>
                <a:tab pos="1471295" algn="l"/>
              </a:tabLst>
            </a:pPr>
            <a:r>
              <a:rPr sz="1600" b="1" spc="-15" dirty="0">
                <a:solidFill>
                  <a:srgbClr val="262424"/>
                </a:solidFill>
                <a:latin typeface="Verdana"/>
                <a:cs typeface="Verdana"/>
              </a:rPr>
              <a:t>M.</a:t>
            </a:r>
            <a:r>
              <a:rPr sz="1600" b="1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262424"/>
                </a:solidFill>
                <a:latin typeface="Verdana"/>
                <a:cs typeface="Verdana"/>
              </a:rPr>
              <a:t>Nithya</a:t>
            </a:r>
            <a:r>
              <a:rPr lang="en-IN" sz="1600" b="1" spc="-45" dirty="0">
                <a:solidFill>
                  <a:srgbClr val="262424"/>
                </a:solidFill>
                <a:latin typeface="Verdana"/>
                <a:cs typeface="Verdana"/>
              </a:rPr>
              <a:t> S</a:t>
            </a:r>
            <a:r>
              <a:rPr sz="1600" b="1" spc="-45" dirty="0" err="1">
                <a:solidFill>
                  <a:srgbClr val="262424"/>
                </a:solidFill>
                <a:latin typeface="Verdana"/>
                <a:cs typeface="Verdana"/>
              </a:rPr>
              <a:t>ree</a:t>
            </a:r>
            <a:r>
              <a:rPr sz="1600" b="1" spc="-45" dirty="0">
                <a:solidFill>
                  <a:srgbClr val="262424"/>
                </a:solidFill>
                <a:latin typeface="Verdana"/>
                <a:cs typeface="Verdana"/>
              </a:rPr>
              <a:t>	</a:t>
            </a:r>
            <a:r>
              <a:rPr lang="en-IN" sz="1600" b="1" spc="-45" dirty="0">
                <a:solidFill>
                  <a:srgbClr val="262424"/>
                </a:solidFill>
                <a:latin typeface="Verdana"/>
                <a:cs typeface="Verdana"/>
              </a:rPr>
              <a:t>      </a:t>
            </a:r>
            <a:r>
              <a:rPr sz="1600" b="1" spc="-95" dirty="0">
                <a:solidFill>
                  <a:srgbClr val="262424"/>
                </a:solidFill>
                <a:latin typeface="Verdana"/>
                <a:cs typeface="Verdana"/>
              </a:rPr>
              <a:t>(au211521244036)</a:t>
            </a:r>
            <a:endParaRPr lang="en-IN" sz="1600" b="1" dirty="0">
              <a:latin typeface="Verdana"/>
              <a:cs typeface="Verdana"/>
            </a:endParaRPr>
          </a:p>
          <a:p>
            <a:pPr marL="12700">
              <a:lnSpc>
                <a:spcPct val="150000"/>
              </a:lnSpc>
              <a:tabLst>
                <a:tab pos="1471295" algn="l"/>
              </a:tabLst>
            </a:pPr>
            <a:r>
              <a:rPr sz="1600" b="1" spc="-85" dirty="0">
                <a:solidFill>
                  <a:srgbClr val="262424"/>
                </a:solidFill>
                <a:latin typeface="Verdana"/>
                <a:cs typeface="Verdana"/>
              </a:rPr>
              <a:t>H</a:t>
            </a:r>
            <a:r>
              <a:rPr sz="1600" b="1" spc="-40" dirty="0">
                <a:solidFill>
                  <a:srgbClr val="262424"/>
                </a:solidFill>
                <a:latin typeface="Verdana"/>
                <a:cs typeface="Verdana"/>
              </a:rPr>
              <a:t>.</a:t>
            </a:r>
            <a:r>
              <a:rPr sz="1600" b="1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b="1" spc="-15" dirty="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sz="1600" b="1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600" b="1" spc="-3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600" b="1" spc="-70" dirty="0">
                <a:solidFill>
                  <a:srgbClr val="262424"/>
                </a:solidFill>
                <a:latin typeface="Verdana"/>
                <a:cs typeface="Verdana"/>
              </a:rPr>
              <a:t>y</a:t>
            </a:r>
            <a:r>
              <a:rPr sz="1600" b="1" spc="-45" dirty="0">
                <a:solidFill>
                  <a:srgbClr val="262424"/>
                </a:solidFill>
                <a:latin typeface="Verdana"/>
                <a:cs typeface="Verdana"/>
              </a:rPr>
              <a:t>adharshini</a:t>
            </a:r>
            <a:r>
              <a:rPr sz="1600" b="1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lang="en-IN" sz="1600" b="1" dirty="0">
                <a:solidFill>
                  <a:srgbClr val="262424"/>
                </a:solidFill>
                <a:latin typeface="Verdana"/>
                <a:cs typeface="Verdana"/>
              </a:rPr>
              <a:t>   </a:t>
            </a:r>
            <a:r>
              <a:rPr sz="1600" b="1" spc="-1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262424"/>
                </a:solidFill>
                <a:latin typeface="Verdana"/>
                <a:cs typeface="Verdana"/>
              </a:rPr>
              <a:t>(au211521</a:t>
            </a:r>
            <a:r>
              <a:rPr sz="1600" b="1" spc="-165" dirty="0">
                <a:solidFill>
                  <a:srgbClr val="262424"/>
                </a:solidFill>
                <a:latin typeface="Verdana"/>
                <a:cs typeface="Verdana"/>
              </a:rPr>
              <a:t>2</a:t>
            </a:r>
            <a:r>
              <a:rPr sz="1600" b="1" spc="5" dirty="0">
                <a:solidFill>
                  <a:srgbClr val="262424"/>
                </a:solidFill>
                <a:latin typeface="Verdana"/>
                <a:cs typeface="Verdana"/>
              </a:rPr>
              <a:t>440</a:t>
            </a:r>
            <a:r>
              <a:rPr sz="1600" b="1" spc="-25" dirty="0">
                <a:solidFill>
                  <a:srgbClr val="262424"/>
                </a:solidFill>
                <a:latin typeface="Verdana"/>
                <a:cs typeface="Verdana"/>
              </a:rPr>
              <a:t>4</a:t>
            </a:r>
            <a:r>
              <a:rPr sz="1600" b="1" spc="-180" dirty="0">
                <a:solidFill>
                  <a:srgbClr val="262424"/>
                </a:solidFill>
                <a:latin typeface="Verdana"/>
                <a:cs typeface="Verdana"/>
              </a:rPr>
              <a:t>1)  </a:t>
            </a:r>
            <a:endParaRPr lang="en-IN" sz="1600" b="1" spc="-180" dirty="0">
              <a:solidFill>
                <a:srgbClr val="262424"/>
              </a:solidFill>
              <a:latin typeface="Verdana"/>
              <a:cs typeface="Verdana"/>
            </a:endParaRPr>
          </a:p>
          <a:p>
            <a:pPr marL="12700">
              <a:lnSpc>
                <a:spcPct val="150000"/>
              </a:lnSpc>
              <a:tabLst>
                <a:tab pos="1471295" algn="l"/>
              </a:tabLst>
            </a:pPr>
            <a:r>
              <a:rPr sz="1600" b="1" spc="-80" dirty="0">
                <a:solidFill>
                  <a:srgbClr val="262424"/>
                </a:solidFill>
                <a:latin typeface="Verdana"/>
                <a:cs typeface="Verdana"/>
              </a:rPr>
              <a:t>S.</a:t>
            </a:r>
            <a:r>
              <a:rPr sz="1600" b="1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b="1" spc="30" dirty="0">
                <a:solidFill>
                  <a:srgbClr val="262424"/>
                </a:solidFill>
                <a:latin typeface="Verdana"/>
                <a:cs typeface="Verdana"/>
              </a:rPr>
              <a:t>Y</a:t>
            </a:r>
            <a:r>
              <a:rPr sz="1600" b="1" spc="-55" dirty="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sz="1600" b="1" spc="-60" dirty="0">
                <a:solidFill>
                  <a:srgbClr val="262424"/>
                </a:solidFill>
                <a:latin typeface="Verdana"/>
                <a:cs typeface="Verdana"/>
              </a:rPr>
              <a:t>v</a:t>
            </a:r>
            <a:r>
              <a:rPr sz="1600" b="1" spc="-45" dirty="0">
                <a:solidFill>
                  <a:srgbClr val="262424"/>
                </a:solidFill>
                <a:latin typeface="Verdana"/>
                <a:cs typeface="Verdana"/>
              </a:rPr>
              <a:t>ash</a:t>
            </a:r>
            <a:r>
              <a:rPr sz="1600" b="1" spc="-2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600" b="1" spc="-4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600" b="1" dirty="0">
                <a:solidFill>
                  <a:srgbClr val="262424"/>
                </a:solidFill>
                <a:latin typeface="Verdana"/>
                <a:cs typeface="Verdana"/>
              </a:rPr>
              <a:t>	</a:t>
            </a:r>
            <a:r>
              <a:rPr lang="en-IN" sz="1600" b="1" dirty="0">
                <a:solidFill>
                  <a:srgbClr val="262424"/>
                </a:solidFill>
                <a:latin typeface="Verdana"/>
                <a:cs typeface="Verdana"/>
              </a:rPr>
              <a:t>           </a:t>
            </a:r>
            <a:r>
              <a:rPr sz="1600" b="1" spc="-135" dirty="0">
                <a:solidFill>
                  <a:srgbClr val="262424"/>
                </a:solidFill>
                <a:latin typeface="Verdana"/>
                <a:cs typeface="Verdana"/>
              </a:rPr>
              <a:t>(au211521</a:t>
            </a:r>
            <a:r>
              <a:rPr sz="1600" b="1" spc="-160" dirty="0">
                <a:solidFill>
                  <a:srgbClr val="262424"/>
                </a:solidFill>
                <a:latin typeface="Verdana"/>
                <a:cs typeface="Verdana"/>
              </a:rPr>
              <a:t>2</a:t>
            </a:r>
            <a:r>
              <a:rPr sz="1600" b="1" spc="-30" dirty="0">
                <a:solidFill>
                  <a:srgbClr val="262424"/>
                </a:solidFill>
                <a:latin typeface="Verdana"/>
                <a:cs typeface="Verdana"/>
              </a:rPr>
              <a:t>44062)</a:t>
            </a:r>
            <a:endParaRPr sz="1600" b="1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885824"/>
            <a:ext cx="9867900" cy="58959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2200" y="228600"/>
            <a:ext cx="7696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House rental application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885824"/>
            <a:ext cx="9410700" cy="5667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885824"/>
            <a:ext cx="9639300" cy="5895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828674"/>
            <a:ext cx="9410700" cy="5572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885824"/>
            <a:ext cx="9334500" cy="5591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572" y="1889918"/>
            <a:ext cx="238633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95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19572" y="2783839"/>
            <a:ext cx="9390854" cy="226773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14"/>
              </a:spcBef>
            </a:pPr>
            <a:r>
              <a:rPr sz="1600" spc="-135" dirty="0"/>
              <a:t>In </a:t>
            </a:r>
            <a:r>
              <a:rPr sz="1600" spc="-30" dirty="0"/>
              <a:t>conclusion, </a:t>
            </a:r>
            <a:r>
              <a:rPr sz="1600" spc="-45" dirty="0"/>
              <a:t>our </a:t>
            </a:r>
            <a:r>
              <a:rPr sz="1600" spc="-30" dirty="0"/>
              <a:t>house </a:t>
            </a:r>
            <a:r>
              <a:rPr sz="1600" spc="-65" dirty="0"/>
              <a:t>rent </a:t>
            </a:r>
            <a:r>
              <a:rPr sz="1600" spc="-30" dirty="0"/>
              <a:t>app </a:t>
            </a:r>
            <a:r>
              <a:rPr sz="1600" spc="-35" dirty="0"/>
              <a:t>provides </a:t>
            </a:r>
            <a:r>
              <a:rPr sz="1600" spc="-55" dirty="0"/>
              <a:t>a </a:t>
            </a:r>
            <a:r>
              <a:rPr sz="1600" spc="-40" dirty="0"/>
              <a:t>comprehensive solution </a:t>
            </a:r>
            <a:r>
              <a:rPr sz="1600" spc="-35" dirty="0"/>
              <a:t>for </a:t>
            </a:r>
            <a:r>
              <a:rPr sz="1600" spc="-50" dirty="0"/>
              <a:t>renters </a:t>
            </a:r>
            <a:r>
              <a:rPr sz="1600" spc="-45" dirty="0"/>
              <a:t>and </a:t>
            </a:r>
            <a:r>
              <a:rPr sz="1600" spc="-40" dirty="0"/>
              <a:t>property </a:t>
            </a:r>
            <a:r>
              <a:rPr sz="1600" spc="-45" dirty="0"/>
              <a:t>owners, </a:t>
            </a:r>
            <a:r>
              <a:rPr sz="1600" spc="-40" dirty="0"/>
              <a:t>ensuring </a:t>
            </a:r>
            <a:r>
              <a:rPr sz="1600" spc="-55" dirty="0"/>
              <a:t>a </a:t>
            </a:r>
            <a:r>
              <a:rPr sz="1600" spc="-50" dirty="0"/>
              <a:t> smooth </a:t>
            </a:r>
            <a:r>
              <a:rPr sz="1600" spc="-45" dirty="0"/>
              <a:t>and </a:t>
            </a:r>
            <a:r>
              <a:rPr sz="1600" spc="-20" dirty="0"/>
              <a:t>secure </a:t>
            </a:r>
            <a:r>
              <a:rPr sz="1600" spc="-60" dirty="0"/>
              <a:t>rental </a:t>
            </a:r>
            <a:r>
              <a:rPr sz="1600" spc="-40" dirty="0"/>
              <a:t>experience. </a:t>
            </a:r>
            <a:r>
              <a:rPr sz="1600" spc="-55" dirty="0"/>
              <a:t>With </a:t>
            </a:r>
            <a:r>
              <a:rPr sz="1600" spc="-50" dirty="0"/>
              <a:t>its </a:t>
            </a:r>
            <a:r>
              <a:rPr sz="1600" spc="-15" dirty="0"/>
              <a:t>MERN-based </a:t>
            </a:r>
            <a:r>
              <a:rPr sz="1600" spc="-50" dirty="0"/>
              <a:t>architecture, </a:t>
            </a:r>
            <a:r>
              <a:rPr sz="1600" spc="-60" dirty="0"/>
              <a:t>the </a:t>
            </a:r>
            <a:r>
              <a:rPr sz="1600" spc="-30" dirty="0"/>
              <a:t>app </a:t>
            </a:r>
            <a:r>
              <a:rPr sz="1600" spc="-25" dirty="0"/>
              <a:t>offers </a:t>
            </a:r>
            <a:r>
              <a:rPr sz="1600" spc="-55" dirty="0"/>
              <a:t>a </a:t>
            </a:r>
            <a:r>
              <a:rPr sz="1600" spc="-30" dirty="0"/>
              <a:t>seamless </a:t>
            </a:r>
            <a:r>
              <a:rPr sz="1600" spc="-35" dirty="0"/>
              <a:t>interface </a:t>
            </a:r>
            <a:r>
              <a:rPr sz="1600" spc="-30" dirty="0"/>
              <a:t> </a:t>
            </a:r>
            <a:r>
              <a:rPr sz="1600" spc="-35" dirty="0"/>
              <a:t>powered</a:t>
            </a:r>
            <a:r>
              <a:rPr sz="1600" spc="-90" dirty="0"/>
              <a:t> </a:t>
            </a:r>
            <a:r>
              <a:rPr sz="1600" spc="-45" dirty="0"/>
              <a:t>by</a:t>
            </a:r>
            <a:r>
              <a:rPr sz="1600" spc="-85" dirty="0"/>
              <a:t> </a:t>
            </a:r>
            <a:r>
              <a:rPr sz="1600" spc="-50" dirty="0"/>
              <a:t>React,</a:t>
            </a:r>
            <a:r>
              <a:rPr sz="1600" spc="-80" dirty="0"/>
              <a:t> </a:t>
            </a:r>
            <a:r>
              <a:rPr sz="1600" spc="-45" dirty="0"/>
              <a:t>Express,</a:t>
            </a:r>
            <a:r>
              <a:rPr sz="1600" spc="-90" dirty="0"/>
              <a:t> </a:t>
            </a:r>
            <a:r>
              <a:rPr sz="1600" spc="-45" dirty="0"/>
              <a:t>and</a:t>
            </a:r>
            <a:r>
              <a:rPr sz="1600" spc="-80" dirty="0"/>
              <a:t> </a:t>
            </a:r>
            <a:r>
              <a:rPr sz="1600" spc="-35" dirty="0"/>
              <a:t>MongoDB,</a:t>
            </a:r>
            <a:r>
              <a:rPr sz="1600" spc="-85" dirty="0"/>
              <a:t> </a:t>
            </a:r>
            <a:r>
              <a:rPr sz="1600" spc="-40" dirty="0"/>
              <a:t>allowing</a:t>
            </a:r>
            <a:r>
              <a:rPr sz="1600" spc="-90" dirty="0"/>
              <a:t> </a:t>
            </a:r>
            <a:r>
              <a:rPr sz="1600" spc="-35" dirty="0"/>
              <a:t>for</a:t>
            </a:r>
            <a:r>
              <a:rPr sz="1600" spc="-80" dirty="0"/>
              <a:t> </a:t>
            </a:r>
            <a:r>
              <a:rPr sz="1600" spc="-55" dirty="0"/>
              <a:t>real-time</a:t>
            </a:r>
            <a:r>
              <a:rPr sz="1600" spc="-80" dirty="0"/>
              <a:t> </a:t>
            </a:r>
            <a:r>
              <a:rPr sz="1600" spc="-40" dirty="0"/>
              <a:t>property</a:t>
            </a:r>
            <a:r>
              <a:rPr sz="1600" spc="-85" dirty="0"/>
              <a:t> </a:t>
            </a:r>
            <a:r>
              <a:rPr sz="1600" spc="-45" dirty="0"/>
              <a:t>browsing,</a:t>
            </a:r>
            <a:r>
              <a:rPr sz="1600" spc="-90" dirty="0"/>
              <a:t> </a:t>
            </a:r>
            <a:r>
              <a:rPr sz="1600" spc="-20" dirty="0"/>
              <a:t>secure</a:t>
            </a:r>
            <a:r>
              <a:rPr sz="1600" spc="-85" dirty="0"/>
              <a:t> </a:t>
            </a:r>
            <a:r>
              <a:rPr sz="1600" spc="-40" dirty="0"/>
              <a:t>bookings,</a:t>
            </a:r>
            <a:r>
              <a:rPr sz="1600" spc="-85" dirty="0"/>
              <a:t> </a:t>
            </a:r>
            <a:r>
              <a:rPr sz="1600" spc="-45" dirty="0"/>
              <a:t>and</a:t>
            </a:r>
            <a:r>
              <a:rPr sz="1600" spc="-80" dirty="0"/>
              <a:t> </a:t>
            </a:r>
            <a:r>
              <a:rPr sz="1600" spc="-30" dirty="0"/>
              <a:t>efficient </a:t>
            </a:r>
            <a:r>
              <a:rPr sz="1600" spc="-459" dirty="0"/>
              <a:t> </a:t>
            </a:r>
            <a:r>
              <a:rPr sz="1600" spc="-70" dirty="0"/>
              <a:t>management. </a:t>
            </a:r>
            <a:r>
              <a:rPr sz="1600" spc="-15" dirty="0"/>
              <a:t>Users </a:t>
            </a:r>
            <a:r>
              <a:rPr sz="1600" spc="-35" dirty="0"/>
              <a:t>benefit </a:t>
            </a:r>
            <a:r>
              <a:rPr sz="1600" spc="-55" dirty="0"/>
              <a:t>from </a:t>
            </a:r>
            <a:r>
              <a:rPr sz="1600" spc="-65" dirty="0"/>
              <a:t>intuitive </a:t>
            </a:r>
            <a:r>
              <a:rPr sz="1600" spc="-45" dirty="0"/>
              <a:t>features </a:t>
            </a:r>
            <a:r>
              <a:rPr sz="1600" spc="-55" dirty="0"/>
              <a:t>like </a:t>
            </a:r>
            <a:r>
              <a:rPr sz="1600" spc="-25" dirty="0"/>
              <a:t>search </a:t>
            </a:r>
            <a:r>
              <a:rPr sz="1600" spc="-45" dirty="0"/>
              <a:t>filters, messaging, and </a:t>
            </a:r>
            <a:r>
              <a:rPr sz="1600" spc="-60" dirty="0"/>
              <a:t>admin </a:t>
            </a:r>
            <a:r>
              <a:rPr sz="1600" spc="-50" dirty="0"/>
              <a:t>oversight, </a:t>
            </a:r>
            <a:r>
              <a:rPr sz="1600" spc="-40" dirty="0"/>
              <a:t>creating </a:t>
            </a:r>
            <a:r>
              <a:rPr sz="1600" spc="-55" dirty="0"/>
              <a:t>a </a:t>
            </a:r>
            <a:r>
              <a:rPr sz="1600" spc="-50" dirty="0"/>
              <a:t> </a:t>
            </a:r>
            <a:r>
              <a:rPr sz="1600" spc="-20" dirty="0"/>
              <a:t>safe </a:t>
            </a:r>
            <a:r>
              <a:rPr sz="1600" spc="-45" dirty="0"/>
              <a:t>and </a:t>
            </a:r>
            <a:r>
              <a:rPr sz="1600" spc="-40" dirty="0"/>
              <a:t>user-friendly </a:t>
            </a:r>
            <a:r>
              <a:rPr sz="1600" spc="-65" dirty="0"/>
              <a:t>environment. </a:t>
            </a:r>
            <a:r>
              <a:rPr sz="1600" spc="-15" dirty="0"/>
              <a:t>This </a:t>
            </a:r>
            <a:r>
              <a:rPr sz="1600" spc="-30" dirty="0"/>
              <a:t>app </a:t>
            </a:r>
            <a:r>
              <a:rPr sz="1600" spc="-50" dirty="0"/>
              <a:t>streamlines </a:t>
            </a:r>
            <a:r>
              <a:rPr sz="1600" spc="-60" dirty="0"/>
              <a:t>the rental </a:t>
            </a:r>
            <a:r>
              <a:rPr sz="1600" spc="-20" dirty="0"/>
              <a:t>process, </a:t>
            </a:r>
            <a:r>
              <a:rPr sz="1600" spc="-60" dirty="0"/>
              <a:t>making </a:t>
            </a:r>
            <a:r>
              <a:rPr sz="1600" spc="-70" dirty="0"/>
              <a:t>it </a:t>
            </a:r>
            <a:r>
              <a:rPr sz="1600" spc="-45" dirty="0"/>
              <a:t>convenient, </a:t>
            </a:r>
            <a:r>
              <a:rPr sz="1600" spc="-35" dirty="0"/>
              <a:t>efficient, </a:t>
            </a:r>
            <a:r>
              <a:rPr sz="1600" spc="-45" dirty="0"/>
              <a:t>and </a:t>
            </a:r>
            <a:r>
              <a:rPr sz="1600" spc="-40" dirty="0"/>
              <a:t> </a:t>
            </a:r>
            <a:r>
              <a:rPr sz="1600" spc="-45" dirty="0"/>
              <a:t>reliable</a:t>
            </a:r>
            <a:r>
              <a:rPr sz="1600" spc="-105" dirty="0"/>
              <a:t> </a:t>
            </a:r>
            <a:r>
              <a:rPr sz="1600" spc="-35" dirty="0"/>
              <a:t>for</a:t>
            </a:r>
            <a:r>
              <a:rPr sz="1600" spc="-95" dirty="0"/>
              <a:t> </a:t>
            </a:r>
            <a:r>
              <a:rPr sz="1600" spc="-50" dirty="0"/>
              <a:t>all</a:t>
            </a:r>
            <a:r>
              <a:rPr sz="1600" spc="-95" dirty="0"/>
              <a:t> </a:t>
            </a:r>
            <a:r>
              <a:rPr sz="1600" spc="-40" dirty="0"/>
              <a:t>parties</a:t>
            </a:r>
            <a:r>
              <a:rPr sz="1600" spc="-100" dirty="0"/>
              <a:t> </a:t>
            </a:r>
            <a:r>
              <a:rPr sz="1600" spc="-50" dirty="0"/>
              <a:t>involved.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590800"/>
            <a:ext cx="73152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600" i="1" spc="-335" dirty="0">
                <a:latin typeface="Georgia"/>
                <a:cs typeface="Georgia"/>
              </a:rPr>
              <a:t>Thank</a:t>
            </a:r>
            <a:r>
              <a:rPr sz="9600" i="1" spc="-155" dirty="0">
                <a:latin typeface="Georgia"/>
                <a:cs typeface="Georgia"/>
              </a:rPr>
              <a:t> </a:t>
            </a:r>
            <a:r>
              <a:rPr sz="9600" i="1" spc="-720" dirty="0">
                <a:latin typeface="Georgia"/>
                <a:cs typeface="Georgia"/>
              </a:rPr>
              <a:t>y</a:t>
            </a:r>
            <a:r>
              <a:rPr sz="9600" i="1" spc="-355" dirty="0">
                <a:latin typeface="Georgia"/>
                <a:cs typeface="Georgia"/>
              </a:rPr>
              <a:t>ou</a:t>
            </a:r>
            <a:endParaRPr sz="9600" dirty="0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 rotWithShape="1">
          <a:blip r:embed="rId2" cstate="print"/>
          <a:srcRect t="-7" b="-7"/>
          <a:stretch/>
        </p:blipFill>
        <p:spPr>
          <a:xfrm>
            <a:off x="7143750" y="381000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2080895"/>
            <a:ext cx="3697604" cy="77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900" spc="-305" dirty="0"/>
              <a:t>Introduction</a:t>
            </a:r>
            <a:endParaRPr sz="4900"/>
          </a:p>
        </p:txBody>
      </p:sp>
      <p:sp>
        <p:nvSpPr>
          <p:cNvPr id="6" name="object 6"/>
          <p:cNvSpPr txBox="1"/>
          <p:nvPr/>
        </p:nvSpPr>
        <p:spPr>
          <a:xfrm>
            <a:off x="587375" y="3136264"/>
            <a:ext cx="5946775" cy="11112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50"/>
              </a:spcBef>
            </a:pP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Introducing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our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innovative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House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Rent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App,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comprehensive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solution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for </a:t>
            </a:r>
            <a:r>
              <a:rPr sz="1350" spc="-4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property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seekers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landlords. </a:t>
            </a:r>
            <a:r>
              <a:rPr sz="1350" spc="-15" dirty="0">
                <a:solidFill>
                  <a:srgbClr val="262424"/>
                </a:solidFill>
                <a:latin typeface="Verdana"/>
                <a:cs typeface="Verdana"/>
              </a:rPr>
              <a:t>This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cutting-edge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platform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streamlines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the rental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process,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offering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user-friendly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interface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powerful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features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connect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tenants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with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their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ideal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homes.</a:t>
            </a:r>
            <a:endParaRPr sz="135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462089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756443"/>
            <a:ext cx="4608830" cy="11277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15"/>
              </a:spcBef>
            </a:pPr>
            <a:r>
              <a:rPr spc="-459" dirty="0"/>
              <a:t>F</a:t>
            </a:r>
            <a:r>
              <a:rPr spc="-245" dirty="0"/>
              <a:t>eatur</a:t>
            </a:r>
            <a:r>
              <a:rPr spc="-195" dirty="0"/>
              <a:t>e-Rich</a:t>
            </a:r>
            <a:r>
              <a:rPr spc="-130" dirty="0"/>
              <a:t> </a:t>
            </a:r>
            <a:r>
              <a:rPr spc="-355" dirty="0"/>
              <a:t>P</a:t>
            </a:r>
            <a:r>
              <a:rPr spc="-285" dirty="0"/>
              <a:t>r</a:t>
            </a:r>
            <a:r>
              <a:rPr spc="-200" dirty="0"/>
              <a:t>operty  </a:t>
            </a:r>
            <a:r>
              <a:rPr spc="-185" dirty="0"/>
              <a:t>Listings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86325" y="2381249"/>
            <a:ext cx="390525" cy="381000"/>
            <a:chOff x="4886325" y="2381249"/>
            <a:chExt cx="390525" cy="381000"/>
          </a:xfrm>
        </p:grpSpPr>
        <p:sp>
          <p:nvSpPr>
            <p:cNvPr id="5" name="object 5"/>
            <p:cNvSpPr/>
            <p:nvPr/>
          </p:nvSpPr>
          <p:spPr>
            <a:xfrm>
              <a:off x="4891087" y="23860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1087" y="23860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08613" y="2365216"/>
            <a:ext cx="14097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-120" dirty="0">
                <a:solidFill>
                  <a:srgbClr val="262424"/>
                </a:solidFill>
                <a:latin typeface="Georgia"/>
                <a:cs typeface="Georgia"/>
              </a:rPr>
              <a:t>1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0838" y="2343594"/>
            <a:ext cx="5398135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85" dirty="0">
                <a:solidFill>
                  <a:srgbClr val="262424"/>
                </a:solidFill>
                <a:latin typeface="Georgia"/>
                <a:cs typeface="Georgia"/>
              </a:rPr>
              <a:t>C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175" dirty="0">
                <a:solidFill>
                  <a:srgbClr val="262424"/>
                </a:solidFill>
                <a:latin typeface="Georgia"/>
                <a:cs typeface="Georgia"/>
              </a:rPr>
              <a:t>m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p</a:t>
            </a:r>
            <a:r>
              <a:rPr sz="1750" b="1" spc="-15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h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r>
              <a:rPr sz="1750" b="1" spc="-90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v</a:t>
            </a: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200" dirty="0">
                <a:solidFill>
                  <a:srgbClr val="262424"/>
                </a:solidFill>
                <a:latin typeface="Georgia"/>
                <a:cs typeface="Georgia"/>
              </a:rPr>
              <a:t>D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40" dirty="0">
                <a:solidFill>
                  <a:srgbClr val="262424"/>
                </a:solidFill>
                <a:latin typeface="Georgia"/>
                <a:cs typeface="Georgia"/>
              </a:rPr>
              <a:t>l</a:t>
            </a:r>
            <a:r>
              <a:rPr sz="1750" b="1" spc="-85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Eac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h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listin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include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high-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esolution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pho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os,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de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ailed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desc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iptions, 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virtual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tours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immersive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exploration.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86325" y="3676650"/>
            <a:ext cx="390525" cy="390525"/>
            <a:chOff x="4886325" y="3676650"/>
            <a:chExt cx="390525" cy="390525"/>
          </a:xfrm>
        </p:grpSpPr>
        <p:sp>
          <p:nvSpPr>
            <p:cNvPr id="10" name="object 10"/>
            <p:cNvSpPr/>
            <p:nvPr/>
          </p:nvSpPr>
          <p:spPr>
            <a:xfrm>
              <a:off x="4891087" y="36814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91087" y="36814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34" y="340093"/>
                  </a:lnTo>
                  <a:lnTo>
                    <a:pt x="356450" y="371690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1066" y="336537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89855" y="3660616"/>
            <a:ext cx="17907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-110" dirty="0">
                <a:solidFill>
                  <a:srgbClr val="262424"/>
                </a:solidFill>
                <a:latin typeface="Georgia"/>
                <a:cs typeface="Georgia"/>
              </a:rPr>
              <a:t>2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0833" y="3638994"/>
            <a:ext cx="5153025" cy="656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250" dirty="0">
                <a:solidFill>
                  <a:srgbClr val="262424"/>
                </a:solidFill>
                <a:latin typeface="Georgia"/>
                <a:cs typeface="Georgia"/>
              </a:rPr>
              <a:t>W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d</a:t>
            </a: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6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r>
              <a:rPr sz="1750" b="1" spc="-145" dirty="0">
                <a:solidFill>
                  <a:srgbClr val="262424"/>
                </a:solidFill>
                <a:latin typeface="Georgia"/>
                <a:cs typeface="Georgia"/>
              </a:rPr>
              <a:t>g</a:t>
            </a: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55" dirty="0">
                <a:solidFill>
                  <a:srgbClr val="262424"/>
                </a:solidFill>
                <a:latin typeface="Georgia"/>
                <a:cs typeface="Georgia"/>
              </a:rPr>
              <a:t>f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h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40" dirty="0">
                <a:solidFill>
                  <a:srgbClr val="262424"/>
                </a:solidFill>
                <a:latin typeface="Georgia"/>
                <a:cs typeface="Georgia"/>
              </a:rPr>
              <a:t>l</a:t>
            </a:r>
            <a:r>
              <a:rPr sz="1750" b="1" spc="-85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endParaRPr sz="1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There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are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wide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range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hotels,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resorts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are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available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our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app.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86325" y="4705350"/>
            <a:ext cx="390525" cy="381000"/>
            <a:chOff x="4886325" y="4705350"/>
            <a:chExt cx="390525" cy="381000"/>
          </a:xfrm>
        </p:grpSpPr>
        <p:sp>
          <p:nvSpPr>
            <p:cNvPr id="15" name="object 15"/>
            <p:cNvSpPr/>
            <p:nvPr/>
          </p:nvSpPr>
          <p:spPr>
            <a:xfrm>
              <a:off x="4891087" y="47101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91087" y="47101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90007" y="4689316"/>
            <a:ext cx="17843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-110" dirty="0">
                <a:solidFill>
                  <a:srgbClr val="262424"/>
                </a:solidFill>
                <a:latin typeface="Georgia"/>
                <a:cs typeface="Georgia"/>
              </a:rPr>
              <a:t>3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0836" y="4667694"/>
            <a:ext cx="5312410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24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40" dirty="0">
                <a:solidFill>
                  <a:srgbClr val="262424"/>
                </a:solidFill>
                <a:latin typeface="Georgia"/>
                <a:cs typeface="Georgia"/>
              </a:rPr>
              <a:t>l</a:t>
            </a:r>
            <a:r>
              <a:rPr sz="1750" b="1" spc="-35" dirty="0">
                <a:solidFill>
                  <a:srgbClr val="262424"/>
                </a:solidFill>
                <a:latin typeface="Georgia"/>
                <a:cs typeface="Georgia"/>
              </a:rPr>
              <a:t>-</a:t>
            </a:r>
            <a:r>
              <a:rPr sz="1750" b="1" spc="-65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75" dirty="0">
                <a:solidFill>
                  <a:srgbClr val="262424"/>
                </a:solidFill>
                <a:latin typeface="Georgia"/>
                <a:cs typeface="Georgia"/>
              </a:rPr>
              <a:t>m</a:t>
            </a: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50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v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40" dirty="0">
                <a:solidFill>
                  <a:srgbClr val="262424"/>
                </a:solidFill>
                <a:latin typeface="Georgia"/>
                <a:cs typeface="Georgia"/>
              </a:rPr>
              <a:t>l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b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40" dirty="0">
                <a:solidFill>
                  <a:srgbClr val="262424"/>
                </a:solidFill>
                <a:latin typeface="Georgia"/>
                <a:cs typeface="Georgia"/>
              </a:rPr>
              <a:t>l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80" dirty="0">
                <a:solidFill>
                  <a:srgbClr val="262424"/>
                </a:solidFill>
                <a:latin typeface="Georgia"/>
                <a:cs typeface="Georgia"/>
              </a:rPr>
              <a:t>y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Listings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are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updated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real-time,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ensuring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users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Verdana"/>
                <a:cs typeface="Verdana"/>
              </a:rPr>
              <a:t>access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most </a:t>
            </a:r>
            <a:r>
              <a:rPr sz="1350" spc="-459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cu</a:t>
            </a: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ent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en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al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oppo</a:t>
            </a: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tunities.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572" y="1813718"/>
            <a:ext cx="634746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65" dirty="0"/>
              <a:t>Ad</a:t>
            </a:r>
            <a:r>
              <a:rPr spc="-285" dirty="0"/>
              <a:t>v</a:t>
            </a:r>
            <a:r>
              <a:rPr spc="-220" dirty="0"/>
              <a:t>anced</a:t>
            </a:r>
            <a:r>
              <a:rPr spc="-130" dirty="0"/>
              <a:t> </a:t>
            </a:r>
            <a:r>
              <a:rPr spc="-290" dirty="0"/>
              <a:t>Sea</a:t>
            </a:r>
            <a:r>
              <a:rPr spc="-270" dirty="0"/>
              <a:t>r</a:t>
            </a:r>
            <a:r>
              <a:rPr spc="-185" dirty="0"/>
              <a:t>ch</a:t>
            </a:r>
            <a:r>
              <a:rPr spc="-130" dirty="0"/>
              <a:t> </a:t>
            </a:r>
            <a:r>
              <a:rPr spc="-245" dirty="0"/>
              <a:t>and</a:t>
            </a:r>
            <a:r>
              <a:rPr spc="-130" dirty="0"/>
              <a:t> </a:t>
            </a:r>
            <a:r>
              <a:rPr spc="-195"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572" y="2819844"/>
            <a:ext cx="215201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85" dirty="0">
                <a:latin typeface="Georgia"/>
                <a:cs typeface="Georgia"/>
              </a:rPr>
              <a:t>C</a:t>
            </a:r>
            <a:r>
              <a:rPr sz="1750" b="1" spc="-120" dirty="0">
                <a:latin typeface="Georgia"/>
                <a:cs typeface="Georgia"/>
              </a:rPr>
              <a:t>u</a:t>
            </a:r>
            <a:r>
              <a:rPr sz="1750" b="1" spc="-90" dirty="0">
                <a:latin typeface="Georgia"/>
                <a:cs typeface="Georgia"/>
              </a:rPr>
              <a:t>s</a:t>
            </a:r>
            <a:r>
              <a:rPr sz="1750" b="1" spc="-60" dirty="0">
                <a:latin typeface="Georgia"/>
                <a:cs typeface="Georgia"/>
              </a:rPr>
              <a:t>t</a:t>
            </a:r>
            <a:r>
              <a:rPr sz="1750" b="1" spc="-135" dirty="0">
                <a:latin typeface="Georgia"/>
                <a:cs typeface="Georgia"/>
              </a:rPr>
              <a:t>o</a:t>
            </a:r>
            <a:r>
              <a:rPr sz="1750" b="1" spc="-175" dirty="0">
                <a:latin typeface="Georgia"/>
                <a:cs typeface="Georgia"/>
              </a:rPr>
              <a:t>m</a:t>
            </a:r>
            <a:r>
              <a:rPr sz="1750" b="1" spc="-30" dirty="0">
                <a:latin typeface="Georgia"/>
                <a:cs typeface="Georgia"/>
              </a:rPr>
              <a:t>i</a:t>
            </a:r>
            <a:r>
              <a:rPr sz="1750" b="1" spc="-150" dirty="0">
                <a:latin typeface="Georgia"/>
                <a:cs typeface="Georgia"/>
              </a:rPr>
              <a:t>z</a:t>
            </a:r>
            <a:r>
              <a:rPr sz="1750" b="1" spc="-125" dirty="0">
                <a:latin typeface="Georgia"/>
                <a:cs typeface="Georgia"/>
              </a:rPr>
              <a:t>a</a:t>
            </a:r>
            <a:r>
              <a:rPr sz="1750" b="1" spc="-114" dirty="0">
                <a:latin typeface="Georgia"/>
                <a:cs typeface="Georgia"/>
              </a:rPr>
              <a:t>b</a:t>
            </a:r>
            <a:r>
              <a:rPr sz="1750" b="1" spc="-40" dirty="0">
                <a:latin typeface="Georgia"/>
                <a:cs typeface="Georgia"/>
              </a:rPr>
              <a:t>l</a:t>
            </a:r>
            <a:r>
              <a:rPr sz="1750" b="1" spc="-110" dirty="0">
                <a:latin typeface="Georgia"/>
                <a:cs typeface="Georgia"/>
              </a:rPr>
              <a:t>e</a:t>
            </a:r>
            <a:r>
              <a:rPr sz="1750" b="1" spc="-60" dirty="0">
                <a:latin typeface="Georgia"/>
                <a:cs typeface="Georgia"/>
              </a:rPr>
              <a:t> </a:t>
            </a:r>
            <a:r>
              <a:rPr sz="1750" b="1" spc="-185" dirty="0">
                <a:latin typeface="Georgia"/>
                <a:cs typeface="Georgia"/>
              </a:rPr>
              <a:t>F</a:t>
            </a:r>
            <a:r>
              <a:rPr sz="1750" b="1" spc="-30" dirty="0">
                <a:latin typeface="Georgia"/>
                <a:cs typeface="Georgia"/>
              </a:rPr>
              <a:t>i</a:t>
            </a:r>
            <a:r>
              <a:rPr sz="1750" b="1" spc="-40" dirty="0">
                <a:latin typeface="Georgia"/>
                <a:cs typeface="Georgia"/>
              </a:rPr>
              <a:t>l</a:t>
            </a:r>
            <a:r>
              <a:rPr sz="1750" b="1" spc="-60" dirty="0">
                <a:latin typeface="Georgia"/>
                <a:cs typeface="Georgia"/>
              </a:rPr>
              <a:t>t</a:t>
            </a:r>
            <a:r>
              <a:rPr sz="1750" b="1" spc="-114" dirty="0">
                <a:latin typeface="Georgia"/>
                <a:cs typeface="Georgia"/>
              </a:rPr>
              <a:t>e</a:t>
            </a:r>
            <a:r>
              <a:rPr sz="1750" b="1" spc="-150" dirty="0">
                <a:latin typeface="Georgia"/>
                <a:cs typeface="Georgia"/>
              </a:rPr>
              <a:t>r</a:t>
            </a:r>
            <a:r>
              <a:rPr sz="1750" b="1" spc="-85" dirty="0">
                <a:latin typeface="Georgia"/>
                <a:cs typeface="Georgia"/>
              </a:rPr>
              <a:t>s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572" y="3250564"/>
            <a:ext cx="2486660" cy="844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35"/>
              </a:spcBef>
            </a:pP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User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75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an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r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efine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5" dirty="0">
                <a:solidFill>
                  <a:srgbClr val="262424"/>
                </a:solidFill>
                <a:latin typeface="Verdana"/>
                <a:cs typeface="Verdana"/>
              </a:rPr>
              <a:t>che</a:t>
            </a: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b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y  </a:t>
            </a:r>
            <a:r>
              <a:rPr sz="1350" spc="-5" dirty="0">
                <a:solidFill>
                  <a:srgbClr val="262424"/>
                </a:solidFill>
                <a:latin typeface="Verdana"/>
                <a:cs typeface="Verdana"/>
              </a:rPr>
              <a:t>lo</a:t>
            </a:r>
            <a:r>
              <a:rPr sz="1350" spc="15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ation,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5" dirty="0">
                <a:solidFill>
                  <a:srgbClr val="262424"/>
                </a:solidFill>
                <a:latin typeface="Verdana"/>
                <a:cs typeface="Verdana"/>
              </a:rPr>
              <a:t>ic</a:t>
            </a: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range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,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ope</a:t>
            </a:r>
            <a:r>
              <a:rPr sz="1350" spc="-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y  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ype,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amenities.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9920" y="2819844"/>
            <a:ext cx="159448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45" dirty="0">
                <a:latin typeface="Georgia"/>
                <a:cs typeface="Georgia"/>
              </a:rPr>
              <a:t>S</a:t>
            </a:r>
            <a:r>
              <a:rPr sz="1750" b="1" spc="-160" dirty="0">
                <a:latin typeface="Georgia"/>
                <a:cs typeface="Georgia"/>
              </a:rPr>
              <a:t>a</a:t>
            </a:r>
            <a:r>
              <a:rPr sz="1750" b="1" spc="-125" dirty="0">
                <a:latin typeface="Georgia"/>
                <a:cs typeface="Georgia"/>
              </a:rPr>
              <a:t>v</a:t>
            </a:r>
            <a:r>
              <a:rPr sz="1750" b="1" spc="-114" dirty="0">
                <a:latin typeface="Georgia"/>
                <a:cs typeface="Georgia"/>
              </a:rPr>
              <a:t>e</a:t>
            </a:r>
            <a:r>
              <a:rPr sz="1750" b="1" spc="-100" dirty="0">
                <a:latin typeface="Georgia"/>
                <a:cs typeface="Georgia"/>
              </a:rPr>
              <a:t>d</a:t>
            </a:r>
            <a:r>
              <a:rPr sz="1750" b="1" spc="-60" dirty="0">
                <a:latin typeface="Georgia"/>
                <a:cs typeface="Georgia"/>
              </a:rPr>
              <a:t> </a:t>
            </a:r>
            <a:r>
              <a:rPr sz="1750" b="1" spc="-145" dirty="0">
                <a:latin typeface="Georgia"/>
                <a:cs typeface="Georgia"/>
              </a:rPr>
              <a:t>S</a:t>
            </a:r>
            <a:r>
              <a:rPr sz="1750" b="1" spc="-114" dirty="0">
                <a:latin typeface="Georgia"/>
                <a:cs typeface="Georgia"/>
              </a:rPr>
              <a:t>e</a:t>
            </a:r>
            <a:r>
              <a:rPr sz="1750" b="1" spc="-125" dirty="0">
                <a:latin typeface="Georgia"/>
                <a:cs typeface="Georgia"/>
              </a:rPr>
              <a:t>a</a:t>
            </a:r>
            <a:r>
              <a:rPr sz="1750" b="1" spc="-150" dirty="0">
                <a:latin typeface="Georgia"/>
                <a:cs typeface="Georgia"/>
              </a:rPr>
              <a:t>r</a:t>
            </a:r>
            <a:r>
              <a:rPr sz="1750" b="1" spc="-60" dirty="0">
                <a:latin typeface="Georgia"/>
                <a:cs typeface="Georgia"/>
              </a:rPr>
              <a:t>c</a:t>
            </a:r>
            <a:r>
              <a:rPr sz="1750" b="1" spc="-105" dirty="0">
                <a:latin typeface="Georgia"/>
                <a:cs typeface="Georgia"/>
              </a:rPr>
              <a:t>h</a:t>
            </a:r>
            <a:r>
              <a:rPr sz="1750" b="1" spc="-114" dirty="0">
                <a:latin typeface="Georgia"/>
                <a:cs typeface="Georgia"/>
              </a:rPr>
              <a:t>e</a:t>
            </a:r>
            <a:r>
              <a:rPr sz="1750" b="1" spc="-85" dirty="0">
                <a:latin typeface="Georgia"/>
                <a:cs typeface="Georgia"/>
              </a:rPr>
              <a:t>s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9920" y="3250564"/>
            <a:ext cx="2696210" cy="844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131900"/>
              </a:lnSpc>
              <a:spcBef>
                <a:spcPts val="135"/>
              </a:spcBef>
            </a:pPr>
            <a:r>
              <a:rPr sz="1350" spc="35" dirty="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ersonali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z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ed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h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f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5" dirty="0">
                <a:solidFill>
                  <a:srgbClr val="262424"/>
                </a:solidFill>
                <a:latin typeface="Verdana"/>
                <a:cs typeface="Verdana"/>
              </a:rPr>
              <a:t>ences  </a:t>
            </a:r>
            <a:r>
              <a:rPr sz="1350" spc="75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an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b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v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ed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5" dirty="0">
                <a:solidFill>
                  <a:srgbClr val="262424"/>
                </a:solidFill>
                <a:latin typeface="Verdana"/>
                <a:cs typeface="Verdana"/>
              </a:rPr>
              <a:t>f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or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quic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k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Verdana"/>
                <a:cs typeface="Verdana"/>
              </a:rPr>
              <a:t>access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o  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el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v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ant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listings.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0271" y="2804071"/>
            <a:ext cx="1964689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1750" b="1" spc="-85" dirty="0">
                <a:latin typeface="Georgia"/>
                <a:cs typeface="Georgia"/>
              </a:rPr>
              <a:t>Intelligent </a:t>
            </a:r>
            <a:r>
              <a:rPr sz="1750" b="1" spc="-80" dirty="0">
                <a:latin typeface="Georgia"/>
                <a:cs typeface="Georgia"/>
              </a:rPr>
              <a:t> </a:t>
            </a:r>
            <a:r>
              <a:rPr sz="1750" b="1" spc="-120" dirty="0">
                <a:latin typeface="Georgia"/>
                <a:cs typeface="Georgia"/>
              </a:rPr>
              <a:t>Recommendations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0271" y="3526790"/>
            <a:ext cx="275717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Machine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learning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algorithms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suggest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ope</a:t>
            </a:r>
            <a:r>
              <a:rPr sz="1350" spc="-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tie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Verdana"/>
                <a:cs typeface="Verdana"/>
              </a:rPr>
              <a:t>b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ased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on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user 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beh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vior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f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ences.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993" y="605628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670718"/>
            <a:ext cx="5409565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0" dirty="0"/>
              <a:t>Seamless</a:t>
            </a:r>
            <a:r>
              <a:rPr spc="-130" dirty="0"/>
              <a:t> </a:t>
            </a:r>
            <a:r>
              <a:rPr spc="-295" dirty="0"/>
              <a:t>Com</a:t>
            </a:r>
            <a:r>
              <a:rPr spc="-385" dirty="0"/>
              <a:t>m</a:t>
            </a:r>
            <a:r>
              <a:rPr spc="-185" dirty="0"/>
              <a:t>unication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50625" y="1543049"/>
            <a:ext cx="971550" cy="4171950"/>
            <a:chOff x="4950625" y="1543049"/>
            <a:chExt cx="971550" cy="4171950"/>
          </a:xfrm>
        </p:grpSpPr>
        <p:sp>
          <p:nvSpPr>
            <p:cNvPr id="5" name="object 5"/>
            <p:cNvSpPr/>
            <p:nvPr/>
          </p:nvSpPr>
          <p:spPr>
            <a:xfrm>
              <a:off x="5133975" y="1543049"/>
              <a:ext cx="788670" cy="4171950"/>
            </a:xfrm>
            <a:custGeom>
              <a:avLst/>
              <a:gdLst/>
              <a:ahLst/>
              <a:cxnLst/>
              <a:rect l="l" t="t" r="r" b="b"/>
              <a:pathLst>
                <a:path w="788670" h="4171950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4162437"/>
                  </a:lnTo>
                  <a:lnTo>
                    <a:pt x="0" y="4165066"/>
                  </a:lnTo>
                  <a:lnTo>
                    <a:pt x="927" y="4167301"/>
                  </a:lnTo>
                  <a:lnTo>
                    <a:pt x="4648" y="4171023"/>
                  </a:lnTo>
                  <a:lnTo>
                    <a:pt x="6896" y="4171950"/>
                  </a:lnTo>
                  <a:lnTo>
                    <a:pt x="12153" y="4171950"/>
                  </a:lnTo>
                  <a:lnTo>
                    <a:pt x="14401" y="4171023"/>
                  </a:lnTo>
                  <a:lnTo>
                    <a:pt x="18122" y="4167301"/>
                  </a:lnTo>
                  <a:lnTo>
                    <a:pt x="19050" y="4165066"/>
                  </a:lnTo>
                  <a:lnTo>
                    <a:pt x="19050" y="6896"/>
                  </a:lnTo>
                  <a:close/>
                </a:path>
                <a:path w="788670" h="4171950">
                  <a:moveTo>
                    <a:pt x="788200" y="387896"/>
                  </a:moveTo>
                  <a:lnTo>
                    <a:pt x="787260" y="385648"/>
                  </a:lnTo>
                  <a:lnTo>
                    <a:pt x="783539" y="381927"/>
                  </a:lnTo>
                  <a:lnTo>
                    <a:pt x="781304" y="381000"/>
                  </a:lnTo>
                  <a:lnTo>
                    <a:pt x="195008" y="381000"/>
                  </a:lnTo>
                  <a:lnTo>
                    <a:pt x="192773" y="381927"/>
                  </a:lnTo>
                  <a:lnTo>
                    <a:pt x="189039" y="385648"/>
                  </a:lnTo>
                  <a:lnTo>
                    <a:pt x="188125" y="387896"/>
                  </a:lnTo>
                  <a:lnTo>
                    <a:pt x="188125" y="390525"/>
                  </a:lnTo>
                  <a:lnTo>
                    <a:pt x="188125" y="393153"/>
                  </a:lnTo>
                  <a:lnTo>
                    <a:pt x="189039" y="395401"/>
                  </a:lnTo>
                  <a:lnTo>
                    <a:pt x="192773" y="399122"/>
                  </a:lnTo>
                  <a:lnTo>
                    <a:pt x="195008" y="400050"/>
                  </a:lnTo>
                  <a:lnTo>
                    <a:pt x="781304" y="400050"/>
                  </a:lnTo>
                  <a:lnTo>
                    <a:pt x="783539" y="399122"/>
                  </a:lnTo>
                  <a:lnTo>
                    <a:pt x="787260" y="395401"/>
                  </a:lnTo>
                  <a:lnTo>
                    <a:pt x="788200" y="393153"/>
                  </a:lnTo>
                  <a:lnTo>
                    <a:pt x="788200" y="387896"/>
                  </a:lnTo>
                  <a:close/>
                </a:path>
              </a:pathLst>
            </a:custGeom>
            <a:solidFill>
              <a:srgbClr val="B1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5387" y="17383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25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74" y="381000"/>
                  </a:lnTo>
                  <a:lnTo>
                    <a:pt x="367372" y="362254"/>
                  </a:lnTo>
                  <a:lnTo>
                    <a:pt x="381000" y="329387"/>
                  </a:lnTo>
                  <a:lnTo>
                    <a:pt x="381000" y="51625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5387" y="17383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25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59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42" y="13614"/>
                  </a:lnTo>
                  <a:lnTo>
                    <a:pt x="364807" y="16179"/>
                  </a:lnTo>
                  <a:lnTo>
                    <a:pt x="367372" y="18745"/>
                  </a:lnTo>
                  <a:lnTo>
                    <a:pt x="369671" y="21539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59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25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22" y="340093"/>
                  </a:lnTo>
                  <a:lnTo>
                    <a:pt x="378180" y="343547"/>
                  </a:lnTo>
                  <a:lnTo>
                    <a:pt x="376783" y="346900"/>
                  </a:lnTo>
                  <a:lnTo>
                    <a:pt x="375399" y="350253"/>
                  </a:lnTo>
                  <a:lnTo>
                    <a:pt x="373697" y="353428"/>
                  </a:lnTo>
                  <a:lnTo>
                    <a:pt x="371678" y="356450"/>
                  </a:lnTo>
                  <a:lnTo>
                    <a:pt x="369671" y="359460"/>
                  </a:lnTo>
                  <a:lnTo>
                    <a:pt x="367372" y="362254"/>
                  </a:lnTo>
                  <a:lnTo>
                    <a:pt x="364807" y="364820"/>
                  </a:lnTo>
                  <a:lnTo>
                    <a:pt x="362242" y="367385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74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16179" y="364820"/>
                  </a:lnTo>
                  <a:lnTo>
                    <a:pt x="13614" y="362254"/>
                  </a:lnTo>
                  <a:lnTo>
                    <a:pt x="11315" y="359460"/>
                  </a:lnTo>
                  <a:lnTo>
                    <a:pt x="9309" y="356450"/>
                  </a:lnTo>
                  <a:lnTo>
                    <a:pt x="7289" y="353428"/>
                  </a:lnTo>
                  <a:lnTo>
                    <a:pt x="5588" y="350253"/>
                  </a:lnTo>
                  <a:lnTo>
                    <a:pt x="4203" y="346900"/>
                  </a:lnTo>
                  <a:lnTo>
                    <a:pt x="2806" y="343547"/>
                  </a:lnTo>
                  <a:lnTo>
                    <a:pt x="1765" y="340093"/>
                  </a:lnTo>
                  <a:lnTo>
                    <a:pt x="1054" y="336537"/>
                  </a:lnTo>
                  <a:lnTo>
                    <a:pt x="342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72900" y="1717516"/>
            <a:ext cx="14097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-120" dirty="0">
                <a:solidFill>
                  <a:srgbClr val="262424"/>
                </a:solidFill>
                <a:latin typeface="Georgia"/>
                <a:cs typeface="Georgia"/>
              </a:rPr>
              <a:t>1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3769" y="1676844"/>
            <a:ext cx="4319270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r>
              <a:rPr sz="1750" b="1" spc="-35" dirty="0">
                <a:solidFill>
                  <a:srgbClr val="262424"/>
                </a:solidFill>
                <a:latin typeface="Georgia"/>
                <a:cs typeface="Georgia"/>
              </a:rPr>
              <a:t>-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p</a:t>
            </a: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p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65" dirty="0">
                <a:solidFill>
                  <a:srgbClr val="262424"/>
                </a:solidFill>
                <a:latin typeface="Georgia"/>
                <a:cs typeface="Georgia"/>
              </a:rPr>
              <a:t>M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90" dirty="0">
                <a:solidFill>
                  <a:srgbClr val="262424"/>
                </a:solidFill>
                <a:latin typeface="Georgia"/>
                <a:cs typeface="Georgia"/>
              </a:rPr>
              <a:t>ss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g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g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Secu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e,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al-time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messaging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sys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em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f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acili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5" dirty="0">
                <a:solidFill>
                  <a:srgbClr val="262424"/>
                </a:solidFill>
                <a:latin typeface="Verdana"/>
                <a:cs typeface="Verdana"/>
              </a:rPr>
              <a:t>es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di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15" dirty="0">
                <a:solidFill>
                  <a:srgbClr val="262424"/>
                </a:solidFill>
                <a:latin typeface="Verdana"/>
                <a:cs typeface="Verdana"/>
              </a:rPr>
              <a:t>ect 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communi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ation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be</a:t>
            </a:r>
            <a:r>
              <a:rPr sz="1350" spc="-1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w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een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enan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landlo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ds.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50625" y="3181349"/>
            <a:ext cx="971550" cy="390525"/>
            <a:chOff x="4950625" y="3181349"/>
            <a:chExt cx="971550" cy="390525"/>
          </a:xfrm>
        </p:grpSpPr>
        <p:sp>
          <p:nvSpPr>
            <p:cNvPr id="11" name="object 11"/>
            <p:cNvSpPr/>
            <p:nvPr/>
          </p:nvSpPr>
          <p:spPr>
            <a:xfrm>
              <a:off x="5322100" y="3371849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B1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5387" y="31861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74" y="381000"/>
                  </a:lnTo>
                  <a:lnTo>
                    <a:pt x="367372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5387" y="31861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59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43535" y="2819"/>
                  </a:lnTo>
                  <a:lnTo>
                    <a:pt x="346887" y="4203"/>
                  </a:lnTo>
                  <a:lnTo>
                    <a:pt x="350240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59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22" y="340093"/>
                  </a:lnTo>
                  <a:lnTo>
                    <a:pt x="378180" y="343547"/>
                  </a:lnTo>
                  <a:lnTo>
                    <a:pt x="376783" y="346900"/>
                  </a:lnTo>
                  <a:lnTo>
                    <a:pt x="375399" y="350253"/>
                  </a:lnTo>
                  <a:lnTo>
                    <a:pt x="373697" y="353428"/>
                  </a:lnTo>
                  <a:lnTo>
                    <a:pt x="371678" y="356438"/>
                  </a:lnTo>
                  <a:lnTo>
                    <a:pt x="369671" y="359460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74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16179" y="364820"/>
                  </a:lnTo>
                  <a:lnTo>
                    <a:pt x="13614" y="362254"/>
                  </a:lnTo>
                  <a:lnTo>
                    <a:pt x="11315" y="359460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5588" y="350253"/>
                  </a:lnTo>
                  <a:lnTo>
                    <a:pt x="4203" y="346900"/>
                  </a:lnTo>
                  <a:lnTo>
                    <a:pt x="2806" y="343547"/>
                  </a:lnTo>
                  <a:lnTo>
                    <a:pt x="1765" y="340093"/>
                  </a:lnTo>
                  <a:lnTo>
                    <a:pt x="1054" y="336537"/>
                  </a:lnTo>
                  <a:lnTo>
                    <a:pt x="342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54155" y="3165316"/>
            <a:ext cx="17907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-110" dirty="0">
                <a:solidFill>
                  <a:srgbClr val="262424"/>
                </a:solidFill>
                <a:latin typeface="Georgia"/>
                <a:cs typeface="Georgia"/>
              </a:rPr>
              <a:t>2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3777" y="3124644"/>
            <a:ext cx="4258945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pp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175" dirty="0">
                <a:solidFill>
                  <a:srgbClr val="262424"/>
                </a:solidFill>
                <a:latin typeface="Georgia"/>
                <a:cs typeface="Georgia"/>
              </a:rPr>
              <a:t>m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en</a:t>
            </a:r>
            <a:r>
              <a:rPr sz="1750" b="1" spc="-55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45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c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h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ed</a:t>
            </a:r>
            <a:r>
              <a:rPr sz="1750" b="1" spc="-120" dirty="0">
                <a:solidFill>
                  <a:srgbClr val="262424"/>
                </a:solidFill>
                <a:latin typeface="Georgia"/>
                <a:cs typeface="Georgia"/>
              </a:rPr>
              <a:t>u</a:t>
            </a:r>
            <a:r>
              <a:rPr sz="1750" b="1" spc="-40" dirty="0">
                <a:solidFill>
                  <a:srgbClr val="262424"/>
                </a:solidFill>
                <a:latin typeface="Georgia"/>
                <a:cs typeface="Georgia"/>
              </a:rPr>
              <a:t>l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g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Integrated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calendar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allows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easy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booking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property </a:t>
            </a:r>
            <a:r>
              <a:rPr sz="1350" spc="-459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viewings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management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appointments.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50625" y="4629150"/>
            <a:ext cx="971550" cy="390525"/>
            <a:chOff x="4950625" y="4629150"/>
            <a:chExt cx="971550" cy="390525"/>
          </a:xfrm>
        </p:grpSpPr>
        <p:sp>
          <p:nvSpPr>
            <p:cNvPr id="17" name="object 17"/>
            <p:cNvSpPr/>
            <p:nvPr/>
          </p:nvSpPr>
          <p:spPr>
            <a:xfrm>
              <a:off x="5322100" y="4810125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B1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5387" y="46339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74" y="381000"/>
                  </a:lnTo>
                  <a:lnTo>
                    <a:pt x="367372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5387" y="46339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59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59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22" y="340093"/>
                  </a:lnTo>
                  <a:lnTo>
                    <a:pt x="378180" y="343547"/>
                  </a:lnTo>
                  <a:lnTo>
                    <a:pt x="376783" y="346900"/>
                  </a:lnTo>
                  <a:lnTo>
                    <a:pt x="375399" y="350253"/>
                  </a:lnTo>
                  <a:lnTo>
                    <a:pt x="373697" y="353428"/>
                  </a:lnTo>
                  <a:lnTo>
                    <a:pt x="371678" y="356438"/>
                  </a:lnTo>
                  <a:lnTo>
                    <a:pt x="369671" y="359460"/>
                  </a:lnTo>
                  <a:lnTo>
                    <a:pt x="367372" y="362254"/>
                  </a:lnTo>
                  <a:lnTo>
                    <a:pt x="364807" y="364820"/>
                  </a:lnTo>
                  <a:lnTo>
                    <a:pt x="362242" y="367385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74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16179" y="364820"/>
                  </a:lnTo>
                  <a:lnTo>
                    <a:pt x="13614" y="362254"/>
                  </a:lnTo>
                  <a:lnTo>
                    <a:pt x="11315" y="359460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5588" y="350253"/>
                  </a:lnTo>
                  <a:lnTo>
                    <a:pt x="4203" y="346900"/>
                  </a:lnTo>
                  <a:lnTo>
                    <a:pt x="2806" y="343547"/>
                  </a:lnTo>
                  <a:lnTo>
                    <a:pt x="1765" y="340093"/>
                  </a:lnTo>
                  <a:lnTo>
                    <a:pt x="1054" y="336537"/>
                  </a:lnTo>
                  <a:lnTo>
                    <a:pt x="342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54307" y="4613116"/>
            <a:ext cx="17843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-110" dirty="0">
                <a:solidFill>
                  <a:srgbClr val="262424"/>
                </a:solidFill>
                <a:latin typeface="Georgia"/>
                <a:cs typeface="Georgia"/>
              </a:rPr>
              <a:t>3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3780" y="4572444"/>
            <a:ext cx="4139565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200" dirty="0">
                <a:solidFill>
                  <a:srgbClr val="262424"/>
                </a:solidFill>
                <a:latin typeface="Georgia"/>
                <a:cs typeface="Georgia"/>
              </a:rPr>
              <a:t>D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75" dirty="0">
                <a:solidFill>
                  <a:srgbClr val="262424"/>
                </a:solidFill>
                <a:latin typeface="Georgia"/>
                <a:cs typeface="Georgia"/>
              </a:rPr>
              <a:t>c</a:t>
            </a:r>
            <a:r>
              <a:rPr sz="1750" b="1" spc="-120" dirty="0">
                <a:solidFill>
                  <a:srgbClr val="262424"/>
                </a:solidFill>
                <a:latin typeface="Georgia"/>
                <a:cs typeface="Georgia"/>
              </a:rPr>
              <a:t>u</a:t>
            </a:r>
            <a:r>
              <a:rPr sz="1750" b="1" spc="-175" dirty="0">
                <a:solidFill>
                  <a:srgbClr val="262424"/>
                </a:solidFill>
                <a:latin typeface="Georgia"/>
                <a:cs typeface="Georgia"/>
              </a:rPr>
              <a:t>m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en</a:t>
            </a:r>
            <a:r>
              <a:rPr sz="1750" b="1" spc="-55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45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h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45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g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Secure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platform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exchanging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rental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agreements, </a:t>
            </a:r>
            <a:r>
              <a:rPr sz="1350" spc="-459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f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ences,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other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necessa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y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documen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ation.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699293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699293"/>
            <a:ext cx="4653915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65" dirty="0"/>
              <a:t>F</a:t>
            </a:r>
            <a:r>
              <a:rPr spc="-320" dirty="0"/>
              <a:t>r</a:t>
            </a:r>
            <a:r>
              <a:rPr spc="-250" dirty="0"/>
              <a:t>o</a:t>
            </a:r>
            <a:r>
              <a:rPr spc="-305" dirty="0"/>
              <a:t>n</a:t>
            </a:r>
            <a:r>
              <a:rPr spc="-210" dirty="0"/>
              <a:t>tend</a:t>
            </a:r>
            <a:r>
              <a:rPr spc="-130" dirty="0"/>
              <a:t> </a:t>
            </a:r>
            <a:r>
              <a:rPr spc="-355" dirty="0"/>
              <a:t>A</a:t>
            </a:r>
            <a:r>
              <a:rPr spc="-265" dirty="0"/>
              <a:t>r</a:t>
            </a:r>
            <a:r>
              <a:rPr spc="-180" dirty="0"/>
              <a:t>chitectu</a:t>
            </a:r>
            <a:r>
              <a:rPr spc="-200" dirty="0"/>
              <a:t>r</a:t>
            </a:r>
            <a:r>
              <a:rPr spc="-245" dirty="0"/>
              <a:t>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94677" y="1566227"/>
            <a:ext cx="868044" cy="1382395"/>
            <a:chOff x="594677" y="1566227"/>
            <a:chExt cx="868044" cy="1382395"/>
          </a:xfrm>
        </p:grpSpPr>
        <p:sp>
          <p:nvSpPr>
            <p:cNvPr id="7" name="object 7"/>
            <p:cNvSpPr/>
            <p:nvPr/>
          </p:nvSpPr>
          <p:spPr>
            <a:xfrm>
              <a:off x="600075" y="1571624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075" y="1571624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150"/>
                  </a:move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1071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60934" y="2063750"/>
            <a:ext cx="13589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14" dirty="0">
                <a:solidFill>
                  <a:srgbClr val="262424"/>
                </a:solidFill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800" y="1705419"/>
            <a:ext cx="4516755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24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ct</a:t>
            </a:r>
            <a:r>
              <a:rPr sz="1750" b="1" spc="-155" dirty="0">
                <a:solidFill>
                  <a:srgbClr val="262424"/>
                </a:solidFill>
                <a:latin typeface="Georgia"/>
                <a:cs typeface="Georgia"/>
              </a:rPr>
              <a:t>.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j</a:t>
            </a:r>
            <a:r>
              <a:rPr sz="1750" b="1" spc="-85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220" dirty="0">
                <a:solidFill>
                  <a:srgbClr val="262424"/>
                </a:solidFill>
                <a:latin typeface="Georgia"/>
                <a:cs typeface="Georgia"/>
              </a:rPr>
              <a:t>F</a:t>
            </a:r>
            <a:r>
              <a:rPr sz="1750" b="1" spc="-16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75" dirty="0">
                <a:solidFill>
                  <a:srgbClr val="262424"/>
                </a:solidFill>
                <a:latin typeface="Georgia"/>
                <a:cs typeface="Georgia"/>
              </a:rPr>
              <a:t>m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250" dirty="0">
                <a:solidFill>
                  <a:srgbClr val="262424"/>
                </a:solidFill>
                <a:latin typeface="Georgia"/>
                <a:cs typeface="Georgia"/>
              </a:rPr>
              <a:t>w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145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85" dirty="0">
                <a:solidFill>
                  <a:srgbClr val="262424"/>
                </a:solidFill>
                <a:latin typeface="Georgia"/>
                <a:cs typeface="Georgia"/>
              </a:rPr>
              <a:t>k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Utilizes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React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building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dynamic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responsive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user </a:t>
            </a:r>
            <a:r>
              <a:rPr sz="1350" spc="-459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interfaces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with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reusable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components.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4677" y="2937827"/>
            <a:ext cx="868044" cy="1382395"/>
            <a:chOff x="594677" y="2937827"/>
            <a:chExt cx="868044" cy="1382395"/>
          </a:xfrm>
        </p:grpSpPr>
        <p:sp>
          <p:nvSpPr>
            <p:cNvPr id="12" name="object 12"/>
            <p:cNvSpPr/>
            <p:nvPr/>
          </p:nvSpPr>
          <p:spPr>
            <a:xfrm>
              <a:off x="600075" y="2943224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075" y="2943224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150"/>
                  </a:move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1071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43074" y="3435350"/>
            <a:ext cx="17145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05" dirty="0">
                <a:solidFill>
                  <a:srgbClr val="262424"/>
                </a:solidFill>
                <a:latin typeface="Georgia"/>
                <a:cs typeface="Georgia"/>
              </a:rPr>
              <a:t>2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1800" y="3077019"/>
            <a:ext cx="4277995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210" dirty="0">
                <a:solidFill>
                  <a:srgbClr val="262424"/>
                </a:solidFill>
                <a:latin typeface="Georgia"/>
                <a:cs typeface="Georgia"/>
              </a:rPr>
              <a:t>B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oo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90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16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p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65" dirty="0">
                <a:solidFill>
                  <a:srgbClr val="262424"/>
                </a:solidFill>
                <a:latin typeface="Georgia"/>
                <a:cs typeface="Georgia"/>
              </a:rPr>
              <a:t>&amp;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65" dirty="0">
                <a:solidFill>
                  <a:srgbClr val="262424"/>
                </a:solidFill>
                <a:latin typeface="Georgia"/>
                <a:cs typeface="Georgia"/>
              </a:rPr>
              <a:t>M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145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35" dirty="0">
                <a:solidFill>
                  <a:srgbClr val="262424"/>
                </a:solidFill>
                <a:latin typeface="Georgia"/>
                <a:cs typeface="Georgia"/>
              </a:rPr>
              <a:t>l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80" dirty="0">
                <a:solidFill>
                  <a:srgbClr val="262424"/>
                </a:solidFill>
                <a:latin typeface="Georgia"/>
                <a:cs typeface="Georgia"/>
              </a:rPr>
              <a:t>U</a:t>
            </a:r>
            <a:r>
              <a:rPr sz="1750" b="1" spc="-12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Implemen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Boo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tstrap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Mat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ia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5" dirty="0">
                <a:solidFill>
                  <a:srgbClr val="262424"/>
                </a:solidFill>
                <a:latin typeface="Verdana"/>
                <a:cs typeface="Verdana"/>
              </a:rPr>
              <a:t>f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or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consis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ent, 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mode</a:t>
            </a:r>
            <a:r>
              <a:rPr sz="1350" spc="-1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design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ac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oss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all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vices.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4717" y="4309467"/>
            <a:ext cx="868044" cy="1382395"/>
            <a:chOff x="594717" y="4309467"/>
            <a:chExt cx="868044" cy="1382395"/>
          </a:xfrm>
        </p:grpSpPr>
        <p:sp>
          <p:nvSpPr>
            <p:cNvPr id="17" name="object 17"/>
            <p:cNvSpPr/>
            <p:nvPr/>
          </p:nvSpPr>
          <p:spPr>
            <a:xfrm>
              <a:off x="600075" y="4314825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200151"/>
                  </a:lnTo>
                  <a:lnTo>
                    <a:pt x="428625" y="1371601"/>
                  </a:lnTo>
                  <a:lnTo>
                    <a:pt x="857250" y="1200151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075" y="4314825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151"/>
                  </a:moveTo>
                  <a:lnTo>
                    <a:pt x="428625" y="1371601"/>
                  </a:lnTo>
                  <a:lnTo>
                    <a:pt x="857250" y="1200151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151"/>
                  </a:lnTo>
                  <a:close/>
                </a:path>
              </a:pathLst>
            </a:custGeom>
            <a:ln w="1071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43074" y="4806950"/>
            <a:ext cx="17145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05" dirty="0">
                <a:solidFill>
                  <a:srgbClr val="262424"/>
                </a:solidFill>
                <a:latin typeface="Georgia"/>
                <a:cs typeface="Georgia"/>
              </a:rPr>
              <a:t>3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6518" y="4584700"/>
            <a:ext cx="120650" cy="10160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01800" y="4448619"/>
            <a:ext cx="4649470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30" dirty="0">
                <a:solidFill>
                  <a:srgbClr val="262424"/>
                </a:solidFill>
                <a:latin typeface="Georgia"/>
                <a:cs typeface="Georgia"/>
              </a:rPr>
              <a:t>A </a:t>
            </a:r>
            <a:r>
              <a:rPr sz="1750" b="1" spc="5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85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eg</a:t>
            </a:r>
            <a:r>
              <a:rPr sz="1750" b="1" spc="-16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100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Employs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Axios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library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efficient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API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5" dirty="0">
                <a:solidFill>
                  <a:srgbClr val="262424"/>
                </a:solidFill>
                <a:latin typeface="Verdana"/>
                <a:cs typeface="Verdana"/>
              </a:rPr>
              <a:t>calls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seamless </a:t>
            </a:r>
            <a:r>
              <a:rPr sz="1350" spc="-459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Verdana"/>
                <a:cs typeface="Verdana"/>
              </a:rPr>
              <a:t>b</a:t>
            </a:r>
            <a:r>
              <a:rPr sz="1350" spc="-15" dirty="0">
                <a:solidFill>
                  <a:srgbClr val="262424"/>
                </a:solidFill>
                <a:latin typeface="Verdana"/>
                <a:cs typeface="Verdana"/>
              </a:rPr>
              <a:t>ac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k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end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communi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ation.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7467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423068"/>
            <a:ext cx="485902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60" dirty="0"/>
              <a:t>Bac</a:t>
            </a:r>
            <a:r>
              <a:rPr spc="-305" dirty="0"/>
              <a:t>k</a:t>
            </a:r>
            <a:r>
              <a:rPr spc="-235" dirty="0"/>
              <a:t>end</a:t>
            </a:r>
            <a:r>
              <a:rPr spc="-130" dirty="0"/>
              <a:t> </a:t>
            </a:r>
            <a:r>
              <a:rPr spc="-229" dirty="0"/>
              <a:t>Inf</a:t>
            </a:r>
            <a:r>
              <a:rPr spc="-275" dirty="0"/>
              <a:t>r</a:t>
            </a:r>
            <a:r>
              <a:rPr spc="-220" dirty="0"/>
              <a:t>astructu</a:t>
            </a:r>
            <a:r>
              <a:rPr spc="-229" dirty="0"/>
              <a:t>r</a:t>
            </a:r>
            <a:r>
              <a:rPr spc="-245" dirty="0"/>
              <a:t>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86325" y="1295399"/>
            <a:ext cx="5943600" cy="1295400"/>
            <a:chOff x="4886325" y="1295399"/>
            <a:chExt cx="5943600" cy="1295400"/>
          </a:xfrm>
        </p:grpSpPr>
        <p:sp>
          <p:nvSpPr>
            <p:cNvPr id="5" name="object 5"/>
            <p:cNvSpPr/>
            <p:nvPr/>
          </p:nvSpPr>
          <p:spPr>
            <a:xfrm>
              <a:off x="4891087" y="1300162"/>
              <a:ext cx="5934075" cy="1285875"/>
            </a:xfrm>
            <a:custGeom>
              <a:avLst/>
              <a:gdLst/>
              <a:ahLst/>
              <a:cxnLst/>
              <a:rect l="l" t="t" r="r" b="b"/>
              <a:pathLst>
                <a:path w="5934075" h="1285875">
                  <a:moveTo>
                    <a:pt x="58824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230630"/>
                  </a:lnTo>
                  <a:lnTo>
                    <a:pt x="0" y="1234262"/>
                  </a:lnTo>
                  <a:lnTo>
                    <a:pt x="18745" y="1272260"/>
                  </a:lnTo>
                  <a:lnTo>
                    <a:pt x="51612" y="1285875"/>
                  </a:lnTo>
                  <a:lnTo>
                    <a:pt x="5882462" y="1285875"/>
                  </a:lnTo>
                  <a:lnTo>
                    <a:pt x="5920460" y="1267129"/>
                  </a:lnTo>
                  <a:lnTo>
                    <a:pt x="5934075" y="1234262"/>
                  </a:lnTo>
                  <a:lnTo>
                    <a:pt x="5934075" y="51612"/>
                  </a:lnTo>
                  <a:lnTo>
                    <a:pt x="5915329" y="13614"/>
                  </a:lnTo>
                  <a:lnTo>
                    <a:pt x="5886043" y="355"/>
                  </a:lnTo>
                  <a:lnTo>
                    <a:pt x="5882462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1087" y="1300162"/>
              <a:ext cx="5934075" cy="1285875"/>
            </a:xfrm>
            <a:custGeom>
              <a:avLst/>
              <a:gdLst/>
              <a:ahLst/>
              <a:cxnLst/>
              <a:rect l="l" t="t" r="r" b="b"/>
              <a:pathLst>
                <a:path w="5934075" h="1285875">
                  <a:moveTo>
                    <a:pt x="0" y="12306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31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06503" y="7289"/>
                  </a:lnTo>
                  <a:lnTo>
                    <a:pt x="5909513" y="9309"/>
                  </a:lnTo>
                  <a:lnTo>
                    <a:pt x="5912535" y="11328"/>
                  </a:lnTo>
                  <a:lnTo>
                    <a:pt x="5915329" y="13614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31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1230630"/>
                  </a:lnTo>
                  <a:lnTo>
                    <a:pt x="5934075" y="1234262"/>
                  </a:lnTo>
                  <a:lnTo>
                    <a:pt x="5933719" y="1237843"/>
                  </a:lnTo>
                  <a:lnTo>
                    <a:pt x="5933008" y="1241399"/>
                  </a:lnTo>
                  <a:lnTo>
                    <a:pt x="5932309" y="1244968"/>
                  </a:lnTo>
                  <a:lnTo>
                    <a:pt x="5917895" y="1269695"/>
                  </a:lnTo>
                  <a:lnTo>
                    <a:pt x="5915329" y="1272260"/>
                  </a:lnTo>
                  <a:lnTo>
                    <a:pt x="5889599" y="1284808"/>
                  </a:lnTo>
                  <a:lnTo>
                    <a:pt x="5886043" y="1285519"/>
                  </a:lnTo>
                  <a:lnTo>
                    <a:pt x="5882462" y="1285875"/>
                  </a:lnTo>
                  <a:lnTo>
                    <a:pt x="5878830" y="1285875"/>
                  </a:lnTo>
                  <a:lnTo>
                    <a:pt x="55245" y="1285875"/>
                  </a:lnTo>
                  <a:lnTo>
                    <a:pt x="51612" y="1285875"/>
                  </a:lnTo>
                  <a:lnTo>
                    <a:pt x="48018" y="1285519"/>
                  </a:lnTo>
                  <a:lnTo>
                    <a:pt x="44462" y="1284808"/>
                  </a:lnTo>
                  <a:lnTo>
                    <a:pt x="40906" y="1284109"/>
                  </a:lnTo>
                  <a:lnTo>
                    <a:pt x="9309" y="1261325"/>
                  </a:lnTo>
                  <a:lnTo>
                    <a:pt x="4203" y="1251762"/>
                  </a:lnTo>
                  <a:lnTo>
                    <a:pt x="2819" y="1248422"/>
                  </a:lnTo>
                  <a:lnTo>
                    <a:pt x="1765" y="1244968"/>
                  </a:lnTo>
                  <a:lnTo>
                    <a:pt x="1066" y="1241399"/>
                  </a:lnTo>
                  <a:lnTo>
                    <a:pt x="355" y="1237843"/>
                  </a:lnTo>
                  <a:lnTo>
                    <a:pt x="0" y="1234262"/>
                  </a:lnTo>
                  <a:lnTo>
                    <a:pt x="0" y="123063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5377" y="1574800"/>
              <a:ext cx="120650" cy="1016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886325" y="2762250"/>
            <a:ext cx="5943600" cy="1295400"/>
            <a:chOff x="4886325" y="2762250"/>
            <a:chExt cx="5943600" cy="1295400"/>
          </a:xfrm>
        </p:grpSpPr>
        <p:sp>
          <p:nvSpPr>
            <p:cNvPr id="9" name="object 9"/>
            <p:cNvSpPr/>
            <p:nvPr/>
          </p:nvSpPr>
          <p:spPr>
            <a:xfrm>
              <a:off x="4891087" y="2767012"/>
              <a:ext cx="5934075" cy="1285875"/>
            </a:xfrm>
            <a:custGeom>
              <a:avLst/>
              <a:gdLst/>
              <a:ahLst/>
              <a:cxnLst/>
              <a:rect l="l" t="t" r="r" b="b"/>
              <a:pathLst>
                <a:path w="5934075" h="1285875">
                  <a:moveTo>
                    <a:pt x="58824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230630"/>
                  </a:lnTo>
                  <a:lnTo>
                    <a:pt x="0" y="1234262"/>
                  </a:lnTo>
                  <a:lnTo>
                    <a:pt x="18745" y="1272260"/>
                  </a:lnTo>
                  <a:lnTo>
                    <a:pt x="51612" y="1285875"/>
                  </a:lnTo>
                  <a:lnTo>
                    <a:pt x="5882462" y="1285875"/>
                  </a:lnTo>
                  <a:lnTo>
                    <a:pt x="5920460" y="1267129"/>
                  </a:lnTo>
                  <a:lnTo>
                    <a:pt x="5934075" y="1234262"/>
                  </a:lnTo>
                  <a:lnTo>
                    <a:pt x="5934075" y="51612"/>
                  </a:lnTo>
                  <a:lnTo>
                    <a:pt x="5915329" y="13614"/>
                  </a:lnTo>
                  <a:lnTo>
                    <a:pt x="5886043" y="355"/>
                  </a:lnTo>
                  <a:lnTo>
                    <a:pt x="5882462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91087" y="2767012"/>
              <a:ext cx="5934075" cy="1285875"/>
            </a:xfrm>
            <a:custGeom>
              <a:avLst/>
              <a:gdLst/>
              <a:ahLst/>
              <a:cxnLst/>
              <a:rect l="l" t="t" r="r" b="b"/>
              <a:pathLst>
                <a:path w="5934075" h="1285875">
                  <a:moveTo>
                    <a:pt x="0" y="12306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06503" y="7289"/>
                  </a:lnTo>
                  <a:lnTo>
                    <a:pt x="5909513" y="9309"/>
                  </a:lnTo>
                  <a:lnTo>
                    <a:pt x="5912535" y="11328"/>
                  </a:lnTo>
                  <a:lnTo>
                    <a:pt x="5915329" y="13614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18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1230630"/>
                  </a:lnTo>
                  <a:lnTo>
                    <a:pt x="5934075" y="1234262"/>
                  </a:lnTo>
                  <a:lnTo>
                    <a:pt x="5933719" y="1237843"/>
                  </a:lnTo>
                  <a:lnTo>
                    <a:pt x="5933008" y="1241399"/>
                  </a:lnTo>
                  <a:lnTo>
                    <a:pt x="5932309" y="1244968"/>
                  </a:lnTo>
                  <a:lnTo>
                    <a:pt x="5917895" y="1269695"/>
                  </a:lnTo>
                  <a:lnTo>
                    <a:pt x="5915329" y="1272260"/>
                  </a:lnTo>
                  <a:lnTo>
                    <a:pt x="5889599" y="1284808"/>
                  </a:lnTo>
                  <a:lnTo>
                    <a:pt x="5886043" y="1285519"/>
                  </a:lnTo>
                  <a:lnTo>
                    <a:pt x="5882462" y="1285875"/>
                  </a:lnTo>
                  <a:lnTo>
                    <a:pt x="5878830" y="1285875"/>
                  </a:lnTo>
                  <a:lnTo>
                    <a:pt x="55245" y="1285875"/>
                  </a:lnTo>
                  <a:lnTo>
                    <a:pt x="51612" y="1285875"/>
                  </a:lnTo>
                  <a:lnTo>
                    <a:pt x="48018" y="1285519"/>
                  </a:lnTo>
                  <a:lnTo>
                    <a:pt x="44462" y="1284808"/>
                  </a:lnTo>
                  <a:lnTo>
                    <a:pt x="40906" y="1284109"/>
                  </a:lnTo>
                  <a:lnTo>
                    <a:pt x="9309" y="1261325"/>
                  </a:lnTo>
                  <a:lnTo>
                    <a:pt x="4203" y="1251762"/>
                  </a:lnTo>
                  <a:lnTo>
                    <a:pt x="2819" y="1248422"/>
                  </a:lnTo>
                  <a:lnTo>
                    <a:pt x="1765" y="1244968"/>
                  </a:lnTo>
                  <a:lnTo>
                    <a:pt x="1066" y="1241399"/>
                  </a:lnTo>
                  <a:lnTo>
                    <a:pt x="355" y="1237843"/>
                  </a:lnTo>
                  <a:lnTo>
                    <a:pt x="0" y="1234262"/>
                  </a:lnTo>
                  <a:lnTo>
                    <a:pt x="0" y="123063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886325" y="4229100"/>
            <a:ext cx="5943600" cy="1295400"/>
            <a:chOff x="4886325" y="4229100"/>
            <a:chExt cx="5943600" cy="1295400"/>
          </a:xfrm>
        </p:grpSpPr>
        <p:sp>
          <p:nvSpPr>
            <p:cNvPr id="12" name="object 12"/>
            <p:cNvSpPr/>
            <p:nvPr/>
          </p:nvSpPr>
          <p:spPr>
            <a:xfrm>
              <a:off x="4891087" y="4233862"/>
              <a:ext cx="5934075" cy="1285875"/>
            </a:xfrm>
            <a:custGeom>
              <a:avLst/>
              <a:gdLst/>
              <a:ahLst/>
              <a:cxnLst/>
              <a:rect l="l" t="t" r="r" b="b"/>
              <a:pathLst>
                <a:path w="5934075" h="1285875">
                  <a:moveTo>
                    <a:pt x="58824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230630"/>
                  </a:lnTo>
                  <a:lnTo>
                    <a:pt x="0" y="1234262"/>
                  </a:lnTo>
                  <a:lnTo>
                    <a:pt x="18745" y="1272260"/>
                  </a:lnTo>
                  <a:lnTo>
                    <a:pt x="51612" y="1285875"/>
                  </a:lnTo>
                  <a:lnTo>
                    <a:pt x="5882462" y="1285875"/>
                  </a:lnTo>
                  <a:lnTo>
                    <a:pt x="5920460" y="1267129"/>
                  </a:lnTo>
                  <a:lnTo>
                    <a:pt x="5934075" y="1234262"/>
                  </a:lnTo>
                  <a:lnTo>
                    <a:pt x="5934075" y="51612"/>
                  </a:lnTo>
                  <a:lnTo>
                    <a:pt x="5915329" y="13614"/>
                  </a:lnTo>
                  <a:lnTo>
                    <a:pt x="5886043" y="355"/>
                  </a:lnTo>
                  <a:lnTo>
                    <a:pt x="5882462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91087" y="4233862"/>
              <a:ext cx="5934075" cy="1285875"/>
            </a:xfrm>
            <a:custGeom>
              <a:avLst/>
              <a:gdLst/>
              <a:ahLst/>
              <a:cxnLst/>
              <a:rect l="l" t="t" r="r" b="b"/>
              <a:pathLst>
                <a:path w="5934075" h="1285875">
                  <a:moveTo>
                    <a:pt x="0" y="12306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06503" y="7289"/>
                  </a:lnTo>
                  <a:lnTo>
                    <a:pt x="5909513" y="9309"/>
                  </a:lnTo>
                  <a:lnTo>
                    <a:pt x="5912535" y="11328"/>
                  </a:lnTo>
                  <a:lnTo>
                    <a:pt x="5915329" y="13614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18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1230630"/>
                  </a:lnTo>
                  <a:lnTo>
                    <a:pt x="5934075" y="1234262"/>
                  </a:lnTo>
                  <a:lnTo>
                    <a:pt x="5933719" y="1237843"/>
                  </a:lnTo>
                  <a:lnTo>
                    <a:pt x="5933008" y="1241399"/>
                  </a:lnTo>
                  <a:lnTo>
                    <a:pt x="5932309" y="1244968"/>
                  </a:lnTo>
                  <a:lnTo>
                    <a:pt x="5917895" y="1269695"/>
                  </a:lnTo>
                  <a:lnTo>
                    <a:pt x="5915329" y="1272260"/>
                  </a:lnTo>
                  <a:lnTo>
                    <a:pt x="5889599" y="1284808"/>
                  </a:lnTo>
                  <a:lnTo>
                    <a:pt x="5886043" y="1285519"/>
                  </a:lnTo>
                  <a:lnTo>
                    <a:pt x="5882462" y="1285875"/>
                  </a:lnTo>
                  <a:lnTo>
                    <a:pt x="5878830" y="1285875"/>
                  </a:lnTo>
                  <a:lnTo>
                    <a:pt x="55245" y="1285875"/>
                  </a:lnTo>
                  <a:lnTo>
                    <a:pt x="51612" y="1285875"/>
                  </a:lnTo>
                  <a:lnTo>
                    <a:pt x="48018" y="1285519"/>
                  </a:lnTo>
                  <a:lnTo>
                    <a:pt x="44462" y="1284808"/>
                  </a:lnTo>
                  <a:lnTo>
                    <a:pt x="40906" y="1284109"/>
                  </a:lnTo>
                  <a:lnTo>
                    <a:pt x="9309" y="1261325"/>
                  </a:lnTo>
                  <a:lnTo>
                    <a:pt x="4203" y="1251762"/>
                  </a:lnTo>
                  <a:lnTo>
                    <a:pt x="2819" y="1248422"/>
                  </a:lnTo>
                  <a:lnTo>
                    <a:pt x="1765" y="1244968"/>
                  </a:lnTo>
                  <a:lnTo>
                    <a:pt x="1066" y="1241399"/>
                  </a:lnTo>
                  <a:lnTo>
                    <a:pt x="355" y="1237843"/>
                  </a:lnTo>
                  <a:lnTo>
                    <a:pt x="0" y="1234262"/>
                  </a:lnTo>
                  <a:lnTo>
                    <a:pt x="0" y="123063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886325" y="5695950"/>
            <a:ext cx="5943600" cy="1295400"/>
            <a:chOff x="4886325" y="5695950"/>
            <a:chExt cx="5943600" cy="1295400"/>
          </a:xfrm>
        </p:grpSpPr>
        <p:sp>
          <p:nvSpPr>
            <p:cNvPr id="15" name="object 15"/>
            <p:cNvSpPr/>
            <p:nvPr/>
          </p:nvSpPr>
          <p:spPr>
            <a:xfrm>
              <a:off x="4891087" y="5700712"/>
              <a:ext cx="5934075" cy="1285875"/>
            </a:xfrm>
            <a:custGeom>
              <a:avLst/>
              <a:gdLst/>
              <a:ahLst/>
              <a:cxnLst/>
              <a:rect l="l" t="t" r="r" b="b"/>
              <a:pathLst>
                <a:path w="5934075" h="1285875">
                  <a:moveTo>
                    <a:pt x="58824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230630"/>
                  </a:lnTo>
                  <a:lnTo>
                    <a:pt x="0" y="1234255"/>
                  </a:lnTo>
                  <a:lnTo>
                    <a:pt x="18745" y="1272256"/>
                  </a:lnTo>
                  <a:lnTo>
                    <a:pt x="51612" y="1285875"/>
                  </a:lnTo>
                  <a:lnTo>
                    <a:pt x="5882462" y="1285875"/>
                  </a:lnTo>
                  <a:lnTo>
                    <a:pt x="5920460" y="1267127"/>
                  </a:lnTo>
                  <a:lnTo>
                    <a:pt x="5934075" y="1234255"/>
                  </a:lnTo>
                  <a:lnTo>
                    <a:pt x="5934075" y="51612"/>
                  </a:lnTo>
                  <a:lnTo>
                    <a:pt x="5915329" y="13614"/>
                  </a:lnTo>
                  <a:lnTo>
                    <a:pt x="5886043" y="355"/>
                  </a:lnTo>
                  <a:lnTo>
                    <a:pt x="5882462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91087" y="5700712"/>
              <a:ext cx="5934075" cy="1285875"/>
            </a:xfrm>
            <a:custGeom>
              <a:avLst/>
              <a:gdLst/>
              <a:ahLst/>
              <a:cxnLst/>
              <a:rect l="l" t="t" r="r" b="b"/>
              <a:pathLst>
                <a:path w="5934075" h="1285875">
                  <a:moveTo>
                    <a:pt x="0" y="12306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06503" y="7289"/>
                  </a:lnTo>
                  <a:lnTo>
                    <a:pt x="5909513" y="9309"/>
                  </a:lnTo>
                  <a:lnTo>
                    <a:pt x="5912535" y="11328"/>
                  </a:lnTo>
                  <a:lnTo>
                    <a:pt x="5915329" y="13614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18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1230630"/>
                  </a:lnTo>
                  <a:lnTo>
                    <a:pt x="5934075" y="1234255"/>
                  </a:lnTo>
                  <a:lnTo>
                    <a:pt x="5933719" y="1237848"/>
                  </a:lnTo>
                  <a:lnTo>
                    <a:pt x="5933008" y="1241404"/>
                  </a:lnTo>
                  <a:lnTo>
                    <a:pt x="5932309" y="1244961"/>
                  </a:lnTo>
                  <a:lnTo>
                    <a:pt x="5909513" y="1276563"/>
                  </a:lnTo>
                  <a:lnTo>
                    <a:pt x="5906503" y="1278577"/>
                  </a:lnTo>
                  <a:lnTo>
                    <a:pt x="5903328" y="1280279"/>
                  </a:lnTo>
                  <a:lnTo>
                    <a:pt x="5899962" y="1281667"/>
                  </a:lnTo>
                  <a:lnTo>
                    <a:pt x="5896622" y="1283056"/>
                  </a:lnTo>
                  <a:lnTo>
                    <a:pt x="5893168" y="1284103"/>
                  </a:lnTo>
                  <a:lnTo>
                    <a:pt x="5889599" y="1284813"/>
                  </a:lnTo>
                  <a:lnTo>
                    <a:pt x="5886043" y="1285518"/>
                  </a:lnTo>
                  <a:lnTo>
                    <a:pt x="5882462" y="1285875"/>
                  </a:lnTo>
                  <a:lnTo>
                    <a:pt x="5878830" y="1285875"/>
                  </a:lnTo>
                  <a:lnTo>
                    <a:pt x="55245" y="1285875"/>
                  </a:lnTo>
                  <a:lnTo>
                    <a:pt x="51612" y="1285875"/>
                  </a:lnTo>
                  <a:lnTo>
                    <a:pt x="48018" y="1285518"/>
                  </a:lnTo>
                  <a:lnTo>
                    <a:pt x="44462" y="1284813"/>
                  </a:lnTo>
                  <a:lnTo>
                    <a:pt x="40906" y="1284103"/>
                  </a:lnTo>
                  <a:lnTo>
                    <a:pt x="37452" y="1283056"/>
                  </a:lnTo>
                  <a:lnTo>
                    <a:pt x="34099" y="1281667"/>
                  </a:lnTo>
                  <a:lnTo>
                    <a:pt x="30746" y="1280279"/>
                  </a:lnTo>
                  <a:lnTo>
                    <a:pt x="4203" y="1251769"/>
                  </a:lnTo>
                  <a:lnTo>
                    <a:pt x="2819" y="1248420"/>
                  </a:lnTo>
                  <a:lnTo>
                    <a:pt x="1765" y="1244961"/>
                  </a:lnTo>
                  <a:lnTo>
                    <a:pt x="1066" y="1241404"/>
                  </a:lnTo>
                  <a:lnTo>
                    <a:pt x="355" y="1237848"/>
                  </a:lnTo>
                  <a:lnTo>
                    <a:pt x="0" y="1234255"/>
                  </a:lnTo>
                  <a:lnTo>
                    <a:pt x="0" y="123063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54600" y="1438719"/>
            <a:ext cx="5517515" cy="5333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75" dirty="0">
                <a:solidFill>
                  <a:srgbClr val="262424"/>
                </a:solidFill>
                <a:latin typeface="Georgia"/>
                <a:cs typeface="Georgia"/>
              </a:rPr>
              <a:t>E </a:t>
            </a:r>
            <a:r>
              <a:rPr sz="1750" b="1" spc="5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p</a:t>
            </a:r>
            <a:r>
              <a:rPr sz="1750" b="1" spc="-15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90" dirty="0">
                <a:solidFill>
                  <a:srgbClr val="262424"/>
                </a:solidFill>
                <a:latin typeface="Georgia"/>
                <a:cs typeface="Georgia"/>
              </a:rPr>
              <a:t>ss</a:t>
            </a:r>
            <a:r>
              <a:rPr sz="1750" b="1" spc="-155" dirty="0">
                <a:solidFill>
                  <a:srgbClr val="262424"/>
                </a:solidFill>
                <a:latin typeface="Georgia"/>
                <a:cs typeface="Georgia"/>
              </a:rPr>
              <a:t>.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j</a:t>
            </a:r>
            <a:r>
              <a:rPr sz="1750" b="1" spc="-85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45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145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v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14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29600"/>
              </a:lnSpc>
              <a:spcBef>
                <a:spcPts val="819"/>
              </a:spcBef>
            </a:pP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Robust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Express.js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framework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handles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server-side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5" dirty="0">
                <a:solidFill>
                  <a:srgbClr val="262424"/>
                </a:solidFill>
                <a:latin typeface="Verdana"/>
                <a:cs typeface="Verdana"/>
              </a:rPr>
              <a:t>logic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RESTful </a:t>
            </a:r>
            <a:r>
              <a:rPr sz="1350" spc="-459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API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endpoin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s.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50" b="1" spc="-165" dirty="0">
                <a:solidFill>
                  <a:srgbClr val="262424"/>
                </a:solidFill>
                <a:latin typeface="Georgia"/>
                <a:cs typeface="Georgia"/>
              </a:rPr>
              <a:t>M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r>
              <a:rPr sz="1750" b="1" spc="-145" dirty="0">
                <a:solidFill>
                  <a:srgbClr val="262424"/>
                </a:solidFill>
                <a:latin typeface="Georgia"/>
                <a:cs typeface="Georgia"/>
              </a:rPr>
              <a:t>g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190" dirty="0">
                <a:solidFill>
                  <a:srgbClr val="262424"/>
                </a:solidFill>
                <a:latin typeface="Georgia"/>
                <a:cs typeface="Georgia"/>
              </a:rPr>
              <a:t>D</a:t>
            </a:r>
            <a:r>
              <a:rPr sz="1750" b="1" spc="-204" dirty="0">
                <a:solidFill>
                  <a:srgbClr val="262424"/>
                </a:solidFill>
                <a:latin typeface="Georgia"/>
                <a:cs typeface="Georgia"/>
              </a:rPr>
              <a:t>B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90" dirty="0">
                <a:solidFill>
                  <a:srgbClr val="262424"/>
                </a:solidFill>
                <a:latin typeface="Georgia"/>
                <a:cs typeface="Georgia"/>
              </a:rPr>
              <a:t>D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b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90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endParaRPr sz="1750">
              <a:latin typeface="Georgia"/>
              <a:cs typeface="Georgia"/>
            </a:endParaRPr>
          </a:p>
          <a:p>
            <a:pPr marL="12700" marR="92710">
              <a:lnSpc>
                <a:spcPct val="134300"/>
              </a:lnSpc>
              <a:spcBef>
                <a:spcPts val="670"/>
              </a:spcBef>
            </a:pP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Utilizes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MongoDB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flexible,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scalable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storage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user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profiles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 </a:t>
            </a:r>
            <a:r>
              <a:rPr sz="1350" spc="-459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ope</a:t>
            </a:r>
            <a:r>
              <a:rPr sz="1350" spc="-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y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da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a.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50" b="1" spc="-204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180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195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r>
              <a:rPr sz="1750" b="1" spc="-8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f</a:t>
            </a:r>
            <a:r>
              <a:rPr sz="1750" b="1" spc="-120" dirty="0">
                <a:solidFill>
                  <a:srgbClr val="262424"/>
                </a:solidFill>
                <a:latin typeface="Georgia"/>
                <a:cs typeface="Georgia"/>
              </a:rPr>
              <a:t>u</a:t>
            </a:r>
            <a:r>
              <a:rPr sz="1750" b="1" spc="-35" dirty="0">
                <a:solidFill>
                  <a:srgbClr val="262424"/>
                </a:solidFill>
                <a:latin typeface="Georgia"/>
                <a:cs typeface="Georgia"/>
              </a:rPr>
              <a:t>l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50" dirty="0">
                <a:solidFill>
                  <a:srgbClr val="262424"/>
                </a:solidFill>
                <a:latin typeface="Georgia"/>
                <a:cs typeface="Georgia"/>
              </a:rPr>
              <a:t>P</a:t>
            </a:r>
            <a:r>
              <a:rPr sz="1750" b="1" spc="-12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200" dirty="0">
                <a:solidFill>
                  <a:srgbClr val="262424"/>
                </a:solidFill>
                <a:latin typeface="Georgia"/>
                <a:cs typeface="Georgia"/>
              </a:rPr>
              <a:t>D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90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g</a:t>
            </a:r>
            <a:r>
              <a:rPr sz="1750" b="1" spc="-100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endParaRPr sz="1750">
              <a:latin typeface="Georgia"/>
              <a:cs typeface="Georgia"/>
            </a:endParaRPr>
          </a:p>
          <a:p>
            <a:pPr marL="12700" marR="156845">
              <a:lnSpc>
                <a:spcPct val="134300"/>
              </a:lnSpc>
              <a:spcBef>
                <a:spcPts val="670"/>
              </a:spcBef>
            </a:pP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Implements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RESTful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architecture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standardized,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efficient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client- </a:t>
            </a:r>
            <a:r>
              <a:rPr sz="1350" spc="-459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se</a:t>
            </a:r>
            <a:r>
              <a:rPr sz="1350" spc="-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v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er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communi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ation.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50" b="1" spc="-24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40" dirty="0">
                <a:solidFill>
                  <a:srgbClr val="262424"/>
                </a:solidFill>
                <a:latin typeface="Georgia"/>
                <a:cs typeface="Georgia"/>
              </a:rPr>
              <a:t>l</a:t>
            </a:r>
            <a:r>
              <a:rPr sz="1750" b="1" spc="-35" dirty="0">
                <a:solidFill>
                  <a:srgbClr val="262424"/>
                </a:solidFill>
                <a:latin typeface="Georgia"/>
                <a:cs typeface="Georgia"/>
              </a:rPr>
              <a:t>-</a:t>
            </a:r>
            <a:r>
              <a:rPr sz="1750" b="1" spc="-65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75" dirty="0">
                <a:solidFill>
                  <a:srgbClr val="262424"/>
                </a:solidFill>
                <a:latin typeface="Georgia"/>
                <a:cs typeface="Georgia"/>
              </a:rPr>
              <a:t>m</a:t>
            </a: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80" dirty="0">
                <a:solidFill>
                  <a:srgbClr val="262424"/>
                </a:solidFill>
                <a:latin typeface="Georgia"/>
                <a:cs typeface="Georgia"/>
              </a:rPr>
              <a:t>U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p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d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85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endParaRPr sz="1750">
              <a:latin typeface="Georgia"/>
              <a:cs typeface="Georgia"/>
            </a:endParaRPr>
          </a:p>
          <a:p>
            <a:pPr marL="12700" marR="175260">
              <a:lnSpc>
                <a:spcPct val="134300"/>
              </a:lnSpc>
              <a:spcBef>
                <a:spcPts val="670"/>
              </a:spcBef>
            </a:pP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Integrates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WebSocket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technology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instant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notifications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live </a:t>
            </a:r>
            <a:r>
              <a:rPr sz="1350" spc="-459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da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synch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ronization.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71244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423068"/>
            <a:ext cx="586232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0" dirty="0"/>
              <a:t>Se</a:t>
            </a:r>
            <a:r>
              <a:rPr spc="-250" dirty="0"/>
              <a:t>c</a:t>
            </a:r>
            <a:r>
              <a:rPr spc="-190" dirty="0"/>
              <a:t>urity</a:t>
            </a:r>
            <a:r>
              <a:rPr spc="-130" dirty="0"/>
              <a:t> </a:t>
            </a:r>
            <a:r>
              <a:rPr spc="-245" dirty="0"/>
              <a:t>and</a:t>
            </a:r>
            <a:r>
              <a:rPr spc="-130" dirty="0"/>
              <a:t> </a:t>
            </a:r>
            <a:r>
              <a:rPr spc="-229" dirty="0"/>
              <a:t>Authe</a:t>
            </a:r>
            <a:r>
              <a:rPr spc="-285" dirty="0"/>
              <a:t>n</a:t>
            </a:r>
            <a:r>
              <a:rPr spc="-165" dirty="0"/>
              <a:t>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613469" y="1297660"/>
            <a:ext cx="401955" cy="424180"/>
          </a:xfrm>
          <a:custGeom>
            <a:avLst/>
            <a:gdLst/>
            <a:ahLst/>
            <a:cxnLst/>
            <a:rect l="l" t="t" r="r" b="b"/>
            <a:pathLst>
              <a:path w="401955" h="424180">
                <a:moveTo>
                  <a:pt x="200917" y="0"/>
                </a:moveTo>
                <a:lnTo>
                  <a:pt x="32062" y="67056"/>
                </a:lnTo>
                <a:lnTo>
                  <a:pt x="2384" y="99301"/>
                </a:lnTo>
                <a:lnTo>
                  <a:pt x="0" y="114947"/>
                </a:lnTo>
                <a:lnTo>
                  <a:pt x="1886" y="149022"/>
                </a:lnTo>
                <a:lnTo>
                  <a:pt x="7831" y="187778"/>
                </a:lnTo>
                <a:lnTo>
                  <a:pt x="18728" y="229435"/>
                </a:lnTo>
                <a:lnTo>
                  <a:pt x="35473" y="272216"/>
                </a:lnTo>
                <a:lnTo>
                  <a:pt x="58959" y="314341"/>
                </a:lnTo>
                <a:lnTo>
                  <a:pt x="90082" y="354032"/>
                </a:lnTo>
                <a:lnTo>
                  <a:pt x="129736" y="389511"/>
                </a:lnTo>
                <a:lnTo>
                  <a:pt x="178817" y="418998"/>
                </a:lnTo>
                <a:lnTo>
                  <a:pt x="200917" y="424018"/>
                </a:lnTo>
                <a:lnTo>
                  <a:pt x="212180" y="422763"/>
                </a:lnTo>
                <a:lnTo>
                  <a:pt x="223018" y="418998"/>
                </a:lnTo>
                <a:lnTo>
                  <a:pt x="258003" y="397979"/>
                </a:lnTo>
                <a:lnTo>
                  <a:pt x="196983" y="397979"/>
                </a:lnTo>
                <a:lnTo>
                  <a:pt x="190370" y="394804"/>
                </a:lnTo>
                <a:lnTo>
                  <a:pt x="140183" y="363731"/>
                </a:lnTo>
                <a:lnTo>
                  <a:pt x="100864" y="325705"/>
                </a:lnTo>
                <a:lnTo>
                  <a:pt x="71255" y="283110"/>
                </a:lnTo>
                <a:lnTo>
                  <a:pt x="50200" y="238333"/>
                </a:lnTo>
                <a:lnTo>
                  <a:pt x="36542" y="193760"/>
                </a:lnTo>
                <a:lnTo>
                  <a:pt x="29124" y="151777"/>
                </a:lnTo>
                <a:lnTo>
                  <a:pt x="26789" y="114769"/>
                </a:lnTo>
                <a:lnTo>
                  <a:pt x="27883" y="107454"/>
                </a:lnTo>
                <a:lnTo>
                  <a:pt x="31088" y="100928"/>
                </a:lnTo>
                <a:lnTo>
                  <a:pt x="36065" y="95580"/>
                </a:lnTo>
                <a:lnTo>
                  <a:pt x="42524" y="91744"/>
                </a:lnTo>
                <a:lnTo>
                  <a:pt x="197152" y="26111"/>
                </a:lnTo>
                <a:lnTo>
                  <a:pt x="273310" y="26111"/>
                </a:lnTo>
                <a:lnTo>
                  <a:pt x="221847" y="4267"/>
                </a:lnTo>
                <a:lnTo>
                  <a:pt x="211540" y="1066"/>
                </a:lnTo>
                <a:lnTo>
                  <a:pt x="200917" y="0"/>
                </a:lnTo>
                <a:close/>
              </a:path>
              <a:path w="401955" h="424180">
                <a:moveTo>
                  <a:pt x="279832" y="28879"/>
                </a:moveTo>
                <a:lnTo>
                  <a:pt x="211380" y="28879"/>
                </a:lnTo>
                <a:lnTo>
                  <a:pt x="359305" y="91668"/>
                </a:lnTo>
                <a:lnTo>
                  <a:pt x="365798" y="95580"/>
                </a:lnTo>
                <a:lnTo>
                  <a:pt x="370760" y="100938"/>
                </a:lnTo>
                <a:lnTo>
                  <a:pt x="373953" y="107455"/>
                </a:lnTo>
                <a:lnTo>
                  <a:pt x="375046" y="114769"/>
                </a:lnTo>
                <a:lnTo>
                  <a:pt x="372706" y="151805"/>
                </a:lnTo>
                <a:lnTo>
                  <a:pt x="365276" y="193799"/>
                </a:lnTo>
                <a:lnTo>
                  <a:pt x="351602" y="238370"/>
                </a:lnTo>
                <a:lnTo>
                  <a:pt x="330529" y="283138"/>
                </a:lnTo>
                <a:lnTo>
                  <a:pt x="300903" y="325720"/>
                </a:lnTo>
                <a:lnTo>
                  <a:pt x="261571" y="363736"/>
                </a:lnTo>
                <a:lnTo>
                  <a:pt x="211380" y="394804"/>
                </a:lnTo>
                <a:lnTo>
                  <a:pt x="204767" y="397979"/>
                </a:lnTo>
                <a:lnTo>
                  <a:pt x="258003" y="397979"/>
                </a:lnTo>
                <a:lnTo>
                  <a:pt x="311752" y="354032"/>
                </a:lnTo>
                <a:lnTo>
                  <a:pt x="342875" y="314341"/>
                </a:lnTo>
                <a:lnTo>
                  <a:pt x="366362" y="272216"/>
                </a:lnTo>
                <a:lnTo>
                  <a:pt x="383106" y="229435"/>
                </a:lnTo>
                <a:lnTo>
                  <a:pt x="394004" y="187778"/>
                </a:lnTo>
                <a:lnTo>
                  <a:pt x="399948" y="149022"/>
                </a:lnTo>
                <a:lnTo>
                  <a:pt x="401835" y="114947"/>
                </a:lnTo>
                <a:lnTo>
                  <a:pt x="399451" y="99301"/>
                </a:lnTo>
                <a:lnTo>
                  <a:pt x="392741" y="85691"/>
                </a:lnTo>
                <a:lnTo>
                  <a:pt x="382563" y="74737"/>
                </a:lnTo>
                <a:lnTo>
                  <a:pt x="369773" y="67056"/>
                </a:lnTo>
                <a:lnTo>
                  <a:pt x="279832" y="28879"/>
                </a:lnTo>
                <a:close/>
              </a:path>
              <a:path w="401955" h="424180">
                <a:moveTo>
                  <a:pt x="273310" y="26111"/>
                </a:moveTo>
                <a:lnTo>
                  <a:pt x="204683" y="26111"/>
                </a:lnTo>
                <a:lnTo>
                  <a:pt x="211380" y="28968"/>
                </a:lnTo>
                <a:lnTo>
                  <a:pt x="279832" y="28879"/>
                </a:lnTo>
                <a:lnTo>
                  <a:pt x="273310" y="26111"/>
                </a:lnTo>
                <a:close/>
              </a:path>
            </a:pathLst>
          </a:custGeom>
          <a:solidFill>
            <a:srgbClr val="007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7375" y="1857819"/>
            <a:ext cx="5390515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80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c</a:t>
            </a:r>
            <a:r>
              <a:rPr sz="1750" b="1" spc="-145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y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p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100" dirty="0">
                <a:solidFill>
                  <a:srgbClr val="262424"/>
                </a:solidFill>
                <a:latin typeface="Georgia"/>
                <a:cs typeface="Georgia"/>
              </a:rPr>
              <a:t>d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90" dirty="0">
                <a:solidFill>
                  <a:srgbClr val="262424"/>
                </a:solidFill>
                <a:latin typeface="Georgia"/>
                <a:cs typeface="Georgia"/>
              </a:rPr>
              <a:t>D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120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16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r>
              <a:rPr sz="1750" b="1" spc="-90" dirty="0">
                <a:solidFill>
                  <a:srgbClr val="262424"/>
                </a:solidFill>
                <a:latin typeface="Georgia"/>
                <a:cs typeface="Georgia"/>
              </a:rPr>
              <a:t>s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f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</a:t>
            </a:r>
            <a:r>
              <a:rPr sz="1750" b="1" spc="-14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SSL/TLS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encryption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ensures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secure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transmission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sensitive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user </a:t>
            </a:r>
            <a:r>
              <a:rPr sz="1350" spc="-459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information.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0075" y="3343275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281284" y="0"/>
                </a:moveTo>
                <a:lnTo>
                  <a:pt x="234713" y="7511"/>
                </a:lnTo>
                <a:lnTo>
                  <a:pt x="194267" y="28427"/>
                </a:lnTo>
                <a:lnTo>
                  <a:pt x="162373" y="60322"/>
                </a:lnTo>
                <a:lnTo>
                  <a:pt x="141456" y="100770"/>
                </a:lnTo>
                <a:lnTo>
                  <a:pt x="133945" y="147345"/>
                </a:lnTo>
                <a:lnTo>
                  <a:pt x="134241" y="156758"/>
                </a:lnTo>
                <a:lnTo>
                  <a:pt x="135118" y="166030"/>
                </a:lnTo>
                <a:lnTo>
                  <a:pt x="136559" y="175145"/>
                </a:lnTo>
                <a:lnTo>
                  <a:pt x="138549" y="184086"/>
                </a:lnTo>
                <a:lnTo>
                  <a:pt x="1423" y="321221"/>
                </a:lnTo>
                <a:lnTo>
                  <a:pt x="0" y="324650"/>
                </a:lnTo>
                <a:lnTo>
                  <a:pt x="0" y="422592"/>
                </a:lnTo>
                <a:lnTo>
                  <a:pt x="6027" y="428625"/>
                </a:lnTo>
                <a:lnTo>
                  <a:pt x="127918" y="428625"/>
                </a:lnTo>
                <a:lnTo>
                  <a:pt x="133945" y="422592"/>
                </a:lnTo>
                <a:lnTo>
                  <a:pt x="133945" y="401840"/>
                </a:lnTo>
                <a:lnTo>
                  <a:pt x="26789" y="401840"/>
                </a:lnTo>
                <a:lnTo>
                  <a:pt x="26789" y="333692"/>
                </a:lnTo>
                <a:lnTo>
                  <a:pt x="166593" y="193878"/>
                </a:lnTo>
                <a:lnTo>
                  <a:pt x="167848" y="188607"/>
                </a:lnTo>
                <a:lnTo>
                  <a:pt x="166344" y="183832"/>
                </a:lnTo>
                <a:lnTo>
                  <a:pt x="163913" y="175049"/>
                </a:lnTo>
                <a:lnTo>
                  <a:pt x="162157" y="166020"/>
                </a:lnTo>
                <a:lnTo>
                  <a:pt x="161093" y="156754"/>
                </a:lnTo>
                <a:lnTo>
                  <a:pt x="160738" y="147345"/>
                </a:lnTo>
                <a:lnTo>
                  <a:pt x="170211" y="100427"/>
                </a:lnTo>
                <a:lnTo>
                  <a:pt x="196051" y="62104"/>
                </a:lnTo>
                <a:lnTo>
                  <a:pt x="234370" y="36261"/>
                </a:lnTo>
                <a:lnTo>
                  <a:pt x="281284" y="26784"/>
                </a:lnTo>
                <a:lnTo>
                  <a:pt x="365122" y="26784"/>
                </a:lnTo>
                <a:lnTo>
                  <a:pt x="327854" y="7511"/>
                </a:lnTo>
                <a:lnTo>
                  <a:pt x="281284" y="0"/>
                </a:lnTo>
                <a:close/>
              </a:path>
              <a:path w="428625" h="428625">
                <a:moveTo>
                  <a:pt x="249638" y="263867"/>
                </a:moveTo>
                <a:lnTo>
                  <a:pt x="244951" y="265214"/>
                </a:lnTo>
                <a:lnTo>
                  <a:pt x="215483" y="294678"/>
                </a:lnTo>
                <a:lnTo>
                  <a:pt x="166762" y="294678"/>
                </a:lnTo>
                <a:lnTo>
                  <a:pt x="160735" y="300710"/>
                </a:lnTo>
                <a:lnTo>
                  <a:pt x="160735" y="348259"/>
                </a:lnTo>
                <a:lnTo>
                  <a:pt x="113183" y="348259"/>
                </a:lnTo>
                <a:lnTo>
                  <a:pt x="107156" y="354291"/>
                </a:lnTo>
                <a:lnTo>
                  <a:pt x="107156" y="401840"/>
                </a:lnTo>
                <a:lnTo>
                  <a:pt x="133945" y="401840"/>
                </a:lnTo>
                <a:lnTo>
                  <a:pt x="133945" y="375043"/>
                </a:lnTo>
                <a:lnTo>
                  <a:pt x="181495" y="375043"/>
                </a:lnTo>
                <a:lnTo>
                  <a:pt x="187523" y="369023"/>
                </a:lnTo>
                <a:lnTo>
                  <a:pt x="187523" y="321475"/>
                </a:lnTo>
                <a:lnTo>
                  <a:pt x="224527" y="321475"/>
                </a:lnTo>
                <a:lnTo>
                  <a:pt x="227959" y="320040"/>
                </a:lnTo>
                <a:lnTo>
                  <a:pt x="255582" y="292417"/>
                </a:lnTo>
                <a:lnTo>
                  <a:pt x="295300" y="292417"/>
                </a:lnTo>
                <a:lnTo>
                  <a:pt x="327854" y="287166"/>
                </a:lnTo>
                <a:lnTo>
                  <a:pt x="365124" y="267893"/>
                </a:lnTo>
                <a:lnTo>
                  <a:pt x="281284" y="267893"/>
                </a:lnTo>
                <a:lnTo>
                  <a:pt x="274350" y="267692"/>
                </a:lnTo>
                <a:lnTo>
                  <a:pt x="267502" y="267106"/>
                </a:lnTo>
                <a:lnTo>
                  <a:pt x="260763" y="266157"/>
                </a:lnTo>
                <a:lnTo>
                  <a:pt x="254158" y="264871"/>
                </a:lnTo>
                <a:lnTo>
                  <a:pt x="249638" y="263867"/>
                </a:lnTo>
                <a:close/>
              </a:path>
              <a:path w="428625" h="428625">
                <a:moveTo>
                  <a:pt x="295300" y="292417"/>
                </a:moveTo>
                <a:lnTo>
                  <a:pt x="255582" y="292417"/>
                </a:lnTo>
                <a:lnTo>
                  <a:pt x="261895" y="293408"/>
                </a:lnTo>
                <a:lnTo>
                  <a:pt x="268277" y="294114"/>
                </a:lnTo>
                <a:lnTo>
                  <a:pt x="274738" y="294537"/>
                </a:lnTo>
                <a:lnTo>
                  <a:pt x="281284" y="294678"/>
                </a:lnTo>
                <a:lnTo>
                  <a:pt x="295300" y="292417"/>
                </a:lnTo>
                <a:close/>
              </a:path>
              <a:path w="428625" h="428625">
                <a:moveTo>
                  <a:pt x="365122" y="26784"/>
                </a:moveTo>
                <a:lnTo>
                  <a:pt x="281284" y="26784"/>
                </a:lnTo>
                <a:lnTo>
                  <a:pt x="328199" y="36261"/>
                </a:lnTo>
                <a:lnTo>
                  <a:pt x="366518" y="62104"/>
                </a:lnTo>
                <a:lnTo>
                  <a:pt x="392359" y="100427"/>
                </a:lnTo>
                <a:lnTo>
                  <a:pt x="401835" y="147345"/>
                </a:lnTo>
                <a:lnTo>
                  <a:pt x="392359" y="194256"/>
                </a:lnTo>
                <a:lnTo>
                  <a:pt x="366518" y="232575"/>
                </a:lnTo>
                <a:lnTo>
                  <a:pt x="328199" y="258416"/>
                </a:lnTo>
                <a:lnTo>
                  <a:pt x="281284" y="267893"/>
                </a:lnTo>
                <a:lnTo>
                  <a:pt x="365124" y="267893"/>
                </a:lnTo>
                <a:lnTo>
                  <a:pt x="368300" y="266251"/>
                </a:lnTo>
                <a:lnTo>
                  <a:pt x="400195" y="234357"/>
                </a:lnTo>
                <a:lnTo>
                  <a:pt x="421118" y="193878"/>
                </a:lnTo>
                <a:lnTo>
                  <a:pt x="428625" y="147345"/>
                </a:lnTo>
                <a:lnTo>
                  <a:pt x="421113" y="100770"/>
                </a:lnTo>
                <a:lnTo>
                  <a:pt x="400195" y="60322"/>
                </a:lnTo>
                <a:lnTo>
                  <a:pt x="368300" y="28427"/>
                </a:lnTo>
                <a:lnTo>
                  <a:pt x="365122" y="26784"/>
                </a:lnTo>
                <a:close/>
              </a:path>
              <a:path w="428625" h="428625">
                <a:moveTo>
                  <a:pt x="160752" y="147256"/>
                </a:moveTo>
                <a:close/>
              </a:path>
              <a:path w="428625" h="428625">
                <a:moveTo>
                  <a:pt x="310738" y="100457"/>
                </a:moveTo>
                <a:lnTo>
                  <a:pt x="305409" y="100457"/>
                </a:lnTo>
                <a:lnTo>
                  <a:pt x="302845" y="100965"/>
                </a:lnTo>
                <a:lnTo>
                  <a:pt x="287982" y="117881"/>
                </a:lnTo>
                <a:lnTo>
                  <a:pt x="287982" y="123215"/>
                </a:lnTo>
                <a:lnTo>
                  <a:pt x="305409" y="140639"/>
                </a:lnTo>
                <a:lnTo>
                  <a:pt x="310738" y="140639"/>
                </a:lnTo>
                <a:lnTo>
                  <a:pt x="328165" y="123215"/>
                </a:lnTo>
                <a:lnTo>
                  <a:pt x="328165" y="117881"/>
                </a:lnTo>
                <a:lnTo>
                  <a:pt x="310738" y="100457"/>
                </a:lnTo>
                <a:close/>
              </a:path>
            </a:pathLst>
          </a:custGeom>
          <a:solidFill>
            <a:srgbClr val="007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7375" y="3905694"/>
            <a:ext cx="5634355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459" dirty="0">
                <a:solidFill>
                  <a:srgbClr val="262424"/>
                </a:solidFill>
                <a:latin typeface="Georgia"/>
                <a:cs typeface="Georgia"/>
              </a:rPr>
              <a:t>J</a:t>
            </a:r>
            <a:r>
              <a:rPr sz="1750" b="1" spc="-275" dirty="0">
                <a:solidFill>
                  <a:srgbClr val="262424"/>
                </a:solidFill>
                <a:latin typeface="Georgia"/>
                <a:cs typeface="Georgia"/>
              </a:rPr>
              <a:t>W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 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20" dirty="0">
                <a:solidFill>
                  <a:srgbClr val="262424"/>
                </a:solidFill>
                <a:latin typeface="Georgia"/>
                <a:cs typeface="Georgia"/>
              </a:rPr>
              <a:t>u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h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en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c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100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Implements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Verdana"/>
                <a:cs typeface="Verdana"/>
              </a:rPr>
              <a:t>JSON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Web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Tokens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secure,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stateless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authentication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of </a:t>
            </a:r>
            <a:r>
              <a:rPr sz="1350" spc="-459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users.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075" y="5391150"/>
            <a:ext cx="428625" cy="417195"/>
          </a:xfrm>
          <a:custGeom>
            <a:avLst/>
            <a:gdLst/>
            <a:ahLst/>
            <a:cxnLst/>
            <a:rect l="l" t="t" r="r" b="b"/>
            <a:pathLst>
              <a:path w="428625" h="417195">
                <a:moveTo>
                  <a:pt x="221679" y="200914"/>
                </a:moveTo>
                <a:lnTo>
                  <a:pt x="206945" y="200914"/>
                </a:lnTo>
                <a:lnTo>
                  <a:pt x="200917" y="206946"/>
                </a:lnTo>
                <a:lnTo>
                  <a:pt x="200917" y="235153"/>
                </a:lnTo>
                <a:lnTo>
                  <a:pt x="199194" y="272659"/>
                </a:lnTo>
                <a:lnTo>
                  <a:pt x="193937" y="310964"/>
                </a:lnTo>
                <a:lnTo>
                  <a:pt x="173206" y="384251"/>
                </a:lnTo>
                <a:lnTo>
                  <a:pt x="165591" y="403936"/>
                </a:lnTo>
                <a:lnTo>
                  <a:pt x="169024" y="411708"/>
                </a:lnTo>
                <a:lnTo>
                  <a:pt x="182919" y="417068"/>
                </a:lnTo>
                <a:lnTo>
                  <a:pt x="190619" y="413639"/>
                </a:lnTo>
                <a:lnTo>
                  <a:pt x="198239" y="393890"/>
                </a:lnTo>
                <a:lnTo>
                  <a:pt x="211072" y="355345"/>
                </a:lnTo>
                <a:lnTo>
                  <a:pt x="220288" y="315869"/>
                </a:lnTo>
                <a:lnTo>
                  <a:pt x="225845" y="275720"/>
                </a:lnTo>
                <a:lnTo>
                  <a:pt x="227707" y="235153"/>
                </a:lnTo>
                <a:lnTo>
                  <a:pt x="227707" y="206946"/>
                </a:lnTo>
                <a:lnTo>
                  <a:pt x="221679" y="200914"/>
                </a:lnTo>
                <a:close/>
              </a:path>
              <a:path w="428625" h="417195">
                <a:moveTo>
                  <a:pt x="214312" y="133946"/>
                </a:moveTo>
                <a:lnTo>
                  <a:pt x="157490" y="157489"/>
                </a:lnTo>
                <a:lnTo>
                  <a:pt x="133963" y="214223"/>
                </a:lnTo>
                <a:lnTo>
                  <a:pt x="133945" y="235153"/>
                </a:lnTo>
                <a:lnTo>
                  <a:pt x="133086" y="259492"/>
                </a:lnTo>
                <a:lnTo>
                  <a:pt x="130586" y="283378"/>
                </a:lnTo>
                <a:lnTo>
                  <a:pt x="126423" y="307158"/>
                </a:lnTo>
                <a:lnTo>
                  <a:pt x="120634" y="330593"/>
                </a:lnTo>
                <a:lnTo>
                  <a:pt x="118125" y="339293"/>
                </a:lnTo>
                <a:lnTo>
                  <a:pt x="124569" y="348259"/>
                </a:lnTo>
                <a:lnTo>
                  <a:pt x="139387" y="348259"/>
                </a:lnTo>
                <a:lnTo>
                  <a:pt x="144491" y="344487"/>
                </a:lnTo>
                <a:lnTo>
                  <a:pt x="157050" y="287624"/>
                </a:lnTo>
                <a:lnTo>
                  <a:pt x="160735" y="235153"/>
                </a:lnTo>
                <a:lnTo>
                  <a:pt x="160752" y="214223"/>
                </a:lnTo>
                <a:lnTo>
                  <a:pt x="164950" y="193472"/>
                </a:lnTo>
                <a:lnTo>
                  <a:pt x="176441" y="176439"/>
                </a:lnTo>
                <a:lnTo>
                  <a:pt x="193473" y="164947"/>
                </a:lnTo>
                <a:lnTo>
                  <a:pt x="214312" y="160731"/>
                </a:lnTo>
                <a:lnTo>
                  <a:pt x="273321" y="160731"/>
                </a:lnTo>
                <a:lnTo>
                  <a:pt x="271135" y="157489"/>
                </a:lnTo>
                <a:lnTo>
                  <a:pt x="245588" y="140263"/>
                </a:lnTo>
                <a:lnTo>
                  <a:pt x="214312" y="133946"/>
                </a:lnTo>
                <a:close/>
              </a:path>
              <a:path w="428625" h="417195">
                <a:moveTo>
                  <a:pt x="273321" y="160731"/>
                </a:moveTo>
                <a:lnTo>
                  <a:pt x="214312" y="160731"/>
                </a:lnTo>
                <a:lnTo>
                  <a:pt x="235151" y="164947"/>
                </a:lnTo>
                <a:lnTo>
                  <a:pt x="252184" y="176439"/>
                </a:lnTo>
                <a:lnTo>
                  <a:pt x="263675" y="193472"/>
                </a:lnTo>
                <a:lnTo>
                  <a:pt x="267873" y="214223"/>
                </a:lnTo>
                <a:lnTo>
                  <a:pt x="267891" y="235153"/>
                </a:lnTo>
                <a:lnTo>
                  <a:pt x="267282" y="259345"/>
                </a:lnTo>
                <a:lnTo>
                  <a:pt x="265442" y="283743"/>
                </a:lnTo>
                <a:lnTo>
                  <a:pt x="262382" y="307851"/>
                </a:lnTo>
                <a:lnTo>
                  <a:pt x="258098" y="331762"/>
                </a:lnTo>
                <a:lnTo>
                  <a:pt x="256336" y="340220"/>
                </a:lnTo>
                <a:lnTo>
                  <a:pt x="262702" y="348259"/>
                </a:lnTo>
                <a:lnTo>
                  <a:pt x="277520" y="348259"/>
                </a:lnTo>
                <a:lnTo>
                  <a:pt x="282957" y="343992"/>
                </a:lnTo>
                <a:lnTo>
                  <a:pt x="292052" y="286831"/>
                </a:lnTo>
                <a:lnTo>
                  <a:pt x="294679" y="235153"/>
                </a:lnTo>
                <a:lnTo>
                  <a:pt x="294661" y="214223"/>
                </a:lnTo>
                <a:lnTo>
                  <a:pt x="288361" y="183035"/>
                </a:lnTo>
                <a:lnTo>
                  <a:pt x="273321" y="160731"/>
                </a:lnTo>
                <a:close/>
              </a:path>
              <a:path w="428625" h="417195">
                <a:moveTo>
                  <a:pt x="107408" y="112598"/>
                </a:moveTo>
                <a:lnTo>
                  <a:pt x="76390" y="162340"/>
                </a:lnTo>
                <a:lnTo>
                  <a:pt x="66980" y="214223"/>
                </a:lnTo>
                <a:lnTo>
                  <a:pt x="66972" y="235153"/>
                </a:lnTo>
                <a:lnTo>
                  <a:pt x="66438" y="252572"/>
                </a:lnTo>
                <a:lnTo>
                  <a:pt x="64837" y="269887"/>
                </a:lnTo>
                <a:lnTo>
                  <a:pt x="62169" y="287059"/>
                </a:lnTo>
                <a:lnTo>
                  <a:pt x="58435" y="304050"/>
                </a:lnTo>
                <a:lnTo>
                  <a:pt x="56257" y="312762"/>
                </a:lnTo>
                <a:lnTo>
                  <a:pt x="62617" y="321475"/>
                </a:lnTo>
                <a:lnTo>
                  <a:pt x="77435" y="321475"/>
                </a:lnTo>
                <a:lnTo>
                  <a:pt x="82630" y="317614"/>
                </a:lnTo>
                <a:lnTo>
                  <a:pt x="91407" y="273886"/>
                </a:lnTo>
                <a:lnTo>
                  <a:pt x="93846" y="235153"/>
                </a:lnTo>
                <a:lnTo>
                  <a:pt x="93854" y="214223"/>
                </a:lnTo>
                <a:lnTo>
                  <a:pt x="95721" y="193034"/>
                </a:lnTo>
                <a:lnTo>
                  <a:pt x="101128" y="172977"/>
                </a:lnTo>
                <a:lnTo>
                  <a:pt x="109737" y="154458"/>
                </a:lnTo>
                <a:lnTo>
                  <a:pt x="121220" y="137795"/>
                </a:lnTo>
                <a:lnTo>
                  <a:pt x="125740" y="132359"/>
                </a:lnTo>
                <a:lnTo>
                  <a:pt x="126161" y="124320"/>
                </a:lnTo>
                <a:lnTo>
                  <a:pt x="121472" y="118960"/>
                </a:lnTo>
                <a:lnTo>
                  <a:pt x="116447" y="113106"/>
                </a:lnTo>
                <a:lnTo>
                  <a:pt x="107408" y="112598"/>
                </a:lnTo>
                <a:close/>
              </a:path>
              <a:path w="428625" h="417195">
                <a:moveTo>
                  <a:pt x="297897" y="93675"/>
                </a:moveTo>
                <a:lnTo>
                  <a:pt x="214312" y="93675"/>
                </a:lnTo>
                <a:lnTo>
                  <a:pt x="261226" y="103152"/>
                </a:lnTo>
                <a:lnTo>
                  <a:pt x="299546" y="128993"/>
                </a:lnTo>
                <a:lnTo>
                  <a:pt x="325386" y="167312"/>
                </a:lnTo>
                <a:lnTo>
                  <a:pt x="334863" y="214223"/>
                </a:lnTo>
                <a:lnTo>
                  <a:pt x="334862" y="235153"/>
                </a:lnTo>
                <a:lnTo>
                  <a:pt x="332284" y="288272"/>
                </a:lnTo>
                <a:lnTo>
                  <a:pt x="329168" y="314020"/>
                </a:lnTo>
                <a:lnTo>
                  <a:pt x="335448" y="321386"/>
                </a:lnTo>
                <a:lnTo>
                  <a:pt x="350267" y="321386"/>
                </a:lnTo>
                <a:lnTo>
                  <a:pt x="355878" y="316534"/>
                </a:lnTo>
                <a:lnTo>
                  <a:pt x="360363" y="272659"/>
                </a:lnTo>
                <a:lnTo>
                  <a:pt x="361566" y="235153"/>
                </a:lnTo>
                <a:lnTo>
                  <a:pt x="361553" y="214223"/>
                </a:lnTo>
                <a:lnTo>
                  <a:pt x="354056" y="167744"/>
                </a:lnTo>
                <a:lnTo>
                  <a:pt x="333140" y="127300"/>
                </a:lnTo>
                <a:lnTo>
                  <a:pt x="301245" y="95406"/>
                </a:lnTo>
                <a:lnTo>
                  <a:pt x="297897" y="93675"/>
                </a:lnTo>
                <a:close/>
              </a:path>
              <a:path w="428625" h="417195">
                <a:moveTo>
                  <a:pt x="214312" y="0"/>
                </a:moveTo>
                <a:lnTo>
                  <a:pt x="165169" y="5659"/>
                </a:lnTo>
                <a:lnTo>
                  <a:pt x="120058" y="21780"/>
                </a:lnTo>
                <a:lnTo>
                  <a:pt x="80266" y="47077"/>
                </a:lnTo>
                <a:lnTo>
                  <a:pt x="47078" y="80264"/>
                </a:lnTo>
                <a:lnTo>
                  <a:pt x="21780" y="120056"/>
                </a:lnTo>
                <a:lnTo>
                  <a:pt x="5659" y="165167"/>
                </a:lnTo>
                <a:lnTo>
                  <a:pt x="10" y="214223"/>
                </a:lnTo>
                <a:lnTo>
                  <a:pt x="0" y="261861"/>
                </a:lnTo>
                <a:lnTo>
                  <a:pt x="6027" y="267893"/>
                </a:lnTo>
                <a:lnTo>
                  <a:pt x="20761" y="267893"/>
                </a:lnTo>
                <a:lnTo>
                  <a:pt x="26789" y="261861"/>
                </a:lnTo>
                <a:lnTo>
                  <a:pt x="26801" y="214223"/>
                </a:lnTo>
                <a:lnTo>
                  <a:pt x="33488" y="164464"/>
                </a:lnTo>
                <a:lnTo>
                  <a:pt x="52394" y="119669"/>
                </a:lnTo>
                <a:lnTo>
                  <a:pt x="81717" y="81714"/>
                </a:lnTo>
                <a:lnTo>
                  <a:pt x="119671" y="52390"/>
                </a:lnTo>
                <a:lnTo>
                  <a:pt x="164465" y="33483"/>
                </a:lnTo>
                <a:lnTo>
                  <a:pt x="214312" y="26784"/>
                </a:lnTo>
                <a:lnTo>
                  <a:pt x="316393" y="26784"/>
                </a:lnTo>
                <a:lnTo>
                  <a:pt x="308096" y="21547"/>
                </a:lnTo>
                <a:lnTo>
                  <a:pt x="263182" y="5597"/>
                </a:lnTo>
                <a:lnTo>
                  <a:pt x="214312" y="0"/>
                </a:lnTo>
                <a:close/>
              </a:path>
              <a:path w="428625" h="417195">
                <a:moveTo>
                  <a:pt x="214247" y="66982"/>
                </a:moveTo>
                <a:lnTo>
                  <a:pt x="173062" y="72798"/>
                </a:lnTo>
                <a:lnTo>
                  <a:pt x="152876" y="85953"/>
                </a:lnTo>
                <a:lnTo>
                  <a:pt x="153015" y="91829"/>
                </a:lnTo>
                <a:lnTo>
                  <a:pt x="155877" y="97358"/>
                </a:lnTo>
                <a:lnTo>
                  <a:pt x="159895" y="102044"/>
                </a:lnTo>
                <a:lnTo>
                  <a:pt x="166593" y="103390"/>
                </a:lnTo>
                <a:lnTo>
                  <a:pt x="172373" y="101219"/>
                </a:lnTo>
                <a:lnTo>
                  <a:pt x="182362" y="97988"/>
                </a:lnTo>
                <a:lnTo>
                  <a:pt x="192713" y="95623"/>
                </a:lnTo>
                <a:lnTo>
                  <a:pt x="203379" y="94169"/>
                </a:lnTo>
                <a:lnTo>
                  <a:pt x="214312" y="93675"/>
                </a:lnTo>
                <a:lnTo>
                  <a:pt x="297897" y="93675"/>
                </a:lnTo>
                <a:lnTo>
                  <a:pt x="260799" y="74490"/>
                </a:lnTo>
                <a:lnTo>
                  <a:pt x="214247" y="66982"/>
                </a:lnTo>
                <a:close/>
              </a:path>
              <a:path w="428625" h="417195">
                <a:moveTo>
                  <a:pt x="316393" y="26784"/>
                </a:moveTo>
                <a:lnTo>
                  <a:pt x="214312" y="26784"/>
                </a:lnTo>
                <a:lnTo>
                  <a:pt x="257075" y="31684"/>
                </a:lnTo>
                <a:lnTo>
                  <a:pt x="296354" y="45643"/>
                </a:lnTo>
                <a:lnTo>
                  <a:pt x="331048" y="67546"/>
                </a:lnTo>
                <a:lnTo>
                  <a:pt x="360060" y="96278"/>
                </a:lnTo>
                <a:lnTo>
                  <a:pt x="364747" y="102044"/>
                </a:lnTo>
                <a:lnTo>
                  <a:pt x="373122" y="102882"/>
                </a:lnTo>
                <a:lnTo>
                  <a:pt x="384676" y="93675"/>
                </a:lnTo>
                <a:lnTo>
                  <a:pt x="385509" y="85217"/>
                </a:lnTo>
                <a:lnTo>
                  <a:pt x="380906" y="79451"/>
                </a:lnTo>
                <a:lnTo>
                  <a:pt x="347766" y="46586"/>
                </a:lnTo>
                <a:lnTo>
                  <a:pt x="316393" y="26784"/>
                </a:lnTo>
                <a:close/>
              </a:path>
              <a:path w="428625" h="417195">
                <a:moveTo>
                  <a:pt x="411544" y="145834"/>
                </a:moveTo>
                <a:lnTo>
                  <a:pt x="397316" y="149682"/>
                </a:lnTo>
                <a:lnTo>
                  <a:pt x="393129" y="157137"/>
                </a:lnTo>
                <a:lnTo>
                  <a:pt x="395053" y="164249"/>
                </a:lnTo>
                <a:lnTo>
                  <a:pt x="397951" y="176334"/>
                </a:lnTo>
                <a:lnTo>
                  <a:pt x="400078" y="188707"/>
                </a:lnTo>
                <a:lnTo>
                  <a:pt x="401388" y="201344"/>
                </a:lnTo>
                <a:lnTo>
                  <a:pt x="401835" y="214223"/>
                </a:lnTo>
                <a:lnTo>
                  <a:pt x="401835" y="261785"/>
                </a:lnTo>
                <a:lnTo>
                  <a:pt x="407863" y="267804"/>
                </a:lnTo>
                <a:lnTo>
                  <a:pt x="422597" y="267804"/>
                </a:lnTo>
                <a:lnTo>
                  <a:pt x="428625" y="261785"/>
                </a:lnTo>
                <a:lnTo>
                  <a:pt x="428622" y="214223"/>
                </a:lnTo>
                <a:lnTo>
                  <a:pt x="424245" y="170991"/>
                </a:lnTo>
                <a:lnTo>
                  <a:pt x="418912" y="150025"/>
                </a:lnTo>
                <a:lnTo>
                  <a:pt x="411544" y="145834"/>
                </a:lnTo>
                <a:close/>
              </a:path>
            </a:pathLst>
          </a:custGeom>
          <a:solidFill>
            <a:srgbClr val="007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7375" y="5953570"/>
            <a:ext cx="5085715" cy="656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250" dirty="0">
                <a:solidFill>
                  <a:srgbClr val="262424"/>
                </a:solidFill>
                <a:latin typeface="Georgia"/>
                <a:cs typeface="Georgia"/>
              </a:rPr>
              <a:t>w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35" dirty="0">
                <a:solidFill>
                  <a:srgbClr val="262424"/>
                </a:solidFill>
                <a:latin typeface="Georgia"/>
                <a:cs typeface="Georgia"/>
              </a:rPr>
              <a:t>-</a:t>
            </a:r>
            <a:r>
              <a:rPr sz="1750" b="1" spc="-200" dirty="0">
                <a:solidFill>
                  <a:srgbClr val="262424"/>
                </a:solidFill>
                <a:latin typeface="Georgia"/>
                <a:cs typeface="Georgia"/>
              </a:rPr>
              <a:t>F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ct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14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120" dirty="0">
                <a:solidFill>
                  <a:srgbClr val="262424"/>
                </a:solidFill>
                <a:latin typeface="Georgia"/>
                <a:cs typeface="Georgia"/>
              </a:rPr>
              <a:t>u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h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en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c</a:t>
            </a:r>
            <a:r>
              <a:rPr sz="1750" b="1" spc="-125" dirty="0">
                <a:solidFill>
                  <a:srgbClr val="262424"/>
                </a:solidFill>
                <a:latin typeface="Georgia"/>
                <a:cs typeface="Georgia"/>
              </a:rPr>
              <a:t>a</a:t>
            </a:r>
            <a:r>
              <a:rPr sz="1750" b="1" spc="-60" dirty="0">
                <a:solidFill>
                  <a:srgbClr val="262424"/>
                </a:solidFill>
                <a:latin typeface="Georgia"/>
                <a:cs typeface="Georgia"/>
              </a:rPr>
              <a:t>t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i</a:t>
            </a:r>
            <a:r>
              <a:rPr sz="1750" b="1" spc="-135" dirty="0">
                <a:solidFill>
                  <a:srgbClr val="262424"/>
                </a:solidFill>
                <a:latin typeface="Georgia"/>
                <a:cs typeface="Georgia"/>
              </a:rPr>
              <a:t>o</a:t>
            </a:r>
            <a:r>
              <a:rPr sz="1750" b="1" spc="-100" dirty="0">
                <a:solidFill>
                  <a:srgbClr val="262424"/>
                </a:solidFill>
                <a:latin typeface="Georgia"/>
                <a:cs typeface="Georgia"/>
              </a:rPr>
              <a:t>n</a:t>
            </a:r>
            <a:endParaRPr sz="1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Optional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2FA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adds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an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extra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layer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security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user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accounts.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531" y="533400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17190">
              <a:lnSpc>
                <a:spcPct val="100000"/>
              </a:lnSpc>
              <a:spcBef>
                <a:spcPts val="90"/>
              </a:spcBef>
            </a:pPr>
            <a:r>
              <a:rPr spc="-440" dirty="0"/>
              <a:t>F</a:t>
            </a:r>
            <a:r>
              <a:rPr spc="-245" dirty="0"/>
              <a:t>utu</a:t>
            </a:r>
            <a:r>
              <a:rPr spc="-235" dirty="0"/>
              <a:t>r</a:t>
            </a:r>
            <a:r>
              <a:rPr spc="-245" dirty="0"/>
              <a:t>e</a:t>
            </a:r>
            <a:r>
              <a:rPr spc="-130" dirty="0"/>
              <a:t> </a:t>
            </a:r>
            <a:r>
              <a:rPr spc="-260" dirty="0"/>
              <a:t>Enhanceme</a:t>
            </a:r>
            <a:r>
              <a:rPr spc="-295" dirty="0"/>
              <a:t>n</a:t>
            </a:r>
            <a:r>
              <a:rPr spc="-165" dirty="0"/>
              <a:t>ts</a:t>
            </a:r>
          </a:p>
        </p:txBody>
      </p:sp>
      <p:sp>
        <p:nvSpPr>
          <p:cNvPr id="4" name="object 4"/>
          <p:cNvSpPr/>
          <p:nvPr/>
        </p:nvSpPr>
        <p:spPr>
          <a:xfrm>
            <a:off x="4891087" y="2709862"/>
            <a:ext cx="5934075" cy="1838325"/>
          </a:xfrm>
          <a:custGeom>
            <a:avLst/>
            <a:gdLst/>
            <a:ahLst/>
            <a:cxnLst/>
            <a:rect l="l" t="t" r="r" b="b"/>
            <a:pathLst>
              <a:path w="5934075" h="1838325">
                <a:moveTo>
                  <a:pt x="0" y="1783080"/>
                </a:moveTo>
                <a:lnTo>
                  <a:pt x="0" y="55245"/>
                </a:lnTo>
                <a:lnTo>
                  <a:pt x="0" y="51612"/>
                </a:lnTo>
                <a:lnTo>
                  <a:pt x="355" y="48018"/>
                </a:lnTo>
                <a:lnTo>
                  <a:pt x="1066" y="44462"/>
                </a:lnTo>
                <a:lnTo>
                  <a:pt x="1765" y="40906"/>
                </a:lnTo>
                <a:lnTo>
                  <a:pt x="2819" y="37452"/>
                </a:lnTo>
                <a:lnTo>
                  <a:pt x="27571" y="7289"/>
                </a:lnTo>
                <a:lnTo>
                  <a:pt x="44462" y="1066"/>
                </a:lnTo>
                <a:lnTo>
                  <a:pt x="48018" y="355"/>
                </a:lnTo>
                <a:lnTo>
                  <a:pt x="51612" y="0"/>
                </a:lnTo>
                <a:lnTo>
                  <a:pt x="55245" y="0"/>
                </a:lnTo>
                <a:lnTo>
                  <a:pt x="5878830" y="0"/>
                </a:lnTo>
                <a:lnTo>
                  <a:pt x="5882462" y="0"/>
                </a:lnTo>
                <a:lnTo>
                  <a:pt x="5886043" y="355"/>
                </a:lnTo>
                <a:lnTo>
                  <a:pt x="5889599" y="1066"/>
                </a:lnTo>
                <a:lnTo>
                  <a:pt x="5893168" y="1765"/>
                </a:lnTo>
                <a:lnTo>
                  <a:pt x="5896622" y="2819"/>
                </a:lnTo>
                <a:lnTo>
                  <a:pt x="5899962" y="4203"/>
                </a:lnTo>
                <a:lnTo>
                  <a:pt x="5903328" y="5588"/>
                </a:lnTo>
                <a:lnTo>
                  <a:pt x="5906503" y="7289"/>
                </a:lnTo>
                <a:lnTo>
                  <a:pt x="5909513" y="9309"/>
                </a:lnTo>
                <a:lnTo>
                  <a:pt x="5912535" y="11328"/>
                </a:lnTo>
                <a:lnTo>
                  <a:pt x="5915329" y="13614"/>
                </a:lnTo>
                <a:lnTo>
                  <a:pt x="5917895" y="16179"/>
                </a:lnTo>
                <a:lnTo>
                  <a:pt x="5920460" y="18745"/>
                </a:lnTo>
                <a:lnTo>
                  <a:pt x="5933008" y="44462"/>
                </a:lnTo>
                <a:lnTo>
                  <a:pt x="5933719" y="48018"/>
                </a:lnTo>
                <a:lnTo>
                  <a:pt x="5934075" y="51612"/>
                </a:lnTo>
                <a:lnTo>
                  <a:pt x="5934075" y="55245"/>
                </a:lnTo>
                <a:lnTo>
                  <a:pt x="5934075" y="1783080"/>
                </a:lnTo>
                <a:lnTo>
                  <a:pt x="5934075" y="1786712"/>
                </a:lnTo>
                <a:lnTo>
                  <a:pt x="5933719" y="1790293"/>
                </a:lnTo>
                <a:lnTo>
                  <a:pt x="5933008" y="1793862"/>
                </a:lnTo>
                <a:lnTo>
                  <a:pt x="5932309" y="1797418"/>
                </a:lnTo>
                <a:lnTo>
                  <a:pt x="5917895" y="1822145"/>
                </a:lnTo>
                <a:lnTo>
                  <a:pt x="5915329" y="1824710"/>
                </a:lnTo>
                <a:lnTo>
                  <a:pt x="5889599" y="1837258"/>
                </a:lnTo>
                <a:lnTo>
                  <a:pt x="5886043" y="1837969"/>
                </a:lnTo>
                <a:lnTo>
                  <a:pt x="5882462" y="1838325"/>
                </a:lnTo>
                <a:lnTo>
                  <a:pt x="5878830" y="1838325"/>
                </a:lnTo>
                <a:lnTo>
                  <a:pt x="55245" y="1838325"/>
                </a:lnTo>
                <a:lnTo>
                  <a:pt x="51612" y="1838325"/>
                </a:lnTo>
                <a:lnTo>
                  <a:pt x="48018" y="1837969"/>
                </a:lnTo>
                <a:lnTo>
                  <a:pt x="44462" y="1837258"/>
                </a:lnTo>
                <a:lnTo>
                  <a:pt x="40906" y="1836559"/>
                </a:lnTo>
                <a:lnTo>
                  <a:pt x="9309" y="1813763"/>
                </a:lnTo>
                <a:lnTo>
                  <a:pt x="7289" y="1810753"/>
                </a:lnTo>
                <a:lnTo>
                  <a:pt x="1066" y="1793862"/>
                </a:lnTo>
                <a:lnTo>
                  <a:pt x="355" y="1790293"/>
                </a:lnTo>
                <a:lnTo>
                  <a:pt x="0" y="1786712"/>
                </a:lnTo>
                <a:lnTo>
                  <a:pt x="0" y="17830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55489" y="2764789"/>
            <a:ext cx="98107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AI-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w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15" dirty="0">
                <a:solidFill>
                  <a:srgbClr val="262424"/>
                </a:solidFill>
                <a:latin typeface="Verdana"/>
                <a:cs typeface="Verdana"/>
              </a:rPr>
              <a:t>ed 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Matching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4606" y="2835275"/>
            <a:ext cx="164592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Vi</a:t>
            </a:r>
            <a:r>
              <a:rPr sz="1350" spc="-1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tua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ali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y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ours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8960" y="2764789"/>
            <a:ext cx="90868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Bloc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k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chain  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Integration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5850" y="3495675"/>
            <a:ext cx="1971675" cy="1047750"/>
          </a:xfrm>
          <a:prstGeom prst="rect">
            <a:avLst/>
          </a:prstGeom>
          <a:solidFill>
            <a:srgbClr val="000000">
              <a:alpha val="3919"/>
            </a:srgbClr>
          </a:solidFill>
        </p:spPr>
        <p:txBody>
          <a:bodyPr vert="horz" wrap="square" lIns="0" tIns="53340" rIns="0" bIns="0" rtlCol="0">
            <a:spAutoFit/>
          </a:bodyPr>
          <a:lstStyle/>
          <a:p>
            <a:pPr marL="172085" marR="563880">
              <a:lnSpc>
                <a:spcPct val="134300"/>
              </a:lnSpc>
              <a:spcBef>
                <a:spcPts val="420"/>
              </a:spcBef>
            </a:pP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Sma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Contract 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Leases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7050" y="3495675"/>
            <a:ext cx="1962150" cy="1047750"/>
          </a:xfrm>
          <a:prstGeom prst="rect">
            <a:avLst/>
          </a:prstGeom>
          <a:solidFill>
            <a:srgbClr val="000000">
              <a:alpha val="3919"/>
            </a:srgbClr>
          </a:solidFill>
        </p:spPr>
        <p:txBody>
          <a:bodyPr vert="horz" wrap="square" lIns="0" tIns="53340" rIns="0" bIns="0" rtlCol="0">
            <a:spAutoFit/>
          </a:bodyPr>
          <a:lstStyle/>
          <a:p>
            <a:pPr marL="170180" marR="914400">
              <a:lnSpc>
                <a:spcPct val="134300"/>
              </a:lnSpc>
              <a:spcBef>
                <a:spcPts val="420"/>
              </a:spcBef>
            </a:pPr>
            <a:r>
              <a:rPr sz="1350" spc="-210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350" spc="-120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350" spc="3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Home  </a:t>
            </a:r>
            <a:r>
              <a:rPr sz="1350" spc="-130" dirty="0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sz="1350" spc="-114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egration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48725" y="3495675"/>
            <a:ext cx="1971675" cy="1047750"/>
          </a:xfrm>
          <a:prstGeom prst="rect">
            <a:avLst/>
          </a:prstGeom>
          <a:solidFill>
            <a:srgbClr val="000000">
              <a:alpha val="3919"/>
            </a:srgbClr>
          </a:solidFill>
        </p:spPr>
        <p:txBody>
          <a:bodyPr vert="horz" wrap="square" lIns="0" tIns="53340" rIns="0" bIns="0" rtlCol="0">
            <a:spAutoFit/>
          </a:bodyPr>
          <a:lstStyle/>
          <a:p>
            <a:pPr marL="172720" marR="261620">
              <a:lnSpc>
                <a:spcPct val="134300"/>
              </a:lnSpc>
              <a:spcBef>
                <a:spcPts val="420"/>
              </a:spcBef>
            </a:pP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Augmen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ed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ali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y 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Furniture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Placement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534</Words>
  <Application>Microsoft Office PowerPoint</Application>
  <PresentationFormat>Custom</PresentationFormat>
  <Paragraphs>81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Georgia</vt:lpstr>
      <vt:lpstr>Tahoma</vt:lpstr>
      <vt:lpstr>Verdana</vt:lpstr>
      <vt:lpstr>Office Theme</vt:lpstr>
      <vt:lpstr>House Rent App:  Revolutionizing Property Search</vt:lpstr>
      <vt:lpstr>Introduction</vt:lpstr>
      <vt:lpstr>Feature-Rich Property  Listings</vt:lpstr>
      <vt:lpstr>Advanced Search and Filtering</vt:lpstr>
      <vt:lpstr>Seamless Communication</vt:lpstr>
      <vt:lpstr>Frontend Architecture</vt:lpstr>
      <vt:lpstr>Backend Infrastructure</vt:lpstr>
      <vt:lpstr>Security and Authentication</vt:lpstr>
      <vt:lpstr>Future Enhancements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Rent App:  Revolutionizing Property Search</dc:title>
  <cp:lastModifiedBy>Priyadharshini H</cp:lastModifiedBy>
  <cp:revision>4</cp:revision>
  <dcterms:created xsi:type="dcterms:W3CDTF">2024-10-28T16:18:01Z</dcterms:created>
  <dcterms:modified xsi:type="dcterms:W3CDTF">2024-10-28T18:03:15Z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2024-10-28T00:00:00Z</vt:filetime>
  </property>
</Properties>
</file>