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9D7D42-5EB8-49D6-85A7-5D29C8F7709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50D01C-4D97-47E1-9AC9-8633610CF68B}" type="slidenum">
              <a:rPr b="0" lang="en-US" sz="1200" spc="-1" strike="noStrike">
                <a:solidFill>
                  <a:srgbClr val="000000"/>
                </a:solidFill>
                <a:latin typeface="Work Sans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78C319-AE3F-4FE6-8D35-72F30582297A}" type="slidenum">
              <a:rPr b="0" lang="en-US" sz="1200" spc="-1" strike="noStrike">
                <a:solidFill>
                  <a:srgbClr val="000000"/>
                </a:solidFill>
                <a:latin typeface="Work Sans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fdb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22080" y="6223320"/>
            <a:ext cx="10931400" cy="360"/>
          </a:xfrm>
          <a:prstGeom prst="line">
            <a:avLst/>
          </a:prstGeom>
          <a:ln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1" descr=""/>
          <p:cNvPicPr/>
          <p:nvPr/>
        </p:nvPicPr>
        <p:blipFill>
          <a:blip r:embed="rId2"/>
          <a:stretch/>
        </p:blipFill>
        <p:spPr>
          <a:xfrm>
            <a:off x="636480" y="6346080"/>
            <a:ext cx="761040" cy="218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622080" y="6223320"/>
            <a:ext cx="10931400" cy="360"/>
          </a:xfrm>
          <a:prstGeom prst="line">
            <a:avLst/>
          </a:prstGeom>
          <a:ln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11" descr=""/>
          <p:cNvPicPr/>
          <p:nvPr/>
        </p:nvPicPr>
        <p:blipFill>
          <a:blip r:embed="rId2"/>
          <a:stretch/>
        </p:blipFill>
        <p:spPr>
          <a:xfrm>
            <a:off x="636480" y="6346080"/>
            <a:ext cx="761040" cy="2188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d51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622080" y="6223320"/>
            <a:ext cx="10931400" cy="360"/>
          </a:xfrm>
          <a:prstGeom prst="line">
            <a:avLst/>
          </a:prstGeom>
          <a:ln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11" descr=""/>
          <p:cNvPicPr/>
          <p:nvPr/>
        </p:nvPicPr>
        <p:blipFill>
          <a:blip r:embed="rId2"/>
          <a:stretch/>
        </p:blipFill>
        <p:spPr>
          <a:xfrm>
            <a:off x="636480" y="6346080"/>
            <a:ext cx="761040" cy="21888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ruise_control#:~:text=Cruise%20control%20(sometimes%20known%20as,as%20set%20by%20the%20driver." TargetMode="External"/><Relationship Id="rId2" Type="http://schemas.openxmlformats.org/officeDocument/2006/relationships/hyperlink" Target="https://en.wikipedia.org/wiki/Cruise_control#:~:text=Cruise%20control%20(sometimes%20known%20as,as%20set%20by%20the%20driver." TargetMode="External"/><Relationship Id="rId3" Type="http://schemas.openxmlformats.org/officeDocument/2006/relationships/hyperlink" Target="https://index.ros.org/doc/ros2/" TargetMode="External"/><Relationship Id="rId4" Type="http://schemas.openxmlformats.org/officeDocument/2006/relationships/hyperlink" Target="https://index.ros.org/doc/ros2/" TargetMode="External"/><Relationship Id="rId5" Type="http://schemas.openxmlformats.org/officeDocument/2006/relationships/hyperlink" Target="https://index.ros.org/doc/ros2/Tutorials/" TargetMode="External"/><Relationship Id="rId6" Type="http://schemas.openxmlformats.org/officeDocument/2006/relationships/hyperlink" Target="https://index.ros.org/doc/ros2/Tutorials/" TargetMode="External"/><Relationship Id="rId7" Type="http://schemas.openxmlformats.org/officeDocument/2006/relationships/hyperlink" Target="https://hub.docker.com/" TargetMode="External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800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149400" y="2459880"/>
            <a:ext cx="623448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Work Sans Medium"/>
              </a:rPr>
              <a:t>Rudimentary Cruise Control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46920" y="1872000"/>
            <a:ext cx="1688040" cy="396000"/>
          </a:xfrm>
          <a:prstGeom prst="rect">
            <a:avLst/>
          </a:prstGeom>
          <a:solidFill>
            <a:srgbClr val="b0ff4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36000" bIns="36000" anchor="ctr"/>
          <a:p>
            <a:pPr>
              <a:lnSpc>
                <a:spcPct val="117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161718"/>
                </a:solidFill>
                <a:latin typeface="Work Sans Medium"/>
                <a:ea typeface="Work Sans"/>
              </a:rPr>
              <a:t>July, 2020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9317520" y="468360"/>
            <a:ext cx="1867320" cy="529560"/>
          </a:xfrm>
          <a:custGeom>
            <a:avLst/>
            <a:gdLst/>
            <a:ahLst/>
            <a:rect l="l" t="t" r="r" b="b"/>
            <a:pathLst>
              <a:path w="2313" h="662">
                <a:moveTo>
                  <a:pt x="1416" y="9"/>
                </a:moveTo>
                <a:cubicBezTo>
                  <a:pt x="1519" y="9"/>
                  <a:pt x="1519" y="9"/>
                  <a:pt x="1519" y="9"/>
                </a:cubicBezTo>
                <a:cubicBezTo>
                  <a:pt x="1519" y="659"/>
                  <a:pt x="1519" y="659"/>
                  <a:pt x="1519" y="659"/>
                </a:cubicBezTo>
                <a:cubicBezTo>
                  <a:pt x="1416" y="659"/>
                  <a:pt x="1416" y="659"/>
                  <a:pt x="1416" y="659"/>
                </a:cubicBezTo>
                <a:lnTo>
                  <a:pt x="1416" y="9"/>
                </a:lnTo>
                <a:close/>
                <a:moveTo>
                  <a:pt x="1803" y="100"/>
                </a:moveTo>
                <a:cubicBezTo>
                  <a:pt x="1987" y="100"/>
                  <a:pt x="1987" y="100"/>
                  <a:pt x="1987" y="100"/>
                </a:cubicBezTo>
                <a:cubicBezTo>
                  <a:pt x="1987" y="656"/>
                  <a:pt x="1987" y="656"/>
                  <a:pt x="1987" y="656"/>
                </a:cubicBezTo>
                <a:cubicBezTo>
                  <a:pt x="2086" y="656"/>
                  <a:pt x="2086" y="656"/>
                  <a:pt x="2086" y="656"/>
                </a:cubicBezTo>
                <a:cubicBezTo>
                  <a:pt x="2086" y="100"/>
                  <a:pt x="2086" y="100"/>
                  <a:pt x="2086" y="100"/>
                </a:cubicBezTo>
                <a:cubicBezTo>
                  <a:pt x="2086" y="9"/>
                  <a:pt x="2086" y="9"/>
                  <a:pt x="2086" y="9"/>
                </a:cubicBezTo>
                <a:cubicBezTo>
                  <a:pt x="1803" y="9"/>
                  <a:pt x="1803" y="9"/>
                  <a:pt x="1803" y="9"/>
                </a:cubicBezTo>
                <a:lnTo>
                  <a:pt x="1803" y="100"/>
                </a:lnTo>
                <a:close/>
                <a:moveTo>
                  <a:pt x="1124" y="67"/>
                </a:moveTo>
                <a:cubicBezTo>
                  <a:pt x="1164" y="106"/>
                  <a:pt x="1184" y="157"/>
                  <a:pt x="1184" y="219"/>
                </a:cubicBezTo>
                <a:cubicBezTo>
                  <a:pt x="1184" y="284"/>
                  <a:pt x="1164" y="336"/>
                  <a:pt x="1123" y="374"/>
                </a:cubicBezTo>
                <a:cubicBezTo>
                  <a:pt x="1082" y="412"/>
                  <a:pt x="1026" y="431"/>
                  <a:pt x="956" y="431"/>
                </a:cubicBezTo>
                <a:cubicBezTo>
                  <a:pt x="815" y="431"/>
                  <a:pt x="815" y="431"/>
                  <a:pt x="815" y="431"/>
                </a:cubicBezTo>
                <a:cubicBezTo>
                  <a:pt x="815" y="656"/>
                  <a:pt x="815" y="656"/>
                  <a:pt x="815" y="656"/>
                </a:cubicBezTo>
                <a:cubicBezTo>
                  <a:pt x="714" y="656"/>
                  <a:pt x="714" y="656"/>
                  <a:pt x="714" y="656"/>
                </a:cubicBezTo>
                <a:cubicBezTo>
                  <a:pt x="714" y="9"/>
                  <a:pt x="714" y="9"/>
                  <a:pt x="714" y="9"/>
                </a:cubicBezTo>
                <a:cubicBezTo>
                  <a:pt x="963" y="9"/>
                  <a:pt x="963" y="9"/>
                  <a:pt x="963" y="9"/>
                </a:cubicBezTo>
                <a:cubicBezTo>
                  <a:pt x="1030" y="9"/>
                  <a:pt x="1084" y="29"/>
                  <a:pt x="1124" y="67"/>
                </a:cubicBezTo>
                <a:close/>
                <a:moveTo>
                  <a:pt x="1079" y="219"/>
                </a:moveTo>
                <a:cubicBezTo>
                  <a:pt x="1079" y="183"/>
                  <a:pt x="1068" y="155"/>
                  <a:pt x="1045" y="135"/>
                </a:cubicBezTo>
                <a:cubicBezTo>
                  <a:pt x="1022" y="115"/>
                  <a:pt x="991" y="104"/>
                  <a:pt x="953" y="104"/>
                </a:cubicBezTo>
                <a:cubicBezTo>
                  <a:pt x="815" y="104"/>
                  <a:pt x="815" y="104"/>
                  <a:pt x="815" y="104"/>
                </a:cubicBezTo>
                <a:cubicBezTo>
                  <a:pt x="815" y="336"/>
                  <a:pt x="815" y="336"/>
                  <a:pt x="815" y="336"/>
                </a:cubicBezTo>
                <a:cubicBezTo>
                  <a:pt x="946" y="336"/>
                  <a:pt x="946" y="336"/>
                  <a:pt x="946" y="336"/>
                </a:cubicBezTo>
                <a:cubicBezTo>
                  <a:pt x="988" y="336"/>
                  <a:pt x="1021" y="325"/>
                  <a:pt x="1044" y="305"/>
                </a:cubicBezTo>
                <a:cubicBezTo>
                  <a:pt x="1067" y="285"/>
                  <a:pt x="1079" y="256"/>
                  <a:pt x="1079" y="219"/>
                </a:cubicBezTo>
                <a:close/>
                <a:moveTo>
                  <a:pt x="492" y="9"/>
                </a:moveTo>
                <a:cubicBezTo>
                  <a:pt x="372" y="9"/>
                  <a:pt x="372" y="9"/>
                  <a:pt x="372" y="9"/>
                </a:cubicBezTo>
                <a:cubicBezTo>
                  <a:pt x="152" y="275"/>
                  <a:pt x="152" y="275"/>
                  <a:pt x="152" y="275"/>
                </a:cubicBezTo>
                <a:cubicBezTo>
                  <a:pt x="152" y="275"/>
                  <a:pt x="152" y="275"/>
                  <a:pt x="152" y="275"/>
                </a:cubicBezTo>
                <a:cubicBezTo>
                  <a:pt x="149" y="279"/>
                  <a:pt x="149" y="279"/>
                  <a:pt x="149" y="279"/>
                </a:cubicBezTo>
                <a:cubicBezTo>
                  <a:pt x="108" y="279"/>
                  <a:pt x="108" y="279"/>
                  <a:pt x="108" y="279"/>
                </a:cubicBezTo>
                <a:cubicBezTo>
                  <a:pt x="108" y="222"/>
                  <a:pt x="108" y="222"/>
                  <a:pt x="108" y="222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9"/>
                  <a:pt x="108" y="9"/>
                  <a:pt x="108" y="9"/>
                </a:cubicBezTo>
                <a:cubicBezTo>
                  <a:pt x="103" y="9"/>
                  <a:pt x="103" y="9"/>
                  <a:pt x="103" y="9"/>
                </a:cubicBezTo>
                <a:cubicBezTo>
                  <a:pt x="103" y="9"/>
                  <a:pt x="103" y="9"/>
                  <a:pt x="103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222"/>
                  <a:pt x="8" y="222"/>
                  <a:pt x="8" y="222"/>
                </a:cubicBezTo>
                <a:cubicBezTo>
                  <a:pt x="8" y="279"/>
                  <a:pt x="8" y="279"/>
                  <a:pt x="8" y="279"/>
                </a:cubicBezTo>
                <a:cubicBezTo>
                  <a:pt x="8" y="369"/>
                  <a:pt x="8" y="369"/>
                  <a:pt x="8" y="369"/>
                </a:cubicBezTo>
                <a:cubicBezTo>
                  <a:pt x="8" y="467"/>
                  <a:pt x="8" y="467"/>
                  <a:pt x="8" y="467"/>
                </a:cubicBezTo>
                <a:cubicBezTo>
                  <a:pt x="108" y="467"/>
                  <a:pt x="108" y="467"/>
                  <a:pt x="108" y="467"/>
                </a:cubicBezTo>
                <a:cubicBezTo>
                  <a:pt x="108" y="369"/>
                  <a:pt x="108" y="369"/>
                  <a:pt x="108" y="369"/>
                </a:cubicBezTo>
                <a:cubicBezTo>
                  <a:pt x="150" y="369"/>
                  <a:pt x="150" y="369"/>
                  <a:pt x="150" y="369"/>
                </a:cubicBezTo>
                <a:cubicBezTo>
                  <a:pt x="192" y="422"/>
                  <a:pt x="192" y="422"/>
                  <a:pt x="192" y="422"/>
                </a:cubicBezTo>
                <a:cubicBezTo>
                  <a:pt x="380" y="656"/>
                  <a:pt x="380" y="656"/>
                  <a:pt x="380" y="656"/>
                </a:cubicBezTo>
                <a:cubicBezTo>
                  <a:pt x="495" y="656"/>
                  <a:pt x="495" y="656"/>
                  <a:pt x="495" y="656"/>
                </a:cubicBezTo>
                <a:cubicBezTo>
                  <a:pt x="232" y="323"/>
                  <a:pt x="232" y="323"/>
                  <a:pt x="232" y="323"/>
                </a:cubicBezTo>
                <a:lnTo>
                  <a:pt x="492" y="9"/>
                </a:lnTo>
                <a:close/>
                <a:moveTo>
                  <a:pt x="2267" y="4"/>
                </a:moveTo>
                <a:cubicBezTo>
                  <a:pt x="2252" y="0"/>
                  <a:pt x="2237" y="2"/>
                  <a:pt x="2224" y="9"/>
                </a:cubicBezTo>
                <a:cubicBezTo>
                  <a:pt x="2211" y="17"/>
                  <a:pt x="2201" y="29"/>
                  <a:pt x="2197" y="43"/>
                </a:cubicBezTo>
                <a:cubicBezTo>
                  <a:pt x="2193" y="57"/>
                  <a:pt x="2195" y="72"/>
                  <a:pt x="2203" y="85"/>
                </a:cubicBezTo>
                <a:cubicBezTo>
                  <a:pt x="2210" y="98"/>
                  <a:pt x="2222" y="107"/>
                  <a:pt x="2236" y="112"/>
                </a:cubicBezTo>
                <a:cubicBezTo>
                  <a:pt x="2241" y="113"/>
                  <a:pt x="2246" y="114"/>
                  <a:pt x="2251" y="114"/>
                </a:cubicBezTo>
                <a:cubicBezTo>
                  <a:pt x="2275" y="114"/>
                  <a:pt x="2298" y="97"/>
                  <a:pt x="2304" y="73"/>
                </a:cubicBezTo>
                <a:cubicBezTo>
                  <a:pt x="2313" y="44"/>
                  <a:pt x="2295" y="12"/>
                  <a:pt x="2267" y="4"/>
                </a:cubicBezTo>
                <a:close/>
                <a:moveTo>
                  <a:pt x="74" y="553"/>
                </a:moveTo>
                <a:cubicBezTo>
                  <a:pt x="59" y="549"/>
                  <a:pt x="44" y="550"/>
                  <a:pt x="31" y="558"/>
                </a:cubicBezTo>
                <a:cubicBezTo>
                  <a:pt x="18" y="565"/>
                  <a:pt x="8" y="577"/>
                  <a:pt x="4" y="591"/>
                </a:cubicBezTo>
                <a:cubicBezTo>
                  <a:pt x="0" y="605"/>
                  <a:pt x="2" y="620"/>
                  <a:pt x="9" y="633"/>
                </a:cubicBezTo>
                <a:cubicBezTo>
                  <a:pt x="17" y="646"/>
                  <a:pt x="29" y="656"/>
                  <a:pt x="43" y="660"/>
                </a:cubicBezTo>
                <a:cubicBezTo>
                  <a:pt x="48" y="661"/>
                  <a:pt x="53" y="662"/>
                  <a:pt x="58" y="662"/>
                </a:cubicBezTo>
                <a:cubicBezTo>
                  <a:pt x="82" y="662"/>
                  <a:pt x="104" y="646"/>
                  <a:pt x="111" y="622"/>
                </a:cubicBezTo>
                <a:cubicBezTo>
                  <a:pt x="115" y="607"/>
                  <a:pt x="114" y="592"/>
                  <a:pt x="106" y="579"/>
                </a:cubicBezTo>
                <a:cubicBezTo>
                  <a:pt x="99" y="566"/>
                  <a:pt x="87" y="557"/>
                  <a:pt x="74" y="5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9A4985-21AC-45AA-8FD2-F73555D5BFA0}" type="slidenum">
              <a:rPr b="0" lang="en-US" sz="1000" spc="-1" strike="noStrike">
                <a:solidFill>
                  <a:srgbClr val="ffffff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1083320" y="6327720"/>
            <a:ext cx="8769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3F7BBD-9FDB-45E1-851B-F5EB6F780620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2D49BA5-3598-4F4C-83BF-EC1771604499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References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480">
              <a:lnSpc>
                <a:spcPct val="200000"/>
              </a:lnSpc>
              <a:buClr>
                <a:srgbClr val="161718"/>
              </a:buClr>
              <a:buFont typeface="Work Sans Medium"/>
              <a:buAutoNum type="romanLcPeriod"/>
            </a:pPr>
            <a:r>
              <a:rPr b="0" lang="en-US" sz="1400" spc="-1" strike="noStrike" u="sng">
                <a:solidFill>
                  <a:srgbClr val="753dff"/>
                </a:solidFill>
                <a:uFillTx/>
                <a:latin typeface="Work Sans"/>
                <a:ea typeface="DejaVu Sans"/>
                <a:hlinkClick r:id="rId1"/>
              </a:rPr>
              <a:t>https://en.wikipedia.org/wiki/Cruise_control#:~:text=Cruise%20control%20(sometimes%20known%20as,as%20set%20by%20the%20driver</a:t>
            </a:r>
            <a:r>
              <a:rPr b="0" lang="en-US" sz="1400" spc="-1" strike="noStrike" u="sng">
                <a:solidFill>
                  <a:srgbClr val="753dff"/>
                </a:solidFill>
                <a:uFillTx/>
                <a:latin typeface="Work Sans"/>
                <a:ea typeface="DejaVu Sans"/>
                <a:hlinkClick r:id="rId2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57200" indent="-456480">
              <a:lnSpc>
                <a:spcPct val="200000"/>
              </a:lnSpc>
              <a:buClr>
                <a:srgbClr val="161718"/>
              </a:buClr>
              <a:buFont typeface="Work Sans Medium"/>
              <a:buAutoNum type="romanLcPeriod"/>
            </a:pPr>
            <a:r>
              <a:rPr b="0" lang="en-US" sz="1400" spc="-1" strike="noStrike" u="sng">
                <a:solidFill>
                  <a:srgbClr val="753dff"/>
                </a:solidFill>
                <a:uFillTx/>
                <a:latin typeface="Work Sans"/>
                <a:ea typeface="DejaVu Sans"/>
                <a:hlinkClick r:id="rId3"/>
              </a:rPr>
              <a:t>https://index.ros.org/doc/ros2</a:t>
            </a:r>
            <a:r>
              <a:rPr b="0" lang="en-US" sz="1400" spc="-1" strike="noStrike" u="sng">
                <a:solidFill>
                  <a:srgbClr val="753dff"/>
                </a:solidFill>
                <a:uFillTx/>
                <a:latin typeface="Work Sans"/>
                <a:ea typeface="DejaVu Sans"/>
                <a:hlinkClick r:id="rId4"/>
              </a:rPr>
              <a:t>/</a:t>
            </a:r>
            <a:endParaRPr b="0" lang="en-US" sz="1400" spc="-1" strike="noStrike">
              <a:latin typeface="Arial"/>
            </a:endParaRPr>
          </a:p>
          <a:p>
            <a:pPr marL="457200" indent="-456480">
              <a:lnSpc>
                <a:spcPct val="200000"/>
              </a:lnSpc>
              <a:buClr>
                <a:srgbClr val="161718"/>
              </a:buClr>
              <a:buFont typeface="Work Sans Medium"/>
              <a:buAutoNum type="romanLcPeriod"/>
            </a:pPr>
            <a:r>
              <a:rPr b="0" lang="en-US" sz="1400" spc="-1" strike="noStrike" u="sng">
                <a:solidFill>
                  <a:srgbClr val="753dff"/>
                </a:solidFill>
                <a:uFillTx/>
                <a:latin typeface="Work Sans"/>
                <a:ea typeface="DejaVu Sans"/>
                <a:hlinkClick r:id="rId5"/>
              </a:rPr>
              <a:t>https://index.ros.org/doc/ros2/Tutorials</a:t>
            </a:r>
            <a:r>
              <a:rPr b="0" lang="en-US" sz="1400" spc="-1" strike="noStrike" u="sng">
                <a:solidFill>
                  <a:srgbClr val="753dff"/>
                </a:solidFill>
                <a:uFillTx/>
                <a:latin typeface="Work Sans"/>
                <a:ea typeface="DejaVu Sans"/>
                <a:hlinkClick r:id="rId6"/>
              </a:rPr>
              <a:t>/</a:t>
            </a:r>
            <a:endParaRPr b="0" lang="en-US" sz="1400" spc="-1" strike="noStrike">
              <a:latin typeface="Arial"/>
            </a:endParaRPr>
          </a:p>
          <a:p>
            <a:pPr marL="457200" indent="-456480">
              <a:lnSpc>
                <a:spcPct val="200000"/>
              </a:lnSpc>
              <a:buClr>
                <a:srgbClr val="161718"/>
              </a:buClr>
              <a:buFont typeface="Work Sans Medium"/>
              <a:buAutoNum type="romanLcPeriod"/>
            </a:pPr>
            <a:r>
              <a:rPr b="0" lang="en-US" sz="1400" spc="-1" strike="noStrike" u="sng">
                <a:solidFill>
                  <a:srgbClr val="753dff"/>
                </a:solidFill>
                <a:uFillTx/>
                <a:latin typeface="Work Sans"/>
                <a:ea typeface="DejaVu Sans"/>
                <a:hlinkClick r:id="rId7"/>
              </a:rPr>
              <a:t>https://hub.docker.com/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Placeholder 8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537480" y="1188720"/>
            <a:ext cx="11116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Work Sans Medium"/>
                <a:ea typeface="Work Sans Medium"/>
              </a:rPr>
              <a:t>Reimagining Mobility with YOU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015080" y="3029040"/>
            <a:ext cx="41616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Work Sans Medium"/>
                <a:ea typeface="Work Sans Medium"/>
              </a:rPr>
              <a:t>Thank you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13C1EC-174B-4391-9BC8-6630881672E7}" type="slidenum">
              <a:rPr b="0" lang="en-US" sz="1000" spc="-1" strike="noStrike">
                <a:solidFill>
                  <a:srgbClr val="ffffff"/>
                </a:solidFill>
                <a:latin typeface="Work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217520" y="6327720"/>
            <a:ext cx="8654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F25245-E921-4649-B1AD-17BEB3F13406}" type="datetime1">
              <a:rPr b="0" lang="en-US" sz="1000" spc="-1" strike="noStrike">
                <a:solidFill>
                  <a:srgbClr val="ffffff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083320" y="6437160"/>
            <a:ext cx="8906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18964C9-770C-4777-880B-39224F9106B5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D721A68-F770-41E8-9C4E-88D1582B1A24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Agenda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What is Cruise Control?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System Architecture.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Block diagram of Rudimentary Cruise Control.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State flow diagram.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Activity diagram.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Class diagram.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Mathematical calculations.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89cf"/>
                </a:solidFill>
                <a:latin typeface="Work Sans"/>
                <a:ea typeface="DejaVu Sans"/>
              </a:rPr>
              <a:t>References.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083320" y="6428880"/>
            <a:ext cx="8769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61E1BA9-1C2C-4E42-A6A5-1617896C69A0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538124-3A19-4390-9B6A-4D29B6F542E2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480">
              <a:lnSpc>
                <a:spcPct val="100000"/>
              </a:lnSpc>
              <a:buClr>
                <a:srgbClr val="0089c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What is Cruise Control?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61718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Cruise control</a:t>
            </a:r>
            <a:r>
              <a:rPr b="0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 (sometimes known as </a:t>
            </a:r>
            <a:r>
              <a:rPr b="1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speed control</a:t>
            </a:r>
            <a:r>
              <a:rPr b="0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 or </a:t>
            </a:r>
            <a:r>
              <a:rPr b="1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auto cruise</a:t>
            </a:r>
            <a:r>
              <a:rPr b="0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, or </a:t>
            </a:r>
            <a:r>
              <a:rPr b="1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tempomat</a:t>
            </a:r>
            <a:r>
              <a:rPr b="0" lang="en-US" sz="1800" spc="-1" strike="noStrike">
                <a:solidFill>
                  <a:srgbClr val="161718"/>
                </a:solidFill>
                <a:latin typeface="Work Sans"/>
                <a:ea typeface="DejaVu Sans"/>
              </a:rPr>
              <a:t> in some countries) is a system that automatically controls the speed of a motor vehicle. The system is a servomechanism that takes over the throttle of the car to maintain a steady speed as set by the driver.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7" name="Picture 5" descr=""/>
          <p:cNvPicPr/>
          <p:nvPr/>
        </p:nvPicPr>
        <p:blipFill>
          <a:blip r:embed="rId1"/>
          <a:stretch/>
        </p:blipFill>
        <p:spPr>
          <a:xfrm>
            <a:off x="2721600" y="2602080"/>
            <a:ext cx="6280200" cy="3525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124720" y="6464520"/>
            <a:ext cx="8906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41B415-5BC3-4E8B-A5C1-97A5CFCABA05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258920" y="6355440"/>
            <a:ext cx="8654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76ED262-BAA4-4115-894A-1DF825C9235A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92640" y="50220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System Architecture – Cruise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92640" y="1353960"/>
            <a:ext cx="10770120" cy="4502160"/>
          </a:xfrm>
          <a:prstGeom prst="rect">
            <a:avLst/>
          </a:prstGeom>
          <a:ln w="7632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3602160" y="1634760"/>
            <a:ext cx="5554800" cy="3864600"/>
          </a:xfrm>
          <a:prstGeom prst="rect">
            <a:avLst/>
          </a:prstGeom>
          <a:noFill/>
          <a:ln w="38160">
            <a:solidFill>
              <a:schemeClr val="accent1">
                <a:lumMod val="50000"/>
              </a:schemeClr>
            </a:solidFill>
            <a:custDash>
              <a:ds d="300000" sp="100000"/>
            </a:custDash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9374400" y="1980720"/>
            <a:ext cx="1941120" cy="3050280"/>
          </a:xfrm>
          <a:prstGeom prst="rect">
            <a:avLst/>
          </a:prstGeom>
          <a:ln w="38160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628200" y="2225880"/>
            <a:ext cx="145764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753dff"/>
                </a:solidFill>
                <a:latin typeface="Work Sans"/>
                <a:ea typeface="DejaVu Sans"/>
              </a:rPr>
              <a:t>Algorithm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753dff"/>
                </a:solidFill>
                <a:latin typeface="Work Sans"/>
                <a:ea typeface="DejaVu Sans"/>
              </a:rPr>
              <a:t>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9460080" y="3979440"/>
            <a:ext cx="1794600" cy="60876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161718"/>
                </a:solidFill>
                <a:latin typeface="Work Sans"/>
                <a:ea typeface="DejaVu Sans"/>
              </a:rPr>
              <a:t>Cruise Control Algorithm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863520" y="1838520"/>
            <a:ext cx="1930320" cy="1723320"/>
          </a:xfrm>
          <a:prstGeom prst="rect">
            <a:avLst/>
          </a:prstGeom>
          <a:solidFill>
            <a:schemeClr val="accent1">
              <a:alpha val="36000"/>
            </a:schemeClr>
          </a:solidFill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>
            <a:off x="7218360" y="2333160"/>
            <a:ext cx="1620360" cy="262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6329880" y="2026440"/>
            <a:ext cx="21099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161718"/>
                </a:solidFill>
                <a:latin typeface="Work Sans"/>
                <a:ea typeface="DejaVu Sans"/>
              </a:rPr>
              <a:t>Desired Acceleration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 flipV="1" rot="10800000">
            <a:off x="12680280" y="2332080"/>
            <a:ext cx="340632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3840840" y="1889280"/>
            <a:ext cx="20250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753dff"/>
                </a:solidFill>
                <a:latin typeface="Work Sans"/>
                <a:ea typeface="DejaVu Sans"/>
              </a:rPr>
              <a:t>Stub Node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14"/>
          <p:cNvSpPr/>
          <p:nvPr/>
        </p:nvSpPr>
        <p:spPr>
          <a:xfrm>
            <a:off x="3949200" y="2319120"/>
            <a:ext cx="1758960" cy="9644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161718"/>
                </a:solidFill>
                <a:latin typeface="Work Sans"/>
                <a:ea typeface="DejaVu Sans"/>
              </a:rPr>
              <a:t>Calculate Current Velocity based on Desired Acceleration and Applied Acceleration.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3903840" y="3930480"/>
            <a:ext cx="1930320" cy="1440360"/>
          </a:xfrm>
          <a:prstGeom prst="rect">
            <a:avLst/>
          </a:prstGeom>
          <a:solidFill>
            <a:schemeClr val="accent1">
              <a:alpha val="36000"/>
            </a:schemeClr>
          </a:solidFill>
          <a:ln w="572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6"/>
          <p:cNvSpPr/>
          <p:nvPr/>
        </p:nvSpPr>
        <p:spPr>
          <a:xfrm>
            <a:off x="3857040" y="4013640"/>
            <a:ext cx="20250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753dff"/>
                </a:solidFill>
                <a:latin typeface="Work Sans"/>
                <a:ea typeface="DejaVu Sans"/>
              </a:rPr>
              <a:t>Actuator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4060440" y="4311000"/>
            <a:ext cx="1617840" cy="4010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161718"/>
                </a:solidFill>
                <a:latin typeface="Work Sans"/>
                <a:ea typeface="DejaVu Sans"/>
              </a:rPr>
              <a:t>Acceleration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5" name="CustomShape 18"/>
          <p:cNvSpPr/>
          <p:nvPr/>
        </p:nvSpPr>
        <p:spPr>
          <a:xfrm>
            <a:off x="4060440" y="4825440"/>
            <a:ext cx="1617840" cy="400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161718"/>
                </a:solidFill>
                <a:latin typeface="Work Sans"/>
                <a:ea typeface="DejaVu Sans"/>
              </a:rPr>
              <a:t>Braking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6" name="CustomShape 19"/>
          <p:cNvSpPr/>
          <p:nvPr/>
        </p:nvSpPr>
        <p:spPr>
          <a:xfrm>
            <a:off x="1171440" y="3571200"/>
            <a:ext cx="1900440" cy="19638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57" name="CustomShape 20"/>
          <p:cNvSpPr/>
          <p:nvPr/>
        </p:nvSpPr>
        <p:spPr>
          <a:xfrm>
            <a:off x="1356120" y="3705840"/>
            <a:ext cx="14540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161718"/>
                </a:solidFill>
                <a:latin typeface="Work Sans"/>
                <a:ea typeface="DejaVu Sans"/>
              </a:rPr>
              <a:t>Applied Acceleration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8" name="CustomShape 21"/>
          <p:cNvSpPr/>
          <p:nvPr/>
        </p:nvSpPr>
        <p:spPr>
          <a:xfrm>
            <a:off x="1325880" y="4240440"/>
            <a:ext cx="1615320" cy="11210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161718"/>
                </a:solidFill>
                <a:latin typeface="Work Sans"/>
                <a:ea typeface="DejaVu Sans"/>
              </a:rPr>
              <a:t>Calculated based on Mass of car, Gear Ratio, Torque, Wheel diameter etc.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59" name="CustomShape 22"/>
          <p:cNvSpPr/>
          <p:nvPr/>
        </p:nvSpPr>
        <p:spPr>
          <a:xfrm>
            <a:off x="9467640" y="2991600"/>
            <a:ext cx="1814400" cy="7833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161718"/>
                </a:solidFill>
                <a:latin typeface="Work Sans"/>
                <a:ea typeface="DejaVu Sans"/>
              </a:rPr>
              <a:t>Calculates Desired Acceleration based on Input Current Velocity.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0" name="CustomShape 23"/>
          <p:cNvSpPr/>
          <p:nvPr/>
        </p:nvSpPr>
        <p:spPr>
          <a:xfrm flipV="1">
            <a:off x="5866560" y="4748400"/>
            <a:ext cx="343836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4"/>
          <p:cNvSpPr/>
          <p:nvPr/>
        </p:nvSpPr>
        <p:spPr>
          <a:xfrm>
            <a:off x="6722280" y="4808160"/>
            <a:ext cx="168480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161718"/>
                </a:solidFill>
                <a:latin typeface="Work Sans"/>
                <a:ea typeface="DejaVu Sans"/>
              </a:rPr>
              <a:t>Current Velocity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2" name="CustomShape 25"/>
          <p:cNvSpPr/>
          <p:nvPr/>
        </p:nvSpPr>
        <p:spPr>
          <a:xfrm flipV="1">
            <a:off x="3030840" y="2534400"/>
            <a:ext cx="808920" cy="36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6"/>
          <p:cNvSpPr/>
          <p:nvPr/>
        </p:nvSpPr>
        <p:spPr>
          <a:xfrm rot="5400000">
            <a:off x="4596480" y="3635640"/>
            <a:ext cx="438120" cy="316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7"/>
          <p:cNvSpPr/>
          <p:nvPr/>
        </p:nvSpPr>
        <p:spPr>
          <a:xfrm>
            <a:off x="1129680" y="1881000"/>
            <a:ext cx="1900440" cy="130896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5" name="CustomShape 28"/>
          <p:cNvSpPr/>
          <p:nvPr/>
        </p:nvSpPr>
        <p:spPr>
          <a:xfrm>
            <a:off x="1300680" y="1927800"/>
            <a:ext cx="145404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161718"/>
                </a:solidFill>
                <a:latin typeface="Work Sans"/>
                <a:ea typeface="DejaVu Sans"/>
              </a:rPr>
              <a:t>Jerk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29"/>
          <p:cNvSpPr/>
          <p:nvPr/>
        </p:nvSpPr>
        <p:spPr>
          <a:xfrm>
            <a:off x="1281240" y="2178360"/>
            <a:ext cx="1615320" cy="73332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161718"/>
                </a:solidFill>
                <a:latin typeface="Work Sans"/>
                <a:ea typeface="DejaVu Sans"/>
              </a:rPr>
              <a:t>If Applied Acceleration &gt; Threshold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CustomShape 30"/>
          <p:cNvSpPr/>
          <p:nvPr/>
        </p:nvSpPr>
        <p:spPr>
          <a:xfrm flipV="1">
            <a:off x="3072600" y="2700000"/>
            <a:ext cx="790200" cy="1852200"/>
          </a:xfrm>
          <a:prstGeom prst="bentConnector3">
            <a:avLst>
              <a:gd name="adj1" fmla="val 16721"/>
            </a:avLst>
          </a:pr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083320" y="6437160"/>
            <a:ext cx="8906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4A59D9-1DBC-4058-BD47-C70296B785EE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5188A9-7868-4092-9429-1E097411C118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Block diagram – Cruise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1" name="Picture 1" descr=""/>
          <p:cNvPicPr/>
          <p:nvPr/>
        </p:nvPicPr>
        <p:blipFill>
          <a:blip r:embed="rId1"/>
          <a:srcRect l="1554" t="3306" r="2303" b="4804"/>
          <a:stretch/>
        </p:blipFill>
        <p:spPr>
          <a:xfrm>
            <a:off x="1163880" y="1097280"/>
            <a:ext cx="9669600" cy="4599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083320" y="6437160"/>
            <a:ext cx="8906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539A81-3EDE-4C8F-93BA-9739FBF88025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D700D4A-EDA9-4AF0-963F-3DBBB4C61399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State Diagram – Cruise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5" name="Picture 5" descr=""/>
          <p:cNvPicPr/>
          <p:nvPr/>
        </p:nvPicPr>
        <p:blipFill>
          <a:blip r:embed="rId1"/>
          <a:srcRect l="8993" t="2846" r="5615" b="1141"/>
          <a:stretch/>
        </p:blipFill>
        <p:spPr>
          <a:xfrm>
            <a:off x="2230560" y="1053000"/>
            <a:ext cx="7051320" cy="4987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083320" y="6437160"/>
            <a:ext cx="8906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696379-265A-4F75-A8D9-366C762E46FD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C45F645-788D-4C14-8919-BFAF63144B8D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Activity Diagram – Cruise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1597" t="1029" r="2402" b="3540"/>
          <a:stretch/>
        </p:blipFill>
        <p:spPr>
          <a:xfrm>
            <a:off x="2926080" y="936360"/>
            <a:ext cx="5668560" cy="4992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1083320" y="6437160"/>
            <a:ext cx="8906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487E06F-EC62-4A42-93EB-13C9D484BE25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A2E772F-F5F2-4C6E-9A04-3A594D2FD6DC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Class Diagram – Cruise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468880" y="1005840"/>
            <a:ext cx="6395040" cy="5197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083320" y="6437160"/>
            <a:ext cx="890640" cy="1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081A4AC-87A0-4465-B879-BB34990CE9FF}" type="datetime1">
              <a:rPr b="0" lang="en-US" sz="1000" spc="-1" strike="noStrike">
                <a:solidFill>
                  <a:srgbClr val="868b90"/>
                </a:solidFill>
                <a:latin typeface="Work Sans"/>
              </a:rPr>
              <a:t>07/30/2020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189520" y="6327720"/>
            <a:ext cx="464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2C2BE1C-DE5A-477B-96BA-9E586322A5FC}" type="slidenum">
              <a:rPr b="0" lang="en-US" sz="1000" spc="-1" strike="noStrike">
                <a:solidFill>
                  <a:srgbClr val="622ad8"/>
                </a:solidFill>
                <a:latin typeface="Work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51240" y="474480"/>
            <a:ext cx="1077012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89cf"/>
                </a:solidFill>
                <a:latin typeface="Work Sans"/>
                <a:ea typeface="DejaVu Sans"/>
              </a:rPr>
              <a:t>Mathematical calculations – Cruise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7" name="Picture 1" descr=""/>
          <p:cNvPicPr/>
          <p:nvPr/>
        </p:nvPicPr>
        <p:blipFill>
          <a:blip r:embed="rId1"/>
          <a:srcRect l="0" t="46152" r="0" b="0"/>
          <a:stretch/>
        </p:blipFill>
        <p:spPr>
          <a:xfrm>
            <a:off x="923760" y="1787400"/>
            <a:ext cx="8439840" cy="2368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5154"/>
      </a:dk2>
      <a:lt2>
        <a:srgbClr val="e6e7e8"/>
      </a:lt2>
      <a:accent1>
        <a:srgbClr val="b0ff45"/>
      </a:accent1>
      <a:accent2>
        <a:srgbClr val="8fdb00"/>
      </a:accent2>
      <a:accent3>
        <a:srgbClr val="428003"/>
      </a:accent3>
      <a:accent4>
        <a:srgbClr val="753dff"/>
      </a:accent4>
      <a:accent5>
        <a:srgbClr val="622ad8"/>
      </a:accent5>
      <a:accent6>
        <a:srgbClr val="7f7f7f"/>
      </a:accent6>
      <a:hlink>
        <a:srgbClr val="753df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5154"/>
      </a:dk2>
      <a:lt2>
        <a:srgbClr val="e6e7e8"/>
      </a:lt2>
      <a:accent1>
        <a:srgbClr val="b0ff45"/>
      </a:accent1>
      <a:accent2>
        <a:srgbClr val="8fdb00"/>
      </a:accent2>
      <a:accent3>
        <a:srgbClr val="428003"/>
      </a:accent3>
      <a:accent4>
        <a:srgbClr val="753dff"/>
      </a:accent4>
      <a:accent5>
        <a:srgbClr val="622ad8"/>
      </a:accent5>
      <a:accent6>
        <a:srgbClr val="7f7f7f"/>
      </a:accent6>
      <a:hlink>
        <a:srgbClr val="753df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5154"/>
      </a:dk2>
      <a:lt2>
        <a:srgbClr val="e6e7e8"/>
      </a:lt2>
      <a:accent1>
        <a:srgbClr val="b0ff45"/>
      </a:accent1>
      <a:accent2>
        <a:srgbClr val="8fdb00"/>
      </a:accent2>
      <a:accent3>
        <a:srgbClr val="428003"/>
      </a:accent3>
      <a:accent4>
        <a:srgbClr val="753dff"/>
      </a:accent4>
      <a:accent5>
        <a:srgbClr val="622ad8"/>
      </a:accent5>
      <a:accent6>
        <a:srgbClr val="7f7f7f"/>
      </a:accent6>
      <a:hlink>
        <a:srgbClr val="753df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5154"/>
      </a:dk2>
      <a:lt2>
        <a:srgbClr val="e6e7e8"/>
      </a:lt2>
      <a:accent1>
        <a:srgbClr val="b0ff45"/>
      </a:accent1>
      <a:accent2>
        <a:srgbClr val="8fdb00"/>
      </a:accent2>
      <a:accent3>
        <a:srgbClr val="428003"/>
      </a:accent3>
      <a:accent4>
        <a:srgbClr val="753dff"/>
      </a:accent4>
      <a:accent5>
        <a:srgbClr val="622ad8"/>
      </a:accent5>
      <a:accent6>
        <a:srgbClr val="7f7f7f"/>
      </a:accent6>
      <a:hlink>
        <a:srgbClr val="753df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36451</TotalTime>
  <Application>LibreOffice/6.0.7.3$Linux_X86_64 LibreOffice_project/00m0$Build-3</Application>
  <Words>180</Words>
  <Paragraphs>68</Paragraphs>
  <Company>KPIT Technologies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2017-04-03T08:23:09Z</dcterms:created>
  <dc:creator>Marketing.Auto@kpit.com</dc:creator>
  <dc:description/>
  <dc:language>en-US</dc:language>
  <cp:lastModifiedBy/>
  <dcterms:modified xsi:type="dcterms:W3CDTF">2020-07-30T09:25:40Z</dcterms:modified>
  <cp:revision>1706</cp:revision>
  <dc:subject/>
  <dc:title>KPIT Technologies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KPIT Technologies</vt:lpwstr>
  </property>
  <property fmtid="{D5CDD505-2E9C-101B-9397-08002B2CF9AE}" pid="4" name="ContentTypeId">
    <vt:lpwstr>0x010100B12A0075F20F844D913120172F4281D9</vt:lpwstr>
  </property>
  <property fmtid="{D5CDD505-2E9C-101B-9397-08002B2CF9AE}" pid="5" name="HiddenSlides">
    <vt:i4>0</vt:i4>
  </property>
  <property fmtid="{D5CDD505-2E9C-101B-9397-08002B2CF9AE}" pid="6" name="HyperlinkBase">
    <vt:lpwstr>www.kpit.com </vt:lpwstr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2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11</vt:i4>
  </property>
  <property fmtid="{D5CDD505-2E9C-101B-9397-08002B2CF9AE}" pid="15" name="category">
    <vt:lpwstr>KPIT Technologies;Global Technology Company;Corporate Slides</vt:lpwstr>
  </property>
</Properties>
</file>