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6" r:id="rId2"/>
    <p:sldId id="257" r:id="rId3"/>
    <p:sldId id="258" r:id="rId4"/>
    <p:sldId id="270" r:id="rId5"/>
    <p:sldId id="276" r:id="rId6"/>
    <p:sldId id="259" r:id="rId7"/>
    <p:sldId id="260" r:id="rId8"/>
    <p:sldId id="261" r:id="rId9"/>
    <p:sldId id="271" r:id="rId10"/>
    <p:sldId id="277" r:id="rId11"/>
    <p:sldId id="262" r:id="rId12"/>
    <p:sldId id="263" r:id="rId13"/>
    <p:sldId id="272" r:id="rId14"/>
    <p:sldId id="279" r:id="rId15"/>
    <p:sldId id="264" r:id="rId16"/>
    <p:sldId id="265" r:id="rId17"/>
    <p:sldId id="266" r:id="rId18"/>
    <p:sldId id="267" r:id="rId19"/>
    <p:sldId id="273" r:id="rId20"/>
    <p:sldId id="274" r:id="rId21"/>
    <p:sldId id="268" r:id="rId22"/>
    <p:sldId id="269" r:id="rId23"/>
    <p:sldId id="275"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C05EFB8-3AEF-46B8-8453-9DBB59825B55}" type="datetimeFigureOut">
              <a:rPr lang="en-US" smtClean="0"/>
              <a:pPr/>
              <a:t>9/2/2024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1987CB6-C88C-4673-BDB0-71E8EF334013}"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C05EFB8-3AEF-46B8-8453-9DBB59825B55}"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87CB6-C88C-4673-BDB0-71E8EF3340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C05EFB8-3AEF-46B8-8453-9DBB59825B55}"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87CB6-C88C-4673-BDB0-71E8EF3340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C05EFB8-3AEF-46B8-8453-9DBB59825B55}"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87CB6-C88C-4673-BDB0-71E8EF334013}"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C05EFB8-3AEF-46B8-8453-9DBB59825B55}" type="datetimeFigureOut">
              <a:rPr lang="en-US" smtClean="0"/>
              <a:pPr/>
              <a:t>9/2/2024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1987CB6-C88C-4673-BDB0-71E8EF33401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C05EFB8-3AEF-46B8-8453-9DBB59825B55}"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87CB6-C88C-4673-BDB0-71E8EF33401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C05EFB8-3AEF-46B8-8453-9DBB59825B55}"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87CB6-C88C-4673-BDB0-71E8EF334013}"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C05EFB8-3AEF-46B8-8453-9DBB59825B55}"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87CB6-C88C-4673-BDB0-71E8EF3340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5EFB8-3AEF-46B8-8453-9DBB59825B55}"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87CB6-C88C-4673-BDB0-71E8EF3340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C05EFB8-3AEF-46B8-8453-9DBB59825B55}"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87CB6-C88C-4673-BDB0-71E8EF334013}"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C05EFB8-3AEF-46B8-8453-9DBB59825B55}" type="datetimeFigureOut">
              <a:rPr lang="en-US" smtClean="0"/>
              <a:pPr/>
              <a:t>9/2/2024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1987CB6-C88C-4673-BDB0-71E8EF334013}"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C05EFB8-3AEF-46B8-8453-9DBB59825B55}" type="datetimeFigureOut">
              <a:rPr lang="en-US" smtClean="0"/>
              <a:pPr/>
              <a:t>9/2/2024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1987CB6-C88C-4673-BDB0-71E8EF3340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By Surbhi Sharma</a:t>
            </a:r>
          </a:p>
        </p:txBody>
      </p:sp>
      <p:sp>
        <p:nvSpPr>
          <p:cNvPr id="2" name="Title 1"/>
          <p:cNvSpPr>
            <a:spLocks noGrp="1"/>
          </p:cNvSpPr>
          <p:nvPr>
            <p:ph type="ctrTitle"/>
          </p:nvPr>
        </p:nvSpPr>
        <p:spPr/>
        <p:txBody>
          <a:bodyPr/>
          <a:lstStyle/>
          <a:p>
            <a:r>
              <a:rPr dirty="0"/>
              <a:t>PROGRAMMING IN JAVA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p>
        </p:txBody>
      </p:sp>
      <p:sp>
        <p:nvSpPr>
          <p:cNvPr id="3" name="Content Placeholder 2"/>
          <p:cNvSpPr>
            <a:spLocks noGrp="1"/>
          </p:cNvSpPr>
          <p:nvPr>
            <p:ph sz="quarter" idx="1"/>
          </p:nvPr>
        </p:nvSpPr>
        <p:spPr/>
        <p:txBody>
          <a:bodyPr>
            <a:normAutofit fontScale="92500" lnSpcReduction="20000"/>
          </a:bodyPr>
          <a:lstStyle/>
          <a:p>
            <a:r>
              <a:rPr lang="en-US" dirty="0"/>
              <a:t>double </a:t>
            </a:r>
            <a:r>
              <a:rPr lang="en-US" dirty="0" err="1"/>
              <a:t>vol</a:t>
            </a:r>
            <a:r>
              <a:rPr lang="en-US" dirty="0"/>
              <a:t>;</a:t>
            </a:r>
          </a:p>
          <a:p>
            <a:r>
              <a:rPr lang="en-US" dirty="0"/>
              <a:t>mybox1.width = 10;</a:t>
            </a:r>
          </a:p>
          <a:p>
            <a:r>
              <a:rPr lang="en-US" dirty="0"/>
              <a:t>mybox1.height = 20;</a:t>
            </a:r>
          </a:p>
          <a:p>
            <a:r>
              <a:rPr lang="en-US" dirty="0"/>
              <a:t>mybox1.depth = 15;</a:t>
            </a:r>
          </a:p>
          <a:p>
            <a:r>
              <a:rPr lang="en-US" dirty="0"/>
              <a:t>mybox2.width = 3;</a:t>
            </a:r>
          </a:p>
          <a:p>
            <a:r>
              <a:rPr lang="en-US" dirty="0"/>
              <a:t>mybox2.height = 6;</a:t>
            </a:r>
          </a:p>
          <a:p>
            <a:r>
              <a:rPr lang="en-US" dirty="0"/>
              <a:t>mybox2.depth = 9;</a:t>
            </a:r>
          </a:p>
          <a:p>
            <a:r>
              <a:rPr lang="en-US" dirty="0" err="1"/>
              <a:t>vol</a:t>
            </a:r>
            <a:r>
              <a:rPr lang="en-US" dirty="0"/>
              <a:t> = mybox1.volume();</a:t>
            </a:r>
          </a:p>
          <a:p>
            <a:r>
              <a:rPr lang="en-US" dirty="0" err="1"/>
              <a:t>System.out.println</a:t>
            </a:r>
            <a:r>
              <a:rPr lang="en-US" dirty="0"/>
              <a:t>("Volume is " + </a:t>
            </a:r>
            <a:r>
              <a:rPr lang="en-US" dirty="0" err="1"/>
              <a:t>vol</a:t>
            </a:r>
            <a:r>
              <a:rPr lang="en-US" dirty="0"/>
              <a:t>);</a:t>
            </a:r>
          </a:p>
          <a:p>
            <a:r>
              <a:rPr lang="en-US" dirty="0" err="1"/>
              <a:t>vol</a:t>
            </a:r>
            <a:r>
              <a:rPr lang="en-US" dirty="0"/>
              <a:t> = mybox2.volume();</a:t>
            </a:r>
          </a:p>
          <a:p>
            <a:r>
              <a:rPr lang="en-US" dirty="0" err="1"/>
              <a:t>System.out.println</a:t>
            </a:r>
            <a:r>
              <a:rPr lang="en-US" dirty="0"/>
              <a:t>("Volume is " + </a:t>
            </a:r>
            <a:r>
              <a:rPr lang="en-US" dirty="0" err="1"/>
              <a:t>vol</a:t>
            </a:r>
            <a:r>
              <a:rPr lang="en-US" dirty="0"/>
              <a:t>);</a:t>
            </a:r>
          </a:p>
          <a:p>
            <a:r>
              <a:rPr lang="en-US" dirty="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a Method That Takes Parameters</a:t>
            </a:r>
          </a:p>
        </p:txBody>
      </p:sp>
      <p:sp>
        <p:nvSpPr>
          <p:cNvPr id="3" name="Content Placeholder 2"/>
          <p:cNvSpPr>
            <a:spLocks noGrp="1"/>
          </p:cNvSpPr>
          <p:nvPr>
            <p:ph sz="quarter" idx="1"/>
          </p:nvPr>
        </p:nvSpPr>
        <p:spPr>
          <a:xfrm>
            <a:off x="914400" y="1447800"/>
            <a:ext cx="7772400" cy="5105400"/>
          </a:xfrm>
        </p:spPr>
        <p:txBody>
          <a:bodyPr>
            <a:normAutofit fontScale="85000" lnSpcReduction="20000"/>
          </a:bodyPr>
          <a:lstStyle/>
          <a:p>
            <a:r>
              <a:rPr lang="en-US" dirty="0"/>
              <a:t>While some methods don’t need parameters, most do. Parameters allow a method to be generalized. That is, a parameterized method can operate on a variety of data and/or be used in a number of slightly different situations. To illustrate this point, let’s use a very simple example. Here is a method that returns the square of the number 10:</a:t>
            </a:r>
          </a:p>
          <a:p>
            <a:pPr lvl="1">
              <a:buNone/>
            </a:pPr>
            <a:r>
              <a:rPr lang="en-US" dirty="0" err="1"/>
              <a:t>int</a:t>
            </a:r>
            <a:r>
              <a:rPr lang="en-US" dirty="0"/>
              <a:t> square()</a:t>
            </a:r>
          </a:p>
          <a:p>
            <a:pPr lvl="1">
              <a:buNone/>
            </a:pPr>
            <a:r>
              <a:rPr lang="en-US" dirty="0"/>
              <a:t>{</a:t>
            </a:r>
          </a:p>
          <a:p>
            <a:pPr lvl="1">
              <a:buNone/>
            </a:pPr>
            <a:r>
              <a:rPr lang="en-US" dirty="0"/>
              <a:t>return 10 * 10;</a:t>
            </a:r>
          </a:p>
          <a:p>
            <a:pPr lvl="1">
              <a:buNone/>
            </a:pPr>
            <a:r>
              <a:rPr lang="en-US" dirty="0"/>
              <a:t>}</a:t>
            </a:r>
          </a:p>
          <a:p>
            <a:r>
              <a:rPr lang="en-US" dirty="0"/>
              <a:t>While this method does, indeed, return the value of 10 squared, its use is very limited. However, if you modify the method so that it takes a parameter, as shown next, then you can make square( )much more useful.</a:t>
            </a:r>
          </a:p>
          <a:p>
            <a:pPr lvl="1">
              <a:buNone/>
            </a:pPr>
            <a:r>
              <a:rPr lang="en-US" dirty="0" err="1"/>
              <a:t>int</a:t>
            </a:r>
            <a:r>
              <a:rPr lang="en-US" dirty="0"/>
              <a:t> square(</a:t>
            </a:r>
            <a:r>
              <a:rPr lang="en-US" dirty="0" err="1"/>
              <a:t>int</a:t>
            </a:r>
            <a:r>
              <a:rPr lang="en-US" dirty="0"/>
              <a:t> </a:t>
            </a:r>
            <a:r>
              <a:rPr lang="en-US" dirty="0" err="1"/>
              <a:t>i</a:t>
            </a:r>
            <a:r>
              <a:rPr lang="en-US" dirty="0"/>
              <a:t>)</a:t>
            </a:r>
          </a:p>
          <a:p>
            <a:pPr lvl="1">
              <a:buNone/>
            </a:pPr>
            <a:r>
              <a:rPr lang="en-US" dirty="0"/>
              <a:t>{</a:t>
            </a:r>
          </a:p>
          <a:p>
            <a:pPr lvl="1">
              <a:buNone/>
            </a:pPr>
            <a:r>
              <a:rPr lang="en-US" dirty="0"/>
              <a:t>return </a:t>
            </a:r>
            <a:r>
              <a:rPr lang="en-US" dirty="0" err="1"/>
              <a:t>i</a:t>
            </a:r>
            <a:r>
              <a:rPr lang="en-US" dirty="0"/>
              <a:t> * </a:t>
            </a:r>
            <a:r>
              <a:rPr lang="en-US" dirty="0" err="1"/>
              <a:t>i</a:t>
            </a:r>
            <a:r>
              <a:rPr lang="en-US" dirty="0"/>
              <a:t>;</a:t>
            </a:r>
          </a:p>
          <a:p>
            <a:pPr lvl="1">
              <a:buNone/>
            </a:pP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a Method That Takes Parameters</a:t>
            </a:r>
          </a:p>
        </p:txBody>
      </p:sp>
      <p:sp>
        <p:nvSpPr>
          <p:cNvPr id="3" name="Content Placeholder 2"/>
          <p:cNvSpPr>
            <a:spLocks noGrp="1"/>
          </p:cNvSpPr>
          <p:nvPr>
            <p:ph sz="quarter" idx="1"/>
          </p:nvPr>
        </p:nvSpPr>
        <p:spPr>
          <a:xfrm>
            <a:off x="914400" y="1447800"/>
            <a:ext cx="7772400" cy="5181600"/>
          </a:xfrm>
        </p:spPr>
        <p:txBody>
          <a:bodyPr>
            <a:normAutofit fontScale="77500" lnSpcReduction="20000"/>
          </a:bodyPr>
          <a:lstStyle/>
          <a:p>
            <a:r>
              <a:rPr lang="en-US" dirty="0"/>
              <a:t>Now, square( ) will return the square of whatever value it is called with. That is, square( )is now a general-purpose method that can compute the square of any integer value, rather than just 10. Here is an example:</a:t>
            </a:r>
          </a:p>
          <a:p>
            <a:pPr lvl="1">
              <a:buNone/>
            </a:pPr>
            <a:r>
              <a:rPr lang="en-US" dirty="0" err="1"/>
              <a:t>int</a:t>
            </a:r>
            <a:r>
              <a:rPr lang="en-US" dirty="0"/>
              <a:t> x, y;</a:t>
            </a:r>
          </a:p>
          <a:p>
            <a:pPr lvl="1">
              <a:buNone/>
            </a:pPr>
            <a:r>
              <a:rPr lang="en-US" dirty="0"/>
              <a:t>x = square(5); // x equals 25</a:t>
            </a:r>
          </a:p>
          <a:p>
            <a:pPr lvl="1">
              <a:buNone/>
            </a:pPr>
            <a:r>
              <a:rPr lang="en-US" dirty="0"/>
              <a:t>x = square(9); // x equals 81</a:t>
            </a:r>
          </a:p>
          <a:p>
            <a:pPr lvl="1">
              <a:buNone/>
            </a:pPr>
            <a:r>
              <a:rPr lang="en-US" dirty="0"/>
              <a:t>y = 2;</a:t>
            </a:r>
          </a:p>
          <a:p>
            <a:pPr lvl="1">
              <a:buNone/>
            </a:pPr>
            <a:r>
              <a:rPr lang="en-US" dirty="0"/>
              <a:t>x = square(y); // x equals 4</a:t>
            </a:r>
          </a:p>
          <a:p>
            <a:r>
              <a:rPr lang="en-US" dirty="0"/>
              <a:t>In the first call to square( ), the value 5 will be passed into parameter </a:t>
            </a:r>
            <a:r>
              <a:rPr lang="en-US" dirty="0" err="1"/>
              <a:t>i</a:t>
            </a:r>
            <a:r>
              <a:rPr lang="en-US" dirty="0"/>
              <a:t>. In the second </a:t>
            </a:r>
            <a:r>
              <a:rPr lang="en-US" dirty="0" err="1"/>
              <a:t>call,i</a:t>
            </a:r>
            <a:r>
              <a:rPr lang="en-US" dirty="0"/>
              <a:t> will receive the value 9. The third invocation passes the value of y, which is 2 in this example. As these examples show, square( )is able to return the square of whatever data it is passed.</a:t>
            </a:r>
          </a:p>
          <a:p>
            <a:r>
              <a:rPr lang="en-US" dirty="0"/>
              <a:t>It is important to keep the two terms parameter and argument straight. A parameter is a variable defined by a method that receives a value when the method is called. For example, in square( ), </a:t>
            </a:r>
            <a:r>
              <a:rPr lang="en-US" dirty="0" err="1"/>
              <a:t>i</a:t>
            </a:r>
            <a:r>
              <a:rPr lang="en-US" dirty="0"/>
              <a:t> is a parameter. An argument is a value that is passed to a method when it is invoked. For example, square(100)passes 100 as an argument. </a:t>
            </a:r>
          </a:p>
          <a:p>
            <a:r>
              <a:rPr lang="en-US" dirty="0"/>
              <a:t>Inside square( ), the parameter </a:t>
            </a:r>
            <a:r>
              <a:rPr lang="en-US" dirty="0" err="1"/>
              <a:t>i</a:t>
            </a:r>
            <a:r>
              <a:rPr lang="en-US" dirty="0"/>
              <a:t> receives that value.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p>
        </p:txBody>
      </p:sp>
      <p:sp>
        <p:nvSpPr>
          <p:cNvPr id="3" name="Content Placeholder 2"/>
          <p:cNvSpPr>
            <a:spLocks noGrp="1"/>
          </p:cNvSpPr>
          <p:nvPr>
            <p:ph sz="quarter" idx="1"/>
          </p:nvPr>
        </p:nvSpPr>
        <p:spPr>
          <a:xfrm>
            <a:off x="914400" y="1447800"/>
            <a:ext cx="7772400" cy="5410200"/>
          </a:xfrm>
        </p:spPr>
        <p:txBody>
          <a:bodyPr>
            <a:normAutofit fontScale="92500" lnSpcReduction="10000"/>
          </a:bodyPr>
          <a:lstStyle/>
          <a:p>
            <a:r>
              <a:rPr lang="en-US" dirty="0"/>
              <a:t>class Box {</a:t>
            </a:r>
          </a:p>
          <a:p>
            <a:r>
              <a:rPr lang="en-US" dirty="0"/>
              <a:t>double width;</a:t>
            </a:r>
          </a:p>
          <a:p>
            <a:r>
              <a:rPr lang="en-US" dirty="0"/>
              <a:t>double height;</a:t>
            </a:r>
          </a:p>
          <a:p>
            <a:r>
              <a:rPr lang="en-US" dirty="0"/>
              <a:t>double depth;</a:t>
            </a:r>
          </a:p>
          <a:p>
            <a:r>
              <a:rPr lang="en-US" dirty="0"/>
              <a:t>double volume() {</a:t>
            </a:r>
          </a:p>
          <a:p>
            <a:r>
              <a:rPr lang="en-US" dirty="0"/>
              <a:t>return width * height * depth;</a:t>
            </a:r>
          </a:p>
          <a:p>
            <a:r>
              <a:rPr lang="en-US" dirty="0"/>
              <a:t>}</a:t>
            </a:r>
          </a:p>
          <a:p>
            <a:r>
              <a:rPr lang="en-US" dirty="0"/>
              <a:t>void </a:t>
            </a:r>
            <a:r>
              <a:rPr lang="en-US" dirty="0" err="1"/>
              <a:t>setDim</a:t>
            </a:r>
            <a:r>
              <a:rPr lang="en-US" dirty="0"/>
              <a:t>(double w, double h, double d) {</a:t>
            </a:r>
          </a:p>
          <a:p>
            <a:r>
              <a:rPr lang="en-US" dirty="0"/>
              <a:t>width = w;</a:t>
            </a:r>
          </a:p>
          <a:p>
            <a:r>
              <a:rPr lang="en-US" dirty="0"/>
              <a:t>height = h;</a:t>
            </a:r>
          </a:p>
          <a:p>
            <a:r>
              <a:rPr lang="en-US" dirty="0"/>
              <a:t>depth = d;</a:t>
            </a:r>
          </a:p>
          <a:p>
            <a:r>
              <a:rPr lang="en-US" dirty="0"/>
              <a:t>}</a:t>
            </a:r>
          </a:p>
          <a:p>
            <a:r>
              <a:rPr lang="en-U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p>
        </p:txBody>
      </p:sp>
      <p:sp>
        <p:nvSpPr>
          <p:cNvPr id="3" name="Content Placeholder 2"/>
          <p:cNvSpPr>
            <a:spLocks noGrp="1"/>
          </p:cNvSpPr>
          <p:nvPr>
            <p:ph sz="quarter" idx="1"/>
          </p:nvPr>
        </p:nvSpPr>
        <p:spPr>
          <a:xfrm>
            <a:off x="914400" y="1447800"/>
            <a:ext cx="7772400" cy="5181600"/>
          </a:xfrm>
        </p:spPr>
        <p:txBody>
          <a:bodyPr>
            <a:normAutofit fontScale="85000" lnSpcReduction="20000"/>
          </a:bodyPr>
          <a:lstStyle/>
          <a:p>
            <a:r>
              <a:rPr lang="en-US" dirty="0"/>
              <a:t>class BoxDemo5</a:t>
            </a:r>
          </a:p>
          <a:p>
            <a:r>
              <a:rPr lang="en-US" dirty="0"/>
              <a:t> {</a:t>
            </a:r>
          </a:p>
          <a:p>
            <a:r>
              <a:rPr lang="en-US" dirty="0"/>
              <a:t>public static void main(String </a:t>
            </a:r>
            <a:r>
              <a:rPr lang="en-US" dirty="0" err="1"/>
              <a:t>args</a:t>
            </a:r>
            <a:r>
              <a:rPr lang="en-US" dirty="0"/>
              <a:t>[]) </a:t>
            </a:r>
          </a:p>
          <a:p>
            <a:r>
              <a:rPr lang="en-US" dirty="0"/>
              <a:t>{</a:t>
            </a:r>
          </a:p>
          <a:p>
            <a:r>
              <a:rPr lang="en-US" dirty="0"/>
              <a:t>Box mybox1 = new Box();</a:t>
            </a:r>
          </a:p>
          <a:p>
            <a:r>
              <a:rPr lang="en-US" dirty="0"/>
              <a:t>Box mybox2 = new Box();</a:t>
            </a:r>
          </a:p>
          <a:p>
            <a:r>
              <a:rPr lang="en-US" dirty="0"/>
              <a:t>double </a:t>
            </a:r>
            <a:r>
              <a:rPr lang="en-US" dirty="0" err="1"/>
              <a:t>vol</a:t>
            </a:r>
            <a:r>
              <a:rPr lang="en-US" dirty="0"/>
              <a:t>;</a:t>
            </a:r>
          </a:p>
          <a:p>
            <a:r>
              <a:rPr lang="en-US" dirty="0"/>
              <a:t>mybox1.setDim(10, 20, 15);</a:t>
            </a:r>
          </a:p>
          <a:p>
            <a:r>
              <a:rPr lang="en-US" dirty="0"/>
              <a:t>mybox2.setDim(3, 6, 9);</a:t>
            </a:r>
          </a:p>
          <a:p>
            <a:r>
              <a:rPr lang="en-US" dirty="0" err="1"/>
              <a:t>vol</a:t>
            </a:r>
            <a:r>
              <a:rPr lang="en-US" dirty="0"/>
              <a:t> = mybox1.volume();</a:t>
            </a:r>
          </a:p>
          <a:p>
            <a:r>
              <a:rPr lang="en-US" dirty="0" err="1"/>
              <a:t>System.out.println</a:t>
            </a:r>
            <a:r>
              <a:rPr lang="en-US" dirty="0"/>
              <a:t>("Volume is " + </a:t>
            </a:r>
            <a:r>
              <a:rPr lang="en-US" dirty="0" err="1"/>
              <a:t>vol</a:t>
            </a:r>
            <a:r>
              <a:rPr lang="en-US" dirty="0"/>
              <a:t>);</a:t>
            </a:r>
          </a:p>
          <a:p>
            <a:r>
              <a:rPr lang="en-US" dirty="0" err="1"/>
              <a:t>vol</a:t>
            </a:r>
            <a:r>
              <a:rPr lang="en-US" dirty="0"/>
              <a:t> = mybox2.volume();</a:t>
            </a:r>
          </a:p>
          <a:p>
            <a:r>
              <a:rPr lang="en-US" dirty="0" err="1"/>
              <a:t>System.out.println</a:t>
            </a:r>
            <a:r>
              <a:rPr lang="en-US" dirty="0"/>
              <a:t>("Volume is " + </a:t>
            </a:r>
            <a:r>
              <a:rPr lang="en-US" dirty="0" err="1"/>
              <a:t>vol</a:t>
            </a:r>
            <a:r>
              <a:rPr lang="en-US" dirty="0"/>
              <a:t>);</a:t>
            </a:r>
          </a:p>
          <a:p>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Arguments are Passed to a Method</a:t>
            </a:r>
          </a:p>
        </p:txBody>
      </p:sp>
      <p:sp>
        <p:nvSpPr>
          <p:cNvPr id="3" name="Content Placeholder 2"/>
          <p:cNvSpPr>
            <a:spLocks noGrp="1"/>
          </p:cNvSpPr>
          <p:nvPr>
            <p:ph sz="quarter" idx="1"/>
          </p:nvPr>
        </p:nvSpPr>
        <p:spPr>
          <a:xfrm>
            <a:off x="914400" y="1447800"/>
            <a:ext cx="7772400" cy="5257800"/>
          </a:xfrm>
        </p:spPr>
        <p:txBody>
          <a:bodyPr>
            <a:normAutofit fontScale="85000" lnSpcReduction="20000"/>
          </a:bodyPr>
          <a:lstStyle/>
          <a:p>
            <a:r>
              <a:rPr lang="en-US" dirty="0"/>
              <a:t>In general, there are two ways that a computer language can pass an argument to a subroutine.</a:t>
            </a:r>
          </a:p>
          <a:p>
            <a:r>
              <a:rPr lang="en-US" dirty="0"/>
              <a:t>The first way is call-by-value. This approach copies the value of an argument into the formal parameter of the subroutine. Therefore, changes made to the parameter of the subroutine have no effect on the argument. </a:t>
            </a:r>
          </a:p>
          <a:p>
            <a:r>
              <a:rPr lang="en-US" dirty="0"/>
              <a:t>The second way an argument can be passed is call-by-reference. In this approach, a reference to an argument (not the value of the argument) is passed to the parameter. Inside the subroutine, this reference is used to access the actual argument specified in the call. This means that changes made to the parameter will affect the argument used to call the subroutine.</a:t>
            </a:r>
          </a:p>
          <a:p>
            <a:r>
              <a:rPr lang="en-US" dirty="0"/>
              <a:t> As you will see, Java uses both approaches, depending upon what is passed.</a:t>
            </a:r>
          </a:p>
          <a:p>
            <a:r>
              <a:rPr lang="en-US" dirty="0"/>
              <a:t>In Java, when you pass a primitive type to a method, it is passed by value. Thus, what occurs to the parameter that receives the argument has no effect outside the method.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Arguments are Passed to a Method</a:t>
            </a:r>
          </a:p>
        </p:txBody>
      </p:sp>
      <p:sp>
        <p:nvSpPr>
          <p:cNvPr id="3" name="Content Placeholder 2"/>
          <p:cNvSpPr>
            <a:spLocks noGrp="1"/>
          </p:cNvSpPr>
          <p:nvPr>
            <p:ph sz="quarter" idx="1"/>
          </p:nvPr>
        </p:nvSpPr>
        <p:spPr>
          <a:xfrm>
            <a:off x="914400" y="1447800"/>
            <a:ext cx="7772400" cy="5181600"/>
          </a:xfrm>
        </p:spPr>
        <p:txBody>
          <a:bodyPr>
            <a:normAutofit/>
          </a:bodyPr>
          <a:lstStyle/>
          <a:p>
            <a:r>
              <a:rPr lang="en-US" dirty="0"/>
              <a:t>When you pass an object to a method, the situation changes dramatically, because objects are passed by what is effectively call-by-reference. Keep in mind that when you create a variable of a class type, you are only creating a reference to an object. Thus, when you pass this reference to a method, the parameter that receives it will refer to the same object as that referred to by the argument. This effectively means that objects are passed to methods by use of call-by-reference. Changes to the object inside the method do affect the object used as an argument.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methods and variables</a:t>
            </a:r>
          </a:p>
        </p:txBody>
      </p:sp>
      <p:sp>
        <p:nvSpPr>
          <p:cNvPr id="3" name="Content Placeholder 2"/>
          <p:cNvSpPr>
            <a:spLocks noGrp="1"/>
          </p:cNvSpPr>
          <p:nvPr>
            <p:ph sz="quarter" idx="1"/>
          </p:nvPr>
        </p:nvSpPr>
        <p:spPr>
          <a:xfrm>
            <a:off x="914400" y="1447800"/>
            <a:ext cx="7772400" cy="5257800"/>
          </a:xfrm>
        </p:spPr>
        <p:txBody>
          <a:bodyPr>
            <a:normAutofit fontScale="85000" lnSpcReduction="10000"/>
          </a:bodyPr>
          <a:lstStyle/>
          <a:p>
            <a:r>
              <a:rPr lang="en-US" dirty="0"/>
              <a:t> To create a member that can be used by itself, without reference to a specific instance., precede its declaration with the keyword static. </a:t>
            </a:r>
          </a:p>
          <a:p>
            <a:r>
              <a:rPr lang="en-US" dirty="0"/>
              <a:t>When a member is declared static, it can be accessed before any objects of its class are created, and without reference to any object. </a:t>
            </a:r>
          </a:p>
          <a:p>
            <a:r>
              <a:rPr lang="en-US" dirty="0"/>
              <a:t>You can declare both methods and variables to be static. </a:t>
            </a:r>
          </a:p>
          <a:p>
            <a:r>
              <a:rPr lang="en-US" dirty="0"/>
              <a:t>The most common example of a static member is main( ). main( )is declared as static because it must be called before any objects exist.</a:t>
            </a:r>
          </a:p>
          <a:p>
            <a:r>
              <a:rPr lang="en-US" dirty="0"/>
              <a:t>Instance variables declared as static are, essentially, global variables. </a:t>
            </a:r>
          </a:p>
          <a:p>
            <a:r>
              <a:rPr lang="en-US" dirty="0"/>
              <a:t>When objects of its class are declared, no copy of a static variable is made. Instead, all instances of the class share the same static variable.</a:t>
            </a:r>
          </a:p>
          <a:p>
            <a:r>
              <a:rPr lang="en-US" dirty="0"/>
              <a:t>Methods declared as static have several restrictions:</a:t>
            </a:r>
          </a:p>
          <a:p>
            <a:pPr lvl="1">
              <a:buNone/>
            </a:pPr>
            <a:r>
              <a:rPr lang="en-US" dirty="0"/>
              <a:t>They can only call other static methods.</a:t>
            </a:r>
          </a:p>
          <a:p>
            <a:pPr lvl="1">
              <a:buNone/>
            </a:pPr>
            <a:r>
              <a:rPr lang="en-US" dirty="0"/>
              <a:t>They must only access static data.</a:t>
            </a:r>
          </a:p>
          <a:p>
            <a:pPr lvl="1">
              <a:buNone/>
            </a:pPr>
            <a:r>
              <a:rPr lang="en-US" dirty="0"/>
              <a:t>They cannot refer to this or super in any way.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methods and variables</a:t>
            </a:r>
          </a:p>
        </p:txBody>
      </p:sp>
      <p:sp>
        <p:nvSpPr>
          <p:cNvPr id="3" name="Content Placeholder 2"/>
          <p:cNvSpPr>
            <a:spLocks noGrp="1"/>
          </p:cNvSpPr>
          <p:nvPr>
            <p:ph sz="quarter" idx="1"/>
          </p:nvPr>
        </p:nvSpPr>
        <p:spPr/>
        <p:txBody>
          <a:bodyPr>
            <a:normAutofit lnSpcReduction="10000"/>
          </a:bodyPr>
          <a:lstStyle/>
          <a:p>
            <a:r>
              <a:rPr lang="en-US" dirty="0"/>
              <a:t>Outside of the class in which they are defined, static methods and variables can be used independently of any object. To do so, you need only specify the name of their class followed by the dot operator. For example, if you wish to call a static method from outside its class, you can do so using the following general form:</a:t>
            </a:r>
          </a:p>
          <a:p>
            <a:pPr>
              <a:buNone/>
            </a:pPr>
            <a:r>
              <a:rPr lang="en-US" dirty="0"/>
              <a:t>	</a:t>
            </a:r>
            <a:r>
              <a:rPr lang="en-US" dirty="0" err="1"/>
              <a:t>classname.method</a:t>
            </a:r>
            <a:r>
              <a:rPr lang="en-US" dirty="0"/>
              <a:t>( )</a:t>
            </a:r>
          </a:p>
          <a:p>
            <a:r>
              <a:rPr lang="en-US" dirty="0" err="1"/>
              <a:t>Here,classname</a:t>
            </a:r>
            <a:r>
              <a:rPr lang="en-US" dirty="0"/>
              <a:t> is the name of the class in which the static method is declared. As you can see, this format is similar to that used to call non-static methods through object-reference variables. A static variable can be accessed in the same way—by use of the dot operator on the name of the class.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p>
        </p:txBody>
      </p:sp>
      <p:sp>
        <p:nvSpPr>
          <p:cNvPr id="3" name="Content Placeholder 2"/>
          <p:cNvSpPr>
            <a:spLocks noGrp="1"/>
          </p:cNvSpPr>
          <p:nvPr>
            <p:ph sz="quarter" idx="1"/>
          </p:nvPr>
        </p:nvSpPr>
        <p:spPr>
          <a:xfrm>
            <a:off x="914400" y="1447800"/>
            <a:ext cx="7772400" cy="5257800"/>
          </a:xfrm>
        </p:spPr>
        <p:txBody>
          <a:bodyPr>
            <a:normAutofit fontScale="77500" lnSpcReduction="20000"/>
          </a:bodyPr>
          <a:lstStyle/>
          <a:p>
            <a:pPr>
              <a:buNone/>
            </a:pPr>
            <a:r>
              <a:rPr lang="en-US" dirty="0"/>
              <a:t>// Demonstrate static variables, methods, and blocks.</a:t>
            </a:r>
          </a:p>
          <a:p>
            <a:r>
              <a:rPr lang="en-US" dirty="0"/>
              <a:t>class </a:t>
            </a:r>
            <a:r>
              <a:rPr lang="en-US" dirty="0" err="1"/>
              <a:t>UseStatic</a:t>
            </a:r>
            <a:r>
              <a:rPr lang="en-US" dirty="0"/>
              <a:t> {</a:t>
            </a:r>
          </a:p>
          <a:p>
            <a:r>
              <a:rPr lang="en-US" dirty="0"/>
              <a:t>static </a:t>
            </a:r>
            <a:r>
              <a:rPr lang="en-US" dirty="0" err="1"/>
              <a:t>int</a:t>
            </a:r>
            <a:r>
              <a:rPr lang="en-US" dirty="0"/>
              <a:t> a = 3;</a:t>
            </a:r>
          </a:p>
          <a:p>
            <a:r>
              <a:rPr lang="en-US" dirty="0"/>
              <a:t>static </a:t>
            </a:r>
            <a:r>
              <a:rPr lang="en-US" dirty="0" err="1"/>
              <a:t>int</a:t>
            </a:r>
            <a:r>
              <a:rPr lang="en-US" dirty="0"/>
              <a:t> b;</a:t>
            </a:r>
          </a:p>
          <a:p>
            <a:r>
              <a:rPr lang="en-US" dirty="0"/>
              <a:t>static void meth(</a:t>
            </a:r>
            <a:r>
              <a:rPr lang="en-US" dirty="0" err="1"/>
              <a:t>int</a:t>
            </a:r>
            <a:r>
              <a:rPr lang="en-US" dirty="0"/>
              <a:t> x) {</a:t>
            </a:r>
          </a:p>
          <a:p>
            <a:r>
              <a:rPr lang="en-US" dirty="0" err="1"/>
              <a:t>System.out.println</a:t>
            </a:r>
            <a:r>
              <a:rPr lang="en-US" dirty="0"/>
              <a:t>("x = " + x);</a:t>
            </a:r>
          </a:p>
          <a:p>
            <a:r>
              <a:rPr lang="en-US" dirty="0" err="1"/>
              <a:t>System.out.println</a:t>
            </a:r>
            <a:r>
              <a:rPr lang="en-US" dirty="0"/>
              <a:t>("a = " + a);</a:t>
            </a:r>
          </a:p>
          <a:p>
            <a:r>
              <a:rPr lang="en-US" dirty="0" err="1"/>
              <a:t>System.out.println</a:t>
            </a:r>
            <a:r>
              <a:rPr lang="en-US" dirty="0"/>
              <a:t>("b = " + b);</a:t>
            </a:r>
          </a:p>
          <a:p>
            <a:r>
              <a:rPr lang="en-US" dirty="0"/>
              <a:t>}</a:t>
            </a:r>
          </a:p>
          <a:p>
            <a:r>
              <a:rPr lang="en-US" dirty="0"/>
              <a:t>static {</a:t>
            </a:r>
          </a:p>
          <a:p>
            <a:r>
              <a:rPr lang="en-US" dirty="0" err="1"/>
              <a:t>System.out.println</a:t>
            </a:r>
            <a:r>
              <a:rPr lang="en-US" dirty="0"/>
              <a:t>("Static block initialized.");</a:t>
            </a:r>
          </a:p>
          <a:p>
            <a:r>
              <a:rPr lang="en-US" dirty="0"/>
              <a:t>b = a * 4;</a:t>
            </a:r>
          </a:p>
          <a:p>
            <a:r>
              <a:rPr lang="en-US" dirty="0"/>
              <a:t>}</a:t>
            </a:r>
          </a:p>
          <a:p>
            <a:r>
              <a:rPr lang="en-US" dirty="0"/>
              <a:t>public static void main(String </a:t>
            </a:r>
            <a:r>
              <a:rPr lang="en-US" dirty="0" err="1"/>
              <a:t>args</a:t>
            </a:r>
            <a:r>
              <a:rPr lang="en-US" dirty="0"/>
              <a:t>[]) {</a:t>
            </a:r>
          </a:p>
          <a:p>
            <a:r>
              <a:rPr lang="en-US" dirty="0"/>
              <a:t>meth(42);</a:t>
            </a:r>
          </a:p>
          <a:p>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ctr">
              <a:buNone/>
            </a:pPr>
            <a:endParaRPr lang="en-US" sz="4800" b="1" dirty="0"/>
          </a:p>
          <a:p>
            <a:pPr algn="ctr">
              <a:buNone/>
            </a:pPr>
            <a:endParaRPr lang="en-US" sz="4800" b="1" dirty="0"/>
          </a:p>
          <a:p>
            <a:pPr algn="ctr">
              <a:buNone/>
            </a:pPr>
            <a:r>
              <a:rPr lang="en-US" sz="4800" b="1" dirty="0"/>
              <a:t>Creating and Using Methods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p>
        </p:txBody>
      </p:sp>
      <p:sp>
        <p:nvSpPr>
          <p:cNvPr id="3" name="Content Placeholder 2"/>
          <p:cNvSpPr>
            <a:spLocks noGrp="1"/>
          </p:cNvSpPr>
          <p:nvPr>
            <p:ph sz="quarter" idx="1"/>
          </p:nvPr>
        </p:nvSpPr>
        <p:spPr>
          <a:xfrm>
            <a:off x="914400" y="1447800"/>
            <a:ext cx="7772400" cy="5410200"/>
          </a:xfrm>
        </p:spPr>
        <p:txBody>
          <a:bodyPr>
            <a:normAutofit fontScale="77500" lnSpcReduction="20000"/>
          </a:bodyPr>
          <a:lstStyle/>
          <a:p>
            <a:pPr>
              <a:buNone/>
            </a:pPr>
            <a:r>
              <a:rPr lang="en-US" dirty="0"/>
              <a:t> Demonstrate static variables, methods, and blocks.</a:t>
            </a:r>
          </a:p>
          <a:p>
            <a:r>
              <a:rPr lang="en-US" dirty="0"/>
              <a:t>class </a:t>
            </a:r>
            <a:r>
              <a:rPr lang="en-US" dirty="0" err="1"/>
              <a:t>UseStatic</a:t>
            </a:r>
            <a:r>
              <a:rPr lang="en-US" dirty="0"/>
              <a:t> {</a:t>
            </a:r>
          </a:p>
          <a:p>
            <a:r>
              <a:rPr lang="en-US" dirty="0"/>
              <a:t>static </a:t>
            </a:r>
            <a:r>
              <a:rPr lang="en-US" dirty="0" err="1"/>
              <a:t>int</a:t>
            </a:r>
            <a:r>
              <a:rPr lang="en-US" dirty="0"/>
              <a:t> a = 3;</a:t>
            </a:r>
          </a:p>
          <a:p>
            <a:r>
              <a:rPr lang="en-US" dirty="0"/>
              <a:t>static </a:t>
            </a:r>
            <a:r>
              <a:rPr lang="en-US" dirty="0" err="1"/>
              <a:t>int</a:t>
            </a:r>
            <a:r>
              <a:rPr lang="en-US" dirty="0"/>
              <a:t> b;</a:t>
            </a:r>
          </a:p>
          <a:p>
            <a:r>
              <a:rPr lang="en-US" dirty="0"/>
              <a:t>static void meth(</a:t>
            </a:r>
            <a:r>
              <a:rPr lang="en-US" dirty="0" err="1"/>
              <a:t>int</a:t>
            </a:r>
            <a:r>
              <a:rPr lang="en-US" dirty="0"/>
              <a:t> x) {</a:t>
            </a:r>
          </a:p>
          <a:p>
            <a:r>
              <a:rPr lang="en-US" dirty="0" err="1"/>
              <a:t>System.out.println</a:t>
            </a:r>
            <a:r>
              <a:rPr lang="en-US" dirty="0"/>
              <a:t>("x = " + x);</a:t>
            </a:r>
          </a:p>
          <a:p>
            <a:r>
              <a:rPr lang="en-US" dirty="0" err="1"/>
              <a:t>System.out.println</a:t>
            </a:r>
            <a:r>
              <a:rPr lang="en-US" dirty="0"/>
              <a:t>("a = " + a);</a:t>
            </a:r>
          </a:p>
          <a:p>
            <a:r>
              <a:rPr lang="en-US" dirty="0" err="1"/>
              <a:t>System.out.println</a:t>
            </a:r>
            <a:r>
              <a:rPr lang="en-US" dirty="0"/>
              <a:t>("b = " + b);</a:t>
            </a:r>
          </a:p>
          <a:p>
            <a:r>
              <a:rPr lang="en-US" dirty="0"/>
              <a:t>}</a:t>
            </a:r>
          </a:p>
          <a:p>
            <a:r>
              <a:rPr lang="en-US" dirty="0"/>
              <a:t>static {</a:t>
            </a:r>
          </a:p>
          <a:p>
            <a:r>
              <a:rPr lang="en-US" dirty="0" err="1"/>
              <a:t>System.out.println</a:t>
            </a:r>
            <a:r>
              <a:rPr lang="en-US" dirty="0"/>
              <a:t>("Static block initialized.");</a:t>
            </a:r>
          </a:p>
          <a:p>
            <a:r>
              <a:rPr lang="en-US" dirty="0"/>
              <a:t>b = a * 4;</a:t>
            </a:r>
          </a:p>
          <a:p>
            <a:r>
              <a:rPr lang="en-US" dirty="0"/>
              <a:t>}</a:t>
            </a:r>
          </a:p>
          <a:p>
            <a:r>
              <a:rPr lang="en-US" dirty="0"/>
              <a:t>public static void main(String </a:t>
            </a:r>
            <a:r>
              <a:rPr lang="en-US" dirty="0" err="1"/>
              <a:t>args</a:t>
            </a:r>
            <a:r>
              <a:rPr lang="en-US" dirty="0"/>
              <a:t>[]) {</a:t>
            </a:r>
          </a:p>
          <a:p>
            <a:r>
              <a:rPr lang="en-US" dirty="0"/>
              <a:t>meth(42);</a:t>
            </a:r>
          </a:p>
          <a:p>
            <a:r>
              <a:rPr lang="en-US"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a method</a:t>
            </a:r>
          </a:p>
        </p:txBody>
      </p:sp>
      <p:sp>
        <p:nvSpPr>
          <p:cNvPr id="3" name="Content Placeholder 2"/>
          <p:cNvSpPr>
            <a:spLocks noGrp="1"/>
          </p:cNvSpPr>
          <p:nvPr>
            <p:ph sz="quarter" idx="1"/>
          </p:nvPr>
        </p:nvSpPr>
        <p:spPr>
          <a:xfrm>
            <a:off x="914400" y="1447800"/>
            <a:ext cx="7772400" cy="5257800"/>
          </a:xfrm>
        </p:spPr>
        <p:txBody>
          <a:bodyPr>
            <a:normAutofit fontScale="92500" lnSpcReduction="20000"/>
          </a:bodyPr>
          <a:lstStyle/>
          <a:p>
            <a:r>
              <a:rPr lang="en-US" dirty="0"/>
              <a:t>In Java it is possible to define two or more methods within the same class that share the same name, as long as their parameter declarations are different. When this is the case, the methods are said to be overloaded, and the process is referred to as method overloading.</a:t>
            </a:r>
          </a:p>
          <a:p>
            <a:r>
              <a:rPr lang="en-US" dirty="0"/>
              <a:t>When an overloaded method is invoked, Java uses the type and/or number of arguments as its guide to determine which version of the overloaded method to actually call. </a:t>
            </a:r>
          </a:p>
          <a:p>
            <a:r>
              <a:rPr lang="en-US" dirty="0"/>
              <a:t>Thus, overloaded methods must differ in the type and/or number of their parameters.</a:t>
            </a:r>
          </a:p>
          <a:p>
            <a:r>
              <a:rPr lang="en-US" dirty="0"/>
              <a:t>While overloaded methods may have different return types, the return type alone is insufficient to distinguish two versions of a method. </a:t>
            </a:r>
          </a:p>
          <a:p>
            <a:r>
              <a:rPr lang="en-US" dirty="0"/>
              <a:t>When Java encounters a call to an overloaded method, it simply executes the version of the method whose parameters match the arguments used in the call.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a method</a:t>
            </a:r>
          </a:p>
        </p:txBody>
      </p:sp>
      <p:sp>
        <p:nvSpPr>
          <p:cNvPr id="3" name="Content Placeholder 2"/>
          <p:cNvSpPr>
            <a:spLocks noGrp="1"/>
          </p:cNvSpPr>
          <p:nvPr>
            <p:ph sz="quarter" idx="1"/>
          </p:nvPr>
        </p:nvSpPr>
        <p:spPr/>
        <p:txBody>
          <a:bodyPr/>
          <a:lstStyle/>
          <a:p>
            <a:r>
              <a:rPr lang="en-US" dirty="0"/>
              <a:t>When an overloaded method is called, Java looks for a match between the arguments used to call the method and the method’s parameters. However, this match need not always be exact. In some cases, Java’s automatic type conversions can play a role in overload resolution.</a:t>
            </a:r>
          </a:p>
          <a:p>
            <a:r>
              <a:rPr lang="en-US" dirty="0"/>
              <a:t>Method overloading supports polymorphism because it is one way that </a:t>
            </a:r>
            <a:r>
              <a:rPr lang="en-US"/>
              <a:t>Java implements the </a:t>
            </a:r>
            <a:r>
              <a:rPr lang="en-US" dirty="0"/>
              <a:t>“one interface, multiple methods” paradigm. </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p>
        </p:txBody>
      </p:sp>
      <p:sp>
        <p:nvSpPr>
          <p:cNvPr id="3" name="Content Placeholder 2"/>
          <p:cNvSpPr>
            <a:spLocks noGrp="1"/>
          </p:cNvSpPr>
          <p:nvPr>
            <p:ph sz="quarter" idx="1"/>
          </p:nvPr>
        </p:nvSpPr>
        <p:spPr>
          <a:xfrm>
            <a:off x="914400" y="1447800"/>
            <a:ext cx="7772400" cy="5410200"/>
          </a:xfrm>
        </p:spPr>
        <p:txBody>
          <a:bodyPr>
            <a:normAutofit lnSpcReduction="10000"/>
          </a:bodyPr>
          <a:lstStyle/>
          <a:p>
            <a:r>
              <a:rPr lang="en-US" dirty="0"/>
              <a:t>class </a:t>
            </a:r>
            <a:r>
              <a:rPr lang="en-US" dirty="0" err="1"/>
              <a:t>OverloadDemo</a:t>
            </a:r>
            <a:r>
              <a:rPr lang="en-US" dirty="0"/>
              <a:t> {</a:t>
            </a:r>
          </a:p>
          <a:p>
            <a:r>
              <a:rPr lang="en-US" dirty="0"/>
              <a:t>void test() {</a:t>
            </a:r>
          </a:p>
          <a:p>
            <a:r>
              <a:rPr lang="en-US" dirty="0" err="1"/>
              <a:t>System.out.println</a:t>
            </a:r>
            <a:r>
              <a:rPr lang="en-US" dirty="0"/>
              <a:t>("No parameters");}</a:t>
            </a:r>
          </a:p>
          <a:p>
            <a:r>
              <a:rPr lang="en-US" dirty="0"/>
              <a:t>void test(</a:t>
            </a:r>
            <a:r>
              <a:rPr lang="en-US" dirty="0" err="1"/>
              <a:t>int</a:t>
            </a:r>
            <a:r>
              <a:rPr lang="en-US" dirty="0"/>
              <a:t> a) {</a:t>
            </a:r>
          </a:p>
          <a:p>
            <a:r>
              <a:rPr lang="en-US" dirty="0" err="1"/>
              <a:t>System.out.println</a:t>
            </a:r>
            <a:r>
              <a:rPr lang="en-US" dirty="0"/>
              <a:t>("a: " + a);}</a:t>
            </a:r>
          </a:p>
          <a:p>
            <a:r>
              <a:rPr lang="en-US" dirty="0"/>
              <a:t>void test(</a:t>
            </a:r>
            <a:r>
              <a:rPr lang="en-US" dirty="0" err="1"/>
              <a:t>int</a:t>
            </a:r>
            <a:r>
              <a:rPr lang="en-US" dirty="0"/>
              <a:t> a, </a:t>
            </a:r>
            <a:r>
              <a:rPr lang="en-US" dirty="0" err="1"/>
              <a:t>int</a:t>
            </a:r>
            <a:r>
              <a:rPr lang="en-US" dirty="0"/>
              <a:t> b) {</a:t>
            </a:r>
          </a:p>
          <a:p>
            <a:r>
              <a:rPr lang="en-US" dirty="0" err="1"/>
              <a:t>System.out.println</a:t>
            </a:r>
            <a:r>
              <a:rPr lang="en-US" dirty="0"/>
              <a:t>("a and b: " + a + " " + b);}</a:t>
            </a:r>
          </a:p>
          <a:p>
            <a:r>
              <a:rPr lang="en-US" dirty="0"/>
              <a:t>double test(double a) {</a:t>
            </a:r>
          </a:p>
          <a:p>
            <a:r>
              <a:rPr lang="en-US" dirty="0" err="1"/>
              <a:t>System.out.println</a:t>
            </a:r>
            <a:r>
              <a:rPr lang="en-US" dirty="0"/>
              <a:t>("double a: " + a);</a:t>
            </a:r>
          </a:p>
          <a:p>
            <a:r>
              <a:rPr lang="en-US" dirty="0"/>
              <a:t>return a*a;</a:t>
            </a:r>
          </a:p>
          <a:p>
            <a:r>
              <a:rPr lang="en-US" dirty="0"/>
              <a:t> }</a:t>
            </a:r>
          </a:p>
          <a:p>
            <a:r>
              <a:rPr lang="en-US"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p>
        </p:txBody>
      </p:sp>
      <p:sp>
        <p:nvSpPr>
          <p:cNvPr id="3" name="Content Placeholder 2"/>
          <p:cNvSpPr>
            <a:spLocks noGrp="1"/>
          </p:cNvSpPr>
          <p:nvPr>
            <p:ph sz="quarter" idx="1"/>
          </p:nvPr>
        </p:nvSpPr>
        <p:spPr/>
        <p:txBody>
          <a:bodyPr>
            <a:normAutofit fontScale="92500" lnSpcReduction="10000"/>
          </a:bodyPr>
          <a:lstStyle/>
          <a:p>
            <a:r>
              <a:rPr lang="en-US" dirty="0"/>
              <a:t>class Overload {</a:t>
            </a:r>
          </a:p>
          <a:p>
            <a:r>
              <a:rPr lang="en-US" dirty="0"/>
              <a:t>public static void main(String </a:t>
            </a:r>
            <a:r>
              <a:rPr lang="en-US" dirty="0" err="1"/>
              <a:t>args</a:t>
            </a:r>
            <a:r>
              <a:rPr lang="en-US" dirty="0"/>
              <a:t>[]) {</a:t>
            </a:r>
          </a:p>
          <a:p>
            <a:r>
              <a:rPr lang="en-US" dirty="0" err="1"/>
              <a:t>OverloadDemo</a:t>
            </a:r>
            <a:r>
              <a:rPr lang="en-US" dirty="0"/>
              <a:t> ob = new </a:t>
            </a:r>
            <a:r>
              <a:rPr lang="en-US" dirty="0" err="1"/>
              <a:t>OverloadDemo</a:t>
            </a:r>
            <a:r>
              <a:rPr lang="en-US" dirty="0"/>
              <a:t>();</a:t>
            </a:r>
          </a:p>
          <a:p>
            <a:r>
              <a:rPr lang="en-US" dirty="0"/>
              <a:t>double result;</a:t>
            </a:r>
          </a:p>
          <a:p>
            <a:r>
              <a:rPr lang="en-US" dirty="0" err="1"/>
              <a:t>ob.test</a:t>
            </a:r>
            <a:r>
              <a:rPr lang="en-US" dirty="0"/>
              <a:t>();</a:t>
            </a:r>
          </a:p>
          <a:p>
            <a:r>
              <a:rPr lang="en-US" dirty="0" err="1"/>
              <a:t>ob.test</a:t>
            </a:r>
            <a:r>
              <a:rPr lang="en-US" dirty="0"/>
              <a:t>(10);</a:t>
            </a:r>
          </a:p>
          <a:p>
            <a:r>
              <a:rPr lang="en-US" dirty="0" err="1"/>
              <a:t>ob.test</a:t>
            </a:r>
            <a:r>
              <a:rPr lang="en-US" dirty="0"/>
              <a:t>(10, 20);</a:t>
            </a:r>
          </a:p>
          <a:p>
            <a:r>
              <a:rPr lang="en-US" dirty="0"/>
              <a:t>result = </a:t>
            </a:r>
            <a:r>
              <a:rPr lang="en-US" dirty="0" err="1"/>
              <a:t>ob.test</a:t>
            </a:r>
            <a:r>
              <a:rPr lang="en-US" dirty="0"/>
              <a:t>(123.25);</a:t>
            </a:r>
          </a:p>
          <a:p>
            <a:r>
              <a:rPr lang="en-US" dirty="0" err="1"/>
              <a:t>System.out.println</a:t>
            </a:r>
            <a:r>
              <a:rPr lang="en-US" dirty="0"/>
              <a:t>("Result of </a:t>
            </a:r>
            <a:r>
              <a:rPr lang="en-US" dirty="0" err="1"/>
              <a:t>ob.test</a:t>
            </a:r>
            <a:r>
              <a:rPr lang="en-US" dirty="0"/>
              <a:t>(123.25): " + result);</a:t>
            </a:r>
          </a:p>
          <a:p>
            <a:r>
              <a:rPr lang="en-US" dirty="0"/>
              <a:t>}</a:t>
            </a:r>
          </a:p>
          <a:p>
            <a:r>
              <a:rPr lang="en-US" dirty="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methods</a:t>
            </a:r>
          </a:p>
        </p:txBody>
      </p:sp>
      <p:sp>
        <p:nvSpPr>
          <p:cNvPr id="3" name="Content Placeholder 2"/>
          <p:cNvSpPr>
            <a:spLocks noGrp="1"/>
          </p:cNvSpPr>
          <p:nvPr>
            <p:ph sz="quarter" idx="1"/>
          </p:nvPr>
        </p:nvSpPr>
        <p:spPr>
          <a:xfrm>
            <a:off x="914400" y="1447800"/>
            <a:ext cx="7772400" cy="5181600"/>
          </a:xfrm>
        </p:spPr>
        <p:txBody>
          <a:bodyPr>
            <a:normAutofit fontScale="77500" lnSpcReduction="20000"/>
          </a:bodyPr>
          <a:lstStyle/>
          <a:p>
            <a:r>
              <a:rPr lang="en-US" dirty="0"/>
              <a:t>This is the general form of a method:</a:t>
            </a:r>
          </a:p>
          <a:p>
            <a:pPr lvl="1">
              <a:buNone/>
            </a:pPr>
            <a:r>
              <a:rPr lang="en-US" dirty="0"/>
              <a:t>type name(parameter-list) {</a:t>
            </a:r>
          </a:p>
          <a:p>
            <a:pPr lvl="1">
              <a:buNone/>
            </a:pPr>
            <a:r>
              <a:rPr lang="en-US" dirty="0"/>
              <a:t>// body of method</a:t>
            </a:r>
          </a:p>
          <a:p>
            <a:pPr lvl="1">
              <a:buNone/>
            </a:pPr>
            <a:r>
              <a:rPr lang="en-US" dirty="0"/>
              <a:t>}</a:t>
            </a:r>
          </a:p>
          <a:p>
            <a:r>
              <a:rPr lang="en-US" dirty="0"/>
              <a:t>Here, type specifies the type of data returned by the method. This can be any valid type, including class types that you create. </a:t>
            </a:r>
          </a:p>
          <a:p>
            <a:r>
              <a:rPr lang="en-US" dirty="0"/>
              <a:t>If the method does not return a value, its return type must be </a:t>
            </a:r>
            <a:r>
              <a:rPr lang="en-US" b="1" dirty="0"/>
              <a:t>void</a:t>
            </a:r>
            <a:r>
              <a:rPr lang="en-US" dirty="0"/>
              <a:t>. </a:t>
            </a:r>
          </a:p>
          <a:p>
            <a:r>
              <a:rPr lang="en-US" dirty="0"/>
              <a:t>The name of the method is specified by name. This can be any legal identifier other than those already used by other items within the current scope. </a:t>
            </a:r>
          </a:p>
          <a:p>
            <a:r>
              <a:rPr lang="en-US" dirty="0"/>
              <a:t>The parameter-list is a sequence of type and identifier pairs separated by commas. Parameters are essentially variables that receive the value of the arguments passed to the method when it is called. If the method has no parameters, then the parameter list will be empty.</a:t>
            </a:r>
          </a:p>
          <a:p>
            <a:r>
              <a:rPr lang="en-US" dirty="0"/>
              <a:t>Methods that have a return type other than void return a value to the calling routine using the following form of the return statement:</a:t>
            </a:r>
          </a:p>
          <a:p>
            <a:pPr lvl="1">
              <a:buNone/>
            </a:pPr>
            <a:r>
              <a:rPr lang="en-US" dirty="0"/>
              <a:t>return value;</a:t>
            </a:r>
          </a:p>
          <a:p>
            <a:r>
              <a:rPr lang="en-US" dirty="0" err="1"/>
              <a:t>Here,value</a:t>
            </a:r>
            <a:r>
              <a:rPr lang="en-US" dirty="0"/>
              <a:t> is the value returned.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p>
        </p:txBody>
      </p:sp>
      <p:sp>
        <p:nvSpPr>
          <p:cNvPr id="3" name="Content Placeholder 2"/>
          <p:cNvSpPr>
            <a:spLocks noGrp="1"/>
          </p:cNvSpPr>
          <p:nvPr>
            <p:ph sz="quarter" idx="1"/>
          </p:nvPr>
        </p:nvSpPr>
        <p:spPr>
          <a:xfrm>
            <a:off x="914400" y="1447800"/>
            <a:ext cx="7772400" cy="5410200"/>
          </a:xfrm>
        </p:spPr>
        <p:txBody>
          <a:bodyPr>
            <a:normAutofit/>
          </a:bodyPr>
          <a:lstStyle/>
          <a:p>
            <a:r>
              <a:rPr lang="en-US" dirty="0"/>
              <a:t>class Box {</a:t>
            </a:r>
          </a:p>
          <a:p>
            <a:r>
              <a:rPr lang="en-US" dirty="0"/>
              <a:t>double width;</a:t>
            </a:r>
          </a:p>
          <a:p>
            <a:r>
              <a:rPr lang="en-US" dirty="0"/>
              <a:t>double height;</a:t>
            </a:r>
          </a:p>
          <a:p>
            <a:r>
              <a:rPr lang="en-US" dirty="0"/>
              <a:t>double depth;</a:t>
            </a:r>
          </a:p>
          <a:p>
            <a:r>
              <a:rPr lang="en-US" dirty="0"/>
              <a:t>void volume() {</a:t>
            </a:r>
          </a:p>
          <a:p>
            <a:r>
              <a:rPr lang="en-US" dirty="0" err="1"/>
              <a:t>System.out.print</a:t>
            </a:r>
            <a:r>
              <a:rPr lang="en-US" dirty="0"/>
              <a:t>("Volume is ");</a:t>
            </a:r>
          </a:p>
          <a:p>
            <a:r>
              <a:rPr lang="en-US" dirty="0" err="1"/>
              <a:t>System.out.println</a:t>
            </a:r>
            <a:r>
              <a:rPr lang="en-US" dirty="0"/>
              <a:t>(width * height * depth);</a:t>
            </a:r>
          </a:p>
          <a:p>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p>
        </p:txBody>
      </p:sp>
      <p:sp>
        <p:nvSpPr>
          <p:cNvPr id="3" name="Content Placeholder 2"/>
          <p:cNvSpPr>
            <a:spLocks noGrp="1"/>
          </p:cNvSpPr>
          <p:nvPr>
            <p:ph sz="quarter" idx="1"/>
          </p:nvPr>
        </p:nvSpPr>
        <p:spPr>
          <a:xfrm>
            <a:off x="914400" y="1447800"/>
            <a:ext cx="7772400" cy="5181600"/>
          </a:xfrm>
        </p:spPr>
        <p:txBody>
          <a:bodyPr>
            <a:normAutofit fontScale="92500" lnSpcReduction="20000"/>
          </a:bodyPr>
          <a:lstStyle/>
          <a:p>
            <a:r>
              <a:rPr lang="en-US" dirty="0"/>
              <a:t>class BoxDemo3 {</a:t>
            </a:r>
          </a:p>
          <a:p>
            <a:r>
              <a:rPr lang="en-US" dirty="0"/>
              <a:t>public static void main(String </a:t>
            </a:r>
            <a:r>
              <a:rPr lang="en-US" dirty="0" err="1"/>
              <a:t>args</a:t>
            </a:r>
            <a:r>
              <a:rPr lang="en-US" dirty="0"/>
              <a:t>[]) {</a:t>
            </a:r>
          </a:p>
          <a:p>
            <a:r>
              <a:rPr lang="en-US" dirty="0"/>
              <a:t>Box mybox1 = new Box();</a:t>
            </a:r>
          </a:p>
          <a:p>
            <a:r>
              <a:rPr lang="en-US" dirty="0"/>
              <a:t>Box mybox2 = new Box();</a:t>
            </a:r>
          </a:p>
          <a:p>
            <a:r>
              <a:rPr lang="en-US" dirty="0"/>
              <a:t>mybox1.width = 10;</a:t>
            </a:r>
          </a:p>
          <a:p>
            <a:r>
              <a:rPr lang="en-US" dirty="0"/>
              <a:t>mybox1.height = 20;</a:t>
            </a:r>
          </a:p>
          <a:p>
            <a:r>
              <a:rPr lang="en-US" dirty="0"/>
              <a:t>mybox1.depth = 15;</a:t>
            </a:r>
          </a:p>
          <a:p>
            <a:r>
              <a:rPr lang="en-US" dirty="0"/>
              <a:t>mybox2.width = 3;</a:t>
            </a:r>
          </a:p>
          <a:p>
            <a:r>
              <a:rPr lang="en-US" dirty="0"/>
              <a:t>mybox2.height = 6;</a:t>
            </a:r>
          </a:p>
          <a:p>
            <a:r>
              <a:rPr lang="en-US" dirty="0"/>
              <a:t>mybox2.depth = 9;</a:t>
            </a:r>
          </a:p>
          <a:p>
            <a:r>
              <a:rPr lang="en-US" dirty="0"/>
              <a:t>mybox1.volume();</a:t>
            </a:r>
          </a:p>
          <a:p>
            <a:r>
              <a:rPr lang="en-US" dirty="0"/>
              <a:t>mybox2.volume();</a:t>
            </a:r>
          </a:p>
          <a:p>
            <a:r>
              <a:rPr lang="en-US" dirty="0"/>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Advantage of Method</a:t>
            </a:r>
          </a:p>
          <a:p>
            <a:pPr lvl="1">
              <a:buNone/>
            </a:pPr>
            <a:r>
              <a:rPr lang="en-US" dirty="0"/>
              <a:t>Code Reusability</a:t>
            </a:r>
          </a:p>
          <a:p>
            <a:pPr lvl="1">
              <a:buNone/>
            </a:pPr>
            <a:r>
              <a:rPr lang="en-US" dirty="0"/>
              <a:t>Code Optimization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Returning a Value</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fontScale="92500" lnSpcReduction="10000"/>
          </a:bodyPr>
          <a:lstStyle/>
          <a:p>
            <a:r>
              <a:rPr lang="en-US" dirty="0"/>
              <a:t>While the implementation of volume( )does move the computation of a box’s volume inside the Box class where it belongs, it is not the best way to do it. </a:t>
            </a:r>
          </a:p>
          <a:p>
            <a:r>
              <a:rPr lang="en-US" dirty="0"/>
              <a:t>For example, what if another part of your program wanted to know the volume of a box, but not display its value? </a:t>
            </a:r>
          </a:p>
          <a:p>
            <a:r>
              <a:rPr lang="en-US" dirty="0"/>
              <a:t>A better way to implement volume( )is to have it compute the volume of the box and return the result to the caller.</a:t>
            </a:r>
          </a:p>
          <a:p>
            <a:r>
              <a:rPr lang="en-US" dirty="0"/>
              <a:t>As you can see, when volume( )is called, it is put on the right side of an assignment statement. On the left is a variable, in this case </a:t>
            </a:r>
            <a:r>
              <a:rPr lang="en-US" dirty="0" err="1"/>
              <a:t>vol</a:t>
            </a:r>
            <a:r>
              <a:rPr lang="en-US" dirty="0"/>
              <a:t>, that will receive the value returned by volume( ). Thus, after</a:t>
            </a:r>
          </a:p>
          <a:p>
            <a:pPr>
              <a:buNone/>
            </a:pPr>
            <a:r>
              <a:rPr lang="en-US" dirty="0"/>
              <a:t>	</a:t>
            </a:r>
            <a:r>
              <a:rPr lang="en-US" dirty="0" err="1"/>
              <a:t>vol</a:t>
            </a:r>
            <a:r>
              <a:rPr lang="en-US" dirty="0"/>
              <a:t> = mybox1.volume();</a:t>
            </a:r>
          </a:p>
          <a:p>
            <a:pPr>
              <a:buNone/>
            </a:pPr>
            <a:r>
              <a:rPr lang="en-US" dirty="0"/>
              <a:t>	executes, the value ofmybox1.volume( )is 3,000 and this value then is stored in vol.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Returning a Value</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a:bodyPr>
          <a:lstStyle/>
          <a:p>
            <a:r>
              <a:rPr lang="en-US" dirty="0"/>
              <a:t>There are two important things to understand about returning values:</a:t>
            </a:r>
          </a:p>
          <a:p>
            <a:r>
              <a:rPr lang="en-US" dirty="0"/>
              <a:t>The type of data returned by a method must be compatible with the return type specified by the method. For example, if the return type of some method is </a:t>
            </a:r>
            <a:r>
              <a:rPr lang="en-US" dirty="0" err="1"/>
              <a:t>boolean</a:t>
            </a:r>
            <a:r>
              <a:rPr lang="en-US" dirty="0"/>
              <a:t>, you could not return an integer.</a:t>
            </a:r>
          </a:p>
          <a:p>
            <a:r>
              <a:rPr lang="en-US" dirty="0"/>
              <a:t>The variable receiving the value returned by a method (such as </a:t>
            </a:r>
            <a:r>
              <a:rPr lang="en-US" dirty="0" err="1"/>
              <a:t>vol</a:t>
            </a:r>
            <a:r>
              <a:rPr lang="en-US" dirty="0"/>
              <a:t>, in this case) must also be compatible with the return type specified for the method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p>
        </p:txBody>
      </p:sp>
      <p:sp>
        <p:nvSpPr>
          <p:cNvPr id="3" name="Content Placeholder 2"/>
          <p:cNvSpPr>
            <a:spLocks noGrp="1"/>
          </p:cNvSpPr>
          <p:nvPr>
            <p:ph sz="quarter" idx="1"/>
          </p:nvPr>
        </p:nvSpPr>
        <p:spPr>
          <a:xfrm>
            <a:off x="914400" y="1447800"/>
            <a:ext cx="7772400" cy="5410200"/>
          </a:xfrm>
        </p:spPr>
        <p:txBody>
          <a:bodyPr>
            <a:normAutofit/>
          </a:bodyPr>
          <a:lstStyle/>
          <a:p>
            <a:r>
              <a:rPr lang="en-US" dirty="0"/>
              <a:t>class Box {</a:t>
            </a:r>
          </a:p>
          <a:p>
            <a:r>
              <a:rPr lang="en-US" dirty="0"/>
              <a:t>double width;</a:t>
            </a:r>
          </a:p>
          <a:p>
            <a:r>
              <a:rPr lang="en-US" dirty="0"/>
              <a:t>double height;</a:t>
            </a:r>
          </a:p>
          <a:p>
            <a:r>
              <a:rPr lang="en-US" dirty="0"/>
              <a:t>double depth;</a:t>
            </a:r>
          </a:p>
          <a:p>
            <a:r>
              <a:rPr lang="en-US" dirty="0"/>
              <a:t>double volume() {</a:t>
            </a:r>
          </a:p>
          <a:p>
            <a:r>
              <a:rPr lang="en-US" dirty="0"/>
              <a:t>return width * height * depth;</a:t>
            </a:r>
          </a:p>
          <a:p>
            <a:r>
              <a:rPr lang="en-US" dirty="0"/>
              <a:t>}}</a:t>
            </a:r>
          </a:p>
          <a:p>
            <a:r>
              <a:rPr lang="en-US" dirty="0"/>
              <a:t>class BoxDemo4 {</a:t>
            </a:r>
          </a:p>
          <a:p>
            <a:r>
              <a:rPr lang="en-US" dirty="0"/>
              <a:t>public static void main(String </a:t>
            </a:r>
            <a:r>
              <a:rPr lang="en-US" dirty="0" err="1"/>
              <a:t>args</a:t>
            </a:r>
            <a:r>
              <a:rPr lang="en-US" dirty="0"/>
              <a:t>[]) {</a:t>
            </a:r>
          </a:p>
          <a:p>
            <a:r>
              <a:rPr lang="en-US" dirty="0"/>
              <a:t>Box mybox1 = new Box();</a:t>
            </a:r>
          </a:p>
          <a:p>
            <a:r>
              <a:rPr lang="en-US" dirty="0"/>
              <a:t>Box mybox2 = new Box();</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626</TotalTime>
  <Words>2424</Words>
  <Application>Microsoft Office PowerPoint</Application>
  <PresentationFormat>On-screen Show (4:3)</PresentationFormat>
  <Paragraphs>220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Franklin Gothic Book</vt:lpstr>
      <vt:lpstr>Perpetua</vt:lpstr>
      <vt:lpstr>Wingdings 2</vt:lpstr>
      <vt:lpstr>Equity</vt:lpstr>
      <vt:lpstr>PROGRAMMING IN JAVA</vt:lpstr>
      <vt:lpstr>PowerPoint Presentation</vt:lpstr>
      <vt:lpstr>Using methods</vt:lpstr>
      <vt:lpstr>Program</vt:lpstr>
      <vt:lpstr>Program</vt:lpstr>
      <vt:lpstr>PowerPoint Presentation</vt:lpstr>
      <vt:lpstr>Returning a Value </vt:lpstr>
      <vt:lpstr>Returning a Value </vt:lpstr>
      <vt:lpstr>Program</vt:lpstr>
      <vt:lpstr>Program</vt:lpstr>
      <vt:lpstr>Adding a Method That Takes Parameters</vt:lpstr>
      <vt:lpstr>Adding a Method That Takes Parameters</vt:lpstr>
      <vt:lpstr>Program</vt:lpstr>
      <vt:lpstr>Program</vt:lpstr>
      <vt:lpstr>How Arguments are Passed to a Method</vt:lpstr>
      <vt:lpstr>How Arguments are Passed to a Method</vt:lpstr>
      <vt:lpstr>Static methods and variables</vt:lpstr>
      <vt:lpstr>Static methods and variables</vt:lpstr>
      <vt:lpstr>Program</vt:lpstr>
      <vt:lpstr>Program</vt:lpstr>
      <vt:lpstr>Overloading a method</vt:lpstr>
      <vt:lpstr>Overloading a method</vt:lpstr>
      <vt:lpstr>Program</vt:lpstr>
      <vt:lpstr>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Surbhi</dc:creator>
  <cp:lastModifiedBy>Surbhi Sharma</cp:lastModifiedBy>
  <cp:revision>60</cp:revision>
  <dcterms:created xsi:type="dcterms:W3CDTF">2017-02-06T19:06:23Z</dcterms:created>
  <dcterms:modified xsi:type="dcterms:W3CDTF">2024-09-02T04:08:39Z</dcterms:modified>
</cp:coreProperties>
</file>