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8" r:id="rId4"/>
    <p:sldId id="259" r:id="rId5"/>
    <p:sldId id="260" r:id="rId6"/>
    <p:sldId id="261" r:id="rId7"/>
    <p:sldId id="269" r:id="rId8"/>
    <p:sldId id="270" r:id="rId9"/>
    <p:sldId id="263" r:id="rId10"/>
    <p:sldId id="268" r:id="rId11"/>
    <p:sldId id="271" r:id="rId12"/>
    <p:sldId id="272" r:id="rId13"/>
    <p:sldId id="273" r:id="rId14"/>
    <p:sldId id="274" r:id="rId15"/>
    <p:sldId id="275" r:id="rId16"/>
    <p:sldId id="276" r:id="rId17"/>
    <p:sldId id="277" r:id="rId18"/>
    <p:sldId id="278" r:id="rId19"/>
    <p:sldId id="267"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AAEC188-70B1-4BEF-9E7B-600858F41CF8}"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78E514F-751B-4645-AF68-0BBF54B7507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AEC188-70B1-4BEF-9E7B-600858F41CF8}"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E514F-751B-4645-AF68-0BBF54B75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AEC188-70B1-4BEF-9E7B-600858F41CF8}"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E514F-751B-4645-AF68-0BBF54B75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AAEC188-70B1-4BEF-9E7B-600858F41CF8}"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E514F-751B-4645-AF68-0BBF54B7507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AAEC188-70B1-4BEF-9E7B-600858F41CF8}"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78E514F-751B-4645-AF68-0BBF54B750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AAEC188-70B1-4BEF-9E7B-600858F41CF8}"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E514F-751B-4645-AF68-0BBF54B7507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AAEC188-70B1-4BEF-9E7B-600858F41CF8}"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E514F-751B-4645-AF68-0BBF54B7507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AAEC188-70B1-4BEF-9E7B-600858F41CF8}"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E514F-751B-4645-AF68-0BBF54B75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C188-70B1-4BEF-9E7B-600858F41CF8}"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E514F-751B-4645-AF68-0BBF54B75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AEC188-70B1-4BEF-9E7B-600858F41CF8}"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E514F-751B-4645-AF68-0BBF54B7507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AAEC188-70B1-4BEF-9E7B-600858F41CF8}"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78E514F-751B-4645-AF68-0BBF54B7507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AAEC188-70B1-4BEF-9E7B-600858F41CF8}"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78E514F-751B-4645-AF68-0BBF54B75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this Keyword</a:t>
            </a:r>
          </a:p>
        </p:txBody>
      </p:sp>
      <p:sp>
        <p:nvSpPr>
          <p:cNvPr id="3" name="Content Placeholder 2"/>
          <p:cNvSpPr>
            <a:spLocks noGrp="1"/>
          </p:cNvSpPr>
          <p:nvPr>
            <p:ph sz="quarter" idx="1"/>
          </p:nvPr>
        </p:nvSpPr>
        <p:spPr>
          <a:xfrm>
            <a:off x="914400" y="1447800"/>
            <a:ext cx="7772400" cy="5181600"/>
          </a:xfrm>
        </p:spPr>
        <p:txBody>
          <a:bodyPr>
            <a:normAutofit/>
          </a:bodyPr>
          <a:lstStyle/>
          <a:p>
            <a:r>
              <a:rPr lang="en-US" dirty="0"/>
              <a:t>Usage of java this keyword</a:t>
            </a:r>
          </a:p>
          <a:p>
            <a:pPr lvl="1"/>
            <a:r>
              <a:rPr lang="en-US" dirty="0"/>
              <a:t>Here is given the 6 usage of java this keyword.</a:t>
            </a:r>
          </a:p>
          <a:p>
            <a:pPr lvl="2"/>
            <a:r>
              <a:rPr lang="en-US" dirty="0"/>
              <a:t>this can be used to refer current class instance variable.</a:t>
            </a:r>
          </a:p>
          <a:p>
            <a:pPr lvl="2"/>
            <a:r>
              <a:rPr lang="en-US" dirty="0"/>
              <a:t>this can be used to invoke current class method (implicitly)</a:t>
            </a:r>
          </a:p>
          <a:p>
            <a:pPr lvl="2"/>
            <a:r>
              <a:rPr lang="en-US" dirty="0"/>
              <a:t>this() can be used to invoke current class constructor.</a:t>
            </a:r>
          </a:p>
          <a:p>
            <a:pPr lvl="2"/>
            <a:r>
              <a:rPr lang="en-US" dirty="0"/>
              <a:t>this can be passed as an argument in the method call.</a:t>
            </a:r>
          </a:p>
          <a:p>
            <a:pPr lvl="2"/>
            <a:r>
              <a:rPr lang="en-US" dirty="0"/>
              <a:t>this can be passed as argument in the constructor call.</a:t>
            </a:r>
          </a:p>
          <a:p>
            <a:pPr lvl="2"/>
            <a:r>
              <a:rPr lang="en-US" dirty="0"/>
              <a:t>this can be used to return the current class instance from the method.</a:t>
            </a:r>
          </a:p>
          <a:p>
            <a:pPr lvl="1">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to refer current class instance variable</a:t>
            </a:r>
          </a:p>
        </p:txBody>
      </p:sp>
      <p:sp>
        <p:nvSpPr>
          <p:cNvPr id="3" name="Content Placeholder 2"/>
          <p:cNvSpPr>
            <a:spLocks noGrp="1"/>
          </p:cNvSpPr>
          <p:nvPr>
            <p:ph sz="quarter" idx="1"/>
          </p:nvPr>
        </p:nvSpPr>
        <p:spPr>
          <a:xfrm>
            <a:off x="914400" y="1447800"/>
            <a:ext cx="7772400" cy="5410200"/>
          </a:xfrm>
        </p:spPr>
        <p:txBody>
          <a:bodyPr>
            <a:normAutofit fontScale="62500" lnSpcReduction="20000"/>
          </a:bodyPr>
          <a:lstStyle/>
          <a:p>
            <a:r>
              <a:rPr lang="en-US" dirty="0"/>
              <a:t>The this keyword can be used to refer current class instance variable. If there is ambiguity between the instance variables and parameters, this keyword resolves the problem of ambiguity.</a:t>
            </a:r>
          </a:p>
          <a:p>
            <a:r>
              <a:rPr lang="en-US" dirty="0"/>
              <a:t>Understanding the problem without this keyword</a:t>
            </a:r>
          </a:p>
          <a:p>
            <a:r>
              <a:rPr lang="en-US" b="1" dirty="0"/>
              <a:t>class</a:t>
            </a:r>
            <a:r>
              <a:rPr lang="en-US" dirty="0"/>
              <a:t> Student{  </a:t>
            </a:r>
          </a:p>
          <a:p>
            <a:r>
              <a:rPr lang="en-US" b="1" dirty="0" err="1"/>
              <a:t>int</a:t>
            </a:r>
            <a:r>
              <a:rPr lang="en-US" dirty="0"/>
              <a:t> </a:t>
            </a:r>
            <a:r>
              <a:rPr lang="en-US" dirty="0" err="1"/>
              <a:t>rollno</a:t>
            </a:r>
            <a:r>
              <a:rPr lang="en-US" dirty="0"/>
              <a:t>;  </a:t>
            </a:r>
          </a:p>
          <a:p>
            <a:r>
              <a:rPr lang="en-US" dirty="0"/>
              <a:t>String name;  </a:t>
            </a:r>
          </a:p>
          <a:p>
            <a:r>
              <a:rPr lang="en-US" b="1" dirty="0"/>
              <a:t>float</a:t>
            </a:r>
            <a:r>
              <a:rPr lang="en-US" dirty="0"/>
              <a:t> fee;  </a:t>
            </a:r>
          </a:p>
          <a:p>
            <a:r>
              <a:rPr lang="en-US" dirty="0"/>
              <a:t>Student(</a:t>
            </a:r>
            <a:r>
              <a:rPr lang="en-US" b="1" dirty="0" err="1"/>
              <a:t>int</a:t>
            </a:r>
            <a:r>
              <a:rPr lang="en-US" dirty="0"/>
              <a:t> </a:t>
            </a:r>
            <a:r>
              <a:rPr lang="en-US" dirty="0" err="1"/>
              <a:t>rollno,String</a:t>
            </a:r>
            <a:r>
              <a:rPr lang="en-US" dirty="0"/>
              <a:t> </a:t>
            </a:r>
            <a:r>
              <a:rPr lang="en-US" dirty="0" err="1"/>
              <a:t>name,</a:t>
            </a:r>
            <a:r>
              <a:rPr lang="en-US" b="1" dirty="0" err="1"/>
              <a:t>float</a:t>
            </a:r>
            <a:r>
              <a:rPr lang="en-US" dirty="0"/>
              <a:t> fee){  </a:t>
            </a:r>
          </a:p>
          <a:p>
            <a:r>
              <a:rPr lang="en-US" dirty="0" err="1"/>
              <a:t>rollno</a:t>
            </a:r>
            <a:r>
              <a:rPr lang="en-US" dirty="0"/>
              <a:t>=</a:t>
            </a:r>
            <a:r>
              <a:rPr lang="en-US" dirty="0" err="1"/>
              <a:t>rollno</a:t>
            </a:r>
            <a:r>
              <a:rPr lang="en-US" dirty="0"/>
              <a:t>;  </a:t>
            </a:r>
          </a:p>
          <a:p>
            <a:r>
              <a:rPr lang="en-US" dirty="0"/>
              <a:t>name=name;  </a:t>
            </a:r>
          </a:p>
          <a:p>
            <a:r>
              <a:rPr lang="en-US" dirty="0"/>
              <a:t>fee=fee;  </a:t>
            </a:r>
          </a:p>
          <a:p>
            <a:r>
              <a:rPr lang="en-US" dirty="0"/>
              <a:t>}  </a:t>
            </a:r>
          </a:p>
          <a:p>
            <a:r>
              <a:rPr lang="en-US" b="1" dirty="0"/>
              <a:t>void</a:t>
            </a:r>
            <a:r>
              <a:rPr lang="en-US" dirty="0"/>
              <a:t> display(){</a:t>
            </a:r>
            <a:r>
              <a:rPr lang="en-US" dirty="0" err="1"/>
              <a:t>System.out.println</a:t>
            </a:r>
            <a:r>
              <a:rPr lang="en-US" dirty="0"/>
              <a:t>(</a:t>
            </a:r>
            <a:r>
              <a:rPr lang="en-US" dirty="0" err="1"/>
              <a:t>rollno</a:t>
            </a:r>
            <a:r>
              <a:rPr lang="en-US" dirty="0"/>
              <a:t>+" "+name+" "+fee);}  }  </a:t>
            </a:r>
          </a:p>
          <a:p>
            <a:r>
              <a:rPr lang="en-US" b="1" dirty="0"/>
              <a:t>class</a:t>
            </a:r>
            <a:r>
              <a:rPr lang="en-US" dirty="0"/>
              <a:t> TestThis1{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Student s1=</a:t>
            </a:r>
            <a:r>
              <a:rPr lang="en-US" b="1" dirty="0"/>
              <a:t>new</a:t>
            </a:r>
            <a:r>
              <a:rPr lang="en-US" dirty="0"/>
              <a:t> Student(111,"ankit",5000f);  </a:t>
            </a:r>
          </a:p>
          <a:p>
            <a:r>
              <a:rPr lang="en-US" dirty="0"/>
              <a:t>Student s2=</a:t>
            </a:r>
            <a:r>
              <a:rPr lang="en-US" b="1" dirty="0"/>
              <a:t>new</a:t>
            </a:r>
            <a:r>
              <a:rPr lang="en-US" dirty="0"/>
              <a:t> Student(112,"sumit",6000f);  </a:t>
            </a:r>
          </a:p>
          <a:p>
            <a:r>
              <a:rPr lang="en-US" dirty="0"/>
              <a:t>s1.display();  </a:t>
            </a:r>
          </a:p>
          <a:p>
            <a:r>
              <a:rPr lang="en-US" dirty="0"/>
              <a:t>s2.display();  </a:t>
            </a:r>
          </a:p>
          <a:p>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to refer current class instance variable</a:t>
            </a:r>
          </a:p>
        </p:txBody>
      </p:sp>
      <p:sp>
        <p:nvSpPr>
          <p:cNvPr id="3" name="Content Placeholder 2"/>
          <p:cNvSpPr>
            <a:spLocks noGrp="1"/>
          </p:cNvSpPr>
          <p:nvPr>
            <p:ph sz="quarter" idx="1"/>
          </p:nvPr>
        </p:nvSpPr>
        <p:spPr>
          <a:xfrm>
            <a:off x="914400" y="1447800"/>
            <a:ext cx="7772400" cy="5410200"/>
          </a:xfrm>
        </p:spPr>
        <p:txBody>
          <a:bodyPr>
            <a:normAutofit fontScale="62500" lnSpcReduction="20000"/>
          </a:bodyPr>
          <a:lstStyle/>
          <a:p>
            <a:r>
              <a:rPr lang="en-US" dirty="0"/>
              <a:t>In the above example, parameters (formal arguments) and instance variables are same. So, we are using this keyword to distinguish local variable and instance variable.</a:t>
            </a:r>
          </a:p>
          <a:p>
            <a:r>
              <a:rPr lang="en-US" dirty="0"/>
              <a:t>Solution of the above problem by this keyword</a:t>
            </a:r>
          </a:p>
          <a:p>
            <a:r>
              <a:rPr lang="en-US" b="1" dirty="0"/>
              <a:t>class</a:t>
            </a:r>
            <a:r>
              <a:rPr lang="en-US" dirty="0"/>
              <a:t> Student{  </a:t>
            </a:r>
          </a:p>
          <a:p>
            <a:r>
              <a:rPr lang="en-US" b="1" dirty="0" err="1"/>
              <a:t>int</a:t>
            </a:r>
            <a:r>
              <a:rPr lang="en-US" dirty="0"/>
              <a:t> </a:t>
            </a:r>
            <a:r>
              <a:rPr lang="en-US" dirty="0" err="1"/>
              <a:t>rollno</a:t>
            </a:r>
            <a:r>
              <a:rPr lang="en-US" dirty="0"/>
              <a:t>;  </a:t>
            </a:r>
          </a:p>
          <a:p>
            <a:r>
              <a:rPr lang="en-US" dirty="0"/>
              <a:t>String name;  </a:t>
            </a:r>
          </a:p>
          <a:p>
            <a:r>
              <a:rPr lang="en-US" b="1" dirty="0"/>
              <a:t>float</a:t>
            </a:r>
            <a:r>
              <a:rPr lang="en-US" dirty="0"/>
              <a:t> fee;  </a:t>
            </a:r>
          </a:p>
          <a:p>
            <a:r>
              <a:rPr lang="en-US" dirty="0"/>
              <a:t>Student(</a:t>
            </a:r>
            <a:r>
              <a:rPr lang="en-US" b="1" dirty="0" err="1"/>
              <a:t>int</a:t>
            </a:r>
            <a:r>
              <a:rPr lang="en-US" dirty="0"/>
              <a:t> </a:t>
            </a:r>
            <a:r>
              <a:rPr lang="en-US" dirty="0" err="1"/>
              <a:t>rollno,String</a:t>
            </a:r>
            <a:r>
              <a:rPr lang="en-US" dirty="0"/>
              <a:t> </a:t>
            </a:r>
            <a:r>
              <a:rPr lang="en-US" dirty="0" err="1"/>
              <a:t>name,</a:t>
            </a:r>
            <a:r>
              <a:rPr lang="en-US" b="1" dirty="0" err="1"/>
              <a:t>float</a:t>
            </a:r>
            <a:r>
              <a:rPr lang="en-US" dirty="0"/>
              <a:t> fee){  </a:t>
            </a:r>
          </a:p>
          <a:p>
            <a:r>
              <a:rPr lang="en-US" b="1" dirty="0" err="1"/>
              <a:t>this</a:t>
            </a:r>
            <a:r>
              <a:rPr lang="en-US" dirty="0" err="1"/>
              <a:t>.rollno</a:t>
            </a:r>
            <a:r>
              <a:rPr lang="en-US" dirty="0"/>
              <a:t>=</a:t>
            </a:r>
            <a:r>
              <a:rPr lang="en-US" dirty="0" err="1"/>
              <a:t>rollno</a:t>
            </a:r>
            <a:r>
              <a:rPr lang="en-US" dirty="0"/>
              <a:t>;  </a:t>
            </a:r>
          </a:p>
          <a:p>
            <a:r>
              <a:rPr lang="en-US" b="1" dirty="0"/>
              <a:t>this</a:t>
            </a:r>
            <a:r>
              <a:rPr lang="en-US" dirty="0"/>
              <a:t>.name=name;  </a:t>
            </a:r>
          </a:p>
          <a:p>
            <a:r>
              <a:rPr lang="en-US" b="1" dirty="0"/>
              <a:t>this</a:t>
            </a:r>
            <a:r>
              <a:rPr lang="en-US" dirty="0"/>
              <a:t>.fee=fee;  </a:t>
            </a:r>
          </a:p>
          <a:p>
            <a:r>
              <a:rPr lang="en-US" dirty="0"/>
              <a:t>}  </a:t>
            </a:r>
          </a:p>
          <a:p>
            <a:r>
              <a:rPr lang="en-US" b="1" dirty="0"/>
              <a:t>void</a:t>
            </a:r>
            <a:r>
              <a:rPr lang="en-US" dirty="0"/>
              <a:t> display(){</a:t>
            </a:r>
            <a:r>
              <a:rPr lang="en-US" dirty="0" err="1"/>
              <a:t>System.out.println</a:t>
            </a:r>
            <a:r>
              <a:rPr lang="en-US" dirty="0"/>
              <a:t>(</a:t>
            </a:r>
            <a:r>
              <a:rPr lang="en-US" dirty="0" err="1"/>
              <a:t>rollno</a:t>
            </a:r>
            <a:r>
              <a:rPr lang="en-US" dirty="0"/>
              <a:t>+" "+name+" "+fee);}  }  </a:t>
            </a:r>
          </a:p>
          <a:p>
            <a:r>
              <a:rPr lang="en-US" b="1" dirty="0"/>
              <a:t>class</a:t>
            </a:r>
            <a:r>
              <a:rPr lang="en-US" dirty="0"/>
              <a:t> TestThis2{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Student s1=</a:t>
            </a:r>
            <a:r>
              <a:rPr lang="en-US" b="1" dirty="0"/>
              <a:t>new</a:t>
            </a:r>
            <a:r>
              <a:rPr lang="en-US" dirty="0"/>
              <a:t> Student(111,"ankit",5000f);  </a:t>
            </a:r>
          </a:p>
          <a:p>
            <a:r>
              <a:rPr lang="en-US" dirty="0"/>
              <a:t>Student s2=</a:t>
            </a:r>
            <a:r>
              <a:rPr lang="en-US" b="1" dirty="0"/>
              <a:t>new</a:t>
            </a:r>
            <a:r>
              <a:rPr lang="en-US" dirty="0"/>
              <a:t> Student(112,"sumit",6000f);  </a:t>
            </a:r>
          </a:p>
          <a:p>
            <a:r>
              <a:rPr lang="en-US" dirty="0"/>
              <a:t>s1.display();  </a:t>
            </a:r>
          </a:p>
          <a:p>
            <a:r>
              <a:rPr lang="en-US" dirty="0"/>
              <a:t>s2.display();  </a:t>
            </a:r>
          </a:p>
          <a:p>
            <a:r>
              <a:rPr lang="en-US" dirty="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to invoke current class method</a:t>
            </a:r>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r>
              <a:rPr lang="en-US" dirty="0"/>
              <a:t>You may invoke the method of the current class by using the this keyword. If you don't use the this keyword, compiler automatically adds this keyword while invoking the method. Let's see the example</a:t>
            </a:r>
          </a:p>
          <a:p>
            <a:r>
              <a:rPr lang="en-US" b="1" dirty="0"/>
              <a:t>class</a:t>
            </a:r>
            <a:r>
              <a:rPr lang="en-US" dirty="0"/>
              <a:t> A{  </a:t>
            </a:r>
          </a:p>
          <a:p>
            <a:r>
              <a:rPr lang="en-US" b="1" dirty="0"/>
              <a:t>void</a:t>
            </a:r>
            <a:r>
              <a:rPr lang="en-US" dirty="0"/>
              <a:t> m(){</a:t>
            </a:r>
            <a:r>
              <a:rPr lang="en-US" dirty="0" err="1"/>
              <a:t>System.out.println</a:t>
            </a:r>
            <a:r>
              <a:rPr lang="en-US" dirty="0"/>
              <a:t>("hello m");}  </a:t>
            </a:r>
          </a:p>
          <a:p>
            <a:r>
              <a:rPr lang="en-US" b="1" dirty="0"/>
              <a:t>void</a:t>
            </a:r>
            <a:r>
              <a:rPr lang="en-US" dirty="0"/>
              <a:t> n(){  </a:t>
            </a:r>
          </a:p>
          <a:p>
            <a:r>
              <a:rPr lang="en-US" dirty="0" err="1"/>
              <a:t>System.out.println</a:t>
            </a:r>
            <a:r>
              <a:rPr lang="en-US" dirty="0"/>
              <a:t>("hello n");  </a:t>
            </a:r>
          </a:p>
          <a:p>
            <a:r>
              <a:rPr lang="en-US"/>
              <a:t>m</a:t>
            </a:r>
            <a:r>
              <a:rPr lang="en-US" dirty="0"/>
              <a:t>();//same as </a:t>
            </a:r>
            <a:r>
              <a:rPr lang="en-US" dirty="0" err="1"/>
              <a:t>this.m</a:t>
            </a:r>
            <a:r>
              <a:rPr lang="en-US" dirty="0"/>
              <a:t>()  </a:t>
            </a:r>
          </a:p>
          <a:p>
            <a:r>
              <a:rPr lang="en-US" b="1" dirty="0" err="1"/>
              <a:t>this</a:t>
            </a:r>
            <a:r>
              <a:rPr lang="en-US" dirty="0" err="1"/>
              <a:t>.m</a:t>
            </a:r>
            <a:r>
              <a:rPr lang="en-US" dirty="0"/>
              <a:t>();  </a:t>
            </a:r>
          </a:p>
          <a:p>
            <a:r>
              <a:rPr lang="en-US" dirty="0"/>
              <a:t>}  </a:t>
            </a:r>
          </a:p>
          <a:p>
            <a:r>
              <a:rPr lang="en-US" dirty="0"/>
              <a:t>}  </a:t>
            </a:r>
          </a:p>
          <a:p>
            <a:r>
              <a:rPr lang="en-US" b="1" dirty="0"/>
              <a:t>class</a:t>
            </a:r>
            <a:r>
              <a:rPr lang="en-US" dirty="0"/>
              <a:t> TestThis4{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A </a:t>
            </a:r>
            <a:r>
              <a:rPr lang="en-US" dirty="0" err="1"/>
              <a:t>a</a:t>
            </a:r>
            <a:r>
              <a:rPr lang="en-US" dirty="0"/>
              <a:t>=</a:t>
            </a:r>
            <a:r>
              <a:rPr lang="en-US" b="1" dirty="0"/>
              <a:t>new</a:t>
            </a:r>
            <a:r>
              <a:rPr lang="en-US" dirty="0"/>
              <a:t> A();  </a:t>
            </a:r>
          </a:p>
          <a:p>
            <a:r>
              <a:rPr lang="en-US" dirty="0" err="1"/>
              <a:t>a.n</a:t>
            </a:r>
            <a:r>
              <a:rPr lang="en-US" dirty="0"/>
              <a:t>();  </a:t>
            </a:r>
          </a:p>
          <a:p>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this() : to invoke current class constructor</a:t>
            </a:r>
          </a:p>
        </p:txBody>
      </p:sp>
      <p:sp>
        <p:nvSpPr>
          <p:cNvPr id="3" name="Content Placeholder 2"/>
          <p:cNvSpPr>
            <a:spLocks noGrp="1"/>
          </p:cNvSpPr>
          <p:nvPr>
            <p:ph sz="quarter" idx="1"/>
          </p:nvPr>
        </p:nvSpPr>
        <p:spPr/>
        <p:txBody>
          <a:bodyPr>
            <a:normAutofit fontScale="85000" lnSpcReduction="20000"/>
          </a:bodyPr>
          <a:lstStyle/>
          <a:p>
            <a:r>
              <a:rPr lang="en-US" dirty="0"/>
              <a:t>The this() constructor call can be used to invoke the current class constructor. It is used to reuse the constructor. In other words, it is used for constructor chaining.</a:t>
            </a:r>
          </a:p>
          <a:p>
            <a:r>
              <a:rPr lang="en-US" b="1" dirty="0"/>
              <a:t>Calling default constructor from parameterized constructor:</a:t>
            </a:r>
            <a:endParaRPr lang="en-US" dirty="0"/>
          </a:p>
          <a:p>
            <a:pPr lvl="1"/>
            <a:r>
              <a:rPr lang="en-US" b="1" dirty="0"/>
              <a:t>class</a:t>
            </a:r>
            <a:r>
              <a:rPr lang="en-US" dirty="0"/>
              <a:t> A{  </a:t>
            </a:r>
          </a:p>
          <a:p>
            <a:pPr lvl="1"/>
            <a:r>
              <a:rPr lang="en-US" dirty="0"/>
              <a:t>A(){</a:t>
            </a:r>
            <a:r>
              <a:rPr lang="en-US" dirty="0" err="1"/>
              <a:t>System.out.println</a:t>
            </a:r>
            <a:r>
              <a:rPr lang="en-US" dirty="0"/>
              <a:t>("hello a");}  </a:t>
            </a:r>
          </a:p>
          <a:p>
            <a:pPr lvl="1"/>
            <a:r>
              <a:rPr lang="en-US" dirty="0"/>
              <a:t>A(</a:t>
            </a:r>
            <a:r>
              <a:rPr lang="en-US" b="1" dirty="0" err="1"/>
              <a:t>int</a:t>
            </a:r>
            <a:r>
              <a:rPr lang="en-US" dirty="0"/>
              <a:t> x){  </a:t>
            </a:r>
          </a:p>
          <a:p>
            <a:pPr lvl="1"/>
            <a:r>
              <a:rPr lang="en-US" b="1" dirty="0"/>
              <a:t>this</a:t>
            </a:r>
            <a:r>
              <a:rPr lang="en-US" dirty="0"/>
              <a:t>();  </a:t>
            </a:r>
          </a:p>
          <a:p>
            <a:pPr lvl="1"/>
            <a:r>
              <a:rPr lang="en-US" dirty="0" err="1"/>
              <a:t>System.out.println</a:t>
            </a:r>
            <a:r>
              <a:rPr lang="en-US" dirty="0"/>
              <a:t>(x);  </a:t>
            </a:r>
          </a:p>
          <a:p>
            <a:pPr lvl="1"/>
            <a:r>
              <a:rPr lang="en-US" dirty="0"/>
              <a:t>}  </a:t>
            </a:r>
          </a:p>
          <a:p>
            <a:pPr lvl="1"/>
            <a:r>
              <a:rPr lang="en-US" dirty="0"/>
              <a:t>}  </a:t>
            </a:r>
          </a:p>
          <a:p>
            <a:pPr lvl="1"/>
            <a:r>
              <a:rPr lang="en-US" b="1" dirty="0"/>
              <a:t>class</a:t>
            </a:r>
            <a:r>
              <a:rPr lang="en-US" dirty="0"/>
              <a:t> TestThis5{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A </a:t>
            </a:r>
            <a:r>
              <a:rPr lang="en-US" dirty="0" err="1"/>
              <a:t>a</a:t>
            </a:r>
            <a:r>
              <a:rPr lang="en-US" dirty="0"/>
              <a:t>=</a:t>
            </a:r>
            <a:r>
              <a:rPr lang="en-US" b="1" dirty="0"/>
              <a:t>new</a:t>
            </a:r>
            <a:r>
              <a:rPr lang="en-US" dirty="0"/>
              <a:t> A(10);  </a:t>
            </a:r>
          </a:p>
          <a:p>
            <a:pPr lvl="1"/>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 to invoke current class constructor</a:t>
            </a:r>
          </a:p>
        </p:txBody>
      </p:sp>
      <p:sp>
        <p:nvSpPr>
          <p:cNvPr id="3" name="Content Placeholder 2"/>
          <p:cNvSpPr>
            <a:spLocks noGrp="1"/>
          </p:cNvSpPr>
          <p:nvPr>
            <p:ph sz="quarter" idx="1"/>
          </p:nvPr>
        </p:nvSpPr>
        <p:spPr/>
        <p:txBody>
          <a:bodyPr>
            <a:normAutofit fontScale="85000" lnSpcReduction="20000"/>
          </a:bodyPr>
          <a:lstStyle/>
          <a:p>
            <a:r>
              <a:rPr lang="en-US" b="1" dirty="0"/>
              <a:t>Calling parameterized constructor from default constructor:</a:t>
            </a:r>
            <a:endParaRPr lang="en-US" dirty="0"/>
          </a:p>
          <a:p>
            <a:pPr lvl="1"/>
            <a:r>
              <a:rPr lang="en-US" b="1" dirty="0"/>
              <a:t>class</a:t>
            </a:r>
            <a:r>
              <a:rPr lang="en-US" dirty="0"/>
              <a:t> A{  </a:t>
            </a:r>
          </a:p>
          <a:p>
            <a:pPr lvl="1"/>
            <a:r>
              <a:rPr lang="en-US" dirty="0"/>
              <a:t>A(){  </a:t>
            </a:r>
          </a:p>
          <a:p>
            <a:pPr lvl="1"/>
            <a:r>
              <a:rPr lang="en-US" b="1" dirty="0"/>
              <a:t>this</a:t>
            </a:r>
            <a:r>
              <a:rPr lang="en-US" dirty="0"/>
              <a:t>(5);  </a:t>
            </a:r>
          </a:p>
          <a:p>
            <a:pPr lvl="1"/>
            <a:r>
              <a:rPr lang="en-US" dirty="0" err="1"/>
              <a:t>System.out.println</a:t>
            </a:r>
            <a:r>
              <a:rPr lang="en-US" dirty="0"/>
              <a:t>("hello a");  </a:t>
            </a:r>
          </a:p>
          <a:p>
            <a:pPr lvl="1"/>
            <a:r>
              <a:rPr lang="en-US" dirty="0"/>
              <a:t>}  </a:t>
            </a:r>
          </a:p>
          <a:p>
            <a:pPr lvl="1"/>
            <a:r>
              <a:rPr lang="en-US" dirty="0"/>
              <a:t>A(</a:t>
            </a:r>
            <a:r>
              <a:rPr lang="en-US" b="1" dirty="0" err="1"/>
              <a:t>int</a:t>
            </a:r>
            <a:r>
              <a:rPr lang="en-US" dirty="0"/>
              <a:t> x){  </a:t>
            </a:r>
          </a:p>
          <a:p>
            <a:pPr lvl="1"/>
            <a:r>
              <a:rPr lang="en-US" dirty="0" err="1"/>
              <a:t>System.out.println</a:t>
            </a:r>
            <a:r>
              <a:rPr lang="en-US" dirty="0"/>
              <a:t>(x);  </a:t>
            </a:r>
          </a:p>
          <a:p>
            <a:pPr lvl="1"/>
            <a:r>
              <a:rPr lang="en-US" dirty="0"/>
              <a:t>}  </a:t>
            </a:r>
          </a:p>
          <a:p>
            <a:pPr lvl="1"/>
            <a:r>
              <a:rPr lang="en-US" dirty="0"/>
              <a:t>}  </a:t>
            </a:r>
          </a:p>
          <a:p>
            <a:pPr lvl="1"/>
            <a:r>
              <a:rPr lang="en-US" b="1" dirty="0"/>
              <a:t>class</a:t>
            </a:r>
            <a:r>
              <a:rPr lang="en-US" dirty="0"/>
              <a:t> TestThis6{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A </a:t>
            </a:r>
            <a:r>
              <a:rPr lang="en-US" dirty="0" err="1"/>
              <a:t>a</a:t>
            </a:r>
            <a:r>
              <a:rPr lang="en-US" dirty="0"/>
              <a:t>=</a:t>
            </a:r>
            <a:r>
              <a:rPr lang="en-US" b="1" dirty="0"/>
              <a:t>new</a:t>
            </a:r>
            <a:r>
              <a:rPr lang="en-US" dirty="0"/>
              <a:t> A();  </a:t>
            </a:r>
          </a:p>
          <a:p>
            <a:pPr lvl="1"/>
            <a:r>
              <a:rPr lang="en-US" dirty="0"/>
              <a: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to pass as an argument in the method</a:t>
            </a:r>
          </a:p>
        </p:txBody>
      </p:sp>
      <p:sp>
        <p:nvSpPr>
          <p:cNvPr id="3" name="Content Placeholder 2"/>
          <p:cNvSpPr>
            <a:spLocks noGrp="1"/>
          </p:cNvSpPr>
          <p:nvPr>
            <p:ph sz="quarter" idx="1"/>
          </p:nvPr>
        </p:nvSpPr>
        <p:spPr/>
        <p:txBody>
          <a:bodyPr>
            <a:normAutofit fontScale="77500" lnSpcReduction="20000"/>
          </a:bodyPr>
          <a:lstStyle/>
          <a:p>
            <a:r>
              <a:rPr lang="en-US" dirty="0"/>
              <a:t>The this keyword can also be passed as an argument in the method. It is mainly used in the event handling. Let's see the example:</a:t>
            </a:r>
          </a:p>
          <a:p>
            <a:r>
              <a:rPr lang="en-US" b="1" dirty="0"/>
              <a:t>class</a:t>
            </a:r>
            <a:r>
              <a:rPr lang="en-US" dirty="0"/>
              <a:t> S2{  </a:t>
            </a:r>
          </a:p>
          <a:p>
            <a:r>
              <a:rPr lang="en-US" dirty="0"/>
              <a:t>  </a:t>
            </a:r>
            <a:r>
              <a:rPr lang="en-US" b="1" dirty="0"/>
              <a:t>void</a:t>
            </a:r>
            <a:r>
              <a:rPr lang="en-US" dirty="0"/>
              <a:t> m(S2 </a:t>
            </a:r>
            <a:r>
              <a:rPr lang="en-US" dirty="0" err="1"/>
              <a:t>obj</a:t>
            </a:r>
            <a:r>
              <a:rPr lang="en-US" dirty="0"/>
              <a:t>){  </a:t>
            </a:r>
          </a:p>
          <a:p>
            <a:r>
              <a:rPr lang="en-US" dirty="0"/>
              <a:t>  </a:t>
            </a:r>
            <a:r>
              <a:rPr lang="en-US" dirty="0" err="1"/>
              <a:t>System.out.println</a:t>
            </a:r>
            <a:r>
              <a:rPr lang="en-US" dirty="0"/>
              <a:t>("method is invoked");  </a:t>
            </a:r>
          </a:p>
          <a:p>
            <a:r>
              <a:rPr lang="en-US" dirty="0"/>
              <a:t>  }  </a:t>
            </a:r>
          </a:p>
          <a:p>
            <a:r>
              <a:rPr lang="en-US" dirty="0"/>
              <a:t>  </a:t>
            </a:r>
            <a:r>
              <a:rPr lang="en-US" b="1" dirty="0"/>
              <a:t>void</a:t>
            </a:r>
            <a:r>
              <a:rPr lang="en-US" dirty="0"/>
              <a:t> p(){  </a:t>
            </a:r>
          </a:p>
          <a:p>
            <a:r>
              <a:rPr lang="en-US" dirty="0"/>
              <a:t>  m(</a:t>
            </a:r>
            <a:r>
              <a:rPr lang="en-US" b="1" dirty="0"/>
              <a:t>this</a:t>
            </a:r>
            <a:r>
              <a:rPr lang="en-US" dirty="0"/>
              <a:t>);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S2 s1 = </a:t>
            </a:r>
            <a:r>
              <a:rPr lang="en-US" b="1" dirty="0"/>
              <a:t>new</a:t>
            </a:r>
            <a:r>
              <a:rPr lang="en-US" dirty="0"/>
              <a:t> S2();  </a:t>
            </a:r>
          </a:p>
          <a:p>
            <a:r>
              <a:rPr lang="en-US" dirty="0"/>
              <a:t>  s1.p();  </a:t>
            </a:r>
          </a:p>
          <a:p>
            <a:r>
              <a:rPr lang="en-US" dirty="0"/>
              <a:t>  }  </a:t>
            </a:r>
          </a:p>
          <a:p>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this: to pass as argument in the constructor call</a:t>
            </a:r>
          </a:p>
        </p:txBody>
      </p:sp>
      <p:sp>
        <p:nvSpPr>
          <p:cNvPr id="3" name="Content Placeholder 2"/>
          <p:cNvSpPr>
            <a:spLocks noGrp="1"/>
          </p:cNvSpPr>
          <p:nvPr>
            <p:ph sz="quarter" idx="1"/>
          </p:nvPr>
        </p:nvSpPr>
        <p:spPr>
          <a:xfrm>
            <a:off x="914400" y="1447800"/>
            <a:ext cx="7772400" cy="5410200"/>
          </a:xfrm>
        </p:spPr>
        <p:txBody>
          <a:bodyPr>
            <a:normAutofit fontScale="62500" lnSpcReduction="20000"/>
          </a:bodyPr>
          <a:lstStyle/>
          <a:p>
            <a:r>
              <a:rPr lang="en-US" dirty="0"/>
              <a:t>We can pass the this keyword in the constructor also. It is useful if we have to use one object in multiple classes. Let's see the example:</a:t>
            </a:r>
          </a:p>
          <a:p>
            <a:r>
              <a:rPr lang="en-US" b="1" dirty="0"/>
              <a:t>class</a:t>
            </a:r>
            <a:r>
              <a:rPr lang="en-US" dirty="0"/>
              <a:t> B{  </a:t>
            </a:r>
          </a:p>
          <a:p>
            <a:r>
              <a:rPr lang="en-US" dirty="0"/>
              <a:t>  A4 </a:t>
            </a:r>
            <a:r>
              <a:rPr lang="en-US" dirty="0" err="1"/>
              <a:t>obj</a:t>
            </a:r>
            <a:r>
              <a:rPr lang="en-US" dirty="0"/>
              <a:t>;  </a:t>
            </a:r>
          </a:p>
          <a:p>
            <a:r>
              <a:rPr lang="en-US" dirty="0"/>
              <a:t>  B(A4 </a:t>
            </a:r>
            <a:r>
              <a:rPr lang="en-US" dirty="0" err="1"/>
              <a:t>obj</a:t>
            </a:r>
            <a:r>
              <a:rPr lang="en-US" dirty="0"/>
              <a:t>){  </a:t>
            </a:r>
          </a:p>
          <a:p>
            <a:r>
              <a:rPr lang="en-US" dirty="0"/>
              <a:t>    </a:t>
            </a:r>
            <a:r>
              <a:rPr lang="en-US" b="1" dirty="0"/>
              <a:t>this</a:t>
            </a:r>
            <a:r>
              <a:rPr lang="en-US" dirty="0"/>
              <a:t>.obj=</a:t>
            </a:r>
            <a:r>
              <a:rPr lang="en-US" dirty="0" err="1"/>
              <a:t>obj</a:t>
            </a:r>
            <a:r>
              <a:rPr lang="en-US" dirty="0"/>
              <a:t>;  </a:t>
            </a:r>
          </a:p>
          <a:p>
            <a:r>
              <a:rPr lang="en-US" dirty="0"/>
              <a:t>  }  </a:t>
            </a:r>
          </a:p>
          <a:p>
            <a:r>
              <a:rPr lang="en-US" dirty="0"/>
              <a:t>  </a:t>
            </a:r>
            <a:r>
              <a:rPr lang="en-US" b="1" dirty="0"/>
              <a:t>void</a:t>
            </a:r>
            <a:r>
              <a:rPr lang="en-US" dirty="0"/>
              <a:t> display(){  </a:t>
            </a:r>
          </a:p>
          <a:p>
            <a:r>
              <a:rPr lang="en-US" dirty="0"/>
              <a:t>    </a:t>
            </a:r>
            <a:r>
              <a:rPr lang="en-US" dirty="0" err="1"/>
              <a:t>System.out.println</a:t>
            </a:r>
            <a:r>
              <a:rPr lang="en-US" dirty="0"/>
              <a:t>(</a:t>
            </a:r>
            <a:r>
              <a:rPr lang="en-US" dirty="0" err="1"/>
              <a:t>obj.data</a:t>
            </a:r>
            <a:r>
              <a:rPr lang="en-US" dirty="0"/>
              <a:t>);//using data member of A4 class  </a:t>
            </a:r>
          </a:p>
          <a:p>
            <a:r>
              <a:rPr lang="en-US" dirty="0"/>
              <a:t>  }  }  </a:t>
            </a:r>
          </a:p>
          <a:p>
            <a:r>
              <a:rPr lang="en-US" b="1" dirty="0"/>
              <a:t>class</a:t>
            </a:r>
            <a:r>
              <a:rPr lang="en-US" dirty="0"/>
              <a:t> A4{  </a:t>
            </a:r>
          </a:p>
          <a:p>
            <a:r>
              <a:rPr lang="en-US" dirty="0"/>
              <a:t>  </a:t>
            </a:r>
            <a:r>
              <a:rPr lang="en-US" b="1" dirty="0" err="1"/>
              <a:t>int</a:t>
            </a:r>
            <a:r>
              <a:rPr lang="en-US" dirty="0"/>
              <a:t> data=10;  </a:t>
            </a:r>
          </a:p>
          <a:p>
            <a:r>
              <a:rPr lang="en-US" dirty="0"/>
              <a:t>  A4(){  </a:t>
            </a:r>
          </a:p>
          <a:p>
            <a:r>
              <a:rPr lang="en-US" dirty="0"/>
              <a:t>   B </a:t>
            </a:r>
            <a:r>
              <a:rPr lang="en-US" dirty="0" err="1"/>
              <a:t>b</a:t>
            </a:r>
            <a:r>
              <a:rPr lang="en-US" dirty="0"/>
              <a:t>=</a:t>
            </a:r>
            <a:r>
              <a:rPr lang="en-US" b="1" dirty="0"/>
              <a:t>new</a:t>
            </a:r>
            <a:r>
              <a:rPr lang="en-US" dirty="0"/>
              <a:t> B(</a:t>
            </a:r>
            <a:r>
              <a:rPr lang="en-US" b="1" dirty="0"/>
              <a:t>this</a:t>
            </a:r>
            <a:r>
              <a:rPr lang="en-US" dirty="0"/>
              <a:t>);  </a:t>
            </a:r>
          </a:p>
          <a:p>
            <a:r>
              <a:rPr lang="en-US" dirty="0"/>
              <a:t>   </a:t>
            </a:r>
            <a:r>
              <a:rPr lang="en-US" dirty="0" err="1"/>
              <a:t>b.display</a:t>
            </a:r>
            <a:r>
              <a:rPr lang="en-US" dirty="0"/>
              <a:t>();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A4 a=</a:t>
            </a:r>
            <a:r>
              <a:rPr lang="en-US" b="1" dirty="0"/>
              <a:t>new</a:t>
            </a:r>
            <a:r>
              <a:rPr lang="en-US" dirty="0"/>
              <a:t> A4();  </a:t>
            </a:r>
          </a:p>
          <a:p>
            <a:r>
              <a:rPr lang="en-US" dirty="0"/>
              <a:t>  }  }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this keyword can be used to return current class instance</a:t>
            </a:r>
          </a:p>
        </p:txBody>
      </p:sp>
      <p:sp>
        <p:nvSpPr>
          <p:cNvPr id="3" name="Content Placeholder 2"/>
          <p:cNvSpPr>
            <a:spLocks noGrp="1"/>
          </p:cNvSpPr>
          <p:nvPr>
            <p:ph sz="quarter" idx="1"/>
          </p:nvPr>
        </p:nvSpPr>
        <p:spPr>
          <a:xfrm>
            <a:off x="914400" y="1447800"/>
            <a:ext cx="7772400" cy="5257800"/>
          </a:xfrm>
        </p:spPr>
        <p:txBody>
          <a:bodyPr>
            <a:normAutofit fontScale="70000" lnSpcReduction="20000"/>
          </a:bodyPr>
          <a:lstStyle/>
          <a:p>
            <a:r>
              <a:rPr lang="en-US" dirty="0"/>
              <a:t>We can return this keyword as an statement from the method. In such case, return type of the method must be the class type (non-primitive).</a:t>
            </a:r>
          </a:p>
          <a:p>
            <a:r>
              <a:rPr lang="en-US" dirty="0"/>
              <a:t>Syntax of this that can be returned as a statement</a:t>
            </a:r>
          </a:p>
          <a:p>
            <a:pPr lvl="1"/>
            <a:r>
              <a:rPr lang="en-US" dirty="0" err="1"/>
              <a:t>return_type</a:t>
            </a:r>
            <a:r>
              <a:rPr lang="en-US" dirty="0"/>
              <a:t> </a:t>
            </a:r>
            <a:r>
              <a:rPr lang="en-US" dirty="0" err="1"/>
              <a:t>method_name</a:t>
            </a:r>
            <a:r>
              <a:rPr lang="en-US" dirty="0"/>
              <a:t>(){  </a:t>
            </a:r>
          </a:p>
          <a:p>
            <a:pPr lvl="1"/>
            <a:r>
              <a:rPr lang="en-US" b="1" dirty="0"/>
              <a:t>return</a:t>
            </a:r>
            <a:r>
              <a:rPr lang="en-US" dirty="0"/>
              <a:t> </a:t>
            </a:r>
            <a:r>
              <a:rPr lang="en-US" b="1" dirty="0"/>
              <a:t>this</a:t>
            </a:r>
            <a:r>
              <a:rPr lang="en-US" dirty="0"/>
              <a:t>;  </a:t>
            </a:r>
          </a:p>
          <a:p>
            <a:pPr lvl="1"/>
            <a:r>
              <a:rPr lang="en-US" dirty="0"/>
              <a:t>}  </a:t>
            </a:r>
          </a:p>
          <a:p>
            <a:r>
              <a:rPr lang="en-US" b="1" dirty="0"/>
              <a:t>class</a:t>
            </a:r>
            <a:r>
              <a:rPr lang="en-US" dirty="0"/>
              <a:t> A{  </a:t>
            </a:r>
          </a:p>
          <a:p>
            <a:r>
              <a:rPr lang="en-US" dirty="0"/>
              <a:t>A </a:t>
            </a:r>
            <a:r>
              <a:rPr lang="en-US" dirty="0" err="1"/>
              <a:t>getA</a:t>
            </a:r>
            <a:r>
              <a:rPr lang="en-US" dirty="0"/>
              <a:t>(){  </a:t>
            </a:r>
          </a:p>
          <a:p>
            <a:r>
              <a:rPr lang="en-US" b="1" dirty="0"/>
              <a:t>return</a:t>
            </a:r>
            <a:r>
              <a:rPr lang="en-US" dirty="0"/>
              <a:t> </a:t>
            </a:r>
            <a:r>
              <a:rPr lang="en-US" b="1" dirty="0"/>
              <a:t>this</a:t>
            </a:r>
            <a:r>
              <a:rPr lang="en-US" dirty="0"/>
              <a:t>;  </a:t>
            </a:r>
          </a:p>
          <a:p>
            <a:r>
              <a:rPr lang="en-US" dirty="0"/>
              <a:t>}  </a:t>
            </a:r>
          </a:p>
          <a:p>
            <a:r>
              <a:rPr lang="en-US" b="1" dirty="0"/>
              <a:t>void</a:t>
            </a:r>
            <a:r>
              <a:rPr lang="en-US" dirty="0"/>
              <a:t> </a:t>
            </a:r>
            <a:r>
              <a:rPr lang="en-US" dirty="0" err="1"/>
              <a:t>msg</a:t>
            </a:r>
            <a:r>
              <a:rPr lang="en-US" dirty="0"/>
              <a:t>(){</a:t>
            </a:r>
            <a:r>
              <a:rPr lang="en-US" dirty="0" err="1"/>
              <a:t>System.out.println</a:t>
            </a:r>
            <a:r>
              <a:rPr lang="en-US" dirty="0"/>
              <a:t>("Hello java");}  </a:t>
            </a:r>
          </a:p>
          <a:p>
            <a:r>
              <a:rPr lang="en-US" dirty="0"/>
              <a:t>}  </a:t>
            </a:r>
          </a:p>
          <a:p>
            <a:r>
              <a:rPr lang="en-US" b="1" dirty="0"/>
              <a:t>class</a:t>
            </a:r>
            <a:r>
              <a:rPr lang="en-US" dirty="0"/>
              <a:t> Test1{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new</a:t>
            </a:r>
            <a:r>
              <a:rPr lang="en-US" dirty="0"/>
              <a:t> A().</a:t>
            </a:r>
            <a:r>
              <a:rPr lang="en-US" dirty="0" err="1"/>
              <a:t>getA</a:t>
            </a:r>
            <a:r>
              <a:rPr lang="en-US" dirty="0"/>
              <a:t>().</a:t>
            </a:r>
            <a:r>
              <a:rPr lang="en-US" dirty="0" err="1"/>
              <a:t>msg</a:t>
            </a:r>
            <a:r>
              <a:rPr lang="en-US" dirty="0"/>
              <a:t>();  </a:t>
            </a:r>
          </a:p>
          <a:p>
            <a:r>
              <a:rPr lang="en-US" dirty="0"/>
              <a:t>}  </a:t>
            </a:r>
          </a:p>
          <a:p>
            <a:r>
              <a:rPr lang="en-US" dirty="0"/>
              <a:t>}  </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Garbage Collection</a:t>
            </a:r>
          </a:p>
        </p:txBody>
      </p:sp>
      <p:sp>
        <p:nvSpPr>
          <p:cNvPr id="3" name="Content Placeholder 2"/>
          <p:cNvSpPr>
            <a:spLocks noGrp="1"/>
          </p:cNvSpPr>
          <p:nvPr>
            <p:ph sz="quarter" idx="1"/>
          </p:nvPr>
        </p:nvSpPr>
        <p:spPr/>
        <p:txBody>
          <a:bodyPr>
            <a:normAutofit fontScale="70000" lnSpcReduction="20000"/>
          </a:bodyPr>
          <a:lstStyle/>
          <a:p>
            <a:r>
              <a:rPr lang="en-US" dirty="0"/>
              <a:t>Since objects are dynamically allocated by using the new operator, you might be wondering how such objects are destroyed and their memory released for later reallocation.</a:t>
            </a:r>
          </a:p>
          <a:p>
            <a:r>
              <a:rPr lang="en-US" dirty="0"/>
              <a:t> In some languages, such as C++, dynamically allocated objects must be manually released by use of a delete operator. Java takes a different approach; it handles </a:t>
            </a:r>
            <a:r>
              <a:rPr lang="en-US" dirty="0" err="1"/>
              <a:t>deallocation</a:t>
            </a:r>
            <a:r>
              <a:rPr lang="en-US" dirty="0"/>
              <a:t> for you automatically.</a:t>
            </a:r>
          </a:p>
          <a:p>
            <a:r>
              <a:rPr lang="en-US" dirty="0"/>
              <a:t>The technique that accomplishes this is called garbage collection. </a:t>
            </a:r>
          </a:p>
          <a:p>
            <a:r>
              <a:rPr lang="en-US" dirty="0"/>
              <a:t>It works like this: when no references to an object exist, that object is assumed to be no longer needed, and the memory occupied by the object can be reclaimed. There is no explicit need to destroy objects as in C++.</a:t>
            </a:r>
          </a:p>
          <a:p>
            <a:r>
              <a:rPr lang="en-US" dirty="0"/>
              <a:t>Garbage collection only occurs sporadically (if at all) during the execution of your program.</a:t>
            </a:r>
          </a:p>
          <a:p>
            <a:r>
              <a:rPr lang="en-US" dirty="0"/>
              <a:t>It will not occur simply because one or more objects exist that are no longer used. </a:t>
            </a:r>
          </a:p>
          <a:p>
            <a:r>
              <a:rPr lang="en-US" dirty="0"/>
              <a:t>Furthermore, different Java run-time implementations will take varying approaches to garbage collection, but for the most part, you should not have to think about it while writing your programs.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ctr">
              <a:buNone/>
            </a:pPr>
            <a:endParaRPr lang="en-US" sz="4800" b="1" dirty="0"/>
          </a:p>
          <a:p>
            <a:pPr algn="ctr">
              <a:buNone/>
            </a:pPr>
            <a:endParaRPr lang="en-US" sz="4800" b="1" dirty="0"/>
          </a:p>
          <a:p>
            <a:pPr algn="ctr">
              <a:buNone/>
            </a:pPr>
            <a:r>
              <a:rPr lang="en-US" sz="4800" b="1" dirty="0"/>
              <a:t>Constructors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finalize( ) Method</a:t>
            </a:r>
          </a:p>
        </p:txBody>
      </p:sp>
      <p:sp>
        <p:nvSpPr>
          <p:cNvPr id="3" name="Content Placeholder 2"/>
          <p:cNvSpPr>
            <a:spLocks noGrp="1"/>
          </p:cNvSpPr>
          <p:nvPr>
            <p:ph sz="quarter" idx="1"/>
          </p:nvPr>
        </p:nvSpPr>
        <p:spPr>
          <a:xfrm>
            <a:off x="914400" y="1447800"/>
            <a:ext cx="7772400" cy="5257800"/>
          </a:xfrm>
        </p:spPr>
        <p:txBody>
          <a:bodyPr>
            <a:normAutofit fontScale="85000" lnSpcReduction="20000"/>
          </a:bodyPr>
          <a:lstStyle/>
          <a:p>
            <a:r>
              <a:rPr lang="en-US" dirty="0"/>
              <a:t>Sometimes an object will need to perform some action when it is destroyed. </a:t>
            </a:r>
          </a:p>
          <a:p>
            <a:r>
              <a:rPr lang="en-US" dirty="0"/>
              <a:t>For example, if an object is holding some non-Java resource such as a file handle or character font, then you might want to make sure these resources are freed before an object is destroyed. </a:t>
            </a:r>
          </a:p>
          <a:p>
            <a:r>
              <a:rPr lang="en-US" dirty="0"/>
              <a:t>To handle such situations, Java provides a mechanism called finalization.</a:t>
            </a:r>
          </a:p>
          <a:p>
            <a:r>
              <a:rPr lang="en-US" dirty="0"/>
              <a:t>By using finalization, you can define specific actions that will occur when an object is just about to be reclaimed by the garbage collector.</a:t>
            </a:r>
          </a:p>
          <a:p>
            <a:r>
              <a:rPr lang="en-US" dirty="0"/>
              <a:t>To add a </a:t>
            </a:r>
            <a:r>
              <a:rPr lang="en-US" dirty="0" err="1"/>
              <a:t>finalizer</a:t>
            </a:r>
            <a:r>
              <a:rPr lang="en-US" dirty="0"/>
              <a:t> to a class, you simply define the finalize( )method. The Java run time calls that method whenever it is about to recycle an object of that class. </a:t>
            </a:r>
          </a:p>
          <a:p>
            <a:r>
              <a:rPr lang="en-US" dirty="0"/>
              <a:t>Inside the finalize( ) method, you will specify those actions that must be performed before an object is destroyed.</a:t>
            </a:r>
          </a:p>
          <a:p>
            <a:r>
              <a:rPr lang="en-US" dirty="0"/>
              <a:t>The garbage collector runs periodically, checking for objects that are no longer referenced by any running state or indirectly through other referenced objects.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finalize( ) Method</a:t>
            </a:r>
          </a:p>
        </p:txBody>
      </p:sp>
      <p:sp>
        <p:nvSpPr>
          <p:cNvPr id="3" name="Content Placeholder 2"/>
          <p:cNvSpPr>
            <a:spLocks noGrp="1"/>
          </p:cNvSpPr>
          <p:nvPr>
            <p:ph sz="quarter" idx="1"/>
          </p:nvPr>
        </p:nvSpPr>
        <p:spPr/>
        <p:txBody>
          <a:bodyPr>
            <a:normAutofit fontScale="70000" lnSpcReduction="20000"/>
          </a:bodyPr>
          <a:lstStyle/>
          <a:p>
            <a:r>
              <a:rPr lang="en-US" dirty="0"/>
              <a:t> Right before an asset is freed, the Java run time calls the finalize( )method on the object.</a:t>
            </a:r>
          </a:p>
          <a:p>
            <a:r>
              <a:rPr lang="en-US" dirty="0"/>
              <a:t>The finalize( )method has this general form:</a:t>
            </a:r>
          </a:p>
          <a:p>
            <a:r>
              <a:rPr lang="en-US" dirty="0"/>
              <a:t>protected void finalize( )</a:t>
            </a:r>
          </a:p>
          <a:p>
            <a:r>
              <a:rPr lang="en-US" dirty="0"/>
              <a:t>{</a:t>
            </a:r>
          </a:p>
          <a:p>
            <a:r>
              <a:rPr lang="en-US" dirty="0"/>
              <a:t>// finalization code here</a:t>
            </a:r>
          </a:p>
          <a:p>
            <a:r>
              <a:rPr lang="en-US" dirty="0"/>
              <a:t>}</a:t>
            </a:r>
          </a:p>
          <a:p>
            <a:r>
              <a:rPr lang="en-US" dirty="0"/>
              <a:t>Here, the keyword protected is a </a:t>
            </a:r>
            <a:r>
              <a:rPr lang="en-US" dirty="0" err="1"/>
              <a:t>specifier</a:t>
            </a:r>
            <a:r>
              <a:rPr lang="en-US" dirty="0"/>
              <a:t> that prevents access to finalize( )by code defined outside its class.</a:t>
            </a:r>
          </a:p>
          <a:p>
            <a:r>
              <a:rPr lang="en-US" dirty="0"/>
              <a:t>It is important to understand that finalize( )is only called just prior to garbage collection.</a:t>
            </a:r>
          </a:p>
          <a:p>
            <a:r>
              <a:rPr lang="en-US" dirty="0"/>
              <a:t>It is not called when an object goes out-of-scope, for example. This means that you cannot know when—or even if—finalize( )will be executed.</a:t>
            </a:r>
          </a:p>
          <a:p>
            <a:r>
              <a:rPr lang="en-US" dirty="0"/>
              <a:t> Therefore, your program should provide other means of releasing system resources, etc., used by the object. It must not rely on finalize( ) for normal program operation.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 constructor initializes an object immediately upon creation. It has the same name as the class in which it resides and is syntactically similar to a method. </a:t>
            </a:r>
          </a:p>
          <a:p>
            <a:r>
              <a:rPr lang="en-US" dirty="0"/>
              <a:t>Once defined, the constructor is automatically called immediately after the object is created, before the new operator completes.</a:t>
            </a:r>
          </a:p>
          <a:p>
            <a:r>
              <a:rPr lang="en-US" dirty="0"/>
              <a:t>Constructors look a little strange because they have no return type, not even void. </a:t>
            </a:r>
          </a:p>
          <a:p>
            <a:r>
              <a:rPr lang="en-US" dirty="0"/>
              <a:t>This is because the implicit return type of a class’ constructor is the class type itself. </a:t>
            </a:r>
          </a:p>
          <a:p>
            <a:r>
              <a:rPr lang="en-US" dirty="0"/>
              <a:t>It is the constructor’s job to initialize the internal state of an object so that the code creating an instance will have a fully initialized, usable object immediately.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Constructors</a:t>
            </a:r>
            <a:br>
              <a:rPr lang="en-US" b="1" dirty="0"/>
            </a:br>
            <a:endParaRPr lang="en-US" dirty="0"/>
          </a:p>
        </p:txBody>
      </p:sp>
      <p:sp>
        <p:nvSpPr>
          <p:cNvPr id="3" name="Content Placeholder 2"/>
          <p:cNvSpPr>
            <a:spLocks noGrp="1"/>
          </p:cNvSpPr>
          <p:nvPr>
            <p:ph sz="quarter" idx="1"/>
          </p:nvPr>
        </p:nvSpPr>
        <p:spPr>
          <a:xfrm>
            <a:off x="914400" y="1447800"/>
            <a:ext cx="7772400" cy="5257800"/>
          </a:xfrm>
        </p:spPr>
        <p:txBody>
          <a:bodyPr>
            <a:normAutofit fontScale="47500" lnSpcReduction="20000"/>
          </a:bodyPr>
          <a:lstStyle/>
          <a:p>
            <a:r>
              <a:rPr lang="en-US" dirty="0"/>
              <a:t>class Box {</a:t>
            </a:r>
          </a:p>
          <a:p>
            <a:r>
              <a:rPr lang="en-US" dirty="0"/>
              <a:t>double width;</a:t>
            </a:r>
          </a:p>
          <a:p>
            <a:r>
              <a:rPr lang="en-US" dirty="0"/>
              <a:t>double height;</a:t>
            </a:r>
          </a:p>
          <a:p>
            <a:r>
              <a:rPr lang="en-US" dirty="0"/>
              <a:t>double depth;</a:t>
            </a:r>
          </a:p>
          <a:p>
            <a:r>
              <a:rPr lang="en-US" dirty="0"/>
              <a:t>Box() {// This is the constructor for Box.</a:t>
            </a:r>
          </a:p>
          <a:p>
            <a:r>
              <a:rPr lang="en-US" dirty="0" err="1"/>
              <a:t>System.out.println</a:t>
            </a:r>
            <a:r>
              <a:rPr lang="en-US" dirty="0"/>
              <a:t>("Constructing Box");</a:t>
            </a:r>
          </a:p>
          <a:p>
            <a:r>
              <a:rPr lang="en-US" dirty="0"/>
              <a:t>width = 10;</a:t>
            </a:r>
          </a:p>
          <a:p>
            <a:r>
              <a:rPr lang="en-US" dirty="0"/>
              <a:t>height = 10;</a:t>
            </a:r>
          </a:p>
          <a:p>
            <a:r>
              <a:rPr lang="en-US" dirty="0"/>
              <a:t>depth = 10;}</a:t>
            </a:r>
          </a:p>
          <a:p>
            <a:r>
              <a:rPr lang="en-US" dirty="0"/>
              <a:t>double volume() {</a:t>
            </a:r>
          </a:p>
          <a:p>
            <a:r>
              <a:rPr lang="en-US" dirty="0"/>
              <a:t>return width * height * depth;</a:t>
            </a:r>
          </a:p>
          <a:p>
            <a:r>
              <a:rPr lang="en-US" dirty="0"/>
              <a:t>}}</a:t>
            </a:r>
          </a:p>
          <a:p>
            <a:r>
              <a:rPr lang="en-US" dirty="0"/>
              <a:t>class BoxDemo6 {</a:t>
            </a:r>
          </a:p>
          <a:p>
            <a:r>
              <a:rPr lang="en-US" dirty="0"/>
              <a:t>public static void main(String </a:t>
            </a:r>
            <a:r>
              <a:rPr lang="en-US" dirty="0" err="1"/>
              <a:t>args</a:t>
            </a:r>
            <a:r>
              <a:rPr lang="en-US" dirty="0"/>
              <a:t>[]) {</a:t>
            </a:r>
          </a:p>
          <a:p>
            <a:r>
              <a:rPr lang="en-US" dirty="0"/>
              <a:t>// declare, allocate, and initialize Box objects</a:t>
            </a:r>
          </a:p>
          <a:p>
            <a:r>
              <a:rPr lang="en-US" dirty="0"/>
              <a:t>Box mybox1 = new Box();</a:t>
            </a:r>
          </a:p>
          <a:p>
            <a:r>
              <a:rPr lang="en-US" dirty="0"/>
              <a:t>Box mybox2 = new Box();</a:t>
            </a:r>
          </a:p>
          <a:p>
            <a:r>
              <a:rPr lang="en-US" dirty="0"/>
              <a:t>double </a:t>
            </a:r>
            <a:r>
              <a:rPr lang="en-US" dirty="0" err="1"/>
              <a:t>vol</a:t>
            </a:r>
            <a:r>
              <a:rPr lang="en-US" dirty="0"/>
              <a:t>;</a:t>
            </a:r>
          </a:p>
          <a:p>
            <a:r>
              <a:rPr lang="en-US" dirty="0" err="1"/>
              <a:t>vol</a:t>
            </a:r>
            <a:r>
              <a:rPr lang="en-US" dirty="0"/>
              <a:t> = mybox1.volume();</a:t>
            </a:r>
          </a:p>
          <a:p>
            <a:r>
              <a:rPr lang="en-US" dirty="0" err="1"/>
              <a:t>System.out.println</a:t>
            </a:r>
            <a:r>
              <a:rPr lang="en-US" dirty="0"/>
              <a:t>("Volume is " + </a:t>
            </a:r>
            <a:r>
              <a:rPr lang="en-US" dirty="0" err="1"/>
              <a:t>vol</a:t>
            </a:r>
            <a:r>
              <a:rPr lang="en-US" dirty="0"/>
              <a:t>);</a:t>
            </a:r>
          </a:p>
          <a:p>
            <a:r>
              <a:rPr lang="en-US" dirty="0" err="1"/>
              <a:t>vol</a:t>
            </a:r>
            <a:r>
              <a:rPr lang="en-US" dirty="0"/>
              <a:t> = mybox2.volume();</a:t>
            </a:r>
          </a:p>
          <a:p>
            <a:r>
              <a:rPr lang="en-US" dirty="0" err="1"/>
              <a:t>System.out.println</a:t>
            </a:r>
            <a:r>
              <a:rPr lang="en-US" dirty="0"/>
              <a:t>("Volume is " + </a:t>
            </a:r>
            <a:r>
              <a:rPr lang="en-US" dirty="0" err="1"/>
              <a:t>vol</a:t>
            </a:r>
            <a:r>
              <a:rPr lang="en-US" dirty="0"/>
              <a:t>);</a:t>
            </a:r>
          </a:p>
          <a:p>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Constructors</a:t>
            </a:r>
          </a:p>
        </p:txBody>
      </p:sp>
      <p:sp>
        <p:nvSpPr>
          <p:cNvPr id="3" name="Content Placeholder 2"/>
          <p:cNvSpPr>
            <a:spLocks noGrp="1"/>
          </p:cNvSpPr>
          <p:nvPr>
            <p:ph sz="quarter" idx="1"/>
          </p:nvPr>
        </p:nvSpPr>
        <p:spPr/>
        <p:txBody>
          <a:bodyPr>
            <a:normAutofit/>
          </a:bodyPr>
          <a:lstStyle/>
          <a:p>
            <a:r>
              <a:rPr lang="en-US" dirty="0"/>
              <a:t>When you do not explicitly define a constructor for a class, then Java creates a default constructor for the class. </a:t>
            </a:r>
          </a:p>
          <a:p>
            <a:r>
              <a:rPr lang="en-US" dirty="0"/>
              <a:t>This is why the preceding line of code worked in earlier versions of Box that did not define a constructor. </a:t>
            </a:r>
          </a:p>
          <a:p>
            <a:r>
              <a:rPr lang="en-US" dirty="0"/>
              <a:t>The default constructor automatically initializes all instance variables to zero. </a:t>
            </a:r>
          </a:p>
          <a:p>
            <a:r>
              <a:rPr lang="en-US" dirty="0"/>
              <a:t>The default constructor is often sufficient for simple classes, but it usually won’t do for more sophisticated ones. </a:t>
            </a:r>
          </a:p>
          <a:p>
            <a:r>
              <a:rPr lang="en-US" dirty="0"/>
              <a:t>Once you define your own constructor, the default constructor is no longer 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Constructors</a:t>
            </a:r>
          </a:p>
        </p:txBody>
      </p:sp>
      <p:sp>
        <p:nvSpPr>
          <p:cNvPr id="3" name="Content Placeholder 2"/>
          <p:cNvSpPr>
            <a:spLocks noGrp="1"/>
          </p:cNvSpPr>
          <p:nvPr>
            <p:ph sz="quarter" idx="1"/>
          </p:nvPr>
        </p:nvSpPr>
        <p:spPr/>
        <p:txBody>
          <a:bodyPr>
            <a:normAutofit fontScale="92500"/>
          </a:bodyPr>
          <a:lstStyle/>
          <a:p>
            <a:r>
              <a:rPr lang="en-US" dirty="0"/>
              <a:t>While the Box( )constructor in the preceding example does initialize a Box object, it is not very useful—all boxes have the same dimensions. </a:t>
            </a:r>
          </a:p>
          <a:p>
            <a:r>
              <a:rPr lang="en-US" dirty="0"/>
              <a:t>What is needed is a way to construct Box objects of various dimensions. The easy solution is to add parameters to the constructor. </a:t>
            </a:r>
          </a:p>
          <a:p>
            <a:r>
              <a:rPr lang="en-US" dirty="0"/>
              <a:t>As you can probably guess, this makes them much more useful. </a:t>
            </a:r>
          </a:p>
          <a:p>
            <a:r>
              <a:rPr lang="en-US" dirty="0"/>
              <a:t>For example, the following version of Box defines a parameterized constructor that sets the dimensions of a box as specified by those parameters. </a:t>
            </a:r>
          </a:p>
          <a:p>
            <a:r>
              <a:rPr lang="en-US" dirty="0"/>
              <a:t>Pay special attention to how Box objects are created.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To copy the values of one object into another using java constructor.</a:t>
            </a:r>
          </a:p>
        </p:txBody>
      </p:sp>
      <p:sp>
        <p:nvSpPr>
          <p:cNvPr id="3" name="Content Placeholder 2"/>
          <p:cNvSpPr>
            <a:spLocks noGrp="1"/>
          </p:cNvSpPr>
          <p:nvPr>
            <p:ph sz="quarter" idx="1"/>
          </p:nvPr>
        </p:nvSpPr>
        <p:spPr>
          <a:xfrm>
            <a:off x="914400" y="1447800"/>
            <a:ext cx="7772400" cy="5257800"/>
          </a:xfrm>
        </p:spPr>
        <p:txBody>
          <a:bodyPr>
            <a:normAutofit fontScale="55000" lnSpcReduction="20000"/>
          </a:bodyPr>
          <a:lstStyle/>
          <a:p>
            <a:r>
              <a:rPr lang="en-US" b="1" dirty="0"/>
              <a:t>class</a:t>
            </a:r>
            <a:r>
              <a:rPr lang="en-US" dirty="0"/>
              <a:t> Student6{  </a:t>
            </a:r>
          </a:p>
          <a:p>
            <a:r>
              <a:rPr lang="en-US" dirty="0"/>
              <a:t>    </a:t>
            </a:r>
            <a:r>
              <a:rPr lang="en-US" b="1" dirty="0" err="1"/>
              <a:t>int</a:t>
            </a:r>
            <a:r>
              <a:rPr lang="en-US" dirty="0"/>
              <a:t> id;  </a:t>
            </a:r>
          </a:p>
          <a:p>
            <a:r>
              <a:rPr lang="en-US" dirty="0"/>
              <a:t>    String name;  </a:t>
            </a:r>
          </a:p>
          <a:p>
            <a:r>
              <a:rPr lang="en-US" dirty="0"/>
              <a:t>    Student6(</a:t>
            </a:r>
            <a:r>
              <a:rPr lang="en-US" b="1" dirty="0" err="1"/>
              <a:t>int</a:t>
            </a:r>
            <a:r>
              <a:rPr lang="en-US" dirty="0"/>
              <a:t> </a:t>
            </a:r>
            <a:r>
              <a:rPr lang="en-US" dirty="0" err="1"/>
              <a:t>i,String</a:t>
            </a:r>
            <a:r>
              <a:rPr lang="en-US" dirty="0"/>
              <a:t> n){  </a:t>
            </a:r>
          </a:p>
          <a:p>
            <a:r>
              <a:rPr lang="en-US" dirty="0"/>
              <a:t>    id = </a:t>
            </a:r>
            <a:r>
              <a:rPr lang="en-US" dirty="0" err="1"/>
              <a:t>i</a:t>
            </a:r>
            <a:r>
              <a:rPr lang="en-US" dirty="0"/>
              <a:t>;  </a:t>
            </a:r>
          </a:p>
          <a:p>
            <a:r>
              <a:rPr lang="en-US" dirty="0"/>
              <a:t>    name = n;  </a:t>
            </a:r>
          </a:p>
          <a:p>
            <a:r>
              <a:rPr lang="en-US" dirty="0"/>
              <a:t>    }  </a:t>
            </a:r>
          </a:p>
          <a:p>
            <a:r>
              <a:rPr lang="en-US" dirty="0"/>
              <a:t>      </a:t>
            </a:r>
          </a:p>
          <a:p>
            <a:r>
              <a:rPr lang="en-US" dirty="0"/>
              <a:t>    Student6(Student6 s){  </a:t>
            </a:r>
          </a:p>
          <a:p>
            <a:r>
              <a:rPr lang="en-US" dirty="0"/>
              <a:t>    id = s.id;  </a:t>
            </a:r>
          </a:p>
          <a:p>
            <a:r>
              <a:rPr lang="en-US" dirty="0"/>
              <a:t>    name =s.name;  </a:t>
            </a:r>
          </a:p>
          <a:p>
            <a:r>
              <a:rPr lang="en-US" dirty="0"/>
              <a:t>    }  </a:t>
            </a:r>
          </a:p>
          <a:p>
            <a:r>
              <a:rPr lang="en-US" dirty="0"/>
              <a:t>    </a:t>
            </a:r>
            <a:r>
              <a:rPr lang="en-US" b="1" dirty="0"/>
              <a:t>void</a:t>
            </a:r>
            <a:r>
              <a:rPr lang="en-US" dirty="0"/>
              <a:t> display(){</a:t>
            </a:r>
            <a:r>
              <a:rPr lang="en-US" dirty="0" err="1"/>
              <a:t>System.out.println</a:t>
            </a:r>
            <a:r>
              <a:rPr lang="en-US" dirty="0"/>
              <a:t>(id+" "+name);}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Student6 s1 = </a:t>
            </a:r>
            <a:r>
              <a:rPr lang="en-US" b="1" dirty="0"/>
              <a:t>new</a:t>
            </a:r>
            <a:r>
              <a:rPr lang="en-US" dirty="0"/>
              <a:t> Student6(111,"Karan");  </a:t>
            </a:r>
          </a:p>
          <a:p>
            <a:r>
              <a:rPr lang="en-US" dirty="0"/>
              <a:t>    Student6 s2 = </a:t>
            </a:r>
            <a:r>
              <a:rPr lang="en-US" b="1" dirty="0"/>
              <a:t>new</a:t>
            </a:r>
            <a:r>
              <a:rPr lang="en-US" dirty="0"/>
              <a:t> Student6(s1);  </a:t>
            </a:r>
          </a:p>
          <a:p>
            <a:r>
              <a:rPr lang="en-US" dirty="0"/>
              <a:t>    s1.display();  </a:t>
            </a:r>
          </a:p>
          <a:p>
            <a:r>
              <a:rPr lang="en-US" dirty="0"/>
              <a:t>    s2.display();  </a:t>
            </a:r>
          </a:p>
          <a:p>
            <a:r>
              <a:rPr lang="en-US" dirty="0"/>
              <a:t>   }  </a:t>
            </a:r>
          </a:p>
          <a:p>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401762"/>
          </a:xfrm>
        </p:spPr>
        <p:txBody>
          <a:bodyPr>
            <a:normAutofit fontScale="90000"/>
          </a:bodyPr>
          <a:lstStyle/>
          <a:p>
            <a:br>
              <a:rPr lang="en-US" dirty="0"/>
            </a:br>
            <a:br>
              <a:rPr lang="en-US" dirty="0"/>
            </a:br>
            <a:r>
              <a:rPr lang="en-US" dirty="0"/>
              <a:t> Copy the values of one object into another by assigning the objects values to another object. </a:t>
            </a:r>
          </a:p>
        </p:txBody>
      </p:sp>
      <p:sp>
        <p:nvSpPr>
          <p:cNvPr id="3" name="Content Placeholder 2"/>
          <p:cNvSpPr>
            <a:spLocks noGrp="1"/>
          </p:cNvSpPr>
          <p:nvPr>
            <p:ph sz="quarter" idx="1"/>
          </p:nvPr>
        </p:nvSpPr>
        <p:spPr>
          <a:xfrm>
            <a:off x="914400" y="1447800"/>
            <a:ext cx="7772400" cy="5257800"/>
          </a:xfrm>
        </p:spPr>
        <p:txBody>
          <a:bodyPr>
            <a:normAutofit fontScale="62500" lnSpcReduction="20000"/>
          </a:bodyPr>
          <a:lstStyle/>
          <a:p>
            <a:r>
              <a:rPr lang="en-US" b="1" dirty="0"/>
              <a:t>class</a:t>
            </a:r>
            <a:r>
              <a:rPr lang="en-US" dirty="0"/>
              <a:t> Student7{  </a:t>
            </a:r>
          </a:p>
          <a:p>
            <a:r>
              <a:rPr lang="en-US" dirty="0"/>
              <a:t>    </a:t>
            </a:r>
            <a:r>
              <a:rPr lang="en-US" b="1" dirty="0" err="1"/>
              <a:t>int</a:t>
            </a:r>
            <a:r>
              <a:rPr lang="en-US" dirty="0"/>
              <a:t> id;  </a:t>
            </a:r>
          </a:p>
          <a:p>
            <a:r>
              <a:rPr lang="en-US" dirty="0"/>
              <a:t>    String name;  </a:t>
            </a:r>
          </a:p>
          <a:p>
            <a:r>
              <a:rPr lang="en-US" dirty="0"/>
              <a:t>    Student7(</a:t>
            </a:r>
            <a:r>
              <a:rPr lang="en-US" b="1" dirty="0" err="1"/>
              <a:t>int</a:t>
            </a:r>
            <a:r>
              <a:rPr lang="en-US" dirty="0"/>
              <a:t> </a:t>
            </a:r>
            <a:r>
              <a:rPr lang="en-US" dirty="0" err="1"/>
              <a:t>i,String</a:t>
            </a:r>
            <a:r>
              <a:rPr lang="en-US" dirty="0"/>
              <a:t> n){  </a:t>
            </a:r>
          </a:p>
          <a:p>
            <a:r>
              <a:rPr lang="en-US" dirty="0"/>
              <a:t>    id = </a:t>
            </a:r>
            <a:r>
              <a:rPr lang="en-US" dirty="0" err="1"/>
              <a:t>i</a:t>
            </a:r>
            <a:r>
              <a:rPr lang="en-US" dirty="0"/>
              <a:t>;  </a:t>
            </a:r>
          </a:p>
          <a:p>
            <a:r>
              <a:rPr lang="en-US" dirty="0"/>
              <a:t>    name = n;  </a:t>
            </a:r>
          </a:p>
          <a:p>
            <a:r>
              <a:rPr lang="en-US" dirty="0"/>
              <a:t>    }  </a:t>
            </a:r>
          </a:p>
          <a:p>
            <a:r>
              <a:rPr lang="en-US" dirty="0"/>
              <a:t>    Student7(){}  </a:t>
            </a:r>
          </a:p>
          <a:p>
            <a:r>
              <a:rPr lang="en-US" dirty="0"/>
              <a:t>    </a:t>
            </a:r>
            <a:r>
              <a:rPr lang="en-US" b="1" dirty="0"/>
              <a:t>void</a:t>
            </a:r>
            <a:r>
              <a:rPr lang="en-US" dirty="0"/>
              <a:t> display(){</a:t>
            </a:r>
            <a:r>
              <a:rPr lang="en-US" dirty="0" err="1"/>
              <a:t>System.out.println</a:t>
            </a:r>
            <a:r>
              <a:rPr lang="en-US" dirty="0"/>
              <a:t>(id+" "+name);}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Student7 s1 = </a:t>
            </a:r>
            <a:r>
              <a:rPr lang="en-US" b="1" dirty="0"/>
              <a:t>new</a:t>
            </a:r>
            <a:r>
              <a:rPr lang="en-US" dirty="0"/>
              <a:t> Student7(111,"Karan");  </a:t>
            </a:r>
          </a:p>
          <a:p>
            <a:r>
              <a:rPr lang="en-US" dirty="0"/>
              <a:t>    Student7 s2 = </a:t>
            </a:r>
            <a:r>
              <a:rPr lang="en-US" b="1" dirty="0"/>
              <a:t>new</a:t>
            </a:r>
            <a:r>
              <a:rPr lang="en-US" dirty="0"/>
              <a:t> Student7();  </a:t>
            </a:r>
          </a:p>
          <a:p>
            <a:r>
              <a:rPr lang="en-US" dirty="0"/>
              <a:t>    s2.id=s1.id;  </a:t>
            </a:r>
          </a:p>
          <a:p>
            <a:r>
              <a:rPr lang="en-US" dirty="0"/>
              <a:t>    s2.name=s1.name;  </a:t>
            </a:r>
          </a:p>
          <a:p>
            <a:r>
              <a:rPr lang="en-US" dirty="0"/>
              <a:t>    s1.display();  </a:t>
            </a:r>
          </a:p>
          <a:p>
            <a:r>
              <a:rPr lang="en-US" dirty="0"/>
              <a:t>    s2.display();  </a:t>
            </a:r>
          </a:p>
          <a:p>
            <a:r>
              <a:rPr lang="en-US" dirty="0"/>
              <a:t>   }  </a:t>
            </a:r>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this Keyword</a:t>
            </a:r>
          </a:p>
        </p:txBody>
      </p:sp>
      <p:sp>
        <p:nvSpPr>
          <p:cNvPr id="3" name="Content Placeholder 2"/>
          <p:cNvSpPr>
            <a:spLocks noGrp="1"/>
          </p:cNvSpPr>
          <p:nvPr>
            <p:ph sz="quarter" idx="1"/>
          </p:nvPr>
        </p:nvSpPr>
        <p:spPr>
          <a:xfrm>
            <a:off x="914400" y="1447800"/>
            <a:ext cx="7772400" cy="5105400"/>
          </a:xfrm>
        </p:spPr>
        <p:txBody>
          <a:bodyPr>
            <a:normAutofit fontScale="70000" lnSpcReduction="20000"/>
          </a:bodyPr>
          <a:lstStyle/>
          <a:p>
            <a:r>
              <a:rPr lang="en-US" dirty="0"/>
              <a:t>Sometimes a method will need to refer to the object that invoked it. </a:t>
            </a:r>
          </a:p>
          <a:p>
            <a:r>
              <a:rPr lang="en-US" dirty="0"/>
              <a:t>To allow this, Java defines the this keyword. This can be used inside any method to refer to the current object. </a:t>
            </a:r>
          </a:p>
          <a:p>
            <a:r>
              <a:rPr lang="en-US" dirty="0"/>
              <a:t>That is, this is always a reference to the object on which the method was invoked. </a:t>
            </a:r>
          </a:p>
          <a:p>
            <a:r>
              <a:rPr lang="en-US" dirty="0"/>
              <a:t>You can use this anywhere a reference to an object of the current class’ type is permitted.</a:t>
            </a:r>
          </a:p>
          <a:p>
            <a:r>
              <a:rPr lang="en-US" dirty="0"/>
              <a:t>To better understand what this refers to, consider the following version of Box( ):</a:t>
            </a:r>
          </a:p>
          <a:p>
            <a:pPr lvl="1">
              <a:buNone/>
            </a:pPr>
            <a:r>
              <a:rPr lang="en-US" dirty="0"/>
              <a:t>// A redundant use of this.</a:t>
            </a:r>
          </a:p>
          <a:p>
            <a:pPr lvl="1">
              <a:buNone/>
            </a:pPr>
            <a:r>
              <a:rPr lang="en-US" dirty="0"/>
              <a:t>Box(double w, double h, double d) {</a:t>
            </a:r>
          </a:p>
          <a:p>
            <a:pPr lvl="1">
              <a:buNone/>
            </a:pPr>
            <a:r>
              <a:rPr lang="en-US" dirty="0" err="1"/>
              <a:t>this.width</a:t>
            </a:r>
            <a:r>
              <a:rPr lang="en-US" dirty="0"/>
              <a:t> = w;</a:t>
            </a:r>
          </a:p>
          <a:p>
            <a:pPr lvl="1">
              <a:buNone/>
            </a:pPr>
            <a:r>
              <a:rPr lang="en-US" dirty="0" err="1"/>
              <a:t>this.height</a:t>
            </a:r>
            <a:r>
              <a:rPr lang="en-US" dirty="0"/>
              <a:t> = h;</a:t>
            </a:r>
          </a:p>
          <a:p>
            <a:pPr lvl="1">
              <a:buNone/>
            </a:pPr>
            <a:r>
              <a:rPr lang="en-US" dirty="0" err="1"/>
              <a:t>this.depth</a:t>
            </a:r>
            <a:r>
              <a:rPr lang="en-US" dirty="0"/>
              <a:t> = d;</a:t>
            </a:r>
          </a:p>
          <a:p>
            <a:pPr lvl="1">
              <a:buNone/>
            </a:pPr>
            <a:r>
              <a:rPr lang="en-US" dirty="0"/>
              <a:t>}</a:t>
            </a:r>
          </a:p>
          <a:p>
            <a:r>
              <a:rPr lang="en-US" dirty="0"/>
              <a:t>This version of Box( )operates exactly like the earlier version. The use of this is </a:t>
            </a:r>
            <a:r>
              <a:rPr lang="en-US" dirty="0" err="1"/>
              <a:t>redundant,but</a:t>
            </a:r>
            <a:r>
              <a:rPr lang="en-US" dirty="0"/>
              <a:t> perfectly correct. Inside Box( ),this will always refer to the invoking object.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1560</TotalTime>
  <Words>2385</Words>
  <Application>Microsoft Office PowerPoint</Application>
  <PresentationFormat>On-screen Show (4:3)</PresentationFormat>
  <Paragraphs>272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Franklin Gothic Book</vt:lpstr>
      <vt:lpstr>Perpetua</vt:lpstr>
      <vt:lpstr>Wingdings 2</vt:lpstr>
      <vt:lpstr>Equity</vt:lpstr>
      <vt:lpstr>PROGRAMMING IN JAVA</vt:lpstr>
      <vt:lpstr>PowerPoint Presentation</vt:lpstr>
      <vt:lpstr>Constructors </vt:lpstr>
      <vt:lpstr>Constructors </vt:lpstr>
      <vt:lpstr>Constructors</vt:lpstr>
      <vt:lpstr>Parameterized Constructors</vt:lpstr>
      <vt:lpstr> To copy the values of one object into another using java constructor.</vt:lpstr>
      <vt:lpstr>   Copy the values of one object into another by assigning the objects values to another object. </vt:lpstr>
      <vt:lpstr>The this Keyword</vt:lpstr>
      <vt:lpstr>The this Keyword</vt:lpstr>
      <vt:lpstr>this: to refer current class instance variable</vt:lpstr>
      <vt:lpstr>this: to refer current class instance variable</vt:lpstr>
      <vt:lpstr>this: to invoke current class method</vt:lpstr>
      <vt:lpstr>  this() : to invoke current class constructor</vt:lpstr>
      <vt:lpstr>this() : to invoke current class constructor</vt:lpstr>
      <vt:lpstr>this: to pass as an argument in the method</vt:lpstr>
      <vt:lpstr>  this: to pass as argument in the constructor call</vt:lpstr>
      <vt:lpstr>  this keyword can be used to return current class instance</vt:lpstr>
      <vt:lpstr>Garbage Collection</vt:lpstr>
      <vt:lpstr>The finalize( ) Method</vt:lpstr>
      <vt:lpstr>The finalize( )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Surbhi</dc:creator>
  <cp:lastModifiedBy>Surbhi Sharma</cp:lastModifiedBy>
  <cp:revision>33</cp:revision>
  <dcterms:created xsi:type="dcterms:W3CDTF">2017-02-13T06:09:21Z</dcterms:created>
  <dcterms:modified xsi:type="dcterms:W3CDTF">2024-09-02T04:08:53Z</dcterms:modified>
</cp:coreProperties>
</file>