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6" r:id="rId2"/>
    <p:sldId id="257" r:id="rId3"/>
    <p:sldId id="258" r:id="rId4"/>
    <p:sldId id="269" r:id="rId5"/>
    <p:sldId id="270" r:id="rId6"/>
    <p:sldId id="271" r:id="rId7"/>
    <p:sldId id="272" r:id="rId8"/>
    <p:sldId id="273" r:id="rId9"/>
    <p:sldId id="274" r:id="rId10"/>
    <p:sldId id="275" r:id="rId11"/>
    <p:sldId id="259" r:id="rId12"/>
    <p:sldId id="260" r:id="rId13"/>
    <p:sldId id="261" r:id="rId14"/>
    <p:sldId id="262" r:id="rId15"/>
    <p:sldId id="263" r:id="rId16"/>
    <p:sldId id="264" r:id="rId17"/>
    <p:sldId id="265" r:id="rId18"/>
    <p:sldId id="266" r:id="rId19"/>
    <p:sldId id="313" r:id="rId20"/>
    <p:sldId id="314" r:id="rId21"/>
    <p:sldId id="315" r:id="rId22"/>
    <p:sldId id="267" r:id="rId23"/>
    <p:sldId id="276" r:id="rId24"/>
    <p:sldId id="277" r:id="rId25"/>
    <p:sldId id="278" r:id="rId26"/>
    <p:sldId id="279" r:id="rId27"/>
    <p:sldId id="280" r:id="rId28"/>
    <p:sldId id="309" r:id="rId29"/>
    <p:sldId id="310" r:id="rId30"/>
    <p:sldId id="311" r:id="rId31"/>
    <p:sldId id="312" r:id="rId32"/>
    <p:sldId id="285" r:id="rId33"/>
    <p:sldId id="286" r:id="rId34"/>
    <p:sldId id="287" r:id="rId35"/>
    <p:sldId id="288" r:id="rId36"/>
    <p:sldId id="289" r:id="rId37"/>
    <p:sldId id="290" r:id="rId38"/>
    <p:sldId id="291" r:id="rId39"/>
    <p:sldId id="292"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C74E816-0264-4DBF-B1FB-09CB642597A8}"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615364A-6D3F-4EE9-84A3-35B2A60AD76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74E816-0264-4DBF-B1FB-09CB642597A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5364A-6D3F-4EE9-84A3-35B2A60AD7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74E816-0264-4DBF-B1FB-09CB642597A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5364A-6D3F-4EE9-84A3-35B2A60AD7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C74E816-0264-4DBF-B1FB-09CB642597A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5364A-6D3F-4EE9-84A3-35B2A60AD76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C74E816-0264-4DBF-B1FB-09CB642597A8}"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615364A-6D3F-4EE9-84A3-35B2A60AD7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C74E816-0264-4DBF-B1FB-09CB642597A8}"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5364A-6D3F-4EE9-84A3-35B2A60AD76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C74E816-0264-4DBF-B1FB-09CB642597A8}"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5364A-6D3F-4EE9-84A3-35B2A60AD76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C74E816-0264-4DBF-B1FB-09CB642597A8}"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5364A-6D3F-4EE9-84A3-35B2A60AD7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4E816-0264-4DBF-B1FB-09CB642597A8}"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5364A-6D3F-4EE9-84A3-35B2A60AD7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C74E816-0264-4DBF-B1FB-09CB642597A8}"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5364A-6D3F-4EE9-84A3-35B2A60AD76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C74E816-0264-4DBF-B1FB-09CB642597A8}"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615364A-6D3F-4EE9-84A3-35B2A60AD76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C74E816-0264-4DBF-B1FB-09CB642597A8}"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615364A-6D3F-4EE9-84A3-35B2A60AD7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Hierarchical Inheritance Example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b="1" dirty="0"/>
              <a:t>class</a:t>
            </a:r>
            <a:r>
              <a:rPr lang="en-US" dirty="0"/>
              <a:t> Animal{  </a:t>
            </a:r>
          </a:p>
          <a:p>
            <a:r>
              <a:rPr lang="en-US" b="1" dirty="0"/>
              <a:t>void</a:t>
            </a:r>
            <a:r>
              <a:rPr lang="en-US" dirty="0"/>
              <a:t> eat(){</a:t>
            </a:r>
            <a:r>
              <a:rPr lang="en-US" dirty="0" err="1"/>
              <a:t>System.out.println</a:t>
            </a:r>
            <a:r>
              <a:rPr lang="en-US" dirty="0"/>
              <a:t>("eating...");}  </a:t>
            </a:r>
          </a:p>
          <a:p>
            <a:r>
              <a:rPr lang="en-US" dirty="0"/>
              <a:t>}  </a:t>
            </a:r>
          </a:p>
          <a:p>
            <a:r>
              <a:rPr lang="en-US" b="1" dirty="0"/>
              <a:t>class</a:t>
            </a:r>
            <a:r>
              <a:rPr lang="en-US" dirty="0"/>
              <a:t> Dog </a:t>
            </a:r>
            <a:r>
              <a:rPr lang="en-US" b="1" dirty="0"/>
              <a:t>extends</a:t>
            </a:r>
            <a:r>
              <a:rPr lang="en-US" dirty="0"/>
              <a:t> Animal{  </a:t>
            </a:r>
          </a:p>
          <a:p>
            <a:r>
              <a:rPr lang="en-US" b="1" dirty="0"/>
              <a:t>void</a:t>
            </a:r>
            <a:r>
              <a:rPr lang="en-US" dirty="0"/>
              <a:t> bark(){</a:t>
            </a:r>
            <a:r>
              <a:rPr lang="en-US" dirty="0" err="1"/>
              <a:t>System.out.println</a:t>
            </a:r>
            <a:r>
              <a:rPr lang="en-US" dirty="0"/>
              <a:t>("barking...");}  </a:t>
            </a:r>
          </a:p>
          <a:p>
            <a:r>
              <a:rPr lang="en-US" dirty="0"/>
              <a:t>}  </a:t>
            </a:r>
          </a:p>
          <a:p>
            <a:r>
              <a:rPr lang="en-US" b="1" dirty="0"/>
              <a:t>class</a:t>
            </a:r>
            <a:r>
              <a:rPr lang="en-US" dirty="0"/>
              <a:t> Cat </a:t>
            </a:r>
            <a:r>
              <a:rPr lang="en-US" b="1" dirty="0"/>
              <a:t>extends</a:t>
            </a:r>
            <a:r>
              <a:rPr lang="en-US" dirty="0"/>
              <a:t> Animal{  </a:t>
            </a:r>
          </a:p>
          <a:p>
            <a:r>
              <a:rPr lang="en-US" b="1" dirty="0"/>
              <a:t>void</a:t>
            </a:r>
            <a:r>
              <a:rPr lang="en-US" dirty="0"/>
              <a:t> meow(){</a:t>
            </a:r>
            <a:r>
              <a:rPr lang="en-US" dirty="0" err="1"/>
              <a:t>System.out.println</a:t>
            </a:r>
            <a:r>
              <a:rPr lang="en-US" dirty="0"/>
              <a:t>("meowing...");}  </a:t>
            </a:r>
          </a:p>
          <a:p>
            <a:r>
              <a:rPr lang="en-US" dirty="0"/>
              <a:t>}  </a:t>
            </a:r>
          </a:p>
          <a:p>
            <a:r>
              <a:rPr lang="en-US" b="1" dirty="0"/>
              <a:t>class</a:t>
            </a:r>
            <a:r>
              <a:rPr lang="en-US" dirty="0"/>
              <a:t> TestInheritance3{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Cat c=</a:t>
            </a:r>
            <a:r>
              <a:rPr lang="en-US" b="1" dirty="0"/>
              <a:t>new</a:t>
            </a:r>
            <a:r>
              <a:rPr lang="en-US" dirty="0"/>
              <a:t> Cat();  </a:t>
            </a:r>
          </a:p>
          <a:p>
            <a:r>
              <a:rPr lang="en-US" dirty="0" err="1"/>
              <a:t>c.meow</a:t>
            </a:r>
            <a:r>
              <a:rPr lang="en-US" dirty="0"/>
              <a:t>();  </a:t>
            </a:r>
          </a:p>
          <a:p>
            <a:r>
              <a:rPr lang="en-US" dirty="0"/>
              <a:t>c.eat();  </a:t>
            </a:r>
          </a:p>
          <a:p>
            <a:r>
              <a:rPr lang="en-US" dirty="0"/>
              <a:t>//</a:t>
            </a:r>
            <a:r>
              <a:rPr lang="en-US" dirty="0" err="1"/>
              <a:t>c.bark</a:t>
            </a:r>
            <a:r>
              <a:rPr lang="en-US" dirty="0"/>
              <a:t>();//</a:t>
            </a:r>
            <a:r>
              <a:rPr lang="en-US" dirty="0" err="1"/>
              <a:t>C.T.Error</a:t>
            </a:r>
            <a:r>
              <a:rPr lang="en-US" dirty="0"/>
              <a:t>  </a:t>
            </a:r>
          </a:p>
          <a:p>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Basics</a:t>
            </a:r>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dirty="0"/>
              <a:t>To inherit a class, you simply incorporate the definition of one class into another by using the </a:t>
            </a:r>
            <a:r>
              <a:rPr lang="en-US" b="1" dirty="0"/>
              <a:t>extends</a:t>
            </a:r>
            <a:r>
              <a:rPr lang="en-US" dirty="0"/>
              <a:t> keyword. To see how, let’s begin with a short example. The following program creates a super class called A and a subclass called B. Notice how the keyword extends is used to create a subclass of A.</a:t>
            </a:r>
          </a:p>
          <a:p>
            <a:r>
              <a:rPr lang="en-US" dirty="0"/>
              <a:t>class A {</a:t>
            </a:r>
          </a:p>
          <a:p>
            <a:r>
              <a:rPr lang="en-US" dirty="0" err="1"/>
              <a:t>int</a:t>
            </a:r>
            <a:r>
              <a:rPr lang="en-US" dirty="0"/>
              <a:t> </a:t>
            </a:r>
            <a:r>
              <a:rPr lang="en-US" dirty="0" err="1"/>
              <a:t>i</a:t>
            </a:r>
            <a:r>
              <a:rPr lang="en-US" dirty="0"/>
              <a:t>, j;</a:t>
            </a:r>
          </a:p>
          <a:p>
            <a:r>
              <a:rPr lang="en-US" dirty="0"/>
              <a:t>void </a:t>
            </a:r>
            <a:r>
              <a:rPr lang="en-US" dirty="0" err="1"/>
              <a:t>showij</a:t>
            </a:r>
            <a:r>
              <a:rPr lang="en-US" dirty="0"/>
              <a:t>() {</a:t>
            </a:r>
          </a:p>
          <a:p>
            <a:r>
              <a:rPr lang="en-US" dirty="0" err="1"/>
              <a:t>System.out.println</a:t>
            </a:r>
            <a:r>
              <a:rPr lang="en-US" dirty="0"/>
              <a:t>("</a:t>
            </a:r>
            <a:r>
              <a:rPr lang="en-US" dirty="0" err="1"/>
              <a:t>i</a:t>
            </a:r>
            <a:r>
              <a:rPr lang="en-US" dirty="0"/>
              <a:t> and j: " + </a:t>
            </a:r>
            <a:r>
              <a:rPr lang="en-US" dirty="0" err="1"/>
              <a:t>i</a:t>
            </a:r>
            <a:r>
              <a:rPr lang="en-US" dirty="0"/>
              <a:t> + " " + j);</a:t>
            </a:r>
          </a:p>
          <a:p>
            <a:r>
              <a:rPr lang="en-US" dirty="0"/>
              <a:t>}}</a:t>
            </a:r>
          </a:p>
          <a:p>
            <a:r>
              <a:rPr lang="en-US" dirty="0"/>
              <a:t>// Create a subclass by extending class A.</a:t>
            </a:r>
          </a:p>
          <a:p>
            <a:r>
              <a:rPr lang="en-US" dirty="0"/>
              <a:t>class B extends A {</a:t>
            </a:r>
          </a:p>
          <a:p>
            <a:r>
              <a:rPr lang="en-US" dirty="0" err="1"/>
              <a:t>int</a:t>
            </a:r>
            <a:r>
              <a:rPr lang="en-US" dirty="0"/>
              <a:t> k;</a:t>
            </a:r>
          </a:p>
          <a:p>
            <a:r>
              <a:rPr lang="en-US" dirty="0"/>
              <a:t>void </a:t>
            </a:r>
            <a:r>
              <a:rPr lang="en-US" dirty="0" err="1"/>
              <a:t>showk</a:t>
            </a:r>
            <a:r>
              <a:rPr lang="en-US" dirty="0"/>
              <a:t>() {</a:t>
            </a:r>
          </a:p>
          <a:p>
            <a:r>
              <a:rPr lang="en-US" dirty="0" err="1"/>
              <a:t>System.out.println</a:t>
            </a:r>
            <a:r>
              <a:rPr lang="en-US" dirty="0"/>
              <a:t>("k: " + k);</a:t>
            </a:r>
          </a:p>
          <a:p>
            <a:r>
              <a:rPr lang="en-US" dirty="0"/>
              <a:t>}</a:t>
            </a:r>
          </a:p>
          <a:p>
            <a:r>
              <a:rPr lang="en-US" dirty="0"/>
              <a:t>void sum() {</a:t>
            </a:r>
          </a:p>
          <a:p>
            <a:r>
              <a:rPr lang="en-US" dirty="0" err="1"/>
              <a:t>System.out.println</a:t>
            </a:r>
            <a:r>
              <a:rPr lang="en-US" dirty="0"/>
              <a:t>("</a:t>
            </a:r>
            <a:r>
              <a:rPr lang="en-US" dirty="0" err="1"/>
              <a:t>i+j+k</a:t>
            </a:r>
            <a:r>
              <a:rPr lang="en-US" dirty="0"/>
              <a:t>: " + (</a:t>
            </a:r>
            <a:r>
              <a:rPr lang="en-US" dirty="0" err="1"/>
              <a:t>i+j+k</a:t>
            </a:r>
            <a:r>
              <a:rPr lang="en-US" dirty="0"/>
              <a:t>));</a:t>
            </a:r>
          </a:p>
          <a:p>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62500" lnSpcReduction="20000"/>
          </a:bodyPr>
          <a:lstStyle/>
          <a:p>
            <a:r>
              <a:rPr lang="en-US" dirty="0"/>
              <a:t>class </a:t>
            </a:r>
            <a:r>
              <a:rPr lang="en-US" dirty="0" err="1"/>
              <a:t>SimpleInheritance</a:t>
            </a:r>
            <a:r>
              <a:rPr lang="en-US" dirty="0"/>
              <a:t> {</a:t>
            </a:r>
          </a:p>
          <a:p>
            <a:r>
              <a:rPr lang="en-US" dirty="0"/>
              <a:t>public static void main(String </a:t>
            </a:r>
            <a:r>
              <a:rPr lang="en-US" dirty="0" err="1"/>
              <a:t>args</a:t>
            </a:r>
            <a:r>
              <a:rPr lang="en-US" dirty="0"/>
              <a:t>[]) {</a:t>
            </a:r>
          </a:p>
          <a:p>
            <a:r>
              <a:rPr lang="en-US" dirty="0"/>
              <a:t>A </a:t>
            </a:r>
            <a:r>
              <a:rPr lang="en-US" dirty="0" err="1"/>
              <a:t>superOb</a:t>
            </a:r>
            <a:r>
              <a:rPr lang="en-US" dirty="0"/>
              <a:t> = new A();</a:t>
            </a:r>
          </a:p>
          <a:p>
            <a:r>
              <a:rPr lang="en-US" dirty="0"/>
              <a:t>B </a:t>
            </a:r>
            <a:r>
              <a:rPr lang="en-US" dirty="0" err="1"/>
              <a:t>subOb</a:t>
            </a:r>
            <a:r>
              <a:rPr lang="en-US" dirty="0"/>
              <a:t> = new B();</a:t>
            </a:r>
          </a:p>
          <a:p>
            <a:r>
              <a:rPr lang="en-US" dirty="0" err="1"/>
              <a:t>superOb.i</a:t>
            </a:r>
            <a:r>
              <a:rPr lang="en-US" dirty="0"/>
              <a:t> = 10;</a:t>
            </a:r>
          </a:p>
          <a:p>
            <a:r>
              <a:rPr lang="en-US" dirty="0" err="1"/>
              <a:t>superOb.j</a:t>
            </a:r>
            <a:r>
              <a:rPr lang="en-US" dirty="0"/>
              <a:t> = 20;</a:t>
            </a:r>
          </a:p>
          <a:p>
            <a:r>
              <a:rPr lang="en-US" dirty="0" err="1"/>
              <a:t>System.out.println</a:t>
            </a:r>
            <a:r>
              <a:rPr lang="en-US" dirty="0"/>
              <a:t>("Contents of </a:t>
            </a:r>
            <a:r>
              <a:rPr lang="en-US" dirty="0" err="1"/>
              <a:t>superOb</a:t>
            </a:r>
            <a:r>
              <a:rPr lang="en-US" dirty="0"/>
              <a:t>: ");</a:t>
            </a:r>
          </a:p>
          <a:p>
            <a:r>
              <a:rPr lang="en-US" dirty="0" err="1"/>
              <a:t>superOb.showij</a:t>
            </a:r>
            <a:r>
              <a:rPr lang="en-US" dirty="0"/>
              <a:t>();</a:t>
            </a:r>
          </a:p>
          <a:p>
            <a:r>
              <a:rPr lang="en-US" dirty="0" err="1"/>
              <a:t>System.out.println</a:t>
            </a:r>
            <a:r>
              <a:rPr lang="en-US" dirty="0"/>
              <a:t>();</a:t>
            </a:r>
          </a:p>
          <a:p>
            <a:r>
              <a:rPr lang="en-US" dirty="0" err="1"/>
              <a:t>subOb.i</a:t>
            </a:r>
            <a:r>
              <a:rPr lang="en-US" dirty="0"/>
              <a:t> = 7;</a:t>
            </a:r>
          </a:p>
          <a:p>
            <a:r>
              <a:rPr lang="en-US" dirty="0" err="1"/>
              <a:t>subOb.j</a:t>
            </a:r>
            <a:r>
              <a:rPr lang="en-US" dirty="0"/>
              <a:t> = 8;</a:t>
            </a:r>
          </a:p>
          <a:p>
            <a:r>
              <a:rPr lang="en-US" dirty="0" err="1"/>
              <a:t>subOb.k</a:t>
            </a:r>
            <a:r>
              <a:rPr lang="en-US" dirty="0"/>
              <a:t> = 9;</a:t>
            </a:r>
          </a:p>
          <a:p>
            <a:r>
              <a:rPr lang="en-US" dirty="0" err="1"/>
              <a:t>System.out.println</a:t>
            </a:r>
            <a:r>
              <a:rPr lang="en-US" dirty="0"/>
              <a:t>("Contents of </a:t>
            </a:r>
            <a:r>
              <a:rPr lang="en-US" dirty="0" err="1"/>
              <a:t>subOb</a:t>
            </a:r>
            <a:r>
              <a:rPr lang="en-US" dirty="0"/>
              <a:t>: ");</a:t>
            </a:r>
          </a:p>
          <a:p>
            <a:r>
              <a:rPr lang="en-US" dirty="0" err="1"/>
              <a:t>subOb.showij</a:t>
            </a:r>
            <a:r>
              <a:rPr lang="en-US" dirty="0"/>
              <a:t>();</a:t>
            </a:r>
          </a:p>
          <a:p>
            <a:r>
              <a:rPr lang="en-US" dirty="0" err="1"/>
              <a:t>subOb.showk</a:t>
            </a:r>
            <a:r>
              <a:rPr lang="en-US" dirty="0"/>
              <a:t>();</a:t>
            </a:r>
          </a:p>
          <a:p>
            <a:r>
              <a:rPr lang="en-US" dirty="0" err="1"/>
              <a:t>System.out.println</a:t>
            </a:r>
            <a:r>
              <a:rPr lang="en-US" dirty="0"/>
              <a:t>();</a:t>
            </a:r>
          </a:p>
          <a:p>
            <a:r>
              <a:rPr lang="en-US" dirty="0" err="1"/>
              <a:t>System.out.println</a:t>
            </a:r>
            <a:r>
              <a:rPr lang="en-US" dirty="0"/>
              <a:t>("Sum of </a:t>
            </a:r>
            <a:r>
              <a:rPr lang="en-US" dirty="0" err="1"/>
              <a:t>i</a:t>
            </a:r>
            <a:r>
              <a:rPr lang="en-US" dirty="0"/>
              <a:t>, j and k in </a:t>
            </a:r>
            <a:r>
              <a:rPr lang="en-US" dirty="0" err="1"/>
              <a:t>subOb</a:t>
            </a:r>
            <a:r>
              <a:rPr lang="en-US" dirty="0"/>
              <a:t>:");</a:t>
            </a:r>
          </a:p>
          <a:p>
            <a:r>
              <a:rPr lang="en-US" dirty="0"/>
              <a:t>subOb.sum();</a:t>
            </a:r>
          </a:p>
          <a:p>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pPr algn="just"/>
            <a:r>
              <a:rPr lang="en-US" dirty="0"/>
              <a:t>As you can see, the subclass B includes all of the members of its </a:t>
            </a:r>
            <a:r>
              <a:rPr lang="en-US" dirty="0" err="1"/>
              <a:t>superclass</a:t>
            </a:r>
            <a:r>
              <a:rPr lang="en-US" dirty="0"/>
              <a:t>, A. This is why </a:t>
            </a:r>
            <a:r>
              <a:rPr lang="en-US" dirty="0" err="1"/>
              <a:t>subOb</a:t>
            </a:r>
            <a:r>
              <a:rPr lang="en-US" dirty="0"/>
              <a:t> can access </a:t>
            </a:r>
            <a:r>
              <a:rPr lang="en-US" dirty="0" err="1"/>
              <a:t>i</a:t>
            </a:r>
            <a:r>
              <a:rPr lang="en-US" dirty="0"/>
              <a:t> and j and </a:t>
            </a:r>
            <a:r>
              <a:rPr lang="en-US" dirty="0" err="1"/>
              <a:t>callshowij</a:t>
            </a:r>
            <a:r>
              <a:rPr lang="en-US" dirty="0"/>
              <a:t>( ). Also, inside sum( ),</a:t>
            </a:r>
            <a:r>
              <a:rPr lang="en-US" dirty="0" err="1"/>
              <a:t>i</a:t>
            </a:r>
            <a:r>
              <a:rPr lang="en-US" dirty="0"/>
              <a:t> and j can be referred to directly, as if they were part of B.</a:t>
            </a:r>
          </a:p>
          <a:p>
            <a:pPr algn="just"/>
            <a:r>
              <a:rPr lang="en-US" dirty="0"/>
              <a:t>Even though A is a </a:t>
            </a:r>
            <a:r>
              <a:rPr lang="en-US" dirty="0" err="1"/>
              <a:t>superclass</a:t>
            </a:r>
            <a:r>
              <a:rPr lang="en-US" dirty="0"/>
              <a:t> for B, it is also a completely independent, stand-alone class. Being a </a:t>
            </a:r>
            <a:r>
              <a:rPr lang="en-US" dirty="0" err="1"/>
              <a:t>superclass</a:t>
            </a:r>
            <a:r>
              <a:rPr lang="en-US" dirty="0"/>
              <a:t> for a subclass does not mean that the </a:t>
            </a:r>
            <a:r>
              <a:rPr lang="en-US" dirty="0" err="1"/>
              <a:t>superclass</a:t>
            </a:r>
            <a:r>
              <a:rPr lang="en-US" dirty="0"/>
              <a:t> cannot be used by itself. Further, a subclass can be a </a:t>
            </a:r>
            <a:r>
              <a:rPr lang="en-US" dirty="0" err="1"/>
              <a:t>superclass</a:t>
            </a:r>
            <a:r>
              <a:rPr lang="en-US" dirty="0"/>
              <a:t> for another subclass.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pPr algn="just"/>
            <a:r>
              <a:rPr lang="en-US" dirty="0"/>
              <a:t>The general form of a class declaration that inherits a </a:t>
            </a:r>
            <a:r>
              <a:rPr lang="en-US" dirty="0" err="1"/>
              <a:t>superclass</a:t>
            </a:r>
            <a:r>
              <a:rPr lang="en-US" dirty="0"/>
              <a:t> is shown here:</a:t>
            </a:r>
          </a:p>
          <a:p>
            <a:pPr lvl="1" algn="just"/>
            <a:r>
              <a:rPr lang="en-US" dirty="0" err="1"/>
              <a:t>classsubclass</a:t>
            </a:r>
            <a:r>
              <a:rPr lang="en-US" dirty="0"/>
              <a:t>-</a:t>
            </a:r>
            <a:r>
              <a:rPr lang="en-US" dirty="0" err="1"/>
              <a:t>nameextendssuperclass</a:t>
            </a:r>
            <a:r>
              <a:rPr lang="en-US" dirty="0"/>
              <a:t>-name{</a:t>
            </a:r>
          </a:p>
          <a:p>
            <a:pPr lvl="1" algn="just"/>
            <a:r>
              <a:rPr lang="en-US" dirty="0"/>
              <a:t>// body of class</a:t>
            </a:r>
          </a:p>
          <a:p>
            <a:pPr lvl="1" algn="just"/>
            <a:r>
              <a:rPr lang="en-US" dirty="0"/>
              <a:t>}</a:t>
            </a:r>
          </a:p>
          <a:p>
            <a:pPr algn="just"/>
            <a:r>
              <a:rPr lang="en-US" dirty="0"/>
              <a:t>You can only specify one </a:t>
            </a:r>
            <a:r>
              <a:rPr lang="en-US" dirty="0" err="1"/>
              <a:t>superclass</a:t>
            </a:r>
            <a:r>
              <a:rPr lang="en-US" dirty="0"/>
              <a:t> for any subclass that you create. Java does not support the inheritance of multiple </a:t>
            </a:r>
            <a:r>
              <a:rPr lang="en-US" dirty="0" err="1"/>
              <a:t>superclasses</a:t>
            </a:r>
            <a:r>
              <a:rPr lang="en-US" dirty="0"/>
              <a:t> into a single subclass. You can, as stated, create a hierarchy of inheritance in which a subclass becomes a </a:t>
            </a:r>
            <a:r>
              <a:rPr lang="en-US" dirty="0" err="1"/>
              <a:t>superclass</a:t>
            </a:r>
            <a:r>
              <a:rPr lang="en-US" dirty="0"/>
              <a:t> of another subclass. However, no class can be a </a:t>
            </a:r>
            <a:r>
              <a:rPr lang="en-US" dirty="0" err="1"/>
              <a:t>superclass</a:t>
            </a:r>
            <a:r>
              <a:rPr lang="en-US" dirty="0"/>
              <a:t> of itself.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Access and Inheritance</a:t>
            </a:r>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Although a subclass includes all of the members of its </a:t>
            </a:r>
            <a:r>
              <a:rPr lang="en-US" dirty="0" err="1"/>
              <a:t>superclass</a:t>
            </a:r>
            <a:r>
              <a:rPr lang="en-US" dirty="0"/>
              <a:t>, it cannot access those members of the </a:t>
            </a:r>
            <a:r>
              <a:rPr lang="en-US" dirty="0" err="1"/>
              <a:t>superclass</a:t>
            </a:r>
            <a:r>
              <a:rPr lang="en-US" dirty="0"/>
              <a:t> that have been declared as private. For example, consider the following simple class hierarchy:</a:t>
            </a:r>
          </a:p>
          <a:p>
            <a:pPr lvl="1"/>
            <a:r>
              <a:rPr lang="en-US" dirty="0"/>
              <a:t>/* In a class hierarchy, private members remain</a:t>
            </a:r>
          </a:p>
          <a:p>
            <a:pPr lvl="1"/>
            <a:r>
              <a:rPr lang="en-US" dirty="0"/>
              <a:t>private to their class.</a:t>
            </a:r>
          </a:p>
          <a:p>
            <a:pPr lvl="1"/>
            <a:r>
              <a:rPr lang="en-US" dirty="0"/>
              <a:t>This program contains an error and will not</a:t>
            </a:r>
          </a:p>
          <a:p>
            <a:pPr lvl="1"/>
            <a:r>
              <a:rPr lang="en-US" dirty="0"/>
              <a:t>compile.</a:t>
            </a:r>
          </a:p>
          <a:p>
            <a:pPr lvl="1"/>
            <a:r>
              <a:rPr lang="en-US" dirty="0"/>
              <a:t>*/</a:t>
            </a:r>
          </a:p>
          <a:p>
            <a:pPr lvl="1"/>
            <a:r>
              <a:rPr lang="en-US" dirty="0"/>
              <a:t>// Create a </a:t>
            </a:r>
            <a:r>
              <a:rPr lang="en-US" dirty="0" err="1"/>
              <a:t>superclass</a:t>
            </a:r>
            <a:r>
              <a:rPr lang="en-US" dirty="0"/>
              <a:t>.</a:t>
            </a:r>
          </a:p>
          <a:p>
            <a:pPr lvl="1"/>
            <a:r>
              <a:rPr lang="en-US" dirty="0"/>
              <a:t>class A {</a:t>
            </a:r>
          </a:p>
          <a:p>
            <a:pPr lvl="1"/>
            <a:r>
              <a:rPr lang="en-US" dirty="0" err="1"/>
              <a:t>int</a:t>
            </a:r>
            <a:r>
              <a:rPr lang="en-US" dirty="0"/>
              <a:t> </a:t>
            </a:r>
            <a:r>
              <a:rPr lang="en-US" dirty="0" err="1"/>
              <a:t>i</a:t>
            </a:r>
            <a:r>
              <a:rPr lang="en-US" dirty="0"/>
              <a:t>; // public by default</a:t>
            </a:r>
          </a:p>
          <a:p>
            <a:pPr lvl="1"/>
            <a:r>
              <a:rPr lang="en-US" dirty="0"/>
              <a:t>private </a:t>
            </a:r>
            <a:r>
              <a:rPr lang="en-US" dirty="0" err="1"/>
              <a:t>int</a:t>
            </a:r>
            <a:r>
              <a:rPr lang="en-US" dirty="0"/>
              <a:t> j; // private to A</a:t>
            </a:r>
          </a:p>
          <a:p>
            <a:pPr lvl="1"/>
            <a:r>
              <a:rPr lang="en-US" dirty="0"/>
              <a:t>void </a:t>
            </a:r>
            <a:r>
              <a:rPr lang="en-US" dirty="0" err="1"/>
              <a:t>setij</a:t>
            </a:r>
            <a:r>
              <a:rPr lang="en-US" dirty="0"/>
              <a:t>(</a:t>
            </a:r>
            <a:r>
              <a:rPr lang="en-US" dirty="0" err="1"/>
              <a:t>int</a:t>
            </a:r>
            <a:r>
              <a:rPr lang="en-US" dirty="0"/>
              <a:t> x, </a:t>
            </a:r>
            <a:r>
              <a:rPr lang="en-US" dirty="0" err="1"/>
              <a:t>int</a:t>
            </a:r>
            <a:r>
              <a:rPr lang="en-US" dirty="0"/>
              <a:t> y) {</a:t>
            </a:r>
          </a:p>
          <a:p>
            <a:pPr lvl="1"/>
            <a:r>
              <a:rPr lang="en-US" dirty="0" err="1"/>
              <a:t>i</a:t>
            </a:r>
            <a:r>
              <a:rPr lang="en-US" dirty="0"/>
              <a:t> = x;</a:t>
            </a:r>
          </a:p>
          <a:p>
            <a:pPr lvl="1"/>
            <a:r>
              <a:rPr lang="en-US" dirty="0"/>
              <a:t>j = y;</a:t>
            </a:r>
          </a:p>
          <a:p>
            <a:pPr lvl="1"/>
            <a:r>
              <a:rPr lang="en-US" dirty="0"/>
              <a:t>}</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pPr lvl="1"/>
            <a:r>
              <a:rPr lang="en-US" dirty="0"/>
              <a:t>// A's j is not accessible here.</a:t>
            </a:r>
          </a:p>
          <a:p>
            <a:pPr lvl="1"/>
            <a:r>
              <a:rPr lang="en-US" dirty="0"/>
              <a:t>class B extends A {</a:t>
            </a:r>
          </a:p>
          <a:p>
            <a:pPr lvl="1"/>
            <a:r>
              <a:rPr lang="en-US" dirty="0" err="1"/>
              <a:t>int</a:t>
            </a:r>
            <a:r>
              <a:rPr lang="en-US" dirty="0"/>
              <a:t> total;</a:t>
            </a:r>
          </a:p>
          <a:p>
            <a:pPr lvl="1"/>
            <a:r>
              <a:rPr lang="en-US" dirty="0"/>
              <a:t>void sum() {</a:t>
            </a:r>
          </a:p>
          <a:p>
            <a:pPr lvl="1"/>
            <a:r>
              <a:rPr lang="en-US" dirty="0"/>
              <a:t>total = </a:t>
            </a:r>
            <a:r>
              <a:rPr lang="en-US" dirty="0" err="1"/>
              <a:t>i</a:t>
            </a:r>
            <a:r>
              <a:rPr lang="en-US" dirty="0"/>
              <a:t> + j; // ERROR, j is not accessible here</a:t>
            </a:r>
          </a:p>
          <a:p>
            <a:pPr lvl="1"/>
            <a:r>
              <a:rPr lang="en-US" dirty="0"/>
              <a:t>}</a:t>
            </a:r>
          </a:p>
          <a:p>
            <a:pPr lvl="1"/>
            <a:r>
              <a:rPr lang="en-US" dirty="0"/>
              <a:t>}</a:t>
            </a:r>
          </a:p>
          <a:p>
            <a:pPr lvl="1"/>
            <a:r>
              <a:rPr lang="en-US" dirty="0"/>
              <a:t>class Access {</a:t>
            </a:r>
          </a:p>
          <a:p>
            <a:pPr lvl="1"/>
            <a:r>
              <a:rPr lang="en-US" dirty="0"/>
              <a:t>public static void main(String </a:t>
            </a:r>
            <a:r>
              <a:rPr lang="en-US" dirty="0" err="1"/>
              <a:t>args</a:t>
            </a:r>
            <a:r>
              <a:rPr lang="en-US" dirty="0"/>
              <a:t>[]) {</a:t>
            </a:r>
          </a:p>
          <a:p>
            <a:pPr lvl="1"/>
            <a:r>
              <a:rPr lang="en-US" dirty="0"/>
              <a:t>B </a:t>
            </a:r>
            <a:r>
              <a:rPr lang="en-US" dirty="0" err="1"/>
              <a:t>subOb</a:t>
            </a:r>
            <a:r>
              <a:rPr lang="en-US" dirty="0"/>
              <a:t> = new B();</a:t>
            </a:r>
          </a:p>
          <a:p>
            <a:pPr lvl="1"/>
            <a:r>
              <a:rPr lang="en-US" dirty="0" err="1"/>
              <a:t>subOb.setij</a:t>
            </a:r>
            <a:r>
              <a:rPr lang="en-US" dirty="0"/>
              <a:t>(10, 12);</a:t>
            </a:r>
          </a:p>
          <a:p>
            <a:pPr lvl="1"/>
            <a:r>
              <a:rPr lang="en-US" dirty="0"/>
              <a:t>subOb.sum();</a:t>
            </a:r>
          </a:p>
          <a:p>
            <a:pPr lvl="1"/>
            <a:r>
              <a:rPr lang="en-US" dirty="0" err="1"/>
              <a:t>System.out.println</a:t>
            </a:r>
            <a:r>
              <a:rPr lang="en-US" dirty="0"/>
              <a:t>("Total is " + </a:t>
            </a:r>
            <a:r>
              <a:rPr lang="en-US" dirty="0" err="1"/>
              <a:t>subOb.total</a:t>
            </a:r>
            <a:r>
              <a:rPr lang="en-US" dirty="0"/>
              <a:t>);</a:t>
            </a:r>
          </a:p>
          <a:p>
            <a:pPr lvl="1"/>
            <a:r>
              <a:rPr lang="en-US" dirty="0"/>
              <a:t>}</a:t>
            </a:r>
          </a:p>
          <a:p>
            <a:pPr lvl="1"/>
            <a:r>
              <a:rPr lang="en-US" dirty="0"/>
              <a:t>}</a:t>
            </a:r>
          </a:p>
          <a:p>
            <a:r>
              <a:rPr lang="en-US" dirty="0"/>
              <a:t>This program will not compile because the reference to j inside the sum( )method of B causes an access violation. Since j is declared as private, it is only accessible by other members of its own class. Subclasses have no access to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t>
            </a:r>
            <a:r>
              <a:rPr lang="en-US" dirty="0" err="1"/>
              <a:t>Superclass</a:t>
            </a:r>
            <a:r>
              <a:rPr lang="en-US" dirty="0"/>
              <a:t> Variable Can Reference a Subclass Object</a:t>
            </a:r>
          </a:p>
        </p:txBody>
      </p:sp>
      <p:sp>
        <p:nvSpPr>
          <p:cNvPr id="3" name="Content Placeholder 2"/>
          <p:cNvSpPr>
            <a:spLocks noGrp="1"/>
          </p:cNvSpPr>
          <p:nvPr>
            <p:ph sz="quarter" idx="1"/>
          </p:nvPr>
        </p:nvSpPr>
        <p:spPr>
          <a:xfrm>
            <a:off x="914400" y="1447800"/>
            <a:ext cx="7772400" cy="5410200"/>
          </a:xfrm>
        </p:spPr>
        <p:txBody>
          <a:bodyPr>
            <a:normAutofit fontScale="70000" lnSpcReduction="20000"/>
          </a:bodyPr>
          <a:lstStyle/>
          <a:p>
            <a:r>
              <a:rPr lang="en-US" dirty="0"/>
              <a:t>A reference variable of a </a:t>
            </a:r>
            <a:r>
              <a:rPr lang="en-US" dirty="0" err="1"/>
              <a:t>superclass</a:t>
            </a:r>
            <a:r>
              <a:rPr lang="en-US" dirty="0"/>
              <a:t> can be assigned a reference to any subclass derived from that </a:t>
            </a:r>
            <a:r>
              <a:rPr lang="en-US" dirty="0" err="1"/>
              <a:t>superclass</a:t>
            </a:r>
            <a:r>
              <a:rPr lang="en-US" dirty="0"/>
              <a:t>. You will find this aspect of inheritance quite useful in a variety of situations. For example, consider the following:</a:t>
            </a:r>
          </a:p>
          <a:p>
            <a:pPr lvl="1"/>
            <a:r>
              <a:rPr lang="en-US" dirty="0"/>
              <a:t>class </a:t>
            </a:r>
            <a:r>
              <a:rPr lang="en-US" dirty="0" err="1"/>
              <a:t>RefDemo</a:t>
            </a:r>
            <a:r>
              <a:rPr lang="en-US" dirty="0"/>
              <a:t> {</a:t>
            </a:r>
          </a:p>
          <a:p>
            <a:pPr lvl="1"/>
            <a:r>
              <a:rPr lang="en-US" dirty="0"/>
              <a:t>public static void main(String </a:t>
            </a:r>
            <a:r>
              <a:rPr lang="en-US" dirty="0" err="1"/>
              <a:t>args</a:t>
            </a:r>
            <a:r>
              <a:rPr lang="en-US" dirty="0"/>
              <a:t>[]) {</a:t>
            </a:r>
          </a:p>
          <a:p>
            <a:pPr lvl="1"/>
            <a:r>
              <a:rPr lang="en-US" dirty="0" err="1"/>
              <a:t>BoxWeight</a:t>
            </a:r>
            <a:r>
              <a:rPr lang="en-US" dirty="0"/>
              <a:t> </a:t>
            </a:r>
            <a:r>
              <a:rPr lang="en-US" dirty="0" err="1"/>
              <a:t>weightbox</a:t>
            </a:r>
            <a:r>
              <a:rPr lang="en-US" dirty="0"/>
              <a:t> = new </a:t>
            </a:r>
            <a:r>
              <a:rPr lang="en-US" dirty="0" err="1"/>
              <a:t>BoxWeight</a:t>
            </a:r>
            <a:r>
              <a:rPr lang="en-US" dirty="0"/>
              <a:t>(3, 5, 7, 8.37);</a:t>
            </a:r>
          </a:p>
          <a:p>
            <a:pPr lvl="1"/>
            <a:r>
              <a:rPr lang="en-US" dirty="0"/>
              <a:t>Box </a:t>
            </a:r>
            <a:r>
              <a:rPr lang="en-US" dirty="0" err="1"/>
              <a:t>plainbox</a:t>
            </a:r>
            <a:r>
              <a:rPr lang="en-US" dirty="0"/>
              <a:t> = new Box();</a:t>
            </a:r>
          </a:p>
          <a:p>
            <a:pPr lvl="1"/>
            <a:r>
              <a:rPr lang="en-US" dirty="0"/>
              <a:t>double </a:t>
            </a:r>
            <a:r>
              <a:rPr lang="en-US" dirty="0" err="1"/>
              <a:t>vol</a:t>
            </a:r>
            <a:r>
              <a:rPr lang="en-US" dirty="0"/>
              <a:t>;</a:t>
            </a:r>
          </a:p>
          <a:p>
            <a:pPr lvl="1"/>
            <a:r>
              <a:rPr lang="en-US" dirty="0" err="1"/>
              <a:t>vol</a:t>
            </a:r>
            <a:r>
              <a:rPr lang="en-US" dirty="0"/>
              <a:t> = </a:t>
            </a:r>
            <a:r>
              <a:rPr lang="en-US" dirty="0" err="1"/>
              <a:t>weightbox.volume</a:t>
            </a:r>
            <a:r>
              <a:rPr lang="en-US" dirty="0"/>
              <a:t>();</a:t>
            </a:r>
          </a:p>
          <a:p>
            <a:pPr lvl="1"/>
            <a:r>
              <a:rPr lang="en-US" dirty="0" err="1"/>
              <a:t>System.out.println</a:t>
            </a:r>
            <a:r>
              <a:rPr lang="en-US" dirty="0"/>
              <a:t>("Volume of </a:t>
            </a:r>
            <a:r>
              <a:rPr lang="en-US" dirty="0" err="1"/>
              <a:t>weightbox</a:t>
            </a:r>
            <a:r>
              <a:rPr lang="en-US" dirty="0"/>
              <a:t> is " + </a:t>
            </a:r>
            <a:r>
              <a:rPr lang="en-US" dirty="0" err="1"/>
              <a:t>vol</a:t>
            </a:r>
            <a:r>
              <a:rPr lang="en-US" dirty="0"/>
              <a:t>);</a:t>
            </a:r>
          </a:p>
          <a:p>
            <a:pPr lvl="1"/>
            <a:r>
              <a:rPr lang="en-US" dirty="0" err="1"/>
              <a:t>System.out.println</a:t>
            </a:r>
            <a:r>
              <a:rPr lang="en-US" dirty="0"/>
              <a:t>("Weight of </a:t>
            </a:r>
            <a:r>
              <a:rPr lang="en-US" dirty="0" err="1"/>
              <a:t>weightbox</a:t>
            </a:r>
            <a:r>
              <a:rPr lang="en-US" dirty="0"/>
              <a:t> is " +</a:t>
            </a:r>
          </a:p>
          <a:p>
            <a:pPr lvl="1"/>
            <a:r>
              <a:rPr lang="en-US" dirty="0" err="1"/>
              <a:t>weightbox.weight</a:t>
            </a:r>
            <a:r>
              <a:rPr lang="en-US" dirty="0"/>
              <a:t>);</a:t>
            </a:r>
          </a:p>
          <a:p>
            <a:pPr lvl="1"/>
            <a:r>
              <a:rPr lang="en-US" dirty="0" err="1"/>
              <a:t>System.out.println</a:t>
            </a:r>
            <a:r>
              <a:rPr lang="en-US" dirty="0"/>
              <a:t>();</a:t>
            </a:r>
          </a:p>
          <a:p>
            <a:pPr lvl="1"/>
            <a:r>
              <a:rPr lang="en-US" dirty="0"/>
              <a:t>// assign </a:t>
            </a:r>
            <a:r>
              <a:rPr lang="en-US" dirty="0" err="1"/>
              <a:t>BoxWeight</a:t>
            </a:r>
            <a:r>
              <a:rPr lang="en-US" dirty="0"/>
              <a:t> reference to Box reference</a:t>
            </a:r>
          </a:p>
          <a:p>
            <a:pPr lvl="1"/>
            <a:r>
              <a:rPr lang="en-US" dirty="0" err="1"/>
              <a:t>plainbox</a:t>
            </a:r>
            <a:r>
              <a:rPr lang="en-US" dirty="0"/>
              <a:t> = </a:t>
            </a:r>
            <a:r>
              <a:rPr lang="en-US" dirty="0" err="1"/>
              <a:t>weightbox</a:t>
            </a:r>
            <a:r>
              <a:rPr lang="en-US" dirty="0"/>
              <a:t>;</a:t>
            </a:r>
          </a:p>
          <a:p>
            <a:pPr lvl="1"/>
            <a:r>
              <a:rPr lang="en-US" dirty="0" err="1"/>
              <a:t>vol</a:t>
            </a:r>
            <a:r>
              <a:rPr lang="en-US" dirty="0"/>
              <a:t> = </a:t>
            </a:r>
            <a:r>
              <a:rPr lang="en-US" dirty="0" err="1"/>
              <a:t>plainbox.volume</a:t>
            </a:r>
            <a:r>
              <a:rPr lang="en-US" dirty="0"/>
              <a:t>(); // OK, volume() defined in Box</a:t>
            </a:r>
          </a:p>
          <a:p>
            <a:pPr lvl="1"/>
            <a:r>
              <a:rPr lang="en-US" dirty="0" err="1"/>
              <a:t>System.out.println</a:t>
            </a:r>
            <a:r>
              <a:rPr lang="en-US" dirty="0"/>
              <a:t>("Volume of </a:t>
            </a:r>
            <a:r>
              <a:rPr lang="en-US" dirty="0" err="1"/>
              <a:t>plainbox</a:t>
            </a:r>
            <a:r>
              <a:rPr lang="en-US" dirty="0"/>
              <a:t> is " + </a:t>
            </a:r>
            <a:r>
              <a:rPr lang="en-US" dirty="0" err="1"/>
              <a:t>vol</a:t>
            </a:r>
            <a:r>
              <a:rPr lang="en-US" dirty="0"/>
              <a:t>);</a:t>
            </a:r>
          </a:p>
          <a:p>
            <a:pPr lvl="1"/>
            <a:r>
              <a:rPr lang="en-US" dirty="0"/>
              <a:t>/* The following statement is invalid because </a:t>
            </a:r>
            <a:r>
              <a:rPr lang="en-US" dirty="0" err="1"/>
              <a:t>plainbox</a:t>
            </a:r>
            <a:endParaRPr lang="en-US" dirty="0"/>
          </a:p>
          <a:p>
            <a:pPr lvl="1"/>
            <a:r>
              <a:rPr lang="en-US" dirty="0"/>
              <a:t>does not define a weight member. */</a:t>
            </a:r>
          </a:p>
          <a:p>
            <a:pPr lvl="1"/>
            <a:r>
              <a:rPr lang="en-US" dirty="0"/>
              <a:t>// </a:t>
            </a:r>
            <a:r>
              <a:rPr lang="en-US" dirty="0" err="1"/>
              <a:t>System.out.println</a:t>
            </a:r>
            <a:r>
              <a:rPr lang="en-US" dirty="0"/>
              <a:t>("Weight of </a:t>
            </a:r>
            <a:r>
              <a:rPr lang="en-US" dirty="0" err="1"/>
              <a:t>plainbox</a:t>
            </a:r>
            <a:r>
              <a:rPr lang="en-US" dirty="0"/>
              <a:t> is " + </a:t>
            </a:r>
            <a:r>
              <a:rPr lang="en-US" dirty="0" err="1"/>
              <a:t>plainbox.weight</a:t>
            </a:r>
            <a:r>
              <a:rPr lang="en-US" dirty="0"/>
              <a:t>);</a:t>
            </a:r>
          </a:p>
          <a:p>
            <a:pPr lvl="1"/>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92500" lnSpcReduction="20000"/>
          </a:bodyPr>
          <a:lstStyle/>
          <a:p>
            <a:r>
              <a:rPr lang="en-US" dirty="0"/>
              <a:t>Here, </a:t>
            </a:r>
            <a:r>
              <a:rPr lang="en-US" dirty="0" err="1"/>
              <a:t>weightbox</a:t>
            </a:r>
            <a:r>
              <a:rPr lang="en-US" dirty="0"/>
              <a:t> is a reference to </a:t>
            </a:r>
            <a:r>
              <a:rPr lang="en-US" dirty="0" err="1"/>
              <a:t>BoxWeightobjects</a:t>
            </a:r>
            <a:r>
              <a:rPr lang="en-US" dirty="0"/>
              <a:t>, and plain box is a reference to Box objects. Since </a:t>
            </a:r>
            <a:r>
              <a:rPr lang="en-US" dirty="0" err="1"/>
              <a:t>BoxWeight</a:t>
            </a:r>
            <a:r>
              <a:rPr lang="en-US" dirty="0"/>
              <a:t> is a subclass of Box, it is permissible to assign plain box a reference to the </a:t>
            </a:r>
            <a:r>
              <a:rPr lang="en-US" dirty="0" err="1"/>
              <a:t>weightbox</a:t>
            </a:r>
            <a:r>
              <a:rPr lang="en-US" dirty="0"/>
              <a:t> object.</a:t>
            </a:r>
          </a:p>
          <a:p>
            <a:r>
              <a:rPr lang="en-US" dirty="0"/>
              <a:t>It is important to understand that it is the type of the reference variable—not the type of the object that it refers to—that determines what members can be accessed. That is, when a reference to a subclass object is assigned to a </a:t>
            </a:r>
            <a:r>
              <a:rPr lang="en-US" dirty="0" err="1"/>
              <a:t>superclass</a:t>
            </a:r>
            <a:r>
              <a:rPr lang="en-US" dirty="0"/>
              <a:t> reference variable, you will have access only to those parts of the object defined by the </a:t>
            </a:r>
            <a:r>
              <a:rPr lang="en-US" dirty="0" err="1"/>
              <a:t>superclass</a:t>
            </a:r>
            <a:r>
              <a:rPr lang="en-US" dirty="0"/>
              <a:t>. This is why </a:t>
            </a:r>
            <a:r>
              <a:rPr lang="en-US" dirty="0" err="1"/>
              <a:t>plainbox</a:t>
            </a:r>
            <a:r>
              <a:rPr lang="en-US" dirty="0"/>
              <a:t> can’t access weight even when it refers to a </a:t>
            </a:r>
            <a:r>
              <a:rPr lang="en-US" dirty="0" err="1"/>
              <a:t>BoxWeight</a:t>
            </a:r>
            <a:r>
              <a:rPr lang="en-US" dirty="0"/>
              <a:t> object. If you think about it, this makes sense, because the </a:t>
            </a:r>
            <a:r>
              <a:rPr lang="en-US" dirty="0" err="1"/>
              <a:t>superclass</a:t>
            </a:r>
            <a:r>
              <a:rPr lang="en-US" dirty="0"/>
              <a:t> has no knowledge of what a subclass adds to it. This is why the last line of code in the preceding fragment is commented out. It is not possible for a Box reference to access the weight field, because Box does not define one.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a:t>If subclass (child class) has the same method as declared in the parent class, it is known as </a:t>
            </a:r>
            <a:r>
              <a:rPr lang="en-US" b="1" dirty="0"/>
              <a:t>method overriding in java</a:t>
            </a:r>
            <a:r>
              <a:rPr lang="en-US" dirty="0"/>
              <a:t>.</a:t>
            </a:r>
          </a:p>
          <a:p>
            <a:r>
              <a:rPr lang="en-US" dirty="0"/>
              <a:t>In other words, If subclass provides the specific implementation of the method that has been provided by one of its parent class, it is known as method overriding.</a:t>
            </a:r>
          </a:p>
          <a:p>
            <a:r>
              <a:rPr lang="en-US" dirty="0"/>
              <a:t>Usage of Java Method Overriding</a:t>
            </a:r>
          </a:p>
          <a:p>
            <a:pPr lvl="1"/>
            <a:r>
              <a:rPr lang="en-US" dirty="0"/>
              <a:t>Method overriding is used to provide specific implementation of a method that is already provided by its super class.</a:t>
            </a:r>
          </a:p>
          <a:p>
            <a:pPr lvl="1"/>
            <a:r>
              <a:rPr lang="en-US" dirty="0"/>
              <a:t>Method overriding is used for runtime polymorphism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ctr">
              <a:buNone/>
            </a:pPr>
            <a:endParaRPr lang="en-US" sz="4800" b="1" dirty="0"/>
          </a:p>
          <a:p>
            <a:pPr algn="ctr">
              <a:buNone/>
            </a:pPr>
            <a:endParaRPr lang="en-US" sz="4800" b="1" dirty="0"/>
          </a:p>
          <a:p>
            <a:pPr algn="ctr">
              <a:buNone/>
            </a:pPr>
            <a:r>
              <a:rPr lang="en-US" sz="4800" b="1" dirty="0"/>
              <a:t>Using Inheritance</a:t>
            </a:r>
          </a:p>
          <a:p>
            <a:pPr algn="ctr">
              <a:buNone/>
            </a:pPr>
            <a:r>
              <a:rPr lang="en-US" sz="4800" b="1" dirty="0"/>
              <a:t>Overriding Methods, Polymorphism, and Static Classes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Rules for Java Method Overriding</a:t>
            </a:r>
          </a:p>
          <a:p>
            <a:pPr lvl="1"/>
            <a:r>
              <a:rPr lang="en-US" dirty="0"/>
              <a:t>method must have same name as in the parent class</a:t>
            </a:r>
          </a:p>
          <a:p>
            <a:pPr lvl="1"/>
            <a:r>
              <a:rPr lang="en-US" dirty="0"/>
              <a:t>method must have same parameter as in the parent class.</a:t>
            </a:r>
          </a:p>
          <a:p>
            <a:pPr lvl="1"/>
            <a:r>
              <a:rPr lang="en-US" dirty="0"/>
              <a:t>must be IS-A relationship (inheritance).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Example of method overriding</a:t>
            </a:r>
          </a:p>
          <a:p>
            <a:r>
              <a:rPr lang="en-US" dirty="0"/>
              <a:t>In this example, we have defined the run method in the subclass as defined in the parent class but it has some specific implementation. The name and parameter of the method is same and there is </a:t>
            </a:r>
            <a:r>
              <a:rPr lang="en-US" dirty="0" err="1"/>
              <a:t>IS</a:t>
            </a:r>
            <a:r>
              <a:rPr lang="en-US" dirty="0"/>
              <a:t>-A relationship between the classes, so there is method overriding.</a:t>
            </a:r>
          </a:p>
          <a:p>
            <a:pPr lvl="1"/>
            <a:r>
              <a:rPr lang="en-US" b="1" dirty="0"/>
              <a:t>class</a:t>
            </a:r>
            <a:r>
              <a:rPr lang="en-US" dirty="0"/>
              <a:t> Vehicle{  </a:t>
            </a:r>
          </a:p>
          <a:p>
            <a:pPr lvl="1"/>
            <a:r>
              <a:rPr lang="en-US" b="1" dirty="0"/>
              <a:t>void</a:t>
            </a:r>
            <a:r>
              <a:rPr lang="en-US" dirty="0"/>
              <a:t> run(){</a:t>
            </a:r>
            <a:r>
              <a:rPr lang="en-US" dirty="0" err="1"/>
              <a:t>System.out.println</a:t>
            </a:r>
            <a:r>
              <a:rPr lang="en-US" dirty="0"/>
              <a:t>("Vehicle is running");}  </a:t>
            </a:r>
          </a:p>
          <a:p>
            <a:pPr lvl="1"/>
            <a:r>
              <a:rPr lang="en-US" dirty="0"/>
              <a:t>}  </a:t>
            </a:r>
          </a:p>
          <a:p>
            <a:pPr lvl="1"/>
            <a:r>
              <a:rPr lang="en-US" b="1" dirty="0"/>
              <a:t>class</a:t>
            </a:r>
            <a:r>
              <a:rPr lang="en-US" dirty="0"/>
              <a:t> Bike2 </a:t>
            </a:r>
            <a:r>
              <a:rPr lang="en-US" b="1" dirty="0"/>
              <a:t>extends</a:t>
            </a:r>
            <a:r>
              <a:rPr lang="en-US" dirty="0"/>
              <a:t> Vehicle{  </a:t>
            </a:r>
          </a:p>
          <a:p>
            <a:pPr lvl="1"/>
            <a:r>
              <a:rPr lang="en-US" b="1" dirty="0"/>
              <a:t>void</a:t>
            </a:r>
            <a:r>
              <a:rPr lang="en-US" dirty="0"/>
              <a:t> run(){</a:t>
            </a:r>
            <a:r>
              <a:rPr lang="en-US" dirty="0" err="1"/>
              <a:t>System.out.println</a:t>
            </a:r>
            <a:r>
              <a:rPr lang="en-US" dirty="0"/>
              <a:t>("Bike is running safely");}  </a:t>
            </a:r>
          </a:p>
          <a:p>
            <a:pPr lvl="1"/>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Bike2 </a:t>
            </a:r>
            <a:r>
              <a:rPr lang="en-US" dirty="0" err="1"/>
              <a:t>obj</a:t>
            </a:r>
            <a:r>
              <a:rPr lang="en-US" dirty="0"/>
              <a:t> = </a:t>
            </a:r>
            <a:r>
              <a:rPr lang="en-US" b="1" dirty="0"/>
              <a:t>new</a:t>
            </a:r>
            <a:r>
              <a:rPr lang="en-US" dirty="0"/>
              <a:t> Bike2();  </a:t>
            </a:r>
          </a:p>
          <a:p>
            <a:pPr lvl="1"/>
            <a:r>
              <a:rPr lang="en-US" dirty="0" err="1"/>
              <a:t>obj.run</a:t>
            </a:r>
            <a:r>
              <a:rPr lang="en-US" dirty="0"/>
              <a:t>();  </a:t>
            </a:r>
          </a:p>
          <a:p>
            <a:pPr lvl="1"/>
            <a:r>
              <a:rPr lang="en-US" dirty="0"/>
              <a:t>}  </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super</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 </a:t>
            </a:r>
            <a:r>
              <a:rPr lang="en-US" b="1" dirty="0"/>
              <a:t>super</a:t>
            </a:r>
            <a:r>
              <a:rPr lang="en-US" dirty="0"/>
              <a:t>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a:p>
            <a:r>
              <a:rPr lang="en-US" dirty="0"/>
              <a:t>Usage of java super Keyword</a:t>
            </a:r>
          </a:p>
          <a:p>
            <a:pPr lvl="1"/>
            <a:r>
              <a:rPr lang="en-US" dirty="0"/>
              <a:t>super can be used to refer immediate parent class instance variable.</a:t>
            </a:r>
          </a:p>
          <a:p>
            <a:pPr lvl="1"/>
            <a:r>
              <a:rPr lang="en-US" dirty="0"/>
              <a:t>super can be used to invoke immediate parent class method.</a:t>
            </a:r>
          </a:p>
          <a:p>
            <a:pPr lvl="1"/>
            <a:r>
              <a:rPr lang="en-US" dirty="0"/>
              <a:t>super() can be used to invoke immediate parent class constructor.</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super is used to refer immediate parent class instance variable.</a:t>
            </a:r>
          </a:p>
        </p:txBody>
      </p:sp>
      <p:sp>
        <p:nvSpPr>
          <p:cNvPr id="3" name="Content Placeholder 2"/>
          <p:cNvSpPr>
            <a:spLocks noGrp="1"/>
          </p:cNvSpPr>
          <p:nvPr>
            <p:ph sz="quarter" idx="1"/>
          </p:nvPr>
        </p:nvSpPr>
        <p:spPr>
          <a:xfrm>
            <a:off x="914400" y="1447800"/>
            <a:ext cx="7772400" cy="5410200"/>
          </a:xfrm>
        </p:spPr>
        <p:txBody>
          <a:bodyPr>
            <a:normAutofit fontScale="92500" lnSpcReduction="20000"/>
          </a:bodyPr>
          <a:lstStyle/>
          <a:p>
            <a:r>
              <a:rPr lang="en-US" dirty="0"/>
              <a:t>We can use super keyword to access the data member or field of parent class. It is used if parent class and child class have same fields.</a:t>
            </a:r>
          </a:p>
          <a:p>
            <a:pPr lvl="1"/>
            <a:r>
              <a:rPr lang="en-US" b="1" dirty="0"/>
              <a:t>class</a:t>
            </a:r>
            <a:r>
              <a:rPr lang="en-US" dirty="0"/>
              <a:t> Animal{  </a:t>
            </a:r>
          </a:p>
          <a:p>
            <a:pPr lvl="1"/>
            <a:r>
              <a:rPr lang="en-US" dirty="0"/>
              <a:t>String color="white";  }  </a:t>
            </a:r>
          </a:p>
          <a:p>
            <a:pPr lvl="1"/>
            <a:r>
              <a:rPr lang="en-US" b="1" dirty="0"/>
              <a:t>class</a:t>
            </a:r>
            <a:r>
              <a:rPr lang="en-US" dirty="0"/>
              <a:t> Dog </a:t>
            </a:r>
            <a:r>
              <a:rPr lang="en-US" b="1" dirty="0"/>
              <a:t>extends</a:t>
            </a:r>
            <a:r>
              <a:rPr lang="en-US" dirty="0"/>
              <a:t> Animal{  </a:t>
            </a:r>
          </a:p>
          <a:p>
            <a:pPr lvl="1"/>
            <a:r>
              <a:rPr lang="en-US" dirty="0"/>
              <a:t>String color="black";  </a:t>
            </a:r>
          </a:p>
          <a:p>
            <a:pPr lvl="1"/>
            <a:r>
              <a:rPr lang="en-US" b="1" dirty="0"/>
              <a:t>void</a:t>
            </a:r>
            <a:r>
              <a:rPr lang="en-US" dirty="0"/>
              <a:t> </a:t>
            </a:r>
            <a:r>
              <a:rPr lang="en-US" dirty="0" err="1"/>
              <a:t>printColor</a:t>
            </a:r>
            <a:r>
              <a:rPr lang="en-US" dirty="0"/>
              <a:t>(){  </a:t>
            </a:r>
          </a:p>
          <a:p>
            <a:pPr lvl="1"/>
            <a:r>
              <a:rPr lang="en-US" dirty="0" err="1"/>
              <a:t>System.out.println</a:t>
            </a:r>
            <a:r>
              <a:rPr lang="en-US" dirty="0"/>
              <a:t>(color);//prints color of Dog class  </a:t>
            </a:r>
          </a:p>
          <a:p>
            <a:pPr lvl="1"/>
            <a:r>
              <a:rPr lang="en-US" dirty="0" err="1"/>
              <a:t>System.out.println</a:t>
            </a:r>
            <a:r>
              <a:rPr lang="en-US" dirty="0"/>
              <a:t>(</a:t>
            </a:r>
            <a:r>
              <a:rPr lang="en-US" b="1" dirty="0" err="1"/>
              <a:t>super</a:t>
            </a:r>
            <a:r>
              <a:rPr lang="en-US" dirty="0" err="1"/>
              <a:t>.color</a:t>
            </a:r>
            <a:r>
              <a:rPr lang="en-US" dirty="0"/>
              <a:t>);//prints color of Animal class  </a:t>
            </a:r>
          </a:p>
          <a:p>
            <a:pPr lvl="1"/>
            <a:r>
              <a:rPr lang="en-US" dirty="0"/>
              <a:t>}  }  </a:t>
            </a:r>
          </a:p>
          <a:p>
            <a:pPr lvl="1"/>
            <a:r>
              <a:rPr lang="en-US" b="1" dirty="0"/>
              <a:t>class</a:t>
            </a:r>
            <a:r>
              <a:rPr lang="en-US" dirty="0"/>
              <a:t> TestSuper1{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Dog d=</a:t>
            </a:r>
            <a:r>
              <a:rPr lang="en-US" b="1" dirty="0"/>
              <a:t>new</a:t>
            </a:r>
            <a:r>
              <a:rPr lang="en-US" dirty="0"/>
              <a:t> Dog();  </a:t>
            </a:r>
          </a:p>
          <a:p>
            <a:pPr lvl="1"/>
            <a:r>
              <a:rPr lang="en-US" dirty="0" err="1"/>
              <a:t>d.printColor</a:t>
            </a:r>
            <a:r>
              <a:rPr lang="en-US" dirty="0"/>
              <a:t>();  </a:t>
            </a:r>
          </a:p>
          <a:p>
            <a:pPr lvl="1"/>
            <a:r>
              <a:rPr lang="en-US"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the above example, Animal and Dog both classes have a common property color. If we print color property, it will print the color of current class by default. To access the parent property, we need to use super keyword.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super can be used to invoke parent class method</a:t>
            </a:r>
          </a:p>
        </p:txBody>
      </p:sp>
      <p:sp>
        <p:nvSpPr>
          <p:cNvPr id="3" name="Content Placeholder 2"/>
          <p:cNvSpPr>
            <a:spLocks noGrp="1"/>
          </p:cNvSpPr>
          <p:nvPr>
            <p:ph sz="quarter" idx="1"/>
          </p:nvPr>
        </p:nvSpPr>
        <p:spPr>
          <a:xfrm>
            <a:off x="914400" y="1447800"/>
            <a:ext cx="7772400" cy="5410200"/>
          </a:xfrm>
        </p:spPr>
        <p:txBody>
          <a:bodyPr>
            <a:normAutofit fontScale="85000" lnSpcReduction="20000"/>
          </a:bodyPr>
          <a:lstStyle/>
          <a:p>
            <a:r>
              <a:rPr lang="en-US" dirty="0"/>
              <a:t>The super keyword can also be used to invoke parent class method. It should be used if subclass contains the same method as parent class. In other words, it is used if method is overridden.</a:t>
            </a:r>
          </a:p>
          <a:p>
            <a:pPr lvl="1"/>
            <a:r>
              <a:rPr lang="en-US" b="1" dirty="0"/>
              <a:t>class</a:t>
            </a:r>
            <a:r>
              <a:rPr lang="en-US" dirty="0"/>
              <a:t> Animal{  </a:t>
            </a:r>
          </a:p>
          <a:p>
            <a:pPr lvl="1"/>
            <a:r>
              <a:rPr lang="en-US" b="1" dirty="0"/>
              <a:t>void</a:t>
            </a:r>
            <a:r>
              <a:rPr lang="en-US" dirty="0"/>
              <a:t> eat(){</a:t>
            </a:r>
            <a:r>
              <a:rPr lang="en-US" dirty="0" err="1"/>
              <a:t>System.out.println</a:t>
            </a:r>
            <a:r>
              <a:rPr lang="en-US" dirty="0"/>
              <a:t>("eating...");}  </a:t>
            </a:r>
          </a:p>
          <a:p>
            <a:pPr lvl="1"/>
            <a:r>
              <a:rPr lang="en-US" dirty="0"/>
              <a:t>}  </a:t>
            </a:r>
          </a:p>
          <a:p>
            <a:pPr lvl="1"/>
            <a:r>
              <a:rPr lang="en-US" b="1" dirty="0"/>
              <a:t>class</a:t>
            </a:r>
            <a:r>
              <a:rPr lang="en-US" dirty="0"/>
              <a:t> Dog </a:t>
            </a:r>
            <a:r>
              <a:rPr lang="en-US" b="1" dirty="0"/>
              <a:t>extends</a:t>
            </a:r>
            <a:r>
              <a:rPr lang="en-US" dirty="0"/>
              <a:t> Animal{  </a:t>
            </a:r>
          </a:p>
          <a:p>
            <a:pPr lvl="1"/>
            <a:r>
              <a:rPr lang="en-US" b="1" dirty="0"/>
              <a:t>void</a:t>
            </a:r>
            <a:r>
              <a:rPr lang="en-US" dirty="0"/>
              <a:t> eat(){</a:t>
            </a:r>
            <a:r>
              <a:rPr lang="en-US" dirty="0" err="1"/>
              <a:t>System.out.println</a:t>
            </a:r>
            <a:r>
              <a:rPr lang="en-US" dirty="0"/>
              <a:t>("eating bread...");}  </a:t>
            </a:r>
          </a:p>
          <a:p>
            <a:pPr lvl="1"/>
            <a:r>
              <a:rPr lang="en-US" b="1" dirty="0"/>
              <a:t>void</a:t>
            </a:r>
            <a:r>
              <a:rPr lang="en-US" dirty="0"/>
              <a:t> bark(){</a:t>
            </a:r>
            <a:r>
              <a:rPr lang="en-US" dirty="0" err="1"/>
              <a:t>System.out.println</a:t>
            </a:r>
            <a:r>
              <a:rPr lang="en-US" dirty="0"/>
              <a:t>("barking...");}  </a:t>
            </a:r>
          </a:p>
          <a:p>
            <a:pPr lvl="1"/>
            <a:r>
              <a:rPr lang="en-US" b="1" dirty="0"/>
              <a:t>void</a:t>
            </a:r>
            <a:r>
              <a:rPr lang="en-US" dirty="0"/>
              <a:t> work(){  </a:t>
            </a:r>
          </a:p>
          <a:p>
            <a:pPr lvl="1"/>
            <a:r>
              <a:rPr lang="en-US" b="1" dirty="0"/>
              <a:t>super</a:t>
            </a:r>
            <a:r>
              <a:rPr lang="en-US" dirty="0"/>
              <a:t>.eat();  </a:t>
            </a:r>
          </a:p>
          <a:p>
            <a:pPr lvl="1"/>
            <a:r>
              <a:rPr lang="en-US" dirty="0"/>
              <a:t>bark();  </a:t>
            </a:r>
          </a:p>
          <a:p>
            <a:pPr lvl="1"/>
            <a:r>
              <a:rPr lang="en-US" dirty="0"/>
              <a:t>}  }  </a:t>
            </a:r>
          </a:p>
          <a:p>
            <a:pPr lvl="1"/>
            <a:r>
              <a:rPr lang="en-US" b="1" dirty="0"/>
              <a:t>class</a:t>
            </a:r>
            <a:r>
              <a:rPr lang="en-US" dirty="0"/>
              <a:t> TestSuper2{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Dog d=</a:t>
            </a:r>
            <a:r>
              <a:rPr lang="en-US" b="1" dirty="0"/>
              <a:t>new</a:t>
            </a:r>
            <a:r>
              <a:rPr lang="en-US" dirty="0"/>
              <a:t> Dog();  </a:t>
            </a:r>
          </a:p>
          <a:p>
            <a:pPr lvl="1"/>
            <a:r>
              <a:rPr lang="en-US" dirty="0" err="1"/>
              <a:t>d.work</a:t>
            </a:r>
            <a:r>
              <a:rPr lang="en-US" dirty="0"/>
              <a:t>();  </a:t>
            </a:r>
          </a:p>
          <a:p>
            <a:pPr lvl="1"/>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the above example Animal and Dog both classes have eat() method if we call eat() method from Dog class, it will call the eat() method of Dog class by default because priority is given to local.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super is used to invoke parent class constructor.</a:t>
            </a:r>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The super keyword can also be used to invoke the parent class constructor. Let's see a simple example:</a:t>
            </a:r>
          </a:p>
          <a:p>
            <a:pPr lvl="1"/>
            <a:r>
              <a:rPr lang="en-US" b="1" dirty="0"/>
              <a:t>class</a:t>
            </a:r>
            <a:r>
              <a:rPr lang="en-US" dirty="0"/>
              <a:t> Animal{  </a:t>
            </a:r>
          </a:p>
          <a:p>
            <a:pPr lvl="1"/>
            <a:r>
              <a:rPr lang="en-US" dirty="0"/>
              <a:t>Animal(){</a:t>
            </a:r>
            <a:r>
              <a:rPr lang="en-US" dirty="0" err="1"/>
              <a:t>System.out.println</a:t>
            </a:r>
            <a:r>
              <a:rPr lang="en-US" dirty="0"/>
              <a:t>("animal is created");}  </a:t>
            </a:r>
          </a:p>
          <a:p>
            <a:pPr lvl="1"/>
            <a:r>
              <a:rPr lang="en-US" dirty="0"/>
              <a:t>}  </a:t>
            </a:r>
          </a:p>
          <a:p>
            <a:pPr lvl="1"/>
            <a:r>
              <a:rPr lang="en-US" b="1" dirty="0"/>
              <a:t>class</a:t>
            </a:r>
            <a:r>
              <a:rPr lang="en-US" dirty="0"/>
              <a:t> Dog </a:t>
            </a:r>
            <a:r>
              <a:rPr lang="en-US" b="1" dirty="0"/>
              <a:t>extends</a:t>
            </a:r>
            <a:r>
              <a:rPr lang="en-US" dirty="0"/>
              <a:t> Animal{  </a:t>
            </a:r>
          </a:p>
          <a:p>
            <a:pPr lvl="1"/>
            <a:r>
              <a:rPr lang="en-US" dirty="0"/>
              <a:t>Dog(){  </a:t>
            </a:r>
          </a:p>
          <a:p>
            <a:pPr lvl="1"/>
            <a:r>
              <a:rPr lang="en-US" b="1" dirty="0"/>
              <a:t>super</a:t>
            </a:r>
            <a:r>
              <a:rPr lang="en-US" dirty="0"/>
              <a:t>();  </a:t>
            </a:r>
          </a:p>
          <a:p>
            <a:pPr lvl="1"/>
            <a:r>
              <a:rPr lang="en-US" dirty="0" err="1"/>
              <a:t>System.out.println</a:t>
            </a:r>
            <a:r>
              <a:rPr lang="en-US" dirty="0"/>
              <a:t>("dog is created");  </a:t>
            </a:r>
          </a:p>
          <a:p>
            <a:pPr lvl="1"/>
            <a:r>
              <a:rPr lang="en-US" dirty="0"/>
              <a:t>}  </a:t>
            </a:r>
          </a:p>
          <a:p>
            <a:pPr lvl="1"/>
            <a:r>
              <a:rPr lang="en-US" dirty="0"/>
              <a:t>}  </a:t>
            </a:r>
          </a:p>
          <a:p>
            <a:pPr lvl="1"/>
            <a:r>
              <a:rPr lang="en-US" b="1" dirty="0"/>
              <a:t>class</a:t>
            </a:r>
            <a:r>
              <a:rPr lang="en-US" dirty="0"/>
              <a:t> TestSuper3{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Dog d=</a:t>
            </a:r>
            <a:r>
              <a:rPr lang="en-US" b="1" dirty="0"/>
              <a:t>new</a:t>
            </a:r>
            <a:r>
              <a:rPr lang="en-US" dirty="0"/>
              <a:t> Dog();  </a:t>
            </a:r>
          </a:p>
          <a:p>
            <a:pPr lvl="1"/>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final</a:t>
            </a:r>
          </a:p>
        </p:txBody>
      </p:sp>
      <p:sp>
        <p:nvSpPr>
          <p:cNvPr id="3" name="Content Placeholder 2"/>
          <p:cNvSpPr>
            <a:spLocks noGrp="1"/>
          </p:cNvSpPr>
          <p:nvPr>
            <p:ph sz="quarter" idx="1"/>
          </p:nvPr>
        </p:nvSpPr>
        <p:spPr/>
        <p:txBody>
          <a:bodyPr>
            <a:normAutofit fontScale="92500"/>
          </a:bodyPr>
          <a:lstStyle/>
          <a:p>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r>
              <a:rPr lang="en-US"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Java final variable</a:t>
            </a:r>
          </a:p>
          <a:p>
            <a:r>
              <a:rPr lang="en-US" dirty="0"/>
              <a:t>If you make any variable as final, you cannot change the value of final variable(It will be constant).</a:t>
            </a:r>
          </a:p>
          <a:p>
            <a:r>
              <a:rPr lang="en-US" dirty="0"/>
              <a:t>Example of final variable</a:t>
            </a:r>
          </a:p>
          <a:p>
            <a:r>
              <a:rPr lang="en-US" dirty="0"/>
              <a:t>There is a final variable </a:t>
            </a:r>
            <a:r>
              <a:rPr lang="en-US" dirty="0" err="1"/>
              <a:t>speedlimit</a:t>
            </a:r>
            <a:r>
              <a:rPr lang="en-US" dirty="0"/>
              <a:t>, we are going to change the value of this variable, but It can't be changed because final variable once assigned a value can never be changed.</a:t>
            </a:r>
          </a:p>
          <a:p>
            <a:pPr lvl="1"/>
            <a:r>
              <a:rPr lang="en-US" b="1" dirty="0"/>
              <a:t>class</a:t>
            </a:r>
            <a:r>
              <a:rPr lang="en-US" dirty="0"/>
              <a:t> Bike9{  </a:t>
            </a:r>
          </a:p>
          <a:p>
            <a:pPr lvl="1"/>
            <a:r>
              <a:rPr lang="en-US" dirty="0"/>
              <a:t> </a:t>
            </a:r>
            <a:r>
              <a:rPr lang="en-US" b="1" dirty="0"/>
              <a:t>final</a:t>
            </a:r>
            <a:r>
              <a:rPr lang="en-US" dirty="0"/>
              <a:t> </a:t>
            </a:r>
            <a:r>
              <a:rPr lang="en-US" b="1" dirty="0" err="1"/>
              <a:t>int</a:t>
            </a:r>
            <a:r>
              <a:rPr lang="en-US" dirty="0"/>
              <a:t> </a:t>
            </a:r>
            <a:r>
              <a:rPr lang="en-US" dirty="0" err="1"/>
              <a:t>speedlimit</a:t>
            </a:r>
            <a:r>
              <a:rPr lang="en-US" dirty="0"/>
              <a:t>=90;//final variable  </a:t>
            </a:r>
          </a:p>
          <a:p>
            <a:pPr lvl="1"/>
            <a:r>
              <a:rPr lang="en-US" dirty="0"/>
              <a:t> </a:t>
            </a:r>
            <a:r>
              <a:rPr lang="en-US" b="1" dirty="0"/>
              <a:t>void</a:t>
            </a:r>
            <a:r>
              <a:rPr lang="en-US" dirty="0"/>
              <a:t> run(){  </a:t>
            </a:r>
          </a:p>
          <a:p>
            <a:pPr lvl="1"/>
            <a:r>
              <a:rPr lang="en-US" dirty="0"/>
              <a:t>  </a:t>
            </a:r>
            <a:r>
              <a:rPr lang="en-US" dirty="0" err="1"/>
              <a:t>speedlimit</a:t>
            </a:r>
            <a:r>
              <a:rPr lang="en-US" dirty="0"/>
              <a:t>=400;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Bike9 </a:t>
            </a:r>
            <a:r>
              <a:rPr lang="en-US" dirty="0" err="1"/>
              <a:t>obj</a:t>
            </a:r>
            <a:r>
              <a:rPr lang="en-US" dirty="0"/>
              <a:t>=</a:t>
            </a:r>
            <a:r>
              <a:rPr lang="en-US" b="1" dirty="0"/>
              <a:t>new</a:t>
            </a:r>
            <a:r>
              <a:rPr lang="en-US" dirty="0"/>
              <a:t>  Bike9();  </a:t>
            </a:r>
          </a:p>
          <a:p>
            <a:pPr lvl="1"/>
            <a:r>
              <a:rPr lang="en-US" dirty="0"/>
              <a:t> </a:t>
            </a:r>
            <a:r>
              <a:rPr lang="en-US" dirty="0" err="1"/>
              <a:t>obj.run</a:t>
            </a:r>
            <a:r>
              <a:rPr lang="en-US" dirty="0"/>
              <a:t>();  </a:t>
            </a:r>
          </a:p>
          <a:p>
            <a:pPr lvl="1"/>
            <a:r>
              <a:rPr lang="en-US" dirty="0"/>
              <a:t> }  </a:t>
            </a:r>
          </a:p>
          <a:p>
            <a:pPr lvl="1"/>
            <a:r>
              <a:rPr lang="en-US" dirty="0"/>
              <a:t>}//end of class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quarter" idx="1"/>
          </p:nvPr>
        </p:nvSpPr>
        <p:spPr/>
        <p:txBody>
          <a:bodyPr>
            <a:normAutofit fontScale="92500" lnSpcReduction="10000"/>
          </a:bodyPr>
          <a:lstStyle/>
          <a:p>
            <a:r>
              <a:rPr lang="en-US" dirty="0"/>
              <a:t>Inheritance is one of the cornerstones of object-oriented programming because it allows the creation of hierarchical classifications. </a:t>
            </a:r>
          </a:p>
          <a:p>
            <a:r>
              <a:rPr lang="en-US" dirty="0"/>
              <a:t>Using inheritance, you can create a general class that defines traits common to a set of related items. This class can then be inherited by other, more specific classes, each adding those things that are unique to it.</a:t>
            </a:r>
          </a:p>
          <a:p>
            <a:r>
              <a:rPr lang="en-US" dirty="0"/>
              <a:t> In the terminology of Java, a class that is inherited is called a super class. The class that does the inheriting is called a sub class. </a:t>
            </a:r>
          </a:p>
          <a:p>
            <a:r>
              <a:rPr lang="en-US" dirty="0"/>
              <a:t>Therefore, a subclass is a specialized version of a super class. It inherits all of the instance variables and methods defined by the </a:t>
            </a:r>
            <a:r>
              <a:rPr lang="en-US" dirty="0" err="1"/>
              <a:t>superclass</a:t>
            </a:r>
            <a:r>
              <a:rPr lang="en-US" dirty="0"/>
              <a:t> and adds its own, unique elements.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Java final method</a:t>
            </a:r>
          </a:p>
          <a:p>
            <a:r>
              <a:rPr lang="en-US" dirty="0"/>
              <a:t>If you make any method as final, you cannot override it.</a:t>
            </a:r>
          </a:p>
          <a:p>
            <a:r>
              <a:rPr lang="en-US" dirty="0"/>
              <a:t>Example of final method</a:t>
            </a:r>
          </a:p>
          <a:p>
            <a:pPr lvl="1"/>
            <a:r>
              <a:rPr lang="en-US" b="1" dirty="0"/>
              <a:t>class</a:t>
            </a:r>
            <a:r>
              <a:rPr lang="en-US" dirty="0"/>
              <a:t> Bike{  </a:t>
            </a:r>
          </a:p>
          <a:p>
            <a:pPr lvl="1"/>
            <a:r>
              <a:rPr lang="en-US" dirty="0"/>
              <a:t>  </a:t>
            </a:r>
            <a:r>
              <a:rPr lang="en-US" b="1" dirty="0"/>
              <a:t>final</a:t>
            </a:r>
            <a:r>
              <a:rPr lang="en-US" dirty="0"/>
              <a:t> </a:t>
            </a:r>
            <a:r>
              <a:rPr lang="en-US" b="1" dirty="0"/>
              <a:t>void</a:t>
            </a:r>
            <a:r>
              <a:rPr lang="en-US" dirty="0"/>
              <a:t> run(){</a:t>
            </a:r>
            <a:r>
              <a:rPr lang="en-US" dirty="0" err="1"/>
              <a:t>System.out.println</a:t>
            </a:r>
            <a:r>
              <a:rPr lang="en-US" dirty="0"/>
              <a:t>("running");}  </a:t>
            </a:r>
          </a:p>
          <a:p>
            <a:pPr lvl="1"/>
            <a:r>
              <a:rPr lang="en-US" dirty="0"/>
              <a:t>}  </a:t>
            </a:r>
          </a:p>
          <a:p>
            <a:pPr lvl="1"/>
            <a:r>
              <a:rPr lang="en-US" dirty="0"/>
              <a:t>     </a:t>
            </a:r>
          </a:p>
          <a:p>
            <a:pPr lvl="1"/>
            <a:r>
              <a:rPr lang="en-US" b="1" dirty="0"/>
              <a:t>class</a:t>
            </a:r>
            <a:r>
              <a:rPr lang="en-US" dirty="0"/>
              <a:t> Honda </a:t>
            </a:r>
            <a:r>
              <a:rPr lang="en-US" b="1" dirty="0"/>
              <a:t>extends</a:t>
            </a:r>
            <a:r>
              <a:rPr lang="en-US" dirty="0"/>
              <a:t> Bike{  </a:t>
            </a:r>
          </a:p>
          <a:p>
            <a:pPr lvl="1"/>
            <a:r>
              <a:rPr lang="en-US" dirty="0"/>
              <a:t>   </a:t>
            </a:r>
            <a:r>
              <a:rPr lang="en-US" b="1" dirty="0"/>
              <a:t>void</a:t>
            </a:r>
            <a:r>
              <a:rPr lang="en-US" dirty="0"/>
              <a:t> run(){</a:t>
            </a:r>
            <a:r>
              <a:rPr lang="en-US" dirty="0" err="1"/>
              <a:t>System.out.println</a:t>
            </a:r>
            <a:r>
              <a:rPr lang="en-US" dirty="0"/>
              <a:t>("running safely with 100kmph");}  </a:t>
            </a:r>
          </a:p>
          <a:p>
            <a:pPr lvl="1"/>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Honda </a:t>
            </a:r>
            <a:r>
              <a:rPr lang="en-US" dirty="0" err="1"/>
              <a:t>honda</a:t>
            </a:r>
            <a:r>
              <a:rPr lang="en-US" dirty="0"/>
              <a:t>= </a:t>
            </a:r>
            <a:r>
              <a:rPr lang="en-US" b="1" dirty="0"/>
              <a:t>new</a:t>
            </a:r>
            <a:r>
              <a:rPr lang="en-US" dirty="0"/>
              <a:t> Honda();  </a:t>
            </a:r>
          </a:p>
          <a:p>
            <a:pPr lvl="1"/>
            <a:r>
              <a:rPr lang="en-US" dirty="0"/>
              <a:t>   </a:t>
            </a:r>
            <a:r>
              <a:rPr lang="en-US" dirty="0" err="1"/>
              <a:t>honda.run</a:t>
            </a:r>
            <a:r>
              <a:rPr lang="en-US" dirty="0"/>
              <a:t>();  </a:t>
            </a:r>
          </a:p>
          <a:p>
            <a:pPr lvl="1"/>
            <a:r>
              <a:rPr lang="en-US" dirty="0"/>
              <a:t>   }  </a:t>
            </a:r>
          </a:p>
          <a:p>
            <a:pPr lvl="1"/>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92500"/>
          </a:bodyPr>
          <a:lstStyle/>
          <a:p>
            <a:r>
              <a:rPr lang="en-US" dirty="0"/>
              <a:t>Java final class</a:t>
            </a:r>
          </a:p>
          <a:p>
            <a:r>
              <a:rPr lang="en-US" dirty="0"/>
              <a:t>If you make any class as final, you cannot extend it.</a:t>
            </a:r>
          </a:p>
          <a:p>
            <a:r>
              <a:rPr lang="en-US" dirty="0"/>
              <a:t>Example of final class</a:t>
            </a:r>
          </a:p>
          <a:p>
            <a:pPr lvl="1"/>
            <a:r>
              <a:rPr lang="en-US" b="1" dirty="0"/>
              <a:t>final</a:t>
            </a:r>
            <a:r>
              <a:rPr lang="en-US" dirty="0"/>
              <a:t> </a:t>
            </a:r>
            <a:r>
              <a:rPr lang="en-US" b="1" dirty="0"/>
              <a:t>class</a:t>
            </a:r>
            <a:r>
              <a:rPr lang="en-US" dirty="0"/>
              <a:t> Bike{}  </a:t>
            </a:r>
          </a:p>
          <a:p>
            <a:pPr lvl="1"/>
            <a:r>
              <a:rPr lang="en-US" dirty="0"/>
              <a:t>  </a:t>
            </a:r>
          </a:p>
          <a:p>
            <a:pPr lvl="1"/>
            <a:r>
              <a:rPr lang="en-US" b="1" dirty="0"/>
              <a:t>class</a:t>
            </a:r>
            <a:r>
              <a:rPr lang="en-US" dirty="0"/>
              <a:t> Honda1 </a:t>
            </a:r>
            <a:r>
              <a:rPr lang="en-US" b="1" dirty="0"/>
              <a:t>extends</a:t>
            </a:r>
            <a:r>
              <a:rPr lang="en-US" dirty="0"/>
              <a:t> Bike{  </a:t>
            </a:r>
          </a:p>
          <a:p>
            <a:pPr lvl="1"/>
            <a:r>
              <a:rPr lang="en-US" dirty="0"/>
              <a:t>  </a:t>
            </a:r>
            <a:r>
              <a:rPr lang="en-US" b="1" dirty="0"/>
              <a:t>void</a:t>
            </a:r>
            <a:r>
              <a:rPr lang="en-US" dirty="0"/>
              <a:t> run(){</a:t>
            </a:r>
            <a:r>
              <a:rPr lang="en-US" dirty="0" err="1"/>
              <a:t>System.out.println</a:t>
            </a:r>
            <a:r>
              <a:rPr lang="en-US" dirty="0"/>
              <a:t>("running safely with 100kmph");}  </a:t>
            </a:r>
          </a:p>
          <a:p>
            <a:pPr lvl="1"/>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Honda1 </a:t>
            </a:r>
            <a:r>
              <a:rPr lang="en-US" dirty="0" err="1"/>
              <a:t>honda</a:t>
            </a:r>
            <a:r>
              <a:rPr lang="en-US" dirty="0"/>
              <a:t>= </a:t>
            </a:r>
            <a:r>
              <a:rPr lang="en-US" b="1" dirty="0"/>
              <a:t>new</a:t>
            </a:r>
            <a:r>
              <a:rPr lang="en-US" dirty="0"/>
              <a:t> Honda();  </a:t>
            </a:r>
          </a:p>
          <a:p>
            <a:pPr lvl="1"/>
            <a:r>
              <a:rPr lang="en-US" dirty="0"/>
              <a:t>  </a:t>
            </a:r>
            <a:r>
              <a:rPr lang="en-US" dirty="0" err="1"/>
              <a:t>honda.run</a:t>
            </a:r>
            <a:r>
              <a:rPr lang="en-US" dirty="0"/>
              <a:t>();  </a:t>
            </a:r>
          </a:p>
          <a:p>
            <a:pPr lvl="1"/>
            <a:r>
              <a:rPr lang="en-US" dirty="0"/>
              <a:t>  }  </a:t>
            </a:r>
          </a:p>
          <a:p>
            <a:pPr lvl="1"/>
            <a:r>
              <a:rPr lang="en-US" dirty="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polymorphism</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b="1" dirty="0"/>
              <a:t>Polymorphism in java</a:t>
            </a:r>
            <a:r>
              <a:rPr lang="en-US" dirty="0"/>
              <a:t> is a concept by which we can perform a </a:t>
            </a:r>
            <a:r>
              <a:rPr lang="en-US" i="1" dirty="0"/>
              <a:t>single action by different ways</a:t>
            </a:r>
            <a:r>
              <a:rPr lang="en-US" dirty="0"/>
              <a:t>. Polymorphism is derived from 2 </a:t>
            </a:r>
            <a:r>
              <a:rPr lang="en-US" dirty="0" err="1"/>
              <a:t>greek</a:t>
            </a:r>
            <a:r>
              <a:rPr lang="en-US" dirty="0"/>
              <a:t> words: poly and morphs. The word "poly" means many and "morphs" means forms. So polymorphism means many forms.</a:t>
            </a:r>
          </a:p>
          <a:p>
            <a:r>
              <a:rPr lang="en-US" dirty="0"/>
              <a:t>There are two types of polymorphism in java: compile time polymorphism and runtime polymorphism. We can perform polymorphism in java by method overloading and method overriding.</a:t>
            </a:r>
          </a:p>
          <a:p>
            <a:r>
              <a:rPr lang="en-US" dirty="0"/>
              <a:t>If you overload static method in java, it is the example of compile time polymorphism. Here, we will focus on runtime polymorphism in java.</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b="1" dirty="0"/>
              <a:t>Late Binding / Virtual Method Invocation / Runtime Polymorphism / Dynamic Binding</a:t>
            </a:r>
            <a:r>
              <a:rPr lang="en-US" dirty="0"/>
              <a:t> :</a:t>
            </a:r>
          </a:p>
          <a:p>
            <a:pPr algn="just"/>
            <a:r>
              <a:rPr lang="en-US" b="1" dirty="0"/>
              <a:t>Runtime polymorphism</a:t>
            </a:r>
            <a:r>
              <a:rPr lang="en-US" dirty="0"/>
              <a:t> or </a:t>
            </a:r>
            <a:r>
              <a:rPr lang="en-US" b="1" dirty="0"/>
              <a:t>Dynamic Method Dispatch</a:t>
            </a:r>
            <a:r>
              <a:rPr lang="en-US" dirty="0"/>
              <a:t> is a process in which a call to an overridden method is resolved at runtime rather than compile-time.</a:t>
            </a:r>
          </a:p>
          <a:p>
            <a:pPr algn="just"/>
            <a:r>
              <a:rPr lang="en-US" dirty="0"/>
              <a:t>In this process, an overridden method is called through the reference variable of a </a:t>
            </a:r>
            <a:r>
              <a:rPr lang="en-US" dirty="0" err="1"/>
              <a:t>superclass</a:t>
            </a:r>
            <a:r>
              <a:rPr lang="en-US" dirty="0"/>
              <a:t>. The determination of the method to be called is based on the object being referred to by the reference variable.</a:t>
            </a:r>
          </a:p>
          <a:p>
            <a:pPr algn="just"/>
            <a:r>
              <a:rPr lang="en-US" dirty="0"/>
              <a:t>Let's first understand the </a:t>
            </a:r>
            <a:r>
              <a:rPr lang="en-US" dirty="0" err="1"/>
              <a:t>upcasting</a:t>
            </a:r>
            <a:r>
              <a:rPr lang="en-US" dirty="0"/>
              <a:t> before Runtime Polymorphism.</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Upcasting</a:t>
            </a:r>
            <a:endParaRPr lang="en-US" dirty="0"/>
          </a:p>
          <a:p>
            <a:r>
              <a:rPr lang="en-US" dirty="0"/>
              <a:t>When reference variable of Parent class refers to the object of Child class, it is known as </a:t>
            </a:r>
            <a:r>
              <a:rPr lang="en-US" dirty="0" err="1"/>
              <a:t>upcasting</a:t>
            </a:r>
            <a:r>
              <a:rPr lang="en-US" dirty="0"/>
              <a:t>. For example:</a:t>
            </a:r>
          </a:p>
          <a:p>
            <a:pPr lvl="1"/>
            <a:r>
              <a:rPr lang="en-US" b="1" dirty="0"/>
              <a:t>class</a:t>
            </a:r>
            <a:r>
              <a:rPr lang="en-US" dirty="0"/>
              <a:t> A{}  </a:t>
            </a:r>
          </a:p>
          <a:p>
            <a:pPr lvl="1"/>
            <a:r>
              <a:rPr lang="en-US" b="1" dirty="0"/>
              <a:t>class</a:t>
            </a:r>
            <a:r>
              <a:rPr lang="en-US" dirty="0"/>
              <a:t> B </a:t>
            </a:r>
            <a:r>
              <a:rPr lang="en-US" b="1" dirty="0"/>
              <a:t>extends</a:t>
            </a:r>
            <a:r>
              <a:rPr lang="en-US" dirty="0"/>
              <a:t> A{}  </a:t>
            </a:r>
          </a:p>
          <a:p>
            <a:r>
              <a:rPr lang="en-US" dirty="0"/>
              <a:t>A </a:t>
            </a:r>
            <a:r>
              <a:rPr lang="en-US" dirty="0" err="1"/>
              <a:t>a</a:t>
            </a:r>
            <a:r>
              <a:rPr lang="en-US" dirty="0"/>
              <a:t>=</a:t>
            </a:r>
            <a:r>
              <a:rPr lang="en-US" b="1" dirty="0"/>
              <a:t>new</a:t>
            </a:r>
            <a:r>
              <a:rPr lang="en-US" dirty="0"/>
              <a:t> B();//</a:t>
            </a:r>
            <a:r>
              <a:rPr lang="en-US" dirty="0" err="1"/>
              <a:t>upcasting</a:t>
            </a:r>
            <a:r>
              <a:rPr lang="en-US" dirty="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Example of Java Runtime Polymorphism</a:t>
            </a:r>
          </a:p>
          <a:p>
            <a:r>
              <a:rPr lang="en-US" dirty="0"/>
              <a:t>In this example, we are creating two classes Bike and </a:t>
            </a:r>
            <a:r>
              <a:rPr lang="en-US" dirty="0" err="1"/>
              <a:t>Splendar</a:t>
            </a:r>
            <a:r>
              <a:rPr lang="en-US" dirty="0"/>
              <a:t>. </a:t>
            </a:r>
            <a:r>
              <a:rPr lang="en-US" dirty="0" err="1"/>
              <a:t>Splendar</a:t>
            </a:r>
            <a:r>
              <a:rPr lang="en-US" dirty="0"/>
              <a:t> class extends Bike class and overrides its run() method. We are calling the run method by the reference variable of Parent class. Since it refers to the subclass object and subclass method overrides the Parent class method, subclass method is invoked at runtime.</a:t>
            </a:r>
          </a:p>
          <a:p>
            <a:r>
              <a:rPr lang="en-US" dirty="0"/>
              <a:t>Since method invocation is determined by the JVM not compiler, it is known as runtime polymorphism.</a:t>
            </a:r>
          </a:p>
          <a:p>
            <a:pPr lvl="1"/>
            <a:r>
              <a:rPr lang="en-US" b="1" dirty="0"/>
              <a:t>class</a:t>
            </a:r>
            <a:r>
              <a:rPr lang="en-US" dirty="0"/>
              <a:t> Bike{  </a:t>
            </a:r>
          </a:p>
          <a:p>
            <a:pPr lvl="1"/>
            <a:r>
              <a:rPr lang="en-US" dirty="0"/>
              <a:t>  </a:t>
            </a:r>
            <a:r>
              <a:rPr lang="en-US" b="1" dirty="0"/>
              <a:t>void</a:t>
            </a:r>
            <a:r>
              <a:rPr lang="en-US" dirty="0"/>
              <a:t> run(){</a:t>
            </a:r>
            <a:r>
              <a:rPr lang="en-US" dirty="0" err="1"/>
              <a:t>System.out.println</a:t>
            </a:r>
            <a:r>
              <a:rPr lang="en-US" dirty="0"/>
              <a:t>("running");}  }  </a:t>
            </a:r>
          </a:p>
          <a:p>
            <a:pPr lvl="1"/>
            <a:r>
              <a:rPr lang="en-US" b="1" dirty="0"/>
              <a:t>class</a:t>
            </a:r>
            <a:r>
              <a:rPr lang="en-US" dirty="0"/>
              <a:t> </a:t>
            </a:r>
            <a:r>
              <a:rPr lang="en-US" dirty="0" err="1"/>
              <a:t>Splender</a:t>
            </a:r>
            <a:r>
              <a:rPr lang="en-US" dirty="0"/>
              <a:t> </a:t>
            </a:r>
            <a:r>
              <a:rPr lang="en-US" b="1" dirty="0"/>
              <a:t>extends</a:t>
            </a:r>
            <a:r>
              <a:rPr lang="en-US" dirty="0"/>
              <a:t> Bike{  </a:t>
            </a:r>
          </a:p>
          <a:p>
            <a:pPr lvl="1"/>
            <a:r>
              <a:rPr lang="en-US" dirty="0"/>
              <a:t>  </a:t>
            </a:r>
            <a:r>
              <a:rPr lang="en-US" b="1" dirty="0"/>
              <a:t>void</a:t>
            </a:r>
            <a:r>
              <a:rPr lang="en-US" dirty="0"/>
              <a:t> run(){</a:t>
            </a:r>
            <a:r>
              <a:rPr lang="en-US" dirty="0" err="1"/>
              <a:t>System.out.println</a:t>
            </a:r>
            <a:r>
              <a:rPr lang="en-US" dirty="0"/>
              <a:t>("running safely with 60km");}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Bike b = </a:t>
            </a:r>
            <a:r>
              <a:rPr lang="en-US" b="1" dirty="0"/>
              <a:t>new</a:t>
            </a:r>
            <a:r>
              <a:rPr lang="en-US" dirty="0"/>
              <a:t> </a:t>
            </a:r>
            <a:r>
              <a:rPr lang="en-US" dirty="0" err="1"/>
              <a:t>Splender</a:t>
            </a:r>
            <a:r>
              <a:rPr lang="en-US" dirty="0"/>
              <a:t>();//</a:t>
            </a:r>
            <a:r>
              <a:rPr lang="en-US" dirty="0" err="1"/>
              <a:t>upcasting</a:t>
            </a:r>
            <a:r>
              <a:rPr lang="en-US" dirty="0"/>
              <a:t>  </a:t>
            </a:r>
          </a:p>
          <a:p>
            <a:pPr lvl="1"/>
            <a:r>
              <a:rPr lang="en-US" dirty="0"/>
              <a:t>    </a:t>
            </a:r>
            <a:r>
              <a:rPr lang="en-US" dirty="0" err="1"/>
              <a:t>b.run</a:t>
            </a:r>
            <a:r>
              <a:rPr lang="en-US" dirty="0"/>
              <a:t>();  </a:t>
            </a:r>
          </a:p>
          <a:p>
            <a:pPr lvl="1"/>
            <a:r>
              <a:rPr lang="en-US" dirty="0"/>
              <a:t>  }  }  </a:t>
            </a:r>
            <a:br>
              <a:rPr lang="en-US"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extending abstract classes</a:t>
            </a:r>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A class that is declared with abstract keyword, is known as abstract class in java. It can have abstract and non-abstract methods (method with body).</a:t>
            </a:r>
          </a:p>
          <a:p>
            <a:r>
              <a:rPr lang="en-US" dirty="0"/>
              <a:t>Abstraction in Java</a:t>
            </a:r>
          </a:p>
          <a:p>
            <a:pPr lvl="1"/>
            <a:r>
              <a:rPr lang="en-US" b="1" dirty="0"/>
              <a:t>Abstraction</a:t>
            </a:r>
            <a:r>
              <a:rPr lang="en-US" dirty="0"/>
              <a:t> is a process of hiding the implementation details and showing only functionality to the user.</a:t>
            </a:r>
          </a:p>
          <a:p>
            <a:pPr lvl="1"/>
            <a:r>
              <a:rPr lang="en-US" dirty="0"/>
              <a:t>Another way, it shows only important things to the user and hides the internal details for example sending </a:t>
            </a:r>
            <a:r>
              <a:rPr lang="en-US" dirty="0" err="1"/>
              <a:t>sms</a:t>
            </a:r>
            <a:r>
              <a:rPr lang="en-US" dirty="0"/>
              <a:t>, you just type the text and send the message. You don't know the internal processing about the message delivery.</a:t>
            </a:r>
          </a:p>
          <a:p>
            <a:pPr lvl="1"/>
            <a:r>
              <a:rPr lang="en-US" dirty="0"/>
              <a:t>Abstraction lets you focus on what the object does instead of how it does it.</a:t>
            </a:r>
          </a:p>
          <a:p>
            <a:pPr lvl="1"/>
            <a:r>
              <a:rPr lang="en-US" dirty="0"/>
              <a:t>There are two ways to achieve abstraction in java</a:t>
            </a:r>
          </a:p>
          <a:p>
            <a:pPr lvl="2"/>
            <a:r>
              <a:rPr lang="en-US" dirty="0"/>
              <a:t>Abstract class (0 to 100%)</a:t>
            </a:r>
          </a:p>
          <a:p>
            <a:pPr lvl="2"/>
            <a:r>
              <a:rPr lang="en-US" dirty="0"/>
              <a:t>Interface (100%)</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Abstract class in Java</a:t>
            </a:r>
          </a:p>
          <a:p>
            <a:pPr>
              <a:buNone/>
            </a:pPr>
            <a:r>
              <a:rPr lang="en-US" dirty="0"/>
              <a:t>	A class that is declared as abstract is known as </a:t>
            </a:r>
            <a:r>
              <a:rPr lang="en-US" b="1" dirty="0"/>
              <a:t>abstract class</a:t>
            </a:r>
            <a:r>
              <a:rPr lang="en-US" dirty="0"/>
              <a:t>. It needs to be extended and its method implemented. It cannot be instantiated.</a:t>
            </a:r>
          </a:p>
          <a:p>
            <a:pPr>
              <a:buNone/>
            </a:pPr>
            <a:r>
              <a:rPr lang="en-US" dirty="0"/>
              <a:t>	Example abstract class</a:t>
            </a:r>
          </a:p>
          <a:p>
            <a:pPr>
              <a:buNone/>
            </a:pPr>
            <a:r>
              <a:rPr lang="en-US" b="1" dirty="0"/>
              <a:t>	abstract</a:t>
            </a:r>
            <a:r>
              <a:rPr lang="en-US" dirty="0"/>
              <a:t> </a:t>
            </a:r>
            <a:r>
              <a:rPr lang="en-US" b="1" dirty="0"/>
              <a:t>class</a:t>
            </a:r>
            <a:r>
              <a:rPr lang="en-US" dirty="0"/>
              <a:t> A{}  </a:t>
            </a:r>
          </a:p>
          <a:p>
            <a:r>
              <a:rPr lang="en-US" dirty="0"/>
              <a:t>abstract method</a:t>
            </a:r>
          </a:p>
          <a:p>
            <a:pPr>
              <a:buNone/>
            </a:pPr>
            <a:r>
              <a:rPr lang="en-US" dirty="0"/>
              <a:t>	A method that is declared as abstract and does not have implementation is known as abstract method.</a:t>
            </a:r>
          </a:p>
          <a:p>
            <a:pPr>
              <a:buNone/>
            </a:pPr>
            <a:r>
              <a:rPr lang="en-US" dirty="0"/>
              <a:t>	Example abstract method</a:t>
            </a:r>
          </a:p>
          <a:p>
            <a:pPr>
              <a:buNone/>
            </a:pPr>
            <a:r>
              <a:rPr lang="en-US" b="1" dirty="0"/>
              <a:t>	abstract</a:t>
            </a:r>
            <a:r>
              <a:rPr lang="en-US" dirty="0"/>
              <a:t> </a:t>
            </a:r>
            <a:r>
              <a:rPr lang="en-US" b="1" dirty="0"/>
              <a:t>void</a:t>
            </a:r>
            <a:r>
              <a:rPr lang="en-US" dirty="0"/>
              <a:t> </a:t>
            </a:r>
            <a:r>
              <a:rPr lang="en-US" dirty="0" err="1"/>
              <a:t>printStatus</a:t>
            </a:r>
            <a:r>
              <a:rPr lang="en-US" dirty="0"/>
              <a:t>();//no body and abstract</a:t>
            </a:r>
          </a:p>
          <a:p>
            <a:pPr>
              <a:buNone/>
            </a:pP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Example of abstract class that has abstract method</a:t>
            </a:r>
          </a:p>
          <a:p>
            <a:r>
              <a:rPr lang="en-US" dirty="0"/>
              <a:t>In this example, Bike the abstract class that contains only one abstract method run. It implementation is provided by the Honda class.</a:t>
            </a:r>
          </a:p>
          <a:p>
            <a:pPr lvl="1"/>
            <a:r>
              <a:rPr lang="en-US" b="1" dirty="0"/>
              <a:t>abstract</a:t>
            </a:r>
            <a:r>
              <a:rPr lang="en-US" dirty="0"/>
              <a:t> </a:t>
            </a:r>
            <a:r>
              <a:rPr lang="en-US" b="1" dirty="0"/>
              <a:t>class</a:t>
            </a:r>
            <a:r>
              <a:rPr lang="en-US" dirty="0"/>
              <a:t> Bike{  </a:t>
            </a:r>
          </a:p>
          <a:p>
            <a:pPr lvl="1"/>
            <a:r>
              <a:rPr lang="en-US" dirty="0"/>
              <a:t>  </a:t>
            </a:r>
            <a:r>
              <a:rPr lang="en-US" b="1" dirty="0"/>
              <a:t>abstract</a:t>
            </a:r>
            <a:r>
              <a:rPr lang="en-US" dirty="0"/>
              <a:t> </a:t>
            </a:r>
            <a:r>
              <a:rPr lang="en-US" b="1" dirty="0"/>
              <a:t>void</a:t>
            </a:r>
            <a:r>
              <a:rPr lang="en-US" dirty="0"/>
              <a:t> run();  </a:t>
            </a:r>
          </a:p>
          <a:p>
            <a:pPr lvl="1"/>
            <a:r>
              <a:rPr lang="en-US" dirty="0"/>
              <a:t>}  </a:t>
            </a:r>
          </a:p>
          <a:p>
            <a:pPr lvl="1"/>
            <a:r>
              <a:rPr lang="en-US" b="1" dirty="0"/>
              <a:t>class</a:t>
            </a:r>
            <a:r>
              <a:rPr lang="en-US" dirty="0"/>
              <a:t> Honda4 </a:t>
            </a:r>
            <a:r>
              <a:rPr lang="en-US" b="1" dirty="0"/>
              <a:t>extends</a:t>
            </a:r>
            <a:r>
              <a:rPr lang="en-US" dirty="0"/>
              <a:t> Bike{  </a:t>
            </a:r>
          </a:p>
          <a:p>
            <a:pPr lvl="1"/>
            <a:r>
              <a:rPr lang="en-US" b="1" dirty="0"/>
              <a:t>void</a:t>
            </a:r>
            <a:r>
              <a:rPr lang="en-US" dirty="0"/>
              <a:t> run(){</a:t>
            </a:r>
            <a:r>
              <a:rPr lang="en-US" dirty="0" err="1"/>
              <a:t>System.out.println</a:t>
            </a:r>
            <a:r>
              <a:rPr lang="en-US" dirty="0"/>
              <a:t>("running safely..");}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Bike </a:t>
            </a:r>
            <a:r>
              <a:rPr lang="en-US" dirty="0" err="1"/>
              <a:t>obj</a:t>
            </a:r>
            <a:r>
              <a:rPr lang="en-US" dirty="0"/>
              <a:t> = </a:t>
            </a:r>
            <a:r>
              <a:rPr lang="en-US" b="1" dirty="0"/>
              <a:t>new</a:t>
            </a:r>
            <a:r>
              <a:rPr lang="en-US" dirty="0"/>
              <a:t> Honda4();  </a:t>
            </a:r>
          </a:p>
          <a:p>
            <a:pPr lvl="1"/>
            <a:r>
              <a:rPr lang="en-US" dirty="0"/>
              <a:t> </a:t>
            </a:r>
            <a:r>
              <a:rPr lang="en-US" dirty="0" err="1"/>
              <a:t>obj.run</a:t>
            </a:r>
            <a:r>
              <a:rPr lang="en-US" dirty="0"/>
              <a:t>();  </a:t>
            </a:r>
          </a:p>
          <a:p>
            <a:pPr lvl="1"/>
            <a:r>
              <a:rPr lang="en-US" dirty="0"/>
              <a:t>}  </a:t>
            </a:r>
          </a:p>
          <a:p>
            <a:pPr lvl="1"/>
            <a:r>
              <a:rPr lang="en-US" dirty="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85000" lnSpcReduction="20000"/>
          </a:bodyPr>
          <a:lstStyle/>
          <a:p>
            <a:r>
              <a:rPr lang="en-US" dirty="0"/>
              <a:t>Abstract class having constructor, data member, methods etc.</a:t>
            </a:r>
          </a:p>
          <a:p>
            <a:r>
              <a:rPr lang="en-US" dirty="0"/>
              <a:t>An abstract class can have data member, abstract method, method body, constructor and even main() method.</a:t>
            </a:r>
          </a:p>
          <a:p>
            <a:pPr lvl="1"/>
            <a:r>
              <a:rPr lang="en-US" dirty="0"/>
              <a:t>//example of abstract class that have method body  </a:t>
            </a:r>
          </a:p>
          <a:p>
            <a:pPr lvl="1"/>
            <a:r>
              <a:rPr lang="en-US" dirty="0"/>
              <a:t> </a:t>
            </a:r>
            <a:r>
              <a:rPr lang="en-US" b="1" dirty="0"/>
              <a:t>abstract</a:t>
            </a:r>
            <a:r>
              <a:rPr lang="en-US" dirty="0"/>
              <a:t> </a:t>
            </a:r>
            <a:r>
              <a:rPr lang="en-US" b="1" dirty="0"/>
              <a:t>class</a:t>
            </a:r>
            <a:r>
              <a:rPr lang="en-US" dirty="0"/>
              <a:t> Bike{  </a:t>
            </a:r>
          </a:p>
          <a:p>
            <a:pPr lvl="1"/>
            <a:r>
              <a:rPr lang="en-US" dirty="0"/>
              <a:t>   Bike(){</a:t>
            </a:r>
            <a:r>
              <a:rPr lang="en-US" dirty="0" err="1"/>
              <a:t>System.out.println</a:t>
            </a:r>
            <a:r>
              <a:rPr lang="en-US" dirty="0"/>
              <a:t>("bike is created");}  </a:t>
            </a:r>
          </a:p>
          <a:p>
            <a:pPr lvl="1"/>
            <a:r>
              <a:rPr lang="en-US" dirty="0"/>
              <a:t>   </a:t>
            </a:r>
            <a:r>
              <a:rPr lang="en-US" b="1" dirty="0"/>
              <a:t>abstract</a:t>
            </a:r>
            <a:r>
              <a:rPr lang="en-US" dirty="0"/>
              <a:t> </a:t>
            </a:r>
            <a:r>
              <a:rPr lang="en-US" b="1" dirty="0"/>
              <a:t>void</a:t>
            </a:r>
            <a:r>
              <a:rPr lang="en-US" dirty="0"/>
              <a:t> run();  </a:t>
            </a:r>
          </a:p>
          <a:p>
            <a:pPr lvl="1"/>
            <a:r>
              <a:rPr lang="en-US" dirty="0"/>
              <a:t>   </a:t>
            </a:r>
            <a:r>
              <a:rPr lang="en-US" b="1" dirty="0"/>
              <a:t>void</a:t>
            </a:r>
            <a:r>
              <a:rPr lang="en-US" dirty="0"/>
              <a:t> </a:t>
            </a:r>
            <a:r>
              <a:rPr lang="en-US" dirty="0" err="1"/>
              <a:t>changeGear</a:t>
            </a:r>
            <a:r>
              <a:rPr lang="en-US" dirty="0"/>
              <a:t>(){</a:t>
            </a:r>
            <a:r>
              <a:rPr lang="en-US" dirty="0" err="1"/>
              <a:t>System.out.println</a:t>
            </a:r>
            <a:r>
              <a:rPr lang="en-US" dirty="0"/>
              <a:t>("gear changed");}  </a:t>
            </a:r>
          </a:p>
          <a:p>
            <a:pPr lvl="1"/>
            <a:r>
              <a:rPr lang="en-US" dirty="0"/>
              <a:t> }  </a:t>
            </a:r>
          </a:p>
          <a:p>
            <a:pPr lvl="1"/>
            <a:r>
              <a:rPr lang="en-US" dirty="0"/>
              <a:t> </a:t>
            </a:r>
            <a:r>
              <a:rPr lang="en-US" b="1" dirty="0"/>
              <a:t>class</a:t>
            </a:r>
            <a:r>
              <a:rPr lang="en-US" dirty="0"/>
              <a:t> Honda </a:t>
            </a:r>
            <a:r>
              <a:rPr lang="en-US" b="1" dirty="0"/>
              <a:t>extends</a:t>
            </a:r>
            <a:r>
              <a:rPr lang="en-US" dirty="0"/>
              <a:t> Bike{  </a:t>
            </a:r>
          </a:p>
          <a:p>
            <a:pPr lvl="1"/>
            <a:r>
              <a:rPr lang="en-US" dirty="0"/>
              <a:t> </a:t>
            </a:r>
            <a:r>
              <a:rPr lang="en-US" b="1" dirty="0"/>
              <a:t>void</a:t>
            </a:r>
            <a:r>
              <a:rPr lang="en-US" dirty="0"/>
              <a:t> run(){</a:t>
            </a:r>
            <a:r>
              <a:rPr lang="en-US" dirty="0" err="1"/>
              <a:t>System.out.println</a:t>
            </a:r>
            <a:r>
              <a:rPr lang="en-US" dirty="0"/>
              <a:t>("running safely..");}  </a:t>
            </a:r>
          </a:p>
          <a:p>
            <a:pPr lvl="1"/>
            <a:r>
              <a:rPr lang="en-US" dirty="0"/>
              <a:t> }  </a:t>
            </a:r>
          </a:p>
          <a:p>
            <a:pPr lvl="1"/>
            <a:r>
              <a:rPr lang="en-US" dirty="0"/>
              <a:t> </a:t>
            </a:r>
            <a:r>
              <a:rPr lang="en-US" b="1" dirty="0"/>
              <a:t>class</a:t>
            </a:r>
            <a:r>
              <a:rPr lang="en-US" dirty="0"/>
              <a:t> TestAbstraction2{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Bike </a:t>
            </a:r>
            <a:r>
              <a:rPr lang="en-US" dirty="0" err="1"/>
              <a:t>obj</a:t>
            </a:r>
            <a:r>
              <a:rPr lang="en-US" dirty="0"/>
              <a:t> = </a:t>
            </a:r>
            <a:r>
              <a:rPr lang="en-US" b="1" dirty="0"/>
              <a:t>new</a:t>
            </a:r>
            <a:r>
              <a:rPr lang="en-US" dirty="0"/>
              <a:t> Honda();  </a:t>
            </a:r>
          </a:p>
          <a:p>
            <a:pPr lvl="1"/>
            <a:r>
              <a:rPr lang="en-US" dirty="0"/>
              <a:t>  </a:t>
            </a:r>
            <a:r>
              <a:rPr lang="en-US" dirty="0" err="1"/>
              <a:t>obj.run</a:t>
            </a:r>
            <a:r>
              <a:rPr lang="en-US" dirty="0"/>
              <a:t>();  </a:t>
            </a:r>
          </a:p>
          <a:p>
            <a:pPr lvl="1"/>
            <a:r>
              <a:rPr lang="en-US" dirty="0"/>
              <a:t>  </a:t>
            </a:r>
            <a:r>
              <a:rPr lang="en-US" dirty="0" err="1"/>
              <a:t>obj.changeGear</a:t>
            </a:r>
            <a:r>
              <a:rPr lang="en-US" dirty="0"/>
              <a:t>();  </a:t>
            </a:r>
          </a:p>
          <a:p>
            <a:pPr lvl="1"/>
            <a:r>
              <a:rPr lang="en-US" dirty="0"/>
              <a:t> }  }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Inheritance in java</a:t>
            </a:r>
            <a:r>
              <a:rPr lang="en-US" dirty="0"/>
              <a:t> is a mechanism in which one object acquires all the properties and behaviors of parent object.</a:t>
            </a:r>
          </a:p>
          <a:p>
            <a:r>
              <a:rPr lang="en-US" dirty="0"/>
              <a:t>The idea behind inheritance in java is that you can create new classes that are built upon existing classes. When you inherit from an existing class, you can reuse methods and fields of parent class, and you can add new methods and fields also.</a:t>
            </a:r>
          </a:p>
          <a:p>
            <a:r>
              <a:rPr lang="en-US" dirty="0"/>
              <a:t>Inheritance represents the </a:t>
            </a:r>
            <a:r>
              <a:rPr lang="en-US" b="1" dirty="0"/>
              <a:t>IS-A relationship</a:t>
            </a:r>
            <a:r>
              <a:rPr lang="en-US" dirty="0"/>
              <a:t>, also known as </a:t>
            </a:r>
            <a:r>
              <a:rPr lang="en-US" i="1" dirty="0"/>
              <a:t>parent-child</a:t>
            </a:r>
            <a:r>
              <a:rPr lang="en-US" dirty="0"/>
              <a:t> relationship.</a:t>
            </a:r>
          </a:p>
          <a:p>
            <a:r>
              <a:rPr lang="en-US" dirty="0"/>
              <a:t>Why use inheritance in java</a:t>
            </a:r>
          </a:p>
          <a:p>
            <a:pPr lvl="1"/>
            <a:r>
              <a:rPr lang="en-US" dirty="0"/>
              <a:t>For Method Overriding (so runtime polymorphism can be achieved).</a:t>
            </a:r>
          </a:p>
          <a:p>
            <a:pPr lvl="1"/>
            <a:r>
              <a:rPr lang="en-US" dirty="0"/>
              <a:t>For Code Reusability.</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t>varargs</a:t>
            </a:r>
            <a:r>
              <a:rPr lang="en-US" dirty="0"/>
              <a:t> to specify variable arguments</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 </a:t>
            </a:r>
            <a:r>
              <a:rPr lang="en-US" dirty="0" err="1"/>
              <a:t>varags</a:t>
            </a:r>
            <a:r>
              <a:rPr lang="en-US" dirty="0"/>
              <a:t> allows the method to accept zero or </a:t>
            </a:r>
            <a:r>
              <a:rPr lang="en-US" dirty="0" err="1"/>
              <a:t>muliple</a:t>
            </a:r>
            <a:r>
              <a:rPr lang="en-US" dirty="0"/>
              <a:t> arguments. Before </a:t>
            </a:r>
            <a:r>
              <a:rPr lang="en-US" dirty="0" err="1"/>
              <a:t>varargs</a:t>
            </a:r>
            <a:r>
              <a:rPr lang="en-US" dirty="0"/>
              <a:t> either we use overloaded method or take an array as the method parameter but it was not considered good because it leads to the maintenance problem. If we don't know how many argument we will have to pass in the method, </a:t>
            </a:r>
            <a:r>
              <a:rPr lang="en-US" dirty="0" err="1"/>
              <a:t>varargs</a:t>
            </a:r>
            <a:r>
              <a:rPr lang="en-US" dirty="0"/>
              <a:t> is the better approach.</a:t>
            </a:r>
          </a:p>
          <a:p>
            <a:r>
              <a:rPr lang="en-US" dirty="0"/>
              <a:t>Advantage of </a:t>
            </a:r>
            <a:r>
              <a:rPr lang="en-US" dirty="0" err="1"/>
              <a:t>Varargs</a:t>
            </a:r>
            <a:r>
              <a:rPr lang="en-US" dirty="0"/>
              <a:t>:</a:t>
            </a:r>
          </a:p>
          <a:p>
            <a:pPr lvl="1"/>
            <a:r>
              <a:rPr lang="en-US" dirty="0"/>
              <a:t>We don't have to provide overloaded methods so less code.</a:t>
            </a:r>
          </a:p>
          <a:p>
            <a:r>
              <a:rPr lang="en-US" dirty="0"/>
              <a:t>Syntax of </a:t>
            </a:r>
            <a:r>
              <a:rPr lang="en-US" dirty="0" err="1"/>
              <a:t>varargs</a:t>
            </a:r>
            <a:r>
              <a:rPr lang="en-US" dirty="0"/>
              <a:t>:</a:t>
            </a:r>
          </a:p>
          <a:p>
            <a:pPr lvl="1"/>
            <a:r>
              <a:rPr lang="en-US" dirty="0"/>
              <a:t>The </a:t>
            </a:r>
            <a:r>
              <a:rPr lang="en-US" dirty="0" err="1"/>
              <a:t>varargs</a:t>
            </a:r>
            <a:r>
              <a:rPr lang="en-US" dirty="0"/>
              <a:t> uses ellipsis i.e. three dots after the data type. Syntax is as follows:</a:t>
            </a:r>
          </a:p>
          <a:p>
            <a:pPr>
              <a:buNone/>
            </a:pPr>
            <a:r>
              <a:rPr lang="en-US" dirty="0"/>
              <a:t>	</a:t>
            </a:r>
            <a:r>
              <a:rPr lang="en-US" dirty="0" err="1"/>
              <a:t>return_type</a:t>
            </a:r>
            <a:r>
              <a:rPr lang="en-US" dirty="0"/>
              <a:t> </a:t>
            </a:r>
            <a:r>
              <a:rPr lang="en-US" dirty="0" err="1"/>
              <a:t>method_name</a:t>
            </a:r>
            <a:r>
              <a:rPr lang="en-US" dirty="0"/>
              <a:t>(</a:t>
            </a:r>
            <a:r>
              <a:rPr lang="en-US" dirty="0" err="1"/>
              <a:t>data_type</a:t>
            </a:r>
            <a:r>
              <a:rPr lang="en-US" dirty="0"/>
              <a:t>... </a:t>
            </a:r>
            <a:r>
              <a:rPr lang="en-US" dirty="0" err="1"/>
              <a:t>variableName</a:t>
            </a:r>
            <a:r>
              <a:rPr lang="en-US" dirty="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10000"/>
          </a:bodyPr>
          <a:lstStyle/>
          <a:p>
            <a:r>
              <a:rPr lang="en-US" dirty="0"/>
              <a:t>Simple Example of </a:t>
            </a:r>
            <a:r>
              <a:rPr lang="en-US" dirty="0" err="1"/>
              <a:t>Varargs</a:t>
            </a:r>
            <a:r>
              <a:rPr lang="en-US" dirty="0"/>
              <a:t> in java:</a:t>
            </a:r>
          </a:p>
          <a:p>
            <a:pPr>
              <a:buNone/>
            </a:pPr>
            <a:r>
              <a:rPr lang="en-US" dirty="0"/>
              <a:t>   </a:t>
            </a:r>
          </a:p>
          <a:p>
            <a:pPr lvl="1"/>
            <a:r>
              <a:rPr lang="en-US" b="1" dirty="0"/>
              <a:t>class</a:t>
            </a:r>
            <a:r>
              <a:rPr lang="en-US" dirty="0"/>
              <a:t> VarargsExample1{  </a:t>
            </a:r>
          </a:p>
          <a:p>
            <a:pPr lvl="1"/>
            <a:r>
              <a:rPr lang="en-US" dirty="0"/>
              <a:t>   </a:t>
            </a:r>
          </a:p>
          <a:p>
            <a:pPr lvl="1"/>
            <a:r>
              <a:rPr lang="en-US" dirty="0"/>
              <a:t> </a:t>
            </a:r>
            <a:r>
              <a:rPr lang="en-US" b="1" dirty="0"/>
              <a:t>static</a:t>
            </a:r>
            <a:r>
              <a:rPr lang="en-US" dirty="0"/>
              <a:t> </a:t>
            </a:r>
            <a:r>
              <a:rPr lang="en-US" b="1" dirty="0"/>
              <a:t>void</a:t>
            </a:r>
            <a:r>
              <a:rPr lang="en-US" dirty="0"/>
              <a:t> display(String... values){  </a:t>
            </a:r>
          </a:p>
          <a:p>
            <a:pPr lvl="1"/>
            <a:r>
              <a:rPr lang="en-US" dirty="0"/>
              <a:t>  </a:t>
            </a:r>
            <a:r>
              <a:rPr lang="en-US" dirty="0" err="1"/>
              <a:t>System.out.println</a:t>
            </a:r>
            <a:r>
              <a:rPr lang="en-US" dirty="0"/>
              <a:t>("display method invoked ");  </a:t>
            </a:r>
          </a:p>
          <a:p>
            <a:pPr lvl="1"/>
            <a:r>
              <a:rPr lang="en-US" dirty="0"/>
              <a:t> }  </a:t>
            </a:r>
          </a:p>
          <a:p>
            <a:pPr lvl="1"/>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p>
          <a:p>
            <a:pPr lvl="1"/>
            <a:r>
              <a:rPr lang="en-US" dirty="0"/>
              <a:t> display();//zero argument   </a:t>
            </a:r>
          </a:p>
          <a:p>
            <a:pPr lvl="1"/>
            <a:r>
              <a:rPr lang="en-US" dirty="0"/>
              <a:t> display("</a:t>
            </a:r>
            <a:r>
              <a:rPr lang="en-US" dirty="0" err="1"/>
              <a:t>my","name","is","varargs</a:t>
            </a:r>
            <a:r>
              <a:rPr lang="en-US" dirty="0"/>
              <a:t>");//four arguments  </a:t>
            </a:r>
          </a:p>
          <a:p>
            <a:pPr lvl="1"/>
            <a:r>
              <a:rPr lang="en-US" dirty="0"/>
              <a:t> }   </a:t>
            </a:r>
          </a:p>
          <a:p>
            <a:pPr lvl="1"/>
            <a:r>
              <a:rPr lang="en-US"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Another Program of </a:t>
            </a:r>
            <a:r>
              <a:rPr lang="en-US" dirty="0" err="1"/>
              <a:t>Varargs</a:t>
            </a:r>
            <a:r>
              <a:rPr lang="en-US" dirty="0"/>
              <a:t> in java:</a:t>
            </a:r>
          </a:p>
          <a:p>
            <a:pPr>
              <a:buNone/>
            </a:pPr>
            <a:r>
              <a:rPr lang="en-US" dirty="0"/>
              <a:t>    </a:t>
            </a:r>
          </a:p>
          <a:p>
            <a:pPr lvl="1"/>
            <a:r>
              <a:rPr lang="en-US" b="1" dirty="0"/>
              <a:t>class</a:t>
            </a:r>
            <a:r>
              <a:rPr lang="en-US" dirty="0"/>
              <a:t> VarargsExample2{  </a:t>
            </a:r>
          </a:p>
          <a:p>
            <a:pPr lvl="1"/>
            <a:r>
              <a:rPr lang="en-US" dirty="0"/>
              <a:t> </a:t>
            </a:r>
            <a:r>
              <a:rPr lang="en-US" b="1" dirty="0"/>
              <a:t>static</a:t>
            </a:r>
            <a:r>
              <a:rPr lang="en-US" dirty="0"/>
              <a:t> </a:t>
            </a:r>
            <a:r>
              <a:rPr lang="en-US" b="1" dirty="0"/>
              <a:t>void</a:t>
            </a:r>
            <a:r>
              <a:rPr lang="en-US" dirty="0"/>
              <a:t> display(String... values){  </a:t>
            </a:r>
          </a:p>
          <a:p>
            <a:pPr lvl="1"/>
            <a:r>
              <a:rPr lang="en-US" dirty="0"/>
              <a:t>  </a:t>
            </a:r>
            <a:r>
              <a:rPr lang="en-US" dirty="0" err="1"/>
              <a:t>System.out.println</a:t>
            </a:r>
            <a:r>
              <a:rPr lang="en-US" dirty="0"/>
              <a:t>("display method invoked ");  </a:t>
            </a:r>
          </a:p>
          <a:p>
            <a:pPr lvl="1"/>
            <a:r>
              <a:rPr lang="en-US" dirty="0"/>
              <a:t>  </a:t>
            </a:r>
            <a:r>
              <a:rPr lang="en-US" b="1" dirty="0"/>
              <a:t>for</a:t>
            </a:r>
            <a:r>
              <a:rPr lang="en-US" dirty="0"/>
              <a:t>(String s:values){  </a:t>
            </a:r>
          </a:p>
          <a:p>
            <a:pPr lvl="1"/>
            <a:r>
              <a:rPr lang="en-US" dirty="0"/>
              <a:t>   </a:t>
            </a:r>
            <a:r>
              <a:rPr lang="en-US" dirty="0" err="1"/>
              <a:t>System.out.println</a:t>
            </a:r>
            <a:r>
              <a:rPr lang="en-US" dirty="0"/>
              <a:t>(s);  </a:t>
            </a:r>
          </a:p>
          <a:p>
            <a:pPr lvl="1"/>
            <a:r>
              <a:rPr lang="en-US" dirty="0"/>
              <a:t>  }  </a:t>
            </a:r>
          </a:p>
          <a:p>
            <a:pPr lvl="1"/>
            <a:r>
              <a:rPr lang="en-US" dirty="0"/>
              <a:t> }  </a:t>
            </a:r>
          </a:p>
          <a:p>
            <a:pPr lvl="1"/>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display();//zero argument   </a:t>
            </a:r>
          </a:p>
          <a:p>
            <a:pPr lvl="1"/>
            <a:r>
              <a:rPr lang="en-US" dirty="0"/>
              <a:t> display("hello");//one argument   </a:t>
            </a:r>
          </a:p>
          <a:p>
            <a:pPr lvl="1"/>
            <a:r>
              <a:rPr lang="en-US" dirty="0"/>
              <a:t> display("</a:t>
            </a:r>
            <a:r>
              <a:rPr lang="en-US" dirty="0" err="1"/>
              <a:t>my","name","is","varargs</a:t>
            </a:r>
            <a:r>
              <a:rPr lang="en-US" dirty="0"/>
              <a:t>");//four arguments  </a:t>
            </a:r>
          </a:p>
          <a:p>
            <a:pPr lvl="1"/>
            <a:r>
              <a:rPr lang="en-US" dirty="0"/>
              <a:t> }   </a:t>
            </a:r>
          </a:p>
          <a:p>
            <a:pPr lvl="1"/>
            <a:r>
              <a:rPr lang="en-US"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a:bodyPr>
          <a:lstStyle/>
          <a:p>
            <a:r>
              <a:rPr lang="en-US" dirty="0"/>
              <a:t>Rules for </a:t>
            </a:r>
            <a:r>
              <a:rPr lang="en-US" dirty="0" err="1"/>
              <a:t>varargs</a:t>
            </a:r>
            <a:r>
              <a:rPr lang="en-US" dirty="0"/>
              <a:t>:</a:t>
            </a:r>
          </a:p>
          <a:p>
            <a:r>
              <a:rPr lang="en-US" dirty="0"/>
              <a:t>While using the </a:t>
            </a:r>
            <a:r>
              <a:rPr lang="en-US" dirty="0" err="1"/>
              <a:t>varargs</a:t>
            </a:r>
            <a:r>
              <a:rPr lang="en-US" dirty="0"/>
              <a:t>, you must follow some rules otherwise program code won't compile. The rules are as follows:</a:t>
            </a:r>
          </a:p>
          <a:p>
            <a:pPr lvl="1"/>
            <a:r>
              <a:rPr lang="en-US" dirty="0"/>
              <a:t>There can be only one variable argument in the method.</a:t>
            </a:r>
          </a:p>
          <a:p>
            <a:pPr lvl="1"/>
            <a:r>
              <a:rPr lang="en-US" dirty="0"/>
              <a:t>Variable argument (</a:t>
            </a:r>
            <a:r>
              <a:rPr lang="en-US" dirty="0" err="1"/>
              <a:t>varargs</a:t>
            </a:r>
            <a:r>
              <a:rPr lang="en-US" dirty="0"/>
              <a:t>) must be the last argument.</a:t>
            </a:r>
          </a:p>
          <a:p>
            <a:r>
              <a:rPr lang="en-US" dirty="0"/>
              <a:t>Examples of </a:t>
            </a:r>
            <a:r>
              <a:rPr lang="en-US" dirty="0" err="1"/>
              <a:t>varargs</a:t>
            </a:r>
            <a:r>
              <a:rPr lang="en-US" dirty="0"/>
              <a:t> that fails to compile:</a:t>
            </a:r>
          </a:p>
          <a:p>
            <a:pPr>
              <a:buNone/>
            </a:pPr>
            <a:r>
              <a:rPr lang="en-US" dirty="0"/>
              <a:t>    </a:t>
            </a:r>
          </a:p>
          <a:p>
            <a:pPr lvl="1"/>
            <a:r>
              <a:rPr lang="en-US" b="1" dirty="0"/>
              <a:t>void</a:t>
            </a:r>
            <a:r>
              <a:rPr lang="en-US" dirty="0"/>
              <a:t> method(String... a, </a:t>
            </a:r>
            <a:r>
              <a:rPr lang="en-US" b="1" dirty="0"/>
              <a:t>int</a:t>
            </a:r>
            <a:r>
              <a:rPr lang="en-US" dirty="0"/>
              <a:t>... b){}//Compile time error  </a:t>
            </a:r>
          </a:p>
          <a:p>
            <a:pPr lvl="1"/>
            <a:r>
              <a:rPr lang="en-US" dirty="0"/>
              <a:t>  </a:t>
            </a:r>
          </a:p>
          <a:p>
            <a:pPr lvl="1"/>
            <a:r>
              <a:rPr lang="en-US" b="1" dirty="0"/>
              <a:t>void</a:t>
            </a:r>
            <a:r>
              <a:rPr lang="en-US" dirty="0"/>
              <a:t> method(</a:t>
            </a:r>
            <a:r>
              <a:rPr lang="en-US" b="1" dirty="0"/>
              <a:t>int</a:t>
            </a:r>
            <a:r>
              <a:rPr lang="en-US" dirty="0"/>
              <a:t>... a, String b){}//Compile time error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Example of </a:t>
            </a:r>
            <a:r>
              <a:rPr lang="en-US" dirty="0" err="1"/>
              <a:t>Varargs</a:t>
            </a:r>
            <a:r>
              <a:rPr lang="en-US" dirty="0"/>
              <a:t> that is the last argument in the method:</a:t>
            </a:r>
          </a:p>
          <a:p>
            <a:pPr lvl="1"/>
            <a:r>
              <a:rPr lang="en-US" b="1" dirty="0"/>
              <a:t>class</a:t>
            </a:r>
            <a:r>
              <a:rPr lang="en-US" dirty="0"/>
              <a:t> VarargsExample3{  </a:t>
            </a:r>
          </a:p>
          <a:p>
            <a:pPr lvl="1"/>
            <a:r>
              <a:rPr lang="en-US" dirty="0"/>
              <a:t>   </a:t>
            </a:r>
          </a:p>
          <a:p>
            <a:pPr lvl="1"/>
            <a:r>
              <a:rPr lang="en-US" dirty="0"/>
              <a:t> </a:t>
            </a:r>
            <a:r>
              <a:rPr lang="en-US" b="1" dirty="0"/>
              <a:t>static</a:t>
            </a:r>
            <a:r>
              <a:rPr lang="en-US" dirty="0"/>
              <a:t> </a:t>
            </a:r>
            <a:r>
              <a:rPr lang="en-US" b="1" dirty="0"/>
              <a:t>void</a:t>
            </a:r>
            <a:r>
              <a:rPr lang="en-US" dirty="0"/>
              <a:t> display(</a:t>
            </a:r>
            <a:r>
              <a:rPr lang="en-US" b="1" dirty="0" err="1"/>
              <a:t>int</a:t>
            </a:r>
            <a:r>
              <a:rPr lang="en-US" dirty="0"/>
              <a:t> num, String... values){  </a:t>
            </a:r>
          </a:p>
          <a:p>
            <a:pPr lvl="1"/>
            <a:r>
              <a:rPr lang="en-US" dirty="0"/>
              <a:t>  </a:t>
            </a:r>
            <a:r>
              <a:rPr lang="en-US" dirty="0" err="1"/>
              <a:t>System.out.println</a:t>
            </a:r>
            <a:r>
              <a:rPr lang="en-US" dirty="0"/>
              <a:t>("number is "+num);  </a:t>
            </a:r>
          </a:p>
          <a:p>
            <a:pPr lvl="1"/>
            <a:r>
              <a:rPr lang="en-US" dirty="0"/>
              <a:t>  </a:t>
            </a:r>
            <a:r>
              <a:rPr lang="en-US" b="1" dirty="0"/>
              <a:t>for</a:t>
            </a:r>
            <a:r>
              <a:rPr lang="en-US" dirty="0"/>
              <a:t>(String s:values){  </a:t>
            </a:r>
          </a:p>
          <a:p>
            <a:pPr lvl="1"/>
            <a:r>
              <a:rPr lang="en-US" dirty="0"/>
              <a:t>   </a:t>
            </a:r>
            <a:r>
              <a:rPr lang="en-US" dirty="0" err="1"/>
              <a:t>System.out.println</a:t>
            </a:r>
            <a:r>
              <a:rPr lang="en-US" dirty="0"/>
              <a:t>(s);  </a:t>
            </a:r>
          </a:p>
          <a:p>
            <a:pPr lvl="1"/>
            <a:r>
              <a:rPr lang="en-US" dirty="0"/>
              <a:t>  }  </a:t>
            </a:r>
          </a:p>
          <a:p>
            <a:pPr lvl="1"/>
            <a:r>
              <a:rPr lang="en-US" dirty="0"/>
              <a:t> }  </a:t>
            </a:r>
          </a:p>
          <a:p>
            <a:pPr lvl="1"/>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p>
          <a:p>
            <a:pPr lvl="1"/>
            <a:r>
              <a:rPr lang="en-US" dirty="0"/>
              <a:t> display(500,"hello");//one argument   </a:t>
            </a:r>
          </a:p>
          <a:p>
            <a:pPr lvl="1"/>
            <a:r>
              <a:rPr lang="en-US" dirty="0"/>
              <a:t> display(1000,"my","name","is","varargs");//four arguments  </a:t>
            </a:r>
          </a:p>
          <a:p>
            <a:pPr lvl="1"/>
            <a:r>
              <a:rPr lang="en-US" dirty="0"/>
              <a:t> }   </a:t>
            </a:r>
          </a:p>
          <a:p>
            <a:pPr lvl="1"/>
            <a:r>
              <a:rPr lang="en-US" dirty="0"/>
              <a:t>}  </a:t>
            </a:r>
          </a:p>
          <a:p>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a:t>
            </a:r>
            <a:r>
              <a:rPr lang="en-US" dirty="0" err="1"/>
              <a:t>instanceof</a:t>
            </a:r>
            <a:r>
              <a:rPr lang="en-US" dirty="0"/>
              <a:t> </a:t>
            </a:r>
            <a:br>
              <a:rPr lang="en-US" dirty="0"/>
            </a:br>
            <a:r>
              <a:rPr lang="en-US" dirty="0"/>
              <a:t>operator to compare object types</a:t>
            </a:r>
          </a:p>
        </p:txBody>
      </p:sp>
      <p:sp>
        <p:nvSpPr>
          <p:cNvPr id="3" name="Content Placeholder 2"/>
          <p:cNvSpPr>
            <a:spLocks noGrp="1"/>
          </p:cNvSpPr>
          <p:nvPr>
            <p:ph sz="quarter" idx="1"/>
          </p:nvPr>
        </p:nvSpPr>
        <p:spPr>
          <a:xfrm>
            <a:off x="914400" y="1447800"/>
            <a:ext cx="7772400" cy="5257800"/>
          </a:xfrm>
        </p:spPr>
        <p:txBody>
          <a:bodyPr/>
          <a:lstStyle/>
          <a:p>
            <a:r>
              <a:rPr lang="en-US" dirty="0"/>
              <a:t>The </a:t>
            </a:r>
            <a:r>
              <a:rPr lang="en-US" b="1" dirty="0"/>
              <a:t>java </a:t>
            </a:r>
            <a:r>
              <a:rPr lang="en-US" b="1" dirty="0" err="1"/>
              <a:t>instanceof</a:t>
            </a:r>
            <a:r>
              <a:rPr lang="en-US" b="1" dirty="0"/>
              <a:t> operator</a:t>
            </a:r>
            <a:r>
              <a:rPr lang="en-US" dirty="0"/>
              <a:t> is used to test whether the object is an instance of the specified type (class or subclass or interface).</a:t>
            </a:r>
          </a:p>
          <a:p>
            <a:r>
              <a:rPr lang="en-US" dirty="0"/>
              <a:t>The </a:t>
            </a:r>
            <a:r>
              <a:rPr lang="en-US" dirty="0" err="1"/>
              <a:t>instanceof</a:t>
            </a:r>
            <a:r>
              <a:rPr lang="en-US" dirty="0"/>
              <a:t> in java is also known as type </a:t>
            </a:r>
            <a:r>
              <a:rPr lang="en-US" i="1" dirty="0"/>
              <a:t>comparison operator</a:t>
            </a:r>
            <a:r>
              <a:rPr lang="en-US" dirty="0"/>
              <a:t> because it compares the instance with type. It returns either true or false. If we apply the </a:t>
            </a:r>
            <a:r>
              <a:rPr lang="en-US" dirty="0" err="1"/>
              <a:t>instanceof</a:t>
            </a:r>
            <a:r>
              <a:rPr lang="en-US" dirty="0"/>
              <a:t> operator with any variable that has null value, it returns false.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Simple example of java </a:t>
            </a:r>
            <a:r>
              <a:rPr lang="en-US" dirty="0" err="1"/>
              <a:t>instanceof</a:t>
            </a:r>
            <a:endParaRPr lang="en-US" dirty="0"/>
          </a:p>
          <a:p>
            <a:r>
              <a:rPr lang="en-US" dirty="0"/>
              <a:t>Let's see the simple example of instance operator where it tests the current class.</a:t>
            </a:r>
          </a:p>
          <a:p>
            <a:pPr lvl="1"/>
            <a:r>
              <a:rPr lang="en-US" b="1" dirty="0"/>
              <a:t>class</a:t>
            </a:r>
            <a:r>
              <a:rPr lang="en-US" dirty="0"/>
              <a:t> Simple1{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Simple1 s=</a:t>
            </a:r>
            <a:r>
              <a:rPr lang="en-US" b="1" dirty="0"/>
              <a:t>new</a:t>
            </a:r>
            <a:r>
              <a:rPr lang="en-US" dirty="0"/>
              <a:t> Simple1();  </a:t>
            </a:r>
          </a:p>
          <a:p>
            <a:pPr lvl="1"/>
            <a:r>
              <a:rPr lang="en-US" dirty="0"/>
              <a:t> </a:t>
            </a:r>
            <a:r>
              <a:rPr lang="en-US" dirty="0" err="1"/>
              <a:t>System.out.println</a:t>
            </a:r>
            <a:r>
              <a:rPr lang="en-US" dirty="0"/>
              <a:t>(s </a:t>
            </a:r>
            <a:r>
              <a:rPr lang="en-US" b="1" dirty="0" err="1"/>
              <a:t>instanceof</a:t>
            </a:r>
            <a:r>
              <a:rPr lang="en-US" dirty="0"/>
              <a:t> Simple1);//true  </a:t>
            </a:r>
          </a:p>
          <a:p>
            <a:pPr lvl="1"/>
            <a:r>
              <a:rPr lang="en-US" dirty="0"/>
              <a:t> }  }  </a:t>
            </a:r>
          </a:p>
          <a:p>
            <a:r>
              <a:rPr lang="en-US" dirty="0"/>
              <a:t>An object of subclass type is also a type of parent class. For example, if Dog extends Animal then object of Dog can be referred by either Dog or Animal class.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029200"/>
          </a:xfrm>
        </p:spPr>
        <p:txBody>
          <a:bodyPr/>
          <a:lstStyle/>
          <a:p>
            <a:r>
              <a:rPr lang="en-US" dirty="0"/>
              <a:t>Another example of java </a:t>
            </a:r>
            <a:r>
              <a:rPr lang="en-US" dirty="0" err="1"/>
              <a:t>instanceof</a:t>
            </a:r>
            <a:r>
              <a:rPr lang="en-US" dirty="0"/>
              <a:t> operator</a:t>
            </a:r>
          </a:p>
          <a:p>
            <a:pPr lvl="1"/>
            <a:r>
              <a:rPr lang="en-US" b="1" dirty="0"/>
              <a:t>class</a:t>
            </a:r>
            <a:r>
              <a:rPr lang="en-US" dirty="0"/>
              <a:t> Animal{}  </a:t>
            </a:r>
          </a:p>
          <a:p>
            <a:pPr lvl="1"/>
            <a:r>
              <a:rPr lang="en-US" b="1" dirty="0"/>
              <a:t>class</a:t>
            </a:r>
            <a:r>
              <a:rPr lang="en-US" dirty="0"/>
              <a:t> Dog1 </a:t>
            </a:r>
            <a:r>
              <a:rPr lang="en-US" b="1" dirty="0"/>
              <a:t>extends</a:t>
            </a:r>
            <a:r>
              <a:rPr lang="en-US" dirty="0"/>
              <a:t> Animal{//Dog inherits Animal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Dog1 d=</a:t>
            </a:r>
            <a:r>
              <a:rPr lang="en-US" b="1" dirty="0"/>
              <a:t>new</a:t>
            </a:r>
            <a:r>
              <a:rPr lang="en-US" dirty="0"/>
              <a:t> Dog1();  </a:t>
            </a:r>
          </a:p>
          <a:p>
            <a:pPr lvl="1"/>
            <a:r>
              <a:rPr lang="en-US" dirty="0"/>
              <a:t> </a:t>
            </a:r>
            <a:r>
              <a:rPr lang="en-US" dirty="0" err="1"/>
              <a:t>System.out.println</a:t>
            </a:r>
            <a:r>
              <a:rPr lang="en-US" dirty="0"/>
              <a:t>(d </a:t>
            </a:r>
            <a:r>
              <a:rPr lang="en-US" b="1" dirty="0" err="1"/>
              <a:t>instanceof</a:t>
            </a:r>
            <a:r>
              <a:rPr lang="en-US" dirty="0"/>
              <a:t> Animal);//true  </a:t>
            </a:r>
          </a:p>
          <a:p>
            <a:pPr lvl="1"/>
            <a:r>
              <a:rPr lang="en-US" dirty="0"/>
              <a:t> }  </a:t>
            </a:r>
          </a:p>
          <a:p>
            <a:pPr lvl="1"/>
            <a:r>
              <a:rPr lang="en-US" dirty="0"/>
              <a: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err="1"/>
              <a:t>instanceof</a:t>
            </a:r>
            <a:r>
              <a:rPr lang="en-US" dirty="0"/>
              <a:t> in java with a variable that have null value</a:t>
            </a:r>
          </a:p>
          <a:p>
            <a:r>
              <a:rPr lang="en-US" dirty="0"/>
              <a:t>If we apply </a:t>
            </a:r>
            <a:r>
              <a:rPr lang="en-US" dirty="0" err="1"/>
              <a:t>instanceof</a:t>
            </a:r>
            <a:r>
              <a:rPr lang="en-US" dirty="0"/>
              <a:t> operator with a variable that have null value, it returns false. Let's see the example given below where we apply </a:t>
            </a:r>
            <a:r>
              <a:rPr lang="en-US" dirty="0" err="1"/>
              <a:t>instanceof</a:t>
            </a:r>
            <a:r>
              <a:rPr lang="en-US" dirty="0"/>
              <a:t> operator with the variable that have null value.</a:t>
            </a:r>
          </a:p>
          <a:p>
            <a:pPr lvl="1"/>
            <a:r>
              <a:rPr lang="en-US" b="1" dirty="0"/>
              <a:t>class</a:t>
            </a:r>
            <a:r>
              <a:rPr lang="en-US" dirty="0"/>
              <a:t> Dog2{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Dog2 d=</a:t>
            </a:r>
            <a:r>
              <a:rPr lang="en-US" b="1" dirty="0"/>
              <a:t>null</a:t>
            </a:r>
            <a:r>
              <a:rPr lang="en-US" dirty="0"/>
              <a:t>;  </a:t>
            </a:r>
          </a:p>
          <a:p>
            <a:pPr lvl="1"/>
            <a:r>
              <a:rPr lang="en-US" dirty="0"/>
              <a:t>  </a:t>
            </a:r>
            <a:r>
              <a:rPr lang="en-US" dirty="0" err="1"/>
              <a:t>System.out.println</a:t>
            </a:r>
            <a:r>
              <a:rPr lang="en-US" dirty="0"/>
              <a:t>(d </a:t>
            </a:r>
            <a:r>
              <a:rPr lang="en-US" b="1" dirty="0" err="1"/>
              <a:t>instanceof</a:t>
            </a:r>
            <a:r>
              <a:rPr lang="en-US" dirty="0"/>
              <a:t> Dog2);//false  </a:t>
            </a:r>
          </a:p>
          <a:p>
            <a:pPr lvl="1"/>
            <a:r>
              <a:rPr lang="en-US" dirty="0"/>
              <a:t> }  </a:t>
            </a:r>
          </a:p>
          <a:p>
            <a:pPr lvl="1"/>
            <a:r>
              <a:rPr lang="en-US" dirty="0"/>
              <a: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err="1"/>
              <a:t>Downcasting</a:t>
            </a:r>
            <a:r>
              <a:rPr lang="en-US" dirty="0"/>
              <a:t> with java </a:t>
            </a:r>
            <a:r>
              <a:rPr lang="en-US" dirty="0" err="1"/>
              <a:t>instanceof</a:t>
            </a:r>
            <a:r>
              <a:rPr lang="en-US" dirty="0"/>
              <a:t> operator</a:t>
            </a:r>
          </a:p>
          <a:p>
            <a:r>
              <a:rPr lang="en-US" dirty="0"/>
              <a:t>When Subclass type refers to the object of Parent class, it is known as </a:t>
            </a:r>
            <a:r>
              <a:rPr lang="en-US" dirty="0" err="1"/>
              <a:t>downcasting</a:t>
            </a:r>
            <a:r>
              <a:rPr lang="en-US" dirty="0"/>
              <a:t>. If we perform it directly, compiler gives Compilation error. If you perform it by typecasting, </a:t>
            </a:r>
            <a:r>
              <a:rPr lang="en-US" dirty="0" err="1"/>
              <a:t>ClassCastException</a:t>
            </a:r>
            <a:r>
              <a:rPr lang="en-US" dirty="0"/>
              <a:t> is thrown at runtime. But if we use </a:t>
            </a:r>
            <a:r>
              <a:rPr lang="en-US" dirty="0" err="1"/>
              <a:t>instanceof</a:t>
            </a:r>
            <a:r>
              <a:rPr lang="en-US" dirty="0"/>
              <a:t> operator, </a:t>
            </a:r>
            <a:r>
              <a:rPr lang="en-US" dirty="0" err="1"/>
              <a:t>downcasting</a:t>
            </a:r>
            <a:r>
              <a:rPr lang="en-US" dirty="0"/>
              <a:t> is possible.</a:t>
            </a:r>
          </a:p>
          <a:p>
            <a:pPr>
              <a:buNone/>
            </a:pPr>
            <a:r>
              <a:rPr lang="en-US" dirty="0"/>
              <a:t>		Dog d=</a:t>
            </a:r>
            <a:r>
              <a:rPr lang="en-US" b="1" dirty="0"/>
              <a:t>new</a:t>
            </a:r>
            <a:r>
              <a:rPr lang="en-US" dirty="0"/>
              <a:t> Animal();//Compilation error  </a:t>
            </a:r>
          </a:p>
          <a:p>
            <a:r>
              <a:rPr lang="en-US" dirty="0"/>
              <a:t>If we perform </a:t>
            </a:r>
            <a:r>
              <a:rPr lang="en-US" dirty="0" err="1"/>
              <a:t>downcasting</a:t>
            </a:r>
            <a:r>
              <a:rPr lang="en-US" dirty="0"/>
              <a:t> by typecasting, </a:t>
            </a:r>
            <a:r>
              <a:rPr lang="en-US" dirty="0" err="1"/>
              <a:t>ClassCastException</a:t>
            </a:r>
            <a:r>
              <a:rPr lang="en-US" dirty="0"/>
              <a:t> is thrown at runtime.</a:t>
            </a:r>
          </a:p>
          <a:p>
            <a:pPr>
              <a:buNone/>
            </a:pPr>
            <a:r>
              <a:rPr lang="en-US" dirty="0"/>
              <a:t>	Dog d=(Dog)</a:t>
            </a:r>
            <a:r>
              <a:rPr lang="en-US" b="1" dirty="0"/>
              <a:t>new</a:t>
            </a:r>
            <a:r>
              <a:rPr lang="en-US" dirty="0"/>
              <a:t> Animal();  //Compiles successfully but </a:t>
            </a:r>
            <a:r>
              <a:rPr lang="en-US" dirty="0" err="1"/>
              <a:t>ClassCastException</a:t>
            </a:r>
            <a:r>
              <a:rPr lang="en-US" dirty="0"/>
              <a:t> is thrown at runtime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Syntax of Java Inheritance</a:t>
            </a:r>
          </a:p>
          <a:p>
            <a:pPr lvl="1"/>
            <a:r>
              <a:rPr lang="en-US" b="1" dirty="0"/>
              <a:t>class</a:t>
            </a:r>
            <a:r>
              <a:rPr lang="en-US" dirty="0"/>
              <a:t> Subclass-name </a:t>
            </a:r>
            <a:r>
              <a:rPr lang="en-US" b="1" dirty="0"/>
              <a:t>extends</a:t>
            </a:r>
            <a:r>
              <a:rPr lang="en-US" dirty="0"/>
              <a:t> </a:t>
            </a:r>
            <a:r>
              <a:rPr lang="en-US" dirty="0" err="1"/>
              <a:t>Superclass</a:t>
            </a:r>
            <a:r>
              <a:rPr lang="en-US" dirty="0"/>
              <a:t>-name  </a:t>
            </a:r>
          </a:p>
          <a:p>
            <a:pPr lvl="1"/>
            <a:r>
              <a:rPr lang="en-US" dirty="0"/>
              <a:t>{  </a:t>
            </a:r>
          </a:p>
          <a:p>
            <a:pPr lvl="1"/>
            <a:r>
              <a:rPr lang="en-US" dirty="0"/>
              <a:t>   //methods and fields  </a:t>
            </a:r>
          </a:p>
          <a:p>
            <a:pPr lvl="1"/>
            <a:r>
              <a:rPr lang="en-US" dirty="0"/>
              <a:t>}  </a:t>
            </a:r>
          </a:p>
          <a:p>
            <a:r>
              <a:rPr lang="en-US" dirty="0"/>
              <a:t>The </a:t>
            </a:r>
            <a:r>
              <a:rPr lang="en-US" b="1" dirty="0"/>
              <a:t>extends keyword</a:t>
            </a:r>
            <a:r>
              <a:rPr lang="en-US" dirty="0"/>
              <a:t> indicates that you are making a new class that derives from an existing class. The meaning of "extends" is to increase the functionality.</a:t>
            </a:r>
          </a:p>
          <a:p>
            <a:r>
              <a:rPr lang="en-US" dirty="0"/>
              <a:t>In the terminology of Java, a class which is inherited is called parent or super class and the new class is called child or subclass.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92500" lnSpcReduction="10000"/>
          </a:bodyPr>
          <a:lstStyle/>
          <a:p>
            <a:r>
              <a:rPr lang="en-US" dirty="0"/>
              <a:t>Possibility of </a:t>
            </a:r>
            <a:r>
              <a:rPr lang="en-US" dirty="0" err="1"/>
              <a:t>downcasting</a:t>
            </a:r>
            <a:r>
              <a:rPr lang="en-US" dirty="0"/>
              <a:t> with </a:t>
            </a:r>
            <a:r>
              <a:rPr lang="en-US" dirty="0" err="1"/>
              <a:t>instanceof</a:t>
            </a:r>
            <a:endParaRPr lang="en-US" dirty="0"/>
          </a:p>
          <a:p>
            <a:r>
              <a:rPr lang="en-US" dirty="0"/>
              <a:t>Let's see the example, where </a:t>
            </a:r>
            <a:r>
              <a:rPr lang="en-US" dirty="0" err="1"/>
              <a:t>downcasting</a:t>
            </a:r>
            <a:r>
              <a:rPr lang="en-US" dirty="0"/>
              <a:t> is possible by </a:t>
            </a:r>
            <a:r>
              <a:rPr lang="en-US" dirty="0" err="1"/>
              <a:t>instanceof</a:t>
            </a:r>
            <a:r>
              <a:rPr lang="en-US" dirty="0"/>
              <a:t> operator.</a:t>
            </a:r>
          </a:p>
          <a:p>
            <a:pPr lvl="1"/>
            <a:r>
              <a:rPr lang="en-US" b="1" dirty="0"/>
              <a:t>class</a:t>
            </a:r>
            <a:r>
              <a:rPr lang="en-US" dirty="0"/>
              <a:t> Animal { }  </a:t>
            </a:r>
          </a:p>
          <a:p>
            <a:pPr lvl="1"/>
            <a:r>
              <a:rPr lang="en-US" dirty="0"/>
              <a:t>  </a:t>
            </a:r>
          </a:p>
          <a:p>
            <a:pPr lvl="1"/>
            <a:r>
              <a:rPr lang="en-US" b="1" dirty="0"/>
              <a:t>class</a:t>
            </a:r>
            <a:r>
              <a:rPr lang="en-US" dirty="0"/>
              <a:t> Dog3 </a:t>
            </a:r>
            <a:r>
              <a:rPr lang="en-US" b="1" dirty="0"/>
              <a:t>extends</a:t>
            </a:r>
            <a:r>
              <a:rPr lang="en-US" dirty="0"/>
              <a:t> Animal {  </a:t>
            </a:r>
          </a:p>
          <a:p>
            <a:pPr lvl="1"/>
            <a:r>
              <a:rPr lang="en-US" dirty="0"/>
              <a:t>  </a:t>
            </a:r>
            <a:r>
              <a:rPr lang="en-US" b="1" dirty="0"/>
              <a:t>static</a:t>
            </a:r>
            <a:r>
              <a:rPr lang="en-US" dirty="0"/>
              <a:t> </a:t>
            </a:r>
            <a:r>
              <a:rPr lang="en-US" b="1" dirty="0"/>
              <a:t>void</a:t>
            </a:r>
            <a:r>
              <a:rPr lang="en-US" dirty="0"/>
              <a:t> method(Animal a) {  </a:t>
            </a:r>
          </a:p>
          <a:p>
            <a:pPr lvl="1"/>
            <a:r>
              <a:rPr lang="en-US" dirty="0"/>
              <a:t>    </a:t>
            </a:r>
            <a:r>
              <a:rPr lang="en-US" b="1" dirty="0"/>
              <a:t>if</a:t>
            </a:r>
            <a:r>
              <a:rPr lang="en-US" dirty="0"/>
              <a:t>(a </a:t>
            </a:r>
            <a:r>
              <a:rPr lang="en-US" b="1" dirty="0" err="1"/>
              <a:t>instanceof</a:t>
            </a:r>
            <a:r>
              <a:rPr lang="en-US" dirty="0"/>
              <a:t> Dog3){  </a:t>
            </a:r>
          </a:p>
          <a:p>
            <a:pPr lvl="1"/>
            <a:r>
              <a:rPr lang="en-US" dirty="0"/>
              <a:t>       Dog3 d=(Dog3)a;//</a:t>
            </a:r>
            <a:r>
              <a:rPr lang="en-US" dirty="0" err="1"/>
              <a:t>downcasting</a:t>
            </a:r>
            <a:r>
              <a:rPr lang="en-US" dirty="0"/>
              <a:t>  </a:t>
            </a:r>
          </a:p>
          <a:p>
            <a:pPr lvl="1"/>
            <a:r>
              <a:rPr lang="en-US" dirty="0"/>
              <a:t>       </a:t>
            </a:r>
            <a:r>
              <a:rPr lang="en-US" dirty="0" err="1"/>
              <a:t>System.out.println</a:t>
            </a:r>
            <a:r>
              <a:rPr lang="en-US" dirty="0"/>
              <a:t>("ok </a:t>
            </a:r>
            <a:r>
              <a:rPr lang="en-US" dirty="0" err="1"/>
              <a:t>downcasting</a:t>
            </a:r>
            <a:r>
              <a:rPr lang="en-US" dirty="0"/>
              <a:t> performed");  </a:t>
            </a:r>
          </a:p>
          <a:p>
            <a:pPr lvl="1"/>
            <a:r>
              <a:rPr lang="en-US" dirty="0"/>
              <a:t>    }  }  </a:t>
            </a:r>
          </a:p>
          <a:p>
            <a:pPr lvl="1"/>
            <a:r>
              <a:rPr lang="en-US" dirty="0"/>
              <a:t>  </a:t>
            </a:r>
            <a:r>
              <a:rPr lang="en-US" b="1" dirty="0"/>
              <a:t>public</a:t>
            </a:r>
            <a:r>
              <a:rPr lang="en-US" dirty="0"/>
              <a:t> </a:t>
            </a:r>
            <a:r>
              <a:rPr lang="en-US" b="1" dirty="0"/>
              <a:t>static</a:t>
            </a:r>
            <a:r>
              <a:rPr lang="en-US" dirty="0"/>
              <a:t> </a:t>
            </a:r>
            <a:r>
              <a:rPr lang="en-US" b="1" dirty="0"/>
              <a:t>void</a:t>
            </a:r>
            <a:r>
              <a:rPr lang="en-US" dirty="0"/>
              <a:t> main (String [] </a:t>
            </a:r>
            <a:r>
              <a:rPr lang="en-US" dirty="0" err="1"/>
              <a:t>args</a:t>
            </a:r>
            <a:r>
              <a:rPr lang="en-US" dirty="0"/>
              <a:t>) {  </a:t>
            </a:r>
          </a:p>
          <a:p>
            <a:pPr lvl="1"/>
            <a:r>
              <a:rPr lang="en-US" dirty="0"/>
              <a:t>    Animal a=</a:t>
            </a:r>
            <a:r>
              <a:rPr lang="en-US" b="1" dirty="0"/>
              <a:t>new</a:t>
            </a:r>
            <a:r>
              <a:rPr lang="en-US" dirty="0"/>
              <a:t> Dog3();  </a:t>
            </a:r>
          </a:p>
          <a:p>
            <a:pPr lvl="1"/>
            <a:r>
              <a:rPr lang="en-US" dirty="0"/>
              <a:t>    Dog3.method(a);  </a:t>
            </a:r>
          </a:p>
          <a:p>
            <a:pPr lvl="1"/>
            <a:r>
              <a:rPr lang="en-US" dirty="0"/>
              <a:t>  }    }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err="1"/>
              <a:t>Downcasting</a:t>
            </a:r>
            <a:r>
              <a:rPr lang="en-US" dirty="0"/>
              <a:t> without the use of java </a:t>
            </a:r>
            <a:r>
              <a:rPr lang="en-US" dirty="0" err="1"/>
              <a:t>instanceof</a:t>
            </a:r>
            <a:endParaRPr lang="en-US" dirty="0"/>
          </a:p>
          <a:p>
            <a:r>
              <a:rPr lang="en-US" dirty="0" err="1"/>
              <a:t>Downcasting</a:t>
            </a:r>
            <a:r>
              <a:rPr lang="en-US" dirty="0"/>
              <a:t> can also be performed without the use of </a:t>
            </a:r>
            <a:r>
              <a:rPr lang="en-US" dirty="0" err="1"/>
              <a:t>instanceof</a:t>
            </a:r>
            <a:r>
              <a:rPr lang="en-US" dirty="0"/>
              <a:t> operator as displayed in the following example:</a:t>
            </a:r>
          </a:p>
          <a:p>
            <a:pPr lvl="1"/>
            <a:r>
              <a:rPr lang="en-US" b="1" dirty="0"/>
              <a:t>class</a:t>
            </a:r>
            <a:r>
              <a:rPr lang="en-US" dirty="0"/>
              <a:t> Animal { }  </a:t>
            </a:r>
          </a:p>
          <a:p>
            <a:pPr lvl="1"/>
            <a:r>
              <a:rPr lang="en-US" b="1" dirty="0"/>
              <a:t>class</a:t>
            </a:r>
            <a:r>
              <a:rPr lang="en-US" dirty="0"/>
              <a:t> Dog4 </a:t>
            </a:r>
            <a:r>
              <a:rPr lang="en-US" b="1" dirty="0"/>
              <a:t>extends</a:t>
            </a:r>
            <a:r>
              <a:rPr lang="en-US" dirty="0"/>
              <a:t> Animal {  </a:t>
            </a:r>
          </a:p>
          <a:p>
            <a:pPr lvl="1"/>
            <a:r>
              <a:rPr lang="en-US" dirty="0"/>
              <a:t>  </a:t>
            </a:r>
            <a:r>
              <a:rPr lang="en-US" b="1" dirty="0"/>
              <a:t>static</a:t>
            </a:r>
            <a:r>
              <a:rPr lang="en-US" dirty="0"/>
              <a:t> </a:t>
            </a:r>
            <a:r>
              <a:rPr lang="en-US" b="1" dirty="0"/>
              <a:t>void</a:t>
            </a:r>
            <a:r>
              <a:rPr lang="en-US" dirty="0"/>
              <a:t> method(Animal a) {  </a:t>
            </a:r>
          </a:p>
          <a:p>
            <a:pPr lvl="1"/>
            <a:r>
              <a:rPr lang="en-US" dirty="0"/>
              <a:t>       Dog4 d=(Dog4)a;//</a:t>
            </a:r>
            <a:r>
              <a:rPr lang="en-US" dirty="0" err="1"/>
              <a:t>downcasting</a:t>
            </a:r>
            <a:r>
              <a:rPr lang="en-US" dirty="0"/>
              <a:t>  </a:t>
            </a:r>
          </a:p>
          <a:p>
            <a:pPr lvl="1"/>
            <a:r>
              <a:rPr lang="en-US" dirty="0"/>
              <a:t>       </a:t>
            </a:r>
            <a:r>
              <a:rPr lang="en-US" dirty="0" err="1"/>
              <a:t>System.out.println</a:t>
            </a:r>
            <a:r>
              <a:rPr lang="en-US" dirty="0"/>
              <a:t>("ok </a:t>
            </a:r>
            <a:r>
              <a:rPr lang="en-US" dirty="0" err="1"/>
              <a:t>downcasting</a:t>
            </a:r>
            <a:r>
              <a:rPr lang="en-US" dirty="0"/>
              <a:t> performed");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 (String [] </a:t>
            </a:r>
            <a:r>
              <a:rPr lang="en-US" dirty="0" err="1"/>
              <a:t>args</a:t>
            </a:r>
            <a:r>
              <a:rPr lang="en-US" dirty="0"/>
              <a:t>) {  </a:t>
            </a:r>
          </a:p>
          <a:p>
            <a:pPr lvl="1"/>
            <a:r>
              <a:rPr lang="en-US" dirty="0"/>
              <a:t>    Animal a=</a:t>
            </a:r>
            <a:r>
              <a:rPr lang="en-US" b="1" dirty="0"/>
              <a:t>new</a:t>
            </a:r>
            <a:r>
              <a:rPr lang="en-US" dirty="0"/>
              <a:t> Dog4();  </a:t>
            </a:r>
          </a:p>
          <a:p>
            <a:pPr lvl="1"/>
            <a:r>
              <a:rPr lang="en-US" dirty="0"/>
              <a:t>    Dog4.method(a);  </a:t>
            </a:r>
          </a:p>
          <a:p>
            <a:pPr lvl="1"/>
            <a:r>
              <a:rPr lang="en-US" dirty="0"/>
              <a:t>  }  }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Let's take closer look at this, actual object that is referred by a, is an object of Dog class. So if we downcast it, it is fine. But what will happen if we write:</a:t>
            </a:r>
          </a:p>
          <a:p>
            <a:r>
              <a:rPr lang="en-US" dirty="0"/>
              <a:t>Animal a=</a:t>
            </a:r>
            <a:r>
              <a:rPr lang="en-US" b="1" dirty="0"/>
              <a:t>new</a:t>
            </a:r>
            <a:r>
              <a:rPr lang="en-US" dirty="0"/>
              <a:t> Animal();  </a:t>
            </a:r>
          </a:p>
          <a:p>
            <a:r>
              <a:rPr lang="en-US" dirty="0" err="1"/>
              <a:t>Dog.method</a:t>
            </a:r>
            <a:r>
              <a:rPr lang="en-US" dirty="0"/>
              <a:t>(a);  //Now </a:t>
            </a:r>
            <a:r>
              <a:rPr lang="en-US" dirty="0" err="1"/>
              <a:t>ClassCastException</a:t>
            </a:r>
            <a:r>
              <a:rPr lang="en-US" dirty="0"/>
              <a:t> but not in case of </a:t>
            </a:r>
            <a:r>
              <a:rPr lang="en-US" dirty="0" err="1"/>
              <a:t>instanceof</a:t>
            </a:r>
            <a:r>
              <a:rPr lang="en-US" dirty="0"/>
              <a:t> operator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Inheritance Example</a:t>
            </a:r>
            <a:br>
              <a:rPr lang="en-US" dirty="0"/>
            </a:br>
            <a:endParaRPr lang="en-US" dirty="0"/>
          </a:p>
        </p:txBody>
      </p:sp>
      <p:sp>
        <p:nvSpPr>
          <p:cNvPr id="3" name="Content Placeholder 2"/>
          <p:cNvSpPr>
            <a:spLocks noGrp="1"/>
          </p:cNvSpPr>
          <p:nvPr>
            <p:ph sz="quarter" idx="1"/>
          </p:nvPr>
        </p:nvSpPr>
        <p:spPr>
          <a:xfrm>
            <a:off x="914400" y="1447800"/>
            <a:ext cx="7772400" cy="5410200"/>
          </a:xfrm>
        </p:spPr>
        <p:txBody>
          <a:bodyPr>
            <a:normAutofit fontScale="92500" lnSpcReduction="10000"/>
          </a:bodyPr>
          <a:lstStyle/>
          <a:p>
            <a:r>
              <a:rPr lang="en-US" b="1" dirty="0"/>
              <a:t>class</a:t>
            </a:r>
            <a:r>
              <a:rPr lang="en-US" dirty="0"/>
              <a:t> Employee{  </a:t>
            </a:r>
          </a:p>
          <a:p>
            <a:r>
              <a:rPr lang="en-US" dirty="0"/>
              <a:t> </a:t>
            </a:r>
            <a:r>
              <a:rPr lang="en-US" b="1" dirty="0"/>
              <a:t>float</a:t>
            </a:r>
            <a:r>
              <a:rPr lang="en-US" dirty="0"/>
              <a:t> salary=40000;  }  </a:t>
            </a:r>
          </a:p>
          <a:p>
            <a:r>
              <a:rPr lang="en-US" b="1" dirty="0"/>
              <a:t>class</a:t>
            </a:r>
            <a:r>
              <a:rPr lang="en-US" dirty="0"/>
              <a:t> Programmer </a:t>
            </a:r>
            <a:r>
              <a:rPr lang="en-US" b="1" dirty="0"/>
              <a:t>extends</a:t>
            </a:r>
            <a:r>
              <a:rPr lang="en-US" dirty="0"/>
              <a:t> Employee{  </a:t>
            </a:r>
          </a:p>
          <a:p>
            <a:r>
              <a:rPr lang="en-US" dirty="0"/>
              <a:t> </a:t>
            </a:r>
            <a:r>
              <a:rPr lang="en-US" b="1" dirty="0" err="1"/>
              <a:t>int</a:t>
            </a:r>
            <a:r>
              <a:rPr lang="en-US" dirty="0"/>
              <a:t> bonus=10000;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Programmer p=</a:t>
            </a:r>
            <a:r>
              <a:rPr lang="en-US" b="1" dirty="0"/>
              <a:t>new</a:t>
            </a:r>
            <a:r>
              <a:rPr lang="en-US" dirty="0"/>
              <a:t> Programmer();  </a:t>
            </a:r>
          </a:p>
          <a:p>
            <a:r>
              <a:rPr lang="en-US" dirty="0"/>
              <a:t>   </a:t>
            </a:r>
            <a:r>
              <a:rPr lang="en-US" dirty="0" err="1"/>
              <a:t>System.out.println</a:t>
            </a:r>
            <a:r>
              <a:rPr lang="en-US" dirty="0"/>
              <a:t>("Programmer salary is:"+</a:t>
            </a:r>
            <a:r>
              <a:rPr lang="en-US" dirty="0" err="1"/>
              <a:t>p.salary</a:t>
            </a:r>
            <a:r>
              <a:rPr lang="en-US" dirty="0"/>
              <a:t>);  </a:t>
            </a:r>
          </a:p>
          <a:p>
            <a:r>
              <a:rPr lang="en-US" dirty="0"/>
              <a:t>   </a:t>
            </a:r>
            <a:r>
              <a:rPr lang="en-US" dirty="0" err="1"/>
              <a:t>System.out.println</a:t>
            </a:r>
            <a:r>
              <a:rPr lang="en-US" dirty="0"/>
              <a:t>("Bonus of Programmer is:"+</a:t>
            </a:r>
            <a:r>
              <a:rPr lang="en-US" dirty="0" err="1"/>
              <a:t>p.bonus</a:t>
            </a:r>
            <a:r>
              <a:rPr lang="en-US" dirty="0"/>
              <a:t>);  }  }  </a:t>
            </a:r>
          </a:p>
          <a:p>
            <a:r>
              <a:rPr lang="en-US" dirty="0"/>
              <a:t>Programmer is the subclass and Employee is the </a:t>
            </a:r>
            <a:r>
              <a:rPr lang="en-US" dirty="0" err="1"/>
              <a:t>superclass</a:t>
            </a:r>
            <a:r>
              <a:rPr lang="en-US" dirty="0"/>
              <a:t>. Relationship between two classes is </a:t>
            </a:r>
            <a:r>
              <a:rPr lang="en-US" b="1" dirty="0"/>
              <a:t>Programmer IS-A </a:t>
            </a:r>
            <a:r>
              <a:rPr lang="en-US" b="1" dirty="0" err="1"/>
              <a:t>Employee</a:t>
            </a:r>
            <a:r>
              <a:rPr lang="en-US" dirty="0" err="1"/>
              <a:t>.It</a:t>
            </a:r>
            <a:r>
              <a:rPr lang="en-US" dirty="0"/>
              <a:t> means that Programmer is a type of Employee.  Programmer object can access the field of own class as well as of Employee class i.e. code reusability.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inheritance in java</a:t>
            </a:r>
            <a:br>
              <a:rPr lang="en-US" dirty="0"/>
            </a:br>
            <a:endParaRPr lang="en-US" dirty="0"/>
          </a:p>
        </p:txBody>
      </p:sp>
      <p:sp>
        <p:nvSpPr>
          <p:cNvPr id="3" name="Content Placeholder 2"/>
          <p:cNvSpPr>
            <a:spLocks noGrp="1"/>
          </p:cNvSpPr>
          <p:nvPr>
            <p:ph sz="quarter"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Inheritance Example</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class</a:t>
            </a:r>
            <a:r>
              <a:rPr lang="en-US" dirty="0"/>
              <a:t> Animal{  </a:t>
            </a:r>
          </a:p>
          <a:p>
            <a:r>
              <a:rPr lang="en-US" b="1" dirty="0"/>
              <a:t>void</a:t>
            </a:r>
            <a:r>
              <a:rPr lang="en-US" dirty="0"/>
              <a:t> eat(){</a:t>
            </a:r>
            <a:r>
              <a:rPr lang="en-US" dirty="0" err="1"/>
              <a:t>System.out.println</a:t>
            </a:r>
            <a:r>
              <a:rPr lang="en-US" dirty="0"/>
              <a:t>("eating...");}  </a:t>
            </a:r>
          </a:p>
          <a:p>
            <a:r>
              <a:rPr lang="en-US" dirty="0"/>
              <a:t>}  </a:t>
            </a:r>
          </a:p>
          <a:p>
            <a:r>
              <a:rPr lang="en-US" b="1" dirty="0"/>
              <a:t>class</a:t>
            </a:r>
            <a:r>
              <a:rPr lang="en-US" dirty="0"/>
              <a:t> Dog </a:t>
            </a:r>
            <a:r>
              <a:rPr lang="en-US" b="1" dirty="0"/>
              <a:t>extends</a:t>
            </a:r>
            <a:r>
              <a:rPr lang="en-US" dirty="0"/>
              <a:t> Animal{  </a:t>
            </a:r>
          </a:p>
          <a:p>
            <a:r>
              <a:rPr lang="en-US" b="1" dirty="0"/>
              <a:t>void</a:t>
            </a:r>
            <a:r>
              <a:rPr lang="en-US" dirty="0"/>
              <a:t> bark(){</a:t>
            </a:r>
            <a:r>
              <a:rPr lang="en-US" dirty="0" err="1"/>
              <a:t>System.out.println</a:t>
            </a:r>
            <a:r>
              <a:rPr lang="en-US" dirty="0"/>
              <a:t>("barking...");}  </a:t>
            </a:r>
          </a:p>
          <a:p>
            <a:r>
              <a:rPr lang="en-US" dirty="0"/>
              <a:t>}  </a:t>
            </a:r>
          </a:p>
          <a:p>
            <a:r>
              <a:rPr lang="en-US" b="1" dirty="0"/>
              <a:t>class</a:t>
            </a:r>
            <a:r>
              <a:rPr lang="en-US" dirty="0"/>
              <a:t> </a:t>
            </a:r>
            <a:r>
              <a:rPr lang="en-US" dirty="0" err="1"/>
              <a:t>TestInheritance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Dog d=</a:t>
            </a:r>
            <a:r>
              <a:rPr lang="en-US" b="1" dirty="0"/>
              <a:t>new</a:t>
            </a:r>
            <a:r>
              <a:rPr lang="en-US" dirty="0"/>
              <a:t> Dog();  </a:t>
            </a:r>
          </a:p>
          <a:p>
            <a:r>
              <a:rPr lang="en-US" dirty="0" err="1"/>
              <a:t>d.bark</a:t>
            </a:r>
            <a:r>
              <a:rPr lang="en-US" dirty="0"/>
              <a:t>();  </a:t>
            </a:r>
          </a:p>
          <a:p>
            <a:r>
              <a:rPr lang="en-US" dirty="0"/>
              <a:t>d.eat();  </a:t>
            </a:r>
          </a:p>
          <a:p>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Multilevel Inheritance Example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b="1" dirty="0"/>
              <a:t>class</a:t>
            </a:r>
            <a:r>
              <a:rPr lang="en-US" dirty="0"/>
              <a:t> Animal{  </a:t>
            </a:r>
          </a:p>
          <a:p>
            <a:r>
              <a:rPr lang="en-US" b="1" dirty="0"/>
              <a:t>void</a:t>
            </a:r>
            <a:r>
              <a:rPr lang="en-US" dirty="0"/>
              <a:t> eat(){</a:t>
            </a:r>
            <a:r>
              <a:rPr lang="en-US" dirty="0" err="1"/>
              <a:t>System.out.println</a:t>
            </a:r>
            <a:r>
              <a:rPr lang="en-US" dirty="0"/>
              <a:t>("eating...");}  </a:t>
            </a:r>
          </a:p>
          <a:p>
            <a:r>
              <a:rPr lang="en-US" dirty="0"/>
              <a:t>}  </a:t>
            </a:r>
          </a:p>
          <a:p>
            <a:r>
              <a:rPr lang="en-US" b="1" dirty="0"/>
              <a:t>class</a:t>
            </a:r>
            <a:r>
              <a:rPr lang="en-US" dirty="0"/>
              <a:t> Dog </a:t>
            </a:r>
            <a:r>
              <a:rPr lang="en-US" b="1" dirty="0"/>
              <a:t>extends</a:t>
            </a:r>
            <a:r>
              <a:rPr lang="en-US" dirty="0"/>
              <a:t> Animal{  </a:t>
            </a:r>
          </a:p>
          <a:p>
            <a:r>
              <a:rPr lang="en-US" b="1" dirty="0"/>
              <a:t>void</a:t>
            </a:r>
            <a:r>
              <a:rPr lang="en-US" dirty="0"/>
              <a:t> bark(){</a:t>
            </a:r>
            <a:r>
              <a:rPr lang="en-US" dirty="0" err="1"/>
              <a:t>System.out.println</a:t>
            </a:r>
            <a:r>
              <a:rPr lang="en-US" dirty="0"/>
              <a:t>("barking...");}  </a:t>
            </a:r>
          </a:p>
          <a:p>
            <a:r>
              <a:rPr lang="en-US" dirty="0"/>
              <a:t>}  </a:t>
            </a:r>
          </a:p>
          <a:p>
            <a:r>
              <a:rPr lang="en-US" b="1" dirty="0"/>
              <a:t>class</a:t>
            </a:r>
            <a:r>
              <a:rPr lang="en-US" dirty="0"/>
              <a:t> </a:t>
            </a:r>
            <a:r>
              <a:rPr lang="en-US" dirty="0" err="1"/>
              <a:t>BabyDog</a:t>
            </a:r>
            <a:r>
              <a:rPr lang="en-US" dirty="0"/>
              <a:t> </a:t>
            </a:r>
            <a:r>
              <a:rPr lang="en-US" b="1" dirty="0"/>
              <a:t>extends</a:t>
            </a:r>
            <a:r>
              <a:rPr lang="en-US" dirty="0"/>
              <a:t> Dog{  </a:t>
            </a:r>
          </a:p>
          <a:p>
            <a:r>
              <a:rPr lang="en-US" b="1" dirty="0"/>
              <a:t>void</a:t>
            </a:r>
            <a:r>
              <a:rPr lang="en-US" dirty="0"/>
              <a:t> weep(){</a:t>
            </a:r>
            <a:r>
              <a:rPr lang="en-US" dirty="0" err="1"/>
              <a:t>System.out.println</a:t>
            </a:r>
            <a:r>
              <a:rPr lang="en-US" dirty="0"/>
              <a:t>("weeping...");}  </a:t>
            </a:r>
          </a:p>
          <a:p>
            <a:r>
              <a:rPr lang="en-US" dirty="0"/>
              <a:t>}  </a:t>
            </a:r>
          </a:p>
          <a:p>
            <a:r>
              <a:rPr lang="en-US" b="1" dirty="0"/>
              <a:t>class</a:t>
            </a:r>
            <a:r>
              <a:rPr lang="en-US" dirty="0"/>
              <a:t> TestInheritance2{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BabyDog</a:t>
            </a:r>
            <a:r>
              <a:rPr lang="en-US" dirty="0"/>
              <a:t> d=</a:t>
            </a:r>
            <a:r>
              <a:rPr lang="en-US" b="1" dirty="0"/>
              <a:t>new</a:t>
            </a:r>
            <a:r>
              <a:rPr lang="en-US" dirty="0"/>
              <a:t> </a:t>
            </a:r>
            <a:r>
              <a:rPr lang="en-US" dirty="0" err="1"/>
              <a:t>BabyDog</a:t>
            </a:r>
            <a:r>
              <a:rPr lang="en-US" dirty="0"/>
              <a:t>();  </a:t>
            </a:r>
          </a:p>
          <a:p>
            <a:r>
              <a:rPr lang="en-US" dirty="0" err="1"/>
              <a:t>d.weep</a:t>
            </a:r>
            <a:r>
              <a:rPr lang="en-US" dirty="0"/>
              <a:t>();  </a:t>
            </a:r>
          </a:p>
          <a:p>
            <a:r>
              <a:rPr lang="en-US" dirty="0" err="1"/>
              <a:t>d.bark</a:t>
            </a:r>
            <a:r>
              <a:rPr lang="en-US" dirty="0"/>
              <a:t>();  </a:t>
            </a:r>
          </a:p>
          <a:p>
            <a:r>
              <a:rPr lang="en-US" dirty="0"/>
              <a:t>d.eat();  </a:t>
            </a:r>
          </a:p>
          <a:p>
            <a:r>
              <a:rPr lang="en-US"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2286</TotalTime>
  <Words>4816</Words>
  <Application>Microsoft Office PowerPoint</Application>
  <PresentationFormat>On-screen Show (4:3)</PresentationFormat>
  <Paragraphs>500</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Franklin Gothic Book</vt:lpstr>
      <vt:lpstr>Perpetua</vt:lpstr>
      <vt:lpstr>Wingdings 2</vt:lpstr>
      <vt:lpstr>Equity</vt:lpstr>
      <vt:lpstr>PROGRAMMING IN JAVA</vt:lpstr>
      <vt:lpstr>PowerPoint Presentation</vt:lpstr>
      <vt:lpstr>Inheritance</vt:lpstr>
      <vt:lpstr>PowerPoint Presentation</vt:lpstr>
      <vt:lpstr>PowerPoint Presentation</vt:lpstr>
      <vt:lpstr>Java Inheritance Example </vt:lpstr>
      <vt:lpstr>Types of inheritance in java </vt:lpstr>
      <vt:lpstr>Single Inheritance Example </vt:lpstr>
      <vt:lpstr>Multilevel Inheritance Example </vt:lpstr>
      <vt:lpstr>Hierarchical Inheritance Example </vt:lpstr>
      <vt:lpstr>Inheritance Basics</vt:lpstr>
      <vt:lpstr>PowerPoint Presentation</vt:lpstr>
      <vt:lpstr>PowerPoint Presentation</vt:lpstr>
      <vt:lpstr>PowerPoint Presentation</vt:lpstr>
      <vt:lpstr>Member Access and Inheritance</vt:lpstr>
      <vt:lpstr>PowerPoint Presentation</vt:lpstr>
      <vt:lpstr>A Superclass Variable Can Reference a Subclass Object</vt:lpstr>
      <vt:lpstr>PowerPoint Presentation</vt:lpstr>
      <vt:lpstr>Method Overriding</vt:lpstr>
      <vt:lpstr>PowerPoint Presentation</vt:lpstr>
      <vt:lpstr>PowerPoint Presentation</vt:lpstr>
      <vt:lpstr>Using super</vt:lpstr>
      <vt:lpstr>  super is used to refer immediate parent class instance variable.</vt:lpstr>
      <vt:lpstr>PowerPoint Presentation</vt:lpstr>
      <vt:lpstr>  super can be used to invoke parent class method</vt:lpstr>
      <vt:lpstr>PowerPoint Presentation</vt:lpstr>
      <vt:lpstr>  super is used to invoke parent class constructor.</vt:lpstr>
      <vt:lpstr>Introducing final</vt:lpstr>
      <vt:lpstr>PowerPoint Presentation</vt:lpstr>
      <vt:lpstr>PowerPoint Presentation</vt:lpstr>
      <vt:lpstr>PowerPoint Presentation</vt:lpstr>
      <vt:lpstr>Introducing polymorphism</vt:lpstr>
      <vt:lpstr>PowerPoint Presentation</vt:lpstr>
      <vt:lpstr>PowerPoint Presentation</vt:lpstr>
      <vt:lpstr>PowerPoint Presentation</vt:lpstr>
      <vt:lpstr>Creating and extending abstract classes</vt:lpstr>
      <vt:lpstr>PowerPoint Presentation</vt:lpstr>
      <vt:lpstr>PowerPoint Presentation</vt:lpstr>
      <vt:lpstr>PowerPoint Presentation</vt:lpstr>
      <vt:lpstr>Using varargs to specify variable arguments</vt:lpstr>
      <vt:lpstr>PowerPoint Presentation</vt:lpstr>
      <vt:lpstr>PowerPoint Presentation</vt:lpstr>
      <vt:lpstr>PowerPoint Presentation</vt:lpstr>
      <vt:lpstr>PowerPoint Presentation</vt:lpstr>
      <vt:lpstr>Using the instanceof  operator to compare object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80</cp:revision>
  <dcterms:created xsi:type="dcterms:W3CDTF">2017-02-13T14:40:37Z</dcterms:created>
  <dcterms:modified xsi:type="dcterms:W3CDTF">2024-09-02T04:09:18Z</dcterms:modified>
</cp:coreProperties>
</file>