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6" r:id="rId2"/>
    <p:sldId id="257" r:id="rId3"/>
    <p:sldId id="258" r:id="rId4"/>
    <p:sldId id="259" r:id="rId5"/>
    <p:sldId id="260" r:id="rId6"/>
    <p:sldId id="261" r:id="rId7"/>
    <p:sldId id="262" r:id="rId8"/>
    <p:sldId id="263" r:id="rId9"/>
    <p:sldId id="272" r:id="rId10"/>
    <p:sldId id="273" r:id="rId11"/>
    <p:sldId id="264" r:id="rId12"/>
    <p:sldId id="270" r:id="rId13"/>
    <p:sldId id="271" r:id="rId14"/>
    <p:sldId id="265" r:id="rId15"/>
    <p:sldId id="266" r:id="rId16"/>
    <p:sldId id="267" r:id="rId17"/>
    <p:sldId id="268"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37131CF-5A69-40C4-91C0-6F5225931F3D}" type="datetimeFigureOut">
              <a:rPr lang="en-US" smtClean="0"/>
              <a:pPr/>
              <a:t>9/2/2024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B1103E3-E9EF-4063-8206-D2849BF9C38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7131CF-5A69-40C4-91C0-6F5225931F3D}"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103E3-E9EF-4063-8206-D2849BF9C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7131CF-5A69-40C4-91C0-6F5225931F3D}"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103E3-E9EF-4063-8206-D2849BF9C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37131CF-5A69-40C4-91C0-6F5225931F3D}"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103E3-E9EF-4063-8206-D2849BF9C38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37131CF-5A69-40C4-91C0-6F5225931F3D}" type="datetimeFigureOut">
              <a:rPr lang="en-US" smtClean="0"/>
              <a:pPr/>
              <a:t>9/2/2024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B1103E3-E9EF-4063-8206-D2849BF9C38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37131CF-5A69-40C4-91C0-6F5225931F3D}"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103E3-E9EF-4063-8206-D2849BF9C38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37131CF-5A69-40C4-91C0-6F5225931F3D}"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103E3-E9EF-4063-8206-D2849BF9C38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37131CF-5A69-40C4-91C0-6F5225931F3D}"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1103E3-E9EF-4063-8206-D2849BF9C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131CF-5A69-40C4-91C0-6F5225931F3D}"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1103E3-E9EF-4063-8206-D2849BF9C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37131CF-5A69-40C4-91C0-6F5225931F3D}"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103E3-E9EF-4063-8206-D2849BF9C38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37131CF-5A69-40C4-91C0-6F5225931F3D}" type="datetimeFigureOut">
              <a:rPr lang="en-US" smtClean="0"/>
              <a:pPr/>
              <a:t>9/2/2024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B1103E3-E9EF-4063-8206-D2849BF9C38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37131CF-5A69-40C4-91C0-6F5225931F3D}" type="datetimeFigureOut">
              <a:rPr lang="en-US" smtClean="0"/>
              <a:pPr/>
              <a:t>9/2/2024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B1103E3-E9EF-4063-8206-D2849BF9C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docs.oracle.com/javase/tutorial/java/javaOO/localclasse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javatpoint.com/anonymous-inner-class" TargetMode="External"/><Relationship Id="rId2" Type="http://schemas.openxmlformats.org/officeDocument/2006/relationships/hyperlink" Target="http://www.javatpoint.com/member-inner-class" TargetMode="External"/><Relationship Id="rId1" Type="http://schemas.openxmlformats.org/officeDocument/2006/relationships/slideLayout" Target="../slideLayouts/slideLayout2.xml"/><Relationship Id="rId5" Type="http://schemas.openxmlformats.org/officeDocument/2006/relationships/hyperlink" Target="http://www.javatpoint.com/static-nested-class" TargetMode="External"/><Relationship Id="rId4" Type="http://schemas.openxmlformats.org/officeDocument/2006/relationships/hyperlink" Target="http://www.javatpoint.com/local-inner-clas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Surbhi Sharma</a:t>
            </a:r>
          </a:p>
        </p:txBody>
      </p:sp>
      <p:sp>
        <p:nvSpPr>
          <p:cNvPr id="2" name="Title 1"/>
          <p:cNvSpPr>
            <a:spLocks noGrp="1"/>
          </p:cNvSpPr>
          <p:nvPr>
            <p:ph type="ctrTitle"/>
          </p:nvPr>
        </p:nvSpPr>
        <p:spPr/>
        <p:txBody>
          <a:bodyPr/>
          <a:lstStyle/>
          <a:p>
            <a:r>
              <a:rPr dirty="0"/>
              <a:t>PROGRAMMING IN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buFont typeface="Arial" charset="0"/>
              <a:buNone/>
            </a:pPr>
            <a:r>
              <a:rPr lang="en-US" sz="2800" dirty="0"/>
              <a:t> Here are a few other important facts concerning anonymous classes:</a:t>
            </a:r>
          </a:p>
          <a:p>
            <a:pPr algn="just">
              <a:buFont typeface="Arial" charset="0"/>
              <a:buNone/>
            </a:pPr>
            <a:r>
              <a:rPr lang="en-US" sz="2800" dirty="0"/>
              <a:t>■An anonymous inner class </a:t>
            </a:r>
            <a:r>
              <a:rPr lang="en-US" sz="2800" dirty="0">
                <a:solidFill>
                  <a:srgbClr val="FF0000"/>
                </a:solidFill>
              </a:rPr>
              <a:t>must implement </a:t>
            </a:r>
            <a:r>
              <a:rPr lang="en-US" sz="2800" dirty="0"/>
              <a:t>all the </a:t>
            </a:r>
            <a:r>
              <a:rPr lang="en-US" sz="2800" dirty="0">
                <a:solidFill>
                  <a:srgbClr val="FF0000"/>
                </a:solidFill>
              </a:rPr>
              <a:t>abstract methods </a:t>
            </a:r>
            <a:r>
              <a:rPr lang="en-US" sz="2800" dirty="0"/>
              <a:t>in the </a:t>
            </a:r>
            <a:r>
              <a:rPr lang="en-US" sz="2800" dirty="0" err="1">
                <a:solidFill>
                  <a:srgbClr val="FF0000"/>
                </a:solidFill>
              </a:rPr>
              <a:t>superclass</a:t>
            </a:r>
            <a:r>
              <a:rPr lang="en-US" sz="2800" dirty="0">
                <a:solidFill>
                  <a:srgbClr val="FF0000"/>
                </a:solidFill>
              </a:rPr>
              <a:t> or in the interface</a:t>
            </a:r>
            <a:r>
              <a:rPr lang="en-US" sz="2800" dirty="0"/>
              <a:t>.</a:t>
            </a:r>
          </a:p>
          <a:p>
            <a:pPr algn="just">
              <a:buFont typeface="Arial" charset="0"/>
              <a:buNone/>
            </a:pPr>
            <a:r>
              <a:rPr lang="en-US" sz="2800" dirty="0"/>
              <a:t>■An anonymous inner class always uses the no-</a:t>
            </a:r>
            <a:r>
              <a:rPr lang="en-US" sz="2800" dirty="0" err="1"/>
              <a:t>arg</a:t>
            </a:r>
            <a:r>
              <a:rPr lang="en-US" sz="2800" dirty="0"/>
              <a:t> constructor from its </a:t>
            </a:r>
            <a:r>
              <a:rPr lang="en-US" sz="2800" dirty="0" err="1"/>
              <a:t>superclass</a:t>
            </a:r>
            <a:r>
              <a:rPr lang="en-US" sz="2800" dirty="0"/>
              <a:t> to create an instance. If an anonymous inner class implements an interface, the constructor is </a:t>
            </a:r>
            <a:r>
              <a:rPr lang="en-US" sz="2800" dirty="0">
                <a:solidFill>
                  <a:srgbClr val="FF0000"/>
                </a:solidFill>
              </a:rPr>
              <a:t>Object().</a:t>
            </a:r>
          </a:p>
          <a:p>
            <a:pPr algn="just">
              <a:buFont typeface="Arial" charset="0"/>
              <a:buNone/>
            </a:pPr>
            <a:r>
              <a:rPr lang="en-US" sz="2800" dirty="0"/>
              <a:t>■An anonymous inner class is compiled into a class named </a:t>
            </a:r>
            <a:r>
              <a:rPr lang="en-US" sz="2800" dirty="0" err="1"/>
              <a:t>OuterClassName$n.class</a:t>
            </a:r>
            <a:r>
              <a:rPr lang="en-US" sz="2800" dirty="0"/>
              <a:t>.</a:t>
            </a:r>
          </a:p>
          <a:p>
            <a:pPr algn="just">
              <a:buFont typeface="Arial" charset="0"/>
              <a:buNone/>
            </a:pPr>
            <a:r>
              <a:rPr lang="en-US" sz="2800" dirty="0"/>
              <a:t>     </a:t>
            </a:r>
            <a:r>
              <a:rPr lang="en-US" sz="2800" b="1" dirty="0"/>
              <a:t>For example</a:t>
            </a:r>
            <a:r>
              <a:rPr lang="en-US" sz="2800" dirty="0"/>
              <a:t>, if the outer class Test has two anonymous inner classes, they are compiled intoTest$1.classandTest$2.class.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sz="quarter" idx="1"/>
          </p:nvPr>
        </p:nvSpPr>
        <p:spPr>
          <a:xfrm>
            <a:off x="914400" y="1447800"/>
            <a:ext cx="7772400" cy="5181600"/>
          </a:xfrm>
        </p:spPr>
        <p:txBody>
          <a:bodyPr>
            <a:normAutofit fontScale="85000" lnSpcReduction="20000"/>
          </a:bodyPr>
          <a:lstStyle/>
          <a:p>
            <a:r>
              <a:rPr lang="en-US" dirty="0"/>
              <a:t>A class that have no name is known as anonymous inner class in java. It should be used if you have to override method of class or interface. Java Anonymous inner class can be created by two ways:</a:t>
            </a:r>
          </a:p>
          <a:p>
            <a:pPr lvl="1"/>
            <a:r>
              <a:rPr lang="en-US" dirty="0"/>
              <a:t>Class (may be abstract or concrete).</a:t>
            </a:r>
          </a:p>
          <a:p>
            <a:pPr lvl="1"/>
            <a:r>
              <a:rPr lang="en-US" dirty="0"/>
              <a:t>Interface</a:t>
            </a:r>
          </a:p>
          <a:p>
            <a:r>
              <a:rPr lang="en-US" dirty="0"/>
              <a:t>Java anonymous inner class example using class</a:t>
            </a:r>
          </a:p>
          <a:p>
            <a:pPr lvl="1"/>
            <a:r>
              <a:rPr lang="en-US" b="1" dirty="0"/>
              <a:t>abstract</a:t>
            </a:r>
            <a:r>
              <a:rPr lang="en-US" dirty="0"/>
              <a:t> </a:t>
            </a:r>
            <a:r>
              <a:rPr lang="en-US" b="1" dirty="0"/>
              <a:t>class</a:t>
            </a:r>
            <a:r>
              <a:rPr lang="en-US" dirty="0"/>
              <a:t> Person{  </a:t>
            </a:r>
          </a:p>
          <a:p>
            <a:pPr lvl="1"/>
            <a:r>
              <a:rPr lang="en-US" dirty="0"/>
              <a:t>  </a:t>
            </a:r>
            <a:r>
              <a:rPr lang="en-US" b="1" dirty="0"/>
              <a:t>abstract</a:t>
            </a:r>
            <a:r>
              <a:rPr lang="en-US" dirty="0"/>
              <a:t> </a:t>
            </a:r>
            <a:r>
              <a:rPr lang="en-US" b="1" dirty="0"/>
              <a:t>void</a:t>
            </a:r>
            <a:r>
              <a:rPr lang="en-US" dirty="0"/>
              <a:t> eat();  </a:t>
            </a:r>
          </a:p>
          <a:p>
            <a:pPr lvl="1"/>
            <a:r>
              <a:rPr lang="en-US" dirty="0"/>
              <a:t>}  </a:t>
            </a:r>
          </a:p>
          <a:p>
            <a:pPr lvl="1"/>
            <a:r>
              <a:rPr lang="en-US" b="1" dirty="0"/>
              <a:t>class</a:t>
            </a:r>
            <a:r>
              <a:rPr lang="en-US" dirty="0"/>
              <a:t> </a:t>
            </a:r>
            <a:r>
              <a:rPr lang="en-US" dirty="0" err="1"/>
              <a:t>TestAnonymousInner</a:t>
            </a:r>
            <a:r>
              <a:rPr lang="en-US" dirty="0"/>
              <a:t>{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Person p=</a:t>
            </a:r>
            <a:r>
              <a:rPr lang="en-US" b="1" dirty="0"/>
              <a:t>new</a:t>
            </a:r>
            <a:r>
              <a:rPr lang="en-US" dirty="0"/>
              <a:t> Person(){  </a:t>
            </a:r>
          </a:p>
          <a:p>
            <a:pPr lvl="1"/>
            <a:r>
              <a:rPr lang="en-US" dirty="0"/>
              <a:t>  </a:t>
            </a:r>
            <a:r>
              <a:rPr lang="en-US" b="1" dirty="0"/>
              <a:t>void</a:t>
            </a:r>
            <a:r>
              <a:rPr lang="en-US" dirty="0"/>
              <a:t> eat(){</a:t>
            </a:r>
            <a:r>
              <a:rPr lang="en-US" dirty="0" err="1"/>
              <a:t>System.out.println</a:t>
            </a:r>
            <a:r>
              <a:rPr lang="en-US" dirty="0"/>
              <a:t>("nice fruits");}  </a:t>
            </a:r>
          </a:p>
          <a:p>
            <a:pPr lvl="1"/>
            <a:r>
              <a:rPr lang="en-US" dirty="0"/>
              <a:t>  };  </a:t>
            </a:r>
          </a:p>
          <a:p>
            <a:pPr lvl="1"/>
            <a:r>
              <a:rPr lang="en-US" dirty="0"/>
              <a:t>  p.eat();  </a:t>
            </a:r>
          </a:p>
          <a:p>
            <a:pPr lvl="1"/>
            <a:r>
              <a:rPr lang="en-US" dirty="0"/>
              <a:t> }  </a:t>
            </a:r>
          </a:p>
          <a:p>
            <a:pPr lvl="1"/>
            <a:r>
              <a:rPr lang="en-US" dirty="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Java anonymous inner class example using interface</a:t>
            </a:r>
          </a:p>
          <a:p>
            <a:pPr lvl="1"/>
            <a:r>
              <a:rPr lang="en-US" b="1" dirty="0"/>
              <a:t>interface</a:t>
            </a:r>
            <a:r>
              <a:rPr lang="en-US" dirty="0"/>
              <a:t> Eatable{  </a:t>
            </a:r>
          </a:p>
          <a:p>
            <a:pPr lvl="1"/>
            <a:r>
              <a:rPr lang="en-US" dirty="0"/>
              <a:t> </a:t>
            </a:r>
            <a:r>
              <a:rPr lang="en-US" b="1" dirty="0"/>
              <a:t>void</a:t>
            </a:r>
            <a:r>
              <a:rPr lang="en-US" dirty="0"/>
              <a:t> eat();  </a:t>
            </a:r>
          </a:p>
          <a:p>
            <a:pPr lvl="1"/>
            <a:r>
              <a:rPr lang="en-US" dirty="0"/>
              <a:t>}  </a:t>
            </a:r>
          </a:p>
          <a:p>
            <a:pPr lvl="1"/>
            <a:r>
              <a:rPr lang="en-US" b="1" dirty="0"/>
              <a:t>class</a:t>
            </a:r>
            <a:r>
              <a:rPr lang="en-US" dirty="0"/>
              <a:t> TestAnnonymousInner1{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Eatable e=</a:t>
            </a:r>
            <a:r>
              <a:rPr lang="en-US" b="1" dirty="0"/>
              <a:t>new</a:t>
            </a:r>
            <a:r>
              <a:rPr lang="en-US" dirty="0"/>
              <a:t> Eatable(){  </a:t>
            </a:r>
          </a:p>
          <a:p>
            <a:pPr lvl="1"/>
            <a:r>
              <a:rPr lang="en-US" dirty="0"/>
              <a:t>  </a:t>
            </a:r>
            <a:r>
              <a:rPr lang="en-US" b="1" dirty="0"/>
              <a:t>public</a:t>
            </a:r>
            <a:r>
              <a:rPr lang="en-US" dirty="0"/>
              <a:t> </a:t>
            </a:r>
            <a:r>
              <a:rPr lang="en-US" b="1" dirty="0"/>
              <a:t>void</a:t>
            </a:r>
            <a:r>
              <a:rPr lang="en-US" dirty="0"/>
              <a:t> eat(){</a:t>
            </a:r>
            <a:r>
              <a:rPr lang="en-US" dirty="0" err="1"/>
              <a:t>System.out.println</a:t>
            </a:r>
            <a:r>
              <a:rPr lang="en-US" dirty="0"/>
              <a:t>("nice fruits");}  </a:t>
            </a:r>
          </a:p>
          <a:p>
            <a:pPr lvl="1"/>
            <a:r>
              <a:rPr lang="en-US" dirty="0"/>
              <a:t> };  </a:t>
            </a:r>
          </a:p>
          <a:p>
            <a:pPr lvl="1"/>
            <a:r>
              <a:rPr lang="en-US" dirty="0"/>
              <a:t> e.eat();  </a:t>
            </a:r>
          </a:p>
          <a:p>
            <a:pPr lvl="1"/>
            <a:r>
              <a:rPr lang="en-US" dirty="0"/>
              <a:t> }  </a:t>
            </a:r>
          </a:p>
          <a:p>
            <a:pPr lvl="1"/>
            <a:r>
              <a:rPr lang="en-US" dirty="0"/>
              <a: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Local inner class</a:t>
            </a:r>
            <a:br>
              <a:rPr lang="en-US" dirty="0"/>
            </a:br>
            <a:endParaRPr lang="en-US" dirty="0"/>
          </a:p>
        </p:txBody>
      </p:sp>
      <p:sp>
        <p:nvSpPr>
          <p:cNvPr id="3" name="Content Placeholder 2"/>
          <p:cNvSpPr>
            <a:spLocks noGrp="1"/>
          </p:cNvSpPr>
          <p:nvPr>
            <p:ph sz="quarter" idx="1"/>
          </p:nvPr>
        </p:nvSpPr>
        <p:spPr/>
        <p:txBody>
          <a:bodyPr>
            <a:normAutofit fontScale="92500"/>
          </a:bodyPr>
          <a:lstStyle/>
          <a:p>
            <a:pPr algn="just">
              <a:buFont typeface="Arial" charset="0"/>
              <a:buNone/>
            </a:pPr>
            <a:r>
              <a:rPr lang="en-US" sz="2800" b="1" dirty="0">
                <a:hlinkClick r:id="rId2"/>
              </a:rPr>
              <a:t>Local classes</a:t>
            </a:r>
            <a:r>
              <a:rPr lang="en-US" sz="2800" b="1" dirty="0"/>
              <a:t>.</a:t>
            </a:r>
          </a:p>
          <a:p>
            <a:pPr algn="just"/>
            <a:r>
              <a:rPr lang="en-US" sz="2800" dirty="0"/>
              <a:t>Local classes are similar to inner classes because they cannot define or declare any static members.</a:t>
            </a:r>
          </a:p>
          <a:p>
            <a:pPr algn="just"/>
            <a:r>
              <a:rPr lang="en-US" sz="2800" dirty="0"/>
              <a:t>Local Inner class </a:t>
            </a:r>
            <a:r>
              <a:rPr lang="en-US" sz="2800" b="1" dirty="0">
                <a:solidFill>
                  <a:srgbClr val="FF0000"/>
                </a:solidFill>
              </a:rPr>
              <a:t>cannot</a:t>
            </a:r>
            <a:r>
              <a:rPr lang="en-US" sz="2800" b="1" dirty="0"/>
              <a:t> </a:t>
            </a:r>
            <a:r>
              <a:rPr lang="en-US" sz="2800" dirty="0"/>
              <a:t>be Invoked from outside its enclosing method.</a:t>
            </a:r>
          </a:p>
          <a:p>
            <a:pPr algn="just"/>
            <a:r>
              <a:rPr lang="en-US" sz="2800" dirty="0">
                <a:solidFill>
                  <a:srgbClr val="00B050"/>
                </a:solidFill>
              </a:rPr>
              <a:t>Local class can only access local variables that are declared final.</a:t>
            </a:r>
          </a:p>
          <a:p>
            <a:pPr algn="just"/>
            <a:r>
              <a:rPr lang="en-US" sz="2800" dirty="0"/>
              <a:t>Local classes are similar to inner classes because they cannot define or declare any static members.</a:t>
            </a:r>
          </a:p>
          <a:p>
            <a:pPr algn="just"/>
            <a:r>
              <a:rPr lang="en-US" sz="2800" dirty="0"/>
              <a:t>Local class can be declared with </a:t>
            </a:r>
            <a:r>
              <a:rPr lang="en-US" sz="2800" dirty="0">
                <a:solidFill>
                  <a:srgbClr val="FF0000"/>
                </a:solidFill>
              </a:rPr>
              <a:t>default </a:t>
            </a:r>
            <a:r>
              <a:rPr lang="en-US" sz="2800" dirty="0"/>
              <a:t>access </a:t>
            </a:r>
            <a:r>
              <a:rPr lang="en-US" sz="2800" dirty="0" err="1"/>
              <a:t>specifier</a:t>
            </a:r>
            <a:r>
              <a:rPr lang="en-US" sz="2800" dirty="0"/>
              <a:t> only.</a:t>
            </a:r>
          </a:p>
          <a:p>
            <a:endParaRPr lang="en-US" sz="2800"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sz="quarter" idx="1"/>
          </p:nvPr>
        </p:nvSpPr>
        <p:spPr>
          <a:xfrm>
            <a:off x="914400" y="1447800"/>
            <a:ext cx="7772400" cy="5257800"/>
          </a:xfrm>
        </p:spPr>
        <p:txBody>
          <a:bodyPr>
            <a:normAutofit fontScale="70000" lnSpcReduction="20000"/>
          </a:bodyPr>
          <a:lstStyle/>
          <a:p>
            <a:r>
              <a:rPr lang="en-US" dirty="0"/>
              <a:t>A class i.e. created inside a method is called local inner class in java. If you want to invoke the methods of local inner class, you must instantiate this class inside the method.</a:t>
            </a:r>
          </a:p>
          <a:p>
            <a:r>
              <a:rPr lang="en-US" dirty="0"/>
              <a:t>Java local inner class example</a:t>
            </a:r>
          </a:p>
          <a:p>
            <a:pPr lvl="1"/>
            <a:r>
              <a:rPr lang="en-US" b="1" dirty="0"/>
              <a:t>public</a:t>
            </a:r>
            <a:r>
              <a:rPr lang="en-US" dirty="0"/>
              <a:t> </a:t>
            </a:r>
            <a:r>
              <a:rPr lang="en-US" b="1" dirty="0"/>
              <a:t>class</a:t>
            </a:r>
            <a:r>
              <a:rPr lang="en-US" dirty="0"/>
              <a:t> localInner1{  </a:t>
            </a:r>
          </a:p>
          <a:p>
            <a:pPr lvl="1"/>
            <a:r>
              <a:rPr lang="en-US" dirty="0"/>
              <a:t> </a:t>
            </a:r>
            <a:r>
              <a:rPr lang="en-US" b="1" dirty="0"/>
              <a:t>private</a:t>
            </a:r>
            <a:r>
              <a:rPr lang="en-US" dirty="0"/>
              <a:t> </a:t>
            </a:r>
            <a:r>
              <a:rPr lang="en-US" b="1" dirty="0" err="1"/>
              <a:t>int</a:t>
            </a:r>
            <a:r>
              <a:rPr lang="en-US" dirty="0"/>
              <a:t> data=30;//instance variable  </a:t>
            </a:r>
          </a:p>
          <a:p>
            <a:pPr lvl="1"/>
            <a:r>
              <a:rPr lang="en-US" dirty="0"/>
              <a:t> </a:t>
            </a:r>
            <a:r>
              <a:rPr lang="en-US" b="1" dirty="0"/>
              <a:t>void</a:t>
            </a:r>
            <a:r>
              <a:rPr lang="en-US" dirty="0"/>
              <a:t> display(){  </a:t>
            </a:r>
          </a:p>
          <a:p>
            <a:pPr lvl="1"/>
            <a:r>
              <a:rPr lang="en-US" dirty="0"/>
              <a:t>  </a:t>
            </a:r>
            <a:r>
              <a:rPr lang="en-US" b="1" dirty="0"/>
              <a:t>class</a:t>
            </a:r>
            <a:r>
              <a:rPr lang="en-US" dirty="0"/>
              <a:t> Local{  </a:t>
            </a:r>
          </a:p>
          <a:p>
            <a:pPr lvl="1"/>
            <a:r>
              <a:rPr lang="en-US" dirty="0"/>
              <a:t>   </a:t>
            </a:r>
            <a:r>
              <a:rPr lang="en-US" b="1" dirty="0"/>
              <a:t>void</a:t>
            </a:r>
            <a:r>
              <a:rPr lang="en-US" dirty="0"/>
              <a:t> </a:t>
            </a:r>
            <a:r>
              <a:rPr lang="en-US" dirty="0" err="1"/>
              <a:t>msg</a:t>
            </a:r>
            <a:r>
              <a:rPr lang="en-US" dirty="0"/>
              <a:t>(){</a:t>
            </a:r>
          </a:p>
          <a:p>
            <a:pPr lvl="1"/>
            <a:r>
              <a:rPr lang="en-US" dirty="0" err="1"/>
              <a:t>System.out.println</a:t>
            </a:r>
            <a:r>
              <a:rPr lang="en-US" dirty="0"/>
              <a:t>(data);</a:t>
            </a:r>
          </a:p>
          <a:p>
            <a:pPr lvl="2">
              <a:buNone/>
            </a:pPr>
            <a:r>
              <a:rPr lang="en-US" dirty="0"/>
              <a:t>}  </a:t>
            </a:r>
          </a:p>
          <a:p>
            <a:pPr lvl="1"/>
            <a:r>
              <a:rPr lang="en-US" dirty="0"/>
              <a:t>  }  </a:t>
            </a:r>
          </a:p>
          <a:p>
            <a:pPr lvl="1"/>
            <a:r>
              <a:rPr lang="en-US" dirty="0"/>
              <a:t>  Local l=</a:t>
            </a:r>
            <a:r>
              <a:rPr lang="en-US" b="1" dirty="0"/>
              <a:t>new</a:t>
            </a:r>
            <a:r>
              <a:rPr lang="en-US" dirty="0"/>
              <a:t> Local();  </a:t>
            </a:r>
          </a:p>
          <a:p>
            <a:pPr lvl="1"/>
            <a:r>
              <a:rPr lang="en-US" dirty="0"/>
              <a:t>  l.msg();  </a:t>
            </a:r>
          </a:p>
          <a:p>
            <a:pPr lvl="1"/>
            <a:r>
              <a:rPr lang="en-US" dirty="0"/>
              <a:t> }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localInner1 </a:t>
            </a:r>
            <a:r>
              <a:rPr lang="en-US" dirty="0" err="1"/>
              <a:t>obj</a:t>
            </a:r>
            <a:r>
              <a:rPr lang="en-US" dirty="0"/>
              <a:t>=</a:t>
            </a:r>
            <a:r>
              <a:rPr lang="en-US" b="1" dirty="0"/>
              <a:t>new</a:t>
            </a:r>
            <a:r>
              <a:rPr lang="en-US" dirty="0"/>
              <a:t> localInner1();  </a:t>
            </a:r>
          </a:p>
          <a:p>
            <a:pPr lvl="1"/>
            <a:r>
              <a:rPr lang="en-US" dirty="0"/>
              <a:t>  </a:t>
            </a:r>
            <a:r>
              <a:rPr lang="en-US" dirty="0" err="1"/>
              <a:t>obj.display</a:t>
            </a:r>
            <a:r>
              <a:rPr lang="en-US" dirty="0"/>
              <a:t>();  </a:t>
            </a:r>
          </a:p>
          <a:p>
            <a:pPr lvl="1"/>
            <a:r>
              <a:rPr lang="en-US" dirty="0"/>
              <a:t> }  }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70000" lnSpcReduction="20000"/>
          </a:bodyPr>
          <a:lstStyle/>
          <a:p>
            <a:r>
              <a:rPr lang="en-US" dirty="0"/>
              <a:t>Rules for Java Local Inner class</a:t>
            </a:r>
          </a:p>
          <a:p>
            <a:pPr lvl="1"/>
            <a:r>
              <a:rPr lang="en-US" b="1" dirty="0"/>
              <a:t>1) Local inner class cannot be invoked from outside the method.</a:t>
            </a:r>
          </a:p>
          <a:p>
            <a:pPr lvl="1"/>
            <a:r>
              <a:rPr lang="en-US" b="1" dirty="0"/>
              <a:t>2) Local inner class cannot access non-final local variable till JDK 1.7. Since JDK 1.8, it is possible to access the non-final local variable in local inner class.</a:t>
            </a:r>
          </a:p>
          <a:p>
            <a:r>
              <a:rPr lang="en-US" dirty="0"/>
              <a:t>Example of local inner class with local variable</a:t>
            </a:r>
          </a:p>
          <a:p>
            <a:pPr lvl="1"/>
            <a:r>
              <a:rPr lang="en-US" b="1" dirty="0"/>
              <a:t>class</a:t>
            </a:r>
            <a:r>
              <a:rPr lang="en-US" dirty="0"/>
              <a:t> localInner2{  </a:t>
            </a:r>
          </a:p>
          <a:p>
            <a:pPr lvl="1"/>
            <a:r>
              <a:rPr lang="en-US" dirty="0"/>
              <a:t> </a:t>
            </a:r>
            <a:r>
              <a:rPr lang="en-US" b="1" dirty="0"/>
              <a:t>private</a:t>
            </a:r>
            <a:r>
              <a:rPr lang="en-US" dirty="0"/>
              <a:t> </a:t>
            </a:r>
            <a:r>
              <a:rPr lang="en-US" b="1" dirty="0" err="1"/>
              <a:t>int</a:t>
            </a:r>
            <a:r>
              <a:rPr lang="en-US" dirty="0"/>
              <a:t> data=30;//instance variable  </a:t>
            </a:r>
          </a:p>
          <a:p>
            <a:pPr lvl="1"/>
            <a:r>
              <a:rPr lang="en-US" dirty="0"/>
              <a:t> </a:t>
            </a:r>
            <a:r>
              <a:rPr lang="en-US" b="1" dirty="0"/>
              <a:t>void</a:t>
            </a:r>
            <a:r>
              <a:rPr lang="en-US" dirty="0"/>
              <a:t> display(){  </a:t>
            </a:r>
          </a:p>
          <a:p>
            <a:pPr lvl="1"/>
            <a:r>
              <a:rPr lang="en-US" dirty="0"/>
              <a:t>  </a:t>
            </a:r>
            <a:r>
              <a:rPr lang="en-US" b="1" dirty="0" err="1"/>
              <a:t>int</a:t>
            </a:r>
            <a:r>
              <a:rPr lang="en-US" dirty="0"/>
              <a:t> value=50;//local variable must be final till </a:t>
            </a:r>
            <a:r>
              <a:rPr lang="en-US" dirty="0" err="1"/>
              <a:t>jdk</a:t>
            </a:r>
            <a:r>
              <a:rPr lang="en-US" dirty="0"/>
              <a:t> 1.7 only  </a:t>
            </a:r>
          </a:p>
          <a:p>
            <a:pPr lvl="1"/>
            <a:r>
              <a:rPr lang="en-US" dirty="0"/>
              <a:t>  </a:t>
            </a:r>
            <a:r>
              <a:rPr lang="en-US" b="1" dirty="0"/>
              <a:t>class</a:t>
            </a:r>
            <a:r>
              <a:rPr lang="en-US" dirty="0"/>
              <a:t> Local{  </a:t>
            </a:r>
          </a:p>
          <a:p>
            <a:pPr lvl="1"/>
            <a:r>
              <a:rPr lang="en-US" dirty="0"/>
              <a:t>   </a:t>
            </a:r>
            <a:r>
              <a:rPr lang="en-US" b="1" dirty="0"/>
              <a:t>void</a:t>
            </a:r>
            <a:r>
              <a:rPr lang="en-US" dirty="0"/>
              <a:t> </a:t>
            </a:r>
            <a:r>
              <a:rPr lang="en-US" dirty="0" err="1"/>
              <a:t>msg</a:t>
            </a:r>
            <a:r>
              <a:rPr lang="en-US" dirty="0"/>
              <a:t>(){</a:t>
            </a:r>
            <a:r>
              <a:rPr lang="en-US" dirty="0" err="1"/>
              <a:t>System.out.println</a:t>
            </a:r>
            <a:r>
              <a:rPr lang="en-US" dirty="0"/>
              <a:t>(value);}  </a:t>
            </a:r>
          </a:p>
          <a:p>
            <a:pPr lvl="1"/>
            <a:r>
              <a:rPr lang="en-US" dirty="0"/>
              <a:t>  }  </a:t>
            </a:r>
          </a:p>
          <a:p>
            <a:pPr lvl="1"/>
            <a:r>
              <a:rPr lang="en-US" dirty="0"/>
              <a:t>  Local l=</a:t>
            </a:r>
            <a:r>
              <a:rPr lang="en-US" b="1" dirty="0"/>
              <a:t>new</a:t>
            </a:r>
            <a:r>
              <a:rPr lang="en-US" dirty="0"/>
              <a:t> Local();  </a:t>
            </a:r>
          </a:p>
          <a:p>
            <a:pPr lvl="1"/>
            <a:r>
              <a:rPr lang="en-US" dirty="0"/>
              <a:t>  l.msg();   }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localInner2 </a:t>
            </a:r>
            <a:r>
              <a:rPr lang="en-US" dirty="0" err="1"/>
              <a:t>obj</a:t>
            </a:r>
            <a:r>
              <a:rPr lang="en-US" dirty="0"/>
              <a:t>=</a:t>
            </a:r>
            <a:r>
              <a:rPr lang="en-US" b="1" dirty="0"/>
              <a:t>new</a:t>
            </a:r>
            <a:r>
              <a:rPr lang="en-US" dirty="0"/>
              <a:t> localInner2();  </a:t>
            </a:r>
          </a:p>
          <a:p>
            <a:pPr lvl="1"/>
            <a:r>
              <a:rPr lang="en-US" dirty="0"/>
              <a:t>  </a:t>
            </a:r>
            <a:r>
              <a:rPr lang="en-US" dirty="0" err="1"/>
              <a:t>obj.display</a:t>
            </a:r>
            <a:r>
              <a:rPr lang="en-US" dirty="0"/>
              <a:t>();  </a:t>
            </a:r>
          </a:p>
          <a:p>
            <a:pPr lvl="1"/>
            <a:r>
              <a:rPr lang="en-US" dirty="0"/>
              <a:t> }  }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static nested class</a:t>
            </a:r>
          </a:p>
        </p:txBody>
      </p:sp>
      <p:sp>
        <p:nvSpPr>
          <p:cNvPr id="3" name="Content Placeholder 2"/>
          <p:cNvSpPr>
            <a:spLocks noGrp="1"/>
          </p:cNvSpPr>
          <p:nvPr>
            <p:ph sz="quarter" idx="1"/>
          </p:nvPr>
        </p:nvSpPr>
        <p:spPr/>
        <p:txBody>
          <a:bodyPr/>
          <a:lstStyle/>
          <a:p>
            <a:r>
              <a:rPr lang="en-US" dirty="0"/>
              <a:t>A static class i.e. created inside a class is called static nested class in java. It cannot access non-static data members and methods. It can be accessed by outer class name.</a:t>
            </a:r>
          </a:p>
          <a:p>
            <a:pPr lvl="1"/>
            <a:r>
              <a:rPr lang="en-US" dirty="0"/>
              <a:t>It can access static data members of outer class including private.</a:t>
            </a:r>
          </a:p>
          <a:p>
            <a:pPr lvl="1"/>
            <a:r>
              <a:rPr lang="en-US" dirty="0"/>
              <a:t>Static nested class cannot access non-static (instance) data member or method.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92500" lnSpcReduction="20000"/>
          </a:bodyPr>
          <a:lstStyle/>
          <a:p>
            <a:r>
              <a:rPr lang="en-US" dirty="0"/>
              <a:t>Java static nested class example with instance method</a:t>
            </a:r>
          </a:p>
          <a:p>
            <a:pPr lvl="1"/>
            <a:r>
              <a:rPr lang="en-US" b="1" dirty="0"/>
              <a:t>class</a:t>
            </a:r>
            <a:r>
              <a:rPr lang="en-US" dirty="0"/>
              <a:t> TestOuter1{  </a:t>
            </a:r>
          </a:p>
          <a:p>
            <a:pPr lvl="1"/>
            <a:r>
              <a:rPr lang="en-US" dirty="0"/>
              <a:t>  </a:t>
            </a:r>
            <a:r>
              <a:rPr lang="en-US" b="1" dirty="0"/>
              <a:t>static</a:t>
            </a:r>
            <a:r>
              <a:rPr lang="en-US" dirty="0"/>
              <a:t> </a:t>
            </a:r>
            <a:r>
              <a:rPr lang="en-US" b="1" dirty="0" err="1"/>
              <a:t>int</a:t>
            </a:r>
            <a:r>
              <a:rPr lang="en-US" dirty="0"/>
              <a:t> data=30;  </a:t>
            </a:r>
          </a:p>
          <a:p>
            <a:pPr lvl="1"/>
            <a:r>
              <a:rPr lang="en-US" dirty="0"/>
              <a:t>  </a:t>
            </a:r>
            <a:r>
              <a:rPr lang="en-US" b="1" dirty="0"/>
              <a:t>static</a:t>
            </a:r>
            <a:r>
              <a:rPr lang="en-US" dirty="0"/>
              <a:t> </a:t>
            </a:r>
            <a:r>
              <a:rPr lang="en-US" b="1" dirty="0"/>
              <a:t>class</a:t>
            </a:r>
            <a:r>
              <a:rPr lang="en-US" dirty="0"/>
              <a:t> Inner{  </a:t>
            </a:r>
          </a:p>
          <a:p>
            <a:pPr lvl="1"/>
            <a:r>
              <a:rPr lang="en-US" dirty="0"/>
              <a:t>   </a:t>
            </a:r>
            <a:r>
              <a:rPr lang="en-US" b="1" dirty="0"/>
              <a:t>void</a:t>
            </a:r>
            <a:r>
              <a:rPr lang="en-US" dirty="0"/>
              <a:t> </a:t>
            </a:r>
            <a:r>
              <a:rPr lang="en-US" dirty="0" err="1"/>
              <a:t>msg</a:t>
            </a:r>
            <a:r>
              <a:rPr lang="en-US" dirty="0"/>
              <a:t>(){</a:t>
            </a:r>
            <a:r>
              <a:rPr lang="en-US" dirty="0" err="1"/>
              <a:t>System.out.println</a:t>
            </a:r>
            <a:r>
              <a:rPr lang="en-US" dirty="0"/>
              <a:t>("data is "+data);}  </a:t>
            </a:r>
          </a:p>
          <a:p>
            <a:pPr lvl="1"/>
            <a:r>
              <a:rPr lang="en-US" dirty="0"/>
              <a:t>  }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TestOuter1.Inner </a:t>
            </a:r>
            <a:r>
              <a:rPr lang="en-US" dirty="0" err="1"/>
              <a:t>obj</a:t>
            </a:r>
            <a:r>
              <a:rPr lang="en-US" dirty="0"/>
              <a:t>=</a:t>
            </a:r>
            <a:r>
              <a:rPr lang="en-US" b="1" dirty="0"/>
              <a:t>new</a:t>
            </a:r>
            <a:r>
              <a:rPr lang="en-US" dirty="0"/>
              <a:t> TestOuter1.Inner();  </a:t>
            </a:r>
          </a:p>
          <a:p>
            <a:pPr lvl="1"/>
            <a:r>
              <a:rPr lang="en-US" dirty="0"/>
              <a:t>  obj.msg();  </a:t>
            </a:r>
          </a:p>
          <a:p>
            <a:pPr lvl="1"/>
            <a:r>
              <a:rPr lang="en-US" dirty="0"/>
              <a:t>  }  </a:t>
            </a:r>
          </a:p>
          <a:p>
            <a:pPr lvl="1"/>
            <a:r>
              <a:rPr lang="en-US" dirty="0"/>
              <a:t>}  </a:t>
            </a:r>
          </a:p>
          <a:p>
            <a:r>
              <a:rPr lang="en-US" dirty="0"/>
              <a:t>In this example, you need to create the instance of static nested class because it has instance method </a:t>
            </a:r>
            <a:r>
              <a:rPr lang="en-US" dirty="0" err="1"/>
              <a:t>msg</a:t>
            </a:r>
            <a:r>
              <a:rPr lang="en-US" dirty="0"/>
              <a:t>(). But you don't need to create the object of Outer class because nested class is static and static properties, methods or classes can be accessed without object.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029200"/>
          </a:xfrm>
        </p:spPr>
        <p:txBody>
          <a:bodyPr>
            <a:normAutofit fontScale="92500" lnSpcReduction="10000"/>
          </a:bodyPr>
          <a:lstStyle/>
          <a:p>
            <a:r>
              <a:rPr lang="en-US" dirty="0"/>
              <a:t>Java static nested class example with static method</a:t>
            </a:r>
          </a:p>
          <a:p>
            <a:r>
              <a:rPr lang="en-US" dirty="0"/>
              <a:t>If you have the static member inside static nested class, you don't need to create instance of static nested class.</a:t>
            </a:r>
          </a:p>
          <a:p>
            <a:pPr lvl="1"/>
            <a:r>
              <a:rPr lang="en-US" b="1" dirty="0"/>
              <a:t>class</a:t>
            </a:r>
            <a:r>
              <a:rPr lang="en-US" dirty="0"/>
              <a:t> TestOuter2{  </a:t>
            </a:r>
          </a:p>
          <a:p>
            <a:pPr lvl="1"/>
            <a:r>
              <a:rPr lang="en-US" dirty="0"/>
              <a:t>  </a:t>
            </a:r>
            <a:r>
              <a:rPr lang="en-US" b="1" dirty="0"/>
              <a:t>static</a:t>
            </a:r>
            <a:r>
              <a:rPr lang="en-US" dirty="0"/>
              <a:t> </a:t>
            </a:r>
            <a:r>
              <a:rPr lang="en-US" b="1" dirty="0" err="1"/>
              <a:t>int</a:t>
            </a:r>
            <a:r>
              <a:rPr lang="en-US" dirty="0"/>
              <a:t> data=30;  </a:t>
            </a:r>
          </a:p>
          <a:p>
            <a:pPr lvl="1"/>
            <a:r>
              <a:rPr lang="en-US" dirty="0"/>
              <a:t>  </a:t>
            </a:r>
            <a:r>
              <a:rPr lang="en-US" b="1" dirty="0"/>
              <a:t>static</a:t>
            </a:r>
            <a:r>
              <a:rPr lang="en-US" dirty="0"/>
              <a:t> </a:t>
            </a:r>
            <a:r>
              <a:rPr lang="en-US" b="1" dirty="0"/>
              <a:t>class</a:t>
            </a:r>
            <a:r>
              <a:rPr lang="en-US" dirty="0"/>
              <a:t> Inner{  </a:t>
            </a:r>
          </a:p>
          <a:p>
            <a:pPr lvl="1"/>
            <a:r>
              <a:rPr lang="en-US" dirty="0"/>
              <a:t>   </a:t>
            </a:r>
            <a:r>
              <a:rPr lang="en-US" b="1" dirty="0"/>
              <a:t>static</a:t>
            </a:r>
            <a:r>
              <a:rPr lang="en-US" dirty="0"/>
              <a:t> </a:t>
            </a:r>
            <a:r>
              <a:rPr lang="en-US" b="1" dirty="0"/>
              <a:t>void</a:t>
            </a:r>
            <a:r>
              <a:rPr lang="en-US" dirty="0"/>
              <a:t> </a:t>
            </a:r>
            <a:r>
              <a:rPr lang="en-US" dirty="0" err="1"/>
              <a:t>msg</a:t>
            </a:r>
            <a:r>
              <a:rPr lang="en-US" dirty="0"/>
              <a:t>(){</a:t>
            </a:r>
          </a:p>
          <a:p>
            <a:pPr lvl="1"/>
            <a:r>
              <a:rPr lang="en-US" dirty="0" err="1"/>
              <a:t>System.out.println</a:t>
            </a:r>
            <a:r>
              <a:rPr lang="en-US" dirty="0"/>
              <a:t>("data is "+data);</a:t>
            </a:r>
          </a:p>
          <a:p>
            <a:pPr lvl="1"/>
            <a:r>
              <a:rPr lang="en-US" dirty="0"/>
              <a:t>}  </a:t>
            </a:r>
          </a:p>
          <a:p>
            <a:pPr lvl="1"/>
            <a:r>
              <a:rPr lang="en-US" dirty="0"/>
              <a:t>  }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TestOuter2.Inner.msg();//no need to create the instance of static nested class  </a:t>
            </a:r>
          </a:p>
          <a:p>
            <a:pPr lvl="1"/>
            <a:r>
              <a:rPr lang="en-US" dirty="0"/>
              <a:t>  }  }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000" b="1" dirty="0"/>
          </a:p>
          <a:p>
            <a:pPr algn="ctr">
              <a:buNone/>
            </a:pPr>
            <a:endParaRPr lang="en-US" sz="4000" b="1" dirty="0"/>
          </a:p>
          <a:p>
            <a:pPr algn="ctr">
              <a:buNone/>
            </a:pPr>
            <a:r>
              <a:rPr lang="en-US" sz="4000" b="1" dirty="0"/>
              <a:t>Introducing Nested and Inner Classes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inner class</a:t>
            </a:r>
            <a:endParaRPr lang="en-US" dirty="0"/>
          </a:p>
        </p:txBody>
      </p:sp>
      <p:sp>
        <p:nvSpPr>
          <p:cNvPr id="3" name="Content Placeholder 2"/>
          <p:cNvSpPr>
            <a:spLocks noGrp="1"/>
          </p:cNvSpPr>
          <p:nvPr>
            <p:ph sz="quarter" idx="1"/>
          </p:nvPr>
        </p:nvSpPr>
        <p:spPr>
          <a:xfrm>
            <a:off x="914400" y="1447800"/>
            <a:ext cx="7772400" cy="5181600"/>
          </a:xfrm>
        </p:spPr>
        <p:txBody>
          <a:bodyPr>
            <a:normAutofit fontScale="92500" lnSpcReduction="10000"/>
          </a:bodyPr>
          <a:lstStyle/>
          <a:p>
            <a:r>
              <a:rPr lang="en-US" b="1" dirty="0"/>
              <a:t>Java inner class</a:t>
            </a:r>
            <a:r>
              <a:rPr lang="en-US" dirty="0"/>
              <a:t> or nested class is a class i.e. declared inside the class or interface.</a:t>
            </a:r>
          </a:p>
          <a:p>
            <a:r>
              <a:rPr lang="en-US" dirty="0"/>
              <a:t>We use inner classes to logically group classes and interfaces in one place so that it can be more readable and maintainable.</a:t>
            </a:r>
          </a:p>
          <a:p>
            <a:r>
              <a:rPr lang="en-US" dirty="0"/>
              <a:t>Additionally, it can access all the members of outer class including private data members and methods.</a:t>
            </a:r>
          </a:p>
          <a:p>
            <a:r>
              <a:rPr lang="en-US" dirty="0"/>
              <a:t>Syntax of Inner class</a:t>
            </a:r>
          </a:p>
          <a:p>
            <a:pPr lvl="1"/>
            <a:r>
              <a:rPr lang="en-US" b="1" dirty="0"/>
              <a:t>class</a:t>
            </a:r>
            <a:r>
              <a:rPr lang="en-US" dirty="0"/>
              <a:t> </a:t>
            </a:r>
            <a:r>
              <a:rPr lang="en-US" dirty="0" err="1"/>
              <a:t>Java_Outer_class</a:t>
            </a:r>
            <a:r>
              <a:rPr lang="en-US" dirty="0"/>
              <a:t>{  </a:t>
            </a:r>
          </a:p>
          <a:p>
            <a:pPr lvl="1"/>
            <a:r>
              <a:rPr lang="en-US" dirty="0"/>
              <a:t> //code  </a:t>
            </a:r>
          </a:p>
          <a:p>
            <a:pPr lvl="1"/>
            <a:r>
              <a:rPr lang="en-US" dirty="0"/>
              <a:t> </a:t>
            </a:r>
            <a:r>
              <a:rPr lang="en-US" b="1" dirty="0"/>
              <a:t>class</a:t>
            </a:r>
            <a:r>
              <a:rPr lang="en-US" dirty="0"/>
              <a:t> </a:t>
            </a:r>
            <a:r>
              <a:rPr lang="en-US" dirty="0" err="1"/>
              <a:t>Java_Inner_class</a:t>
            </a:r>
            <a:r>
              <a:rPr lang="en-US" dirty="0"/>
              <a:t>{  </a:t>
            </a:r>
          </a:p>
          <a:p>
            <a:pPr lvl="1"/>
            <a:r>
              <a:rPr lang="en-US" dirty="0"/>
              <a:t>  //code  </a:t>
            </a:r>
          </a:p>
          <a:p>
            <a:pPr lvl="1"/>
            <a:r>
              <a:rPr lang="en-US" dirty="0"/>
              <a:t> }  </a:t>
            </a:r>
          </a:p>
          <a:p>
            <a:pPr lvl="1"/>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Advantage of java inner classes</a:t>
            </a:r>
          </a:p>
          <a:p>
            <a:r>
              <a:rPr lang="en-US" dirty="0"/>
              <a:t>There are basically three advantages of inner classes in java. They are as follows:</a:t>
            </a:r>
          </a:p>
          <a:p>
            <a:pPr>
              <a:buNone/>
            </a:pPr>
            <a:r>
              <a:rPr lang="en-US" dirty="0"/>
              <a:t>1) Nested classes represent a special type of relationship that is </a:t>
            </a:r>
            <a:r>
              <a:rPr lang="en-US" b="1" dirty="0"/>
              <a:t>it can access all the members (data members and methods) of outer class</a:t>
            </a:r>
            <a:r>
              <a:rPr lang="en-US" dirty="0"/>
              <a:t> including private.</a:t>
            </a:r>
          </a:p>
          <a:p>
            <a:pPr>
              <a:buNone/>
            </a:pPr>
            <a:r>
              <a:rPr lang="en-US" dirty="0"/>
              <a:t>2) Nested classes are used </a:t>
            </a:r>
            <a:r>
              <a:rPr lang="en-US" b="1" dirty="0"/>
              <a:t>to develop more readable and maintainable code</a:t>
            </a:r>
            <a:r>
              <a:rPr lang="en-US" dirty="0"/>
              <a:t> because it logically group classes and interfaces in one place only.</a:t>
            </a:r>
          </a:p>
          <a:p>
            <a:pPr>
              <a:buNone/>
            </a:pPr>
            <a:r>
              <a:rPr lang="en-US" dirty="0"/>
              <a:t>3) </a:t>
            </a:r>
            <a:r>
              <a:rPr lang="en-US" b="1" dirty="0"/>
              <a:t>Code Optimization</a:t>
            </a:r>
            <a:r>
              <a:rPr lang="en-US" dirty="0"/>
              <a:t>: It requires less code to write.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Difference between nested class and inner class in Java</a:t>
            </a:r>
          </a:p>
          <a:p>
            <a:pPr lvl="1"/>
            <a:r>
              <a:rPr lang="en-US" dirty="0"/>
              <a:t>Inner class is a part of nested class. Non-static nested classes are known as inner classes.</a:t>
            </a:r>
          </a:p>
          <a:p>
            <a:r>
              <a:rPr lang="en-US" dirty="0"/>
              <a:t>Types of Nested classes</a:t>
            </a:r>
          </a:p>
          <a:p>
            <a:pPr lvl="1"/>
            <a:r>
              <a:rPr lang="en-US" dirty="0"/>
              <a:t>There are two types of nested classes non-static and static nested </a:t>
            </a:r>
            <a:r>
              <a:rPr lang="en-US" dirty="0" err="1"/>
              <a:t>classes.The</a:t>
            </a:r>
            <a:r>
              <a:rPr lang="en-US" dirty="0"/>
              <a:t> non-static nested classes are also known as inner </a:t>
            </a:r>
            <a:r>
              <a:rPr lang="en-US" dirty="0" err="1"/>
              <a:t>classes.Non</a:t>
            </a:r>
            <a:r>
              <a:rPr lang="en-US" dirty="0"/>
              <a:t>-static nested class(inner class)</a:t>
            </a:r>
          </a:p>
          <a:p>
            <a:pPr lvl="1">
              <a:buNone/>
            </a:pPr>
            <a:r>
              <a:rPr lang="en-US" dirty="0"/>
              <a:t>		a)Member inner class</a:t>
            </a:r>
          </a:p>
          <a:p>
            <a:pPr lvl="1">
              <a:buNone/>
            </a:pPr>
            <a:r>
              <a:rPr lang="en-US" dirty="0"/>
              <a:t>		b)</a:t>
            </a:r>
            <a:r>
              <a:rPr lang="en-US" dirty="0" err="1"/>
              <a:t>Annomynous</a:t>
            </a:r>
            <a:r>
              <a:rPr lang="en-US" dirty="0"/>
              <a:t> inner class</a:t>
            </a:r>
          </a:p>
          <a:p>
            <a:pPr lvl="1">
              <a:buNone/>
            </a:pPr>
            <a:r>
              <a:rPr lang="en-US" dirty="0"/>
              <a:t>		c)Local inner class</a:t>
            </a:r>
          </a:p>
          <a:p>
            <a:pPr lvl="1"/>
            <a:r>
              <a:rPr lang="en-US" dirty="0"/>
              <a:t>Static nested class</a:t>
            </a:r>
          </a:p>
          <a:p>
            <a:pPr lvl="1"/>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762000" y="1066800"/>
          <a:ext cx="7772400" cy="44196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508681">
                <a:tc>
                  <a:txBody>
                    <a:bodyPr/>
                    <a:lstStyle/>
                    <a:p>
                      <a:pPr algn="l" fontAlgn="t"/>
                      <a:r>
                        <a:rPr lang="en-US" dirty="0">
                          <a:solidFill>
                            <a:srgbClr val="000000"/>
                          </a:solidFill>
                          <a:latin typeface="times new roman"/>
                        </a:rPr>
                        <a:t>Type</a:t>
                      </a:r>
                    </a:p>
                  </a:txBody>
                  <a:tcPr marL="47625" marR="47625" marT="47625" marB="47625"/>
                </a:tc>
                <a:tc>
                  <a:txBody>
                    <a:bodyPr/>
                    <a:lstStyle/>
                    <a:p>
                      <a:pPr algn="l" fontAlgn="t"/>
                      <a:r>
                        <a:rPr lang="en-US">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883223">
                <a:tc>
                  <a:txBody>
                    <a:bodyPr/>
                    <a:lstStyle/>
                    <a:p>
                      <a:pPr algn="just" fontAlgn="t"/>
                      <a:r>
                        <a:rPr lang="en-US" b="0" i="0" u="none" strike="noStrike">
                          <a:solidFill>
                            <a:srgbClr val="008000"/>
                          </a:solidFill>
                          <a:latin typeface="verdana"/>
                          <a:hlinkClick r:id="rId2"/>
                        </a:rPr>
                        <a:t>Member Inner Class</a:t>
                      </a:r>
                      <a:endParaRPr lang="en-US" b="0" i="0">
                        <a:solidFill>
                          <a:srgbClr val="000000"/>
                        </a:solidFill>
                        <a:latin typeface="verdana"/>
                      </a:endParaRPr>
                    </a:p>
                  </a:txBody>
                  <a:tcPr marL="47625" marR="47625" marT="47625" marB="47625"/>
                </a:tc>
                <a:tc>
                  <a:txBody>
                    <a:bodyPr/>
                    <a:lstStyle/>
                    <a:p>
                      <a:pPr algn="just" fontAlgn="t"/>
                      <a:r>
                        <a:rPr lang="en-US" b="0" i="0">
                          <a:solidFill>
                            <a:srgbClr val="000000"/>
                          </a:solidFill>
                          <a:latin typeface="verdana"/>
                        </a:rPr>
                        <a:t>A class created within class and outside method.</a:t>
                      </a:r>
                    </a:p>
                  </a:txBody>
                  <a:tcPr marL="47625" marR="47625" marT="47625" marB="47625"/>
                </a:tc>
                <a:extLst>
                  <a:ext uri="{0D108BD9-81ED-4DB2-BD59-A6C34878D82A}">
                    <a16:rowId xmlns:a16="http://schemas.microsoft.com/office/drawing/2014/main" val="10001"/>
                  </a:ext>
                </a:extLst>
              </a:tr>
              <a:tr h="1635792">
                <a:tc>
                  <a:txBody>
                    <a:bodyPr/>
                    <a:lstStyle/>
                    <a:p>
                      <a:pPr algn="just" fontAlgn="t"/>
                      <a:r>
                        <a:rPr lang="en-US" b="0" i="0" u="none" strike="noStrike">
                          <a:solidFill>
                            <a:srgbClr val="008000"/>
                          </a:solidFill>
                          <a:latin typeface="verdana"/>
                          <a:hlinkClick r:id="rId3"/>
                        </a:rPr>
                        <a:t>Anonymous Inner Class</a:t>
                      </a:r>
                      <a:endParaRPr lang="en-US" b="0" i="0">
                        <a:solidFill>
                          <a:srgbClr val="000000"/>
                        </a:solidFill>
                        <a:latin typeface="verdana"/>
                      </a:endParaRPr>
                    </a:p>
                  </a:txBody>
                  <a:tcPr marL="47625" marR="47625" marT="47625" marB="47625"/>
                </a:tc>
                <a:tc>
                  <a:txBody>
                    <a:bodyPr/>
                    <a:lstStyle/>
                    <a:p>
                      <a:pPr algn="just" fontAlgn="t"/>
                      <a:r>
                        <a:rPr lang="en-US" b="0" i="0">
                          <a:solidFill>
                            <a:srgbClr val="000000"/>
                          </a:solidFill>
                          <a:latin typeface="verdana"/>
                        </a:rPr>
                        <a:t>A class created for implementing interface or extending class. Its name is decided by the java compiler.</a:t>
                      </a:r>
                    </a:p>
                  </a:txBody>
                  <a:tcPr marL="47625" marR="47625" marT="47625" marB="47625"/>
                </a:tc>
                <a:extLst>
                  <a:ext uri="{0D108BD9-81ED-4DB2-BD59-A6C34878D82A}">
                    <a16:rowId xmlns:a16="http://schemas.microsoft.com/office/drawing/2014/main" val="10002"/>
                  </a:ext>
                </a:extLst>
              </a:tr>
              <a:tr h="508681">
                <a:tc>
                  <a:txBody>
                    <a:bodyPr/>
                    <a:lstStyle/>
                    <a:p>
                      <a:pPr algn="just" fontAlgn="t"/>
                      <a:r>
                        <a:rPr lang="en-US" b="0" i="0" u="none" strike="noStrike">
                          <a:solidFill>
                            <a:srgbClr val="008000"/>
                          </a:solidFill>
                          <a:latin typeface="verdana"/>
                          <a:hlinkClick r:id="rId4"/>
                        </a:rPr>
                        <a:t>Local Inner Class</a:t>
                      </a:r>
                      <a:endParaRPr lang="en-US" b="0" i="0">
                        <a:solidFill>
                          <a:srgbClr val="000000"/>
                        </a:solidFill>
                        <a:latin typeface="verdana"/>
                      </a:endParaRPr>
                    </a:p>
                  </a:txBody>
                  <a:tcPr marL="47625" marR="47625" marT="47625" marB="47625"/>
                </a:tc>
                <a:tc>
                  <a:txBody>
                    <a:bodyPr/>
                    <a:lstStyle/>
                    <a:p>
                      <a:pPr algn="just" fontAlgn="t"/>
                      <a:r>
                        <a:rPr lang="en-US" b="0" i="0">
                          <a:solidFill>
                            <a:srgbClr val="000000"/>
                          </a:solidFill>
                          <a:latin typeface="verdana"/>
                        </a:rPr>
                        <a:t>A class created within method.</a:t>
                      </a:r>
                    </a:p>
                  </a:txBody>
                  <a:tcPr marL="47625" marR="47625" marT="47625" marB="47625"/>
                </a:tc>
                <a:extLst>
                  <a:ext uri="{0D108BD9-81ED-4DB2-BD59-A6C34878D82A}">
                    <a16:rowId xmlns:a16="http://schemas.microsoft.com/office/drawing/2014/main" val="10003"/>
                  </a:ext>
                </a:extLst>
              </a:tr>
              <a:tr h="883223">
                <a:tc>
                  <a:txBody>
                    <a:bodyPr/>
                    <a:lstStyle/>
                    <a:p>
                      <a:pPr algn="just" fontAlgn="t"/>
                      <a:r>
                        <a:rPr lang="en-US" b="0" i="0" u="none" strike="noStrike">
                          <a:solidFill>
                            <a:srgbClr val="008000"/>
                          </a:solidFill>
                          <a:latin typeface="verdana"/>
                          <a:hlinkClick r:id="rId5"/>
                        </a:rPr>
                        <a:t>Static Nested Class</a:t>
                      </a:r>
                      <a:endParaRPr lang="en-US" b="0" i="0">
                        <a:solidFill>
                          <a:srgbClr val="000000"/>
                        </a:solidFill>
                        <a:latin typeface="verdana"/>
                      </a:endParaRPr>
                    </a:p>
                  </a:txBody>
                  <a:tcPr marL="47625" marR="47625" marT="47625" marB="47625"/>
                </a:tc>
                <a:tc>
                  <a:txBody>
                    <a:bodyPr/>
                    <a:lstStyle/>
                    <a:p>
                      <a:pPr algn="just" fontAlgn="t"/>
                      <a:r>
                        <a:rPr lang="en-US" b="0" i="0" dirty="0">
                          <a:solidFill>
                            <a:srgbClr val="000000"/>
                          </a:solidFill>
                          <a:latin typeface="verdana"/>
                        </a:rPr>
                        <a:t>A static class created within class.</a:t>
                      </a:r>
                    </a:p>
                  </a:txBody>
                  <a:tcPr marL="47625" marR="47625" marT="47625" marB="476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Member inner class</a:t>
            </a:r>
            <a:br>
              <a:rPr lang="en-US" dirty="0"/>
            </a:br>
            <a:endParaRPr lang="en-US" dirty="0"/>
          </a:p>
        </p:txBody>
      </p:sp>
      <p:sp>
        <p:nvSpPr>
          <p:cNvPr id="3" name="Content Placeholder 2"/>
          <p:cNvSpPr>
            <a:spLocks noGrp="1"/>
          </p:cNvSpPr>
          <p:nvPr>
            <p:ph sz="quarter" idx="1"/>
          </p:nvPr>
        </p:nvSpPr>
        <p:spPr>
          <a:xfrm>
            <a:off x="914400" y="1447800"/>
            <a:ext cx="7772400" cy="5105400"/>
          </a:xfrm>
        </p:spPr>
        <p:txBody>
          <a:bodyPr/>
          <a:lstStyle/>
          <a:p>
            <a:r>
              <a:rPr lang="en-US" dirty="0"/>
              <a:t>A non-static class that is created inside a class but outside a method is called member inner class.</a:t>
            </a:r>
          </a:p>
          <a:p>
            <a:r>
              <a:rPr lang="en-US" dirty="0"/>
              <a:t>Syntax:</a:t>
            </a:r>
          </a:p>
          <a:p>
            <a:pPr lvl="1"/>
            <a:r>
              <a:rPr lang="en-US" b="1" dirty="0"/>
              <a:t>class</a:t>
            </a:r>
            <a:r>
              <a:rPr lang="en-US" dirty="0"/>
              <a:t> Outer{  </a:t>
            </a:r>
          </a:p>
          <a:p>
            <a:pPr lvl="1"/>
            <a:r>
              <a:rPr lang="en-US" dirty="0"/>
              <a:t> //code  </a:t>
            </a:r>
          </a:p>
          <a:p>
            <a:pPr lvl="1"/>
            <a:r>
              <a:rPr lang="en-US" dirty="0"/>
              <a:t> </a:t>
            </a:r>
            <a:r>
              <a:rPr lang="en-US" b="1" dirty="0"/>
              <a:t>class</a:t>
            </a:r>
            <a:r>
              <a:rPr lang="en-US" dirty="0"/>
              <a:t> Inner{  </a:t>
            </a:r>
          </a:p>
          <a:p>
            <a:pPr lvl="1"/>
            <a:r>
              <a:rPr lang="en-US" dirty="0"/>
              <a:t>  //code  </a:t>
            </a:r>
          </a:p>
          <a:p>
            <a:pPr lvl="1"/>
            <a:r>
              <a:rPr lang="en-US" dirty="0"/>
              <a:t> }  </a:t>
            </a:r>
          </a:p>
          <a:p>
            <a:pPr lvl="1"/>
            <a:r>
              <a:rPr lang="en-US" dirty="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92500" lnSpcReduction="10000"/>
          </a:bodyPr>
          <a:lstStyle/>
          <a:p>
            <a:r>
              <a:rPr lang="en-US" dirty="0"/>
              <a:t>Java Member inner class example</a:t>
            </a:r>
          </a:p>
          <a:p>
            <a:r>
              <a:rPr lang="en-US" dirty="0"/>
              <a:t>In this example, we are creating </a:t>
            </a:r>
            <a:r>
              <a:rPr lang="en-US" dirty="0" err="1"/>
              <a:t>msg</a:t>
            </a:r>
            <a:r>
              <a:rPr lang="en-US" dirty="0"/>
              <a:t>() method in member inner class that is accessing the private data member of outer class.</a:t>
            </a:r>
          </a:p>
          <a:p>
            <a:pPr lvl="1"/>
            <a:r>
              <a:rPr lang="en-US" b="1" dirty="0"/>
              <a:t>class</a:t>
            </a:r>
            <a:r>
              <a:rPr lang="en-US" dirty="0"/>
              <a:t> TestMemberOuter1{  </a:t>
            </a:r>
          </a:p>
          <a:p>
            <a:pPr lvl="1"/>
            <a:r>
              <a:rPr lang="en-US" dirty="0"/>
              <a:t> </a:t>
            </a:r>
            <a:r>
              <a:rPr lang="en-US" b="1" dirty="0"/>
              <a:t>private</a:t>
            </a:r>
            <a:r>
              <a:rPr lang="en-US" dirty="0"/>
              <a:t> </a:t>
            </a:r>
            <a:r>
              <a:rPr lang="en-US" b="1" dirty="0" err="1"/>
              <a:t>int</a:t>
            </a:r>
            <a:r>
              <a:rPr lang="en-US" dirty="0"/>
              <a:t> data=30;  </a:t>
            </a:r>
          </a:p>
          <a:p>
            <a:pPr lvl="1"/>
            <a:r>
              <a:rPr lang="en-US" dirty="0"/>
              <a:t> </a:t>
            </a:r>
            <a:r>
              <a:rPr lang="en-US" b="1" dirty="0"/>
              <a:t>class</a:t>
            </a:r>
            <a:r>
              <a:rPr lang="en-US" dirty="0"/>
              <a:t> Inner{  </a:t>
            </a:r>
          </a:p>
          <a:p>
            <a:pPr lvl="1"/>
            <a:r>
              <a:rPr lang="en-US" dirty="0"/>
              <a:t>  </a:t>
            </a:r>
            <a:r>
              <a:rPr lang="en-US" b="1" dirty="0"/>
              <a:t>void</a:t>
            </a:r>
            <a:r>
              <a:rPr lang="en-US" dirty="0"/>
              <a:t> </a:t>
            </a:r>
            <a:r>
              <a:rPr lang="en-US" dirty="0" err="1"/>
              <a:t>msg</a:t>
            </a:r>
            <a:r>
              <a:rPr lang="en-US" dirty="0"/>
              <a:t>(){</a:t>
            </a:r>
            <a:r>
              <a:rPr lang="en-US" dirty="0" err="1"/>
              <a:t>System.out.println</a:t>
            </a:r>
            <a:r>
              <a:rPr lang="en-US" dirty="0"/>
              <a:t>("data is "+data);}  </a:t>
            </a:r>
          </a:p>
          <a:p>
            <a:pPr lvl="1"/>
            <a:r>
              <a:rPr lang="en-US" dirty="0"/>
              <a:t> }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TestMemberOuter1 </a:t>
            </a:r>
            <a:r>
              <a:rPr lang="en-US" dirty="0" err="1"/>
              <a:t>obj</a:t>
            </a:r>
            <a:r>
              <a:rPr lang="en-US" dirty="0"/>
              <a:t>=</a:t>
            </a:r>
            <a:r>
              <a:rPr lang="en-US" b="1" dirty="0"/>
              <a:t>new</a:t>
            </a:r>
            <a:r>
              <a:rPr lang="en-US" dirty="0"/>
              <a:t> TestMemberOuter1();  </a:t>
            </a:r>
          </a:p>
          <a:p>
            <a:pPr lvl="1"/>
            <a:r>
              <a:rPr lang="en-US" dirty="0"/>
              <a:t>  TestMemberOuter1.Inner in=</a:t>
            </a:r>
            <a:r>
              <a:rPr lang="en-US" dirty="0" err="1"/>
              <a:t>obj.</a:t>
            </a:r>
            <a:r>
              <a:rPr lang="en-US" b="1" dirty="0" err="1"/>
              <a:t>new</a:t>
            </a:r>
            <a:r>
              <a:rPr lang="en-US" dirty="0"/>
              <a:t> Inner();  </a:t>
            </a:r>
          </a:p>
          <a:p>
            <a:pPr lvl="1"/>
            <a:r>
              <a:rPr lang="en-US" dirty="0"/>
              <a:t>  in.msg();  </a:t>
            </a:r>
          </a:p>
          <a:p>
            <a:pPr lvl="1"/>
            <a:r>
              <a:rPr lang="en-US" dirty="0"/>
              <a:t> }  </a:t>
            </a:r>
          </a:p>
          <a:p>
            <a:pPr lvl="1"/>
            <a:r>
              <a:rPr lang="en-US" dirty="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Anonymous inner class</a:t>
            </a:r>
            <a:br>
              <a:rPr lang="en-US" dirty="0"/>
            </a:b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sz="2800" dirty="0"/>
              <a:t>Anonymous classes enable you to make your code more concise. </a:t>
            </a:r>
          </a:p>
          <a:p>
            <a:pPr algn="just"/>
            <a:r>
              <a:rPr lang="en-US" sz="2800" dirty="0">
                <a:solidFill>
                  <a:srgbClr val="0070C0"/>
                </a:solidFill>
              </a:rPr>
              <a:t>They enable you to declare and instantiate a class at the same time. </a:t>
            </a:r>
            <a:r>
              <a:rPr lang="en-US" sz="2800" dirty="0"/>
              <a:t>They are like local classes except that they do not have a name. Use them if you need to use a local class only once.</a:t>
            </a:r>
          </a:p>
          <a:p>
            <a:r>
              <a:rPr lang="en-US" sz="2800" dirty="0">
                <a:solidFill>
                  <a:srgbClr val="00B050"/>
                </a:solidFill>
              </a:rPr>
              <a:t>An anonymous inner class must always extend a super class or implement  an interface, but it cannot have an explicit extends or implements clause.</a:t>
            </a:r>
          </a:p>
          <a:p>
            <a:r>
              <a:rPr lang="en-US" sz="2800" dirty="0"/>
              <a:t>Instead, you use the following syntax to declare and instantiate an anonymous class:</a:t>
            </a:r>
          </a:p>
          <a:p>
            <a:pPr>
              <a:buFont typeface="Arial" charset="0"/>
              <a:buNone/>
            </a:pPr>
            <a:r>
              <a:rPr lang="en-US" sz="2800" dirty="0"/>
              <a:t>       new interface-or-class-name() </a:t>
            </a:r>
          </a:p>
          <a:p>
            <a:pPr>
              <a:buFont typeface="Arial" charset="0"/>
              <a:buNone/>
            </a:pPr>
            <a:r>
              <a:rPr lang="en-US" sz="2800" dirty="0"/>
              <a:t>                                         { class-body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4726</TotalTime>
  <Words>1469</Words>
  <Application>Microsoft Office PowerPoint</Application>
  <PresentationFormat>On-screen Show (4:3)</PresentationFormat>
  <Paragraphs>169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Franklin Gothic Book</vt:lpstr>
      <vt:lpstr>Perpetua</vt:lpstr>
      <vt:lpstr>times new roman</vt:lpstr>
      <vt:lpstr>verdana</vt:lpstr>
      <vt:lpstr>Wingdings 2</vt:lpstr>
      <vt:lpstr>Equity</vt:lpstr>
      <vt:lpstr>PROGRAMMING IN JAVA</vt:lpstr>
      <vt:lpstr>PowerPoint Presentation</vt:lpstr>
      <vt:lpstr>Java inner class</vt:lpstr>
      <vt:lpstr>PowerPoint Presentation</vt:lpstr>
      <vt:lpstr>PowerPoint Presentation</vt:lpstr>
      <vt:lpstr>PowerPoint Presentation</vt:lpstr>
      <vt:lpstr>Java Member inner class </vt:lpstr>
      <vt:lpstr>PowerPoint Presentation</vt:lpstr>
      <vt:lpstr>Java Anonymous inner class </vt:lpstr>
      <vt:lpstr>PowerPoint Presentation</vt:lpstr>
      <vt:lpstr>PowerPoint Presentation</vt:lpstr>
      <vt:lpstr>PowerPoint Presentation</vt:lpstr>
      <vt:lpstr>Java Local inner class </vt:lpstr>
      <vt:lpstr>PowerPoint Presentation</vt:lpstr>
      <vt:lpstr>PowerPoint Presentation</vt:lpstr>
      <vt:lpstr>Java static nested class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Surbhi</dc:creator>
  <cp:lastModifiedBy>Surbhi Sharma</cp:lastModifiedBy>
  <cp:revision>50</cp:revision>
  <dcterms:created xsi:type="dcterms:W3CDTF">2017-03-13T07:59:24Z</dcterms:created>
  <dcterms:modified xsi:type="dcterms:W3CDTF">2024-09-02T04:09:29Z</dcterms:modified>
</cp:coreProperties>
</file>