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7" r:id="rId2"/>
    <p:sldId id="257" r:id="rId3"/>
    <p:sldId id="258" r:id="rId4"/>
    <p:sldId id="259" r:id="rId5"/>
    <p:sldId id="263" r:id="rId6"/>
    <p:sldId id="264" r:id="rId7"/>
    <p:sldId id="288" r:id="rId8"/>
    <p:sldId id="289" r:id="rId9"/>
    <p:sldId id="260" r:id="rId10"/>
    <p:sldId id="261" r:id="rId11"/>
    <p:sldId id="290" r:id="rId12"/>
    <p:sldId id="262" r:id="rId13"/>
    <p:sldId id="291" r:id="rId14"/>
    <p:sldId id="265" r:id="rId15"/>
    <p:sldId id="292" r:id="rId16"/>
    <p:sldId id="266" r:id="rId17"/>
    <p:sldId id="267" r:id="rId18"/>
    <p:sldId id="268" r:id="rId19"/>
    <p:sldId id="269" r:id="rId20"/>
    <p:sldId id="293" r:id="rId21"/>
    <p:sldId id="294" r:id="rId22"/>
    <p:sldId id="295" r:id="rId23"/>
    <p:sldId id="270" r:id="rId24"/>
    <p:sldId id="271" r:id="rId25"/>
    <p:sldId id="272" r:id="rId26"/>
    <p:sldId id="273" r:id="rId27"/>
    <p:sldId id="274" r:id="rId28"/>
    <p:sldId id="275" r:id="rId29"/>
    <p:sldId id="276" r:id="rId30"/>
    <p:sldId id="278" r:id="rId31"/>
    <p:sldId id="279" r:id="rId32"/>
    <p:sldId id="280" r:id="rId33"/>
    <p:sldId id="281" r:id="rId34"/>
    <p:sldId id="282" r:id="rId35"/>
    <p:sldId id="283" r:id="rId36"/>
    <p:sldId id="284" r:id="rId37"/>
    <p:sldId id="296" r:id="rId38"/>
    <p:sldId id="285" r:id="rId39"/>
    <p:sldId id="286" r:id="rId40"/>
    <p:sldId id="28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FAA5450-FD57-44AD-A878-CC631A945447}"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3F9DA0A-12EC-4FF7-A568-F99FC32E649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AA5450-FD57-44AD-A878-CC631A945447}"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9DA0A-12EC-4FF7-A568-F99FC32E64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AA5450-FD57-44AD-A878-CC631A945447}"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9DA0A-12EC-4FF7-A568-F99FC32E64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FAA5450-FD57-44AD-A878-CC631A945447}"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F9DA0A-12EC-4FF7-A568-F99FC32E649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FAA5450-FD57-44AD-A878-CC631A945447}"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3F9DA0A-12EC-4FF7-A568-F99FC32E649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FAA5450-FD57-44AD-A878-CC631A945447}"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9DA0A-12EC-4FF7-A568-F99FC32E649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FAA5450-FD57-44AD-A878-CC631A945447}"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F9DA0A-12EC-4FF7-A568-F99FC32E649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FAA5450-FD57-44AD-A878-CC631A945447}"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F9DA0A-12EC-4FF7-A568-F99FC32E64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A5450-FD57-44AD-A878-CC631A945447}"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F9DA0A-12EC-4FF7-A568-F99FC32E64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FAA5450-FD57-44AD-A878-CC631A945447}"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F9DA0A-12EC-4FF7-A568-F99FC32E649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FAA5450-FD57-44AD-A878-CC631A945447}"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3F9DA0A-12EC-4FF7-A568-F99FC32E649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FAA5450-FD57-44AD-A878-CC631A945447}"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3F9DA0A-12EC-4FF7-A568-F99FC32E64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oracle.com/javase/8/docs/api/java/util/Collection.html" TargetMode="External"/><Relationship Id="rId2" Type="http://schemas.openxmlformats.org/officeDocument/2006/relationships/hyperlink" Target="https://docs.oracle.com/javase/8/docs/api/java/util/List.html" TargetMode="External"/><Relationship Id="rId1" Type="http://schemas.openxmlformats.org/officeDocument/2006/relationships/slideLayout" Target="../slideLayouts/slideLayout2.xml"/><Relationship Id="rId5" Type="http://schemas.openxmlformats.org/officeDocument/2006/relationships/hyperlink" Target="https://docs.oracle.com/javase/8/docs/api/java/util/LinkedList.html" TargetMode="External"/><Relationship Id="rId4" Type="http://schemas.openxmlformats.org/officeDocument/2006/relationships/hyperlink" Target="https://docs.oracle.com/javase/8/docs/api/java/util/ArrayList.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When no access </a:t>
            </a:r>
            <a:r>
              <a:rPr lang="en-US" dirty="0" err="1"/>
              <a:t>specifier</a:t>
            </a:r>
            <a:r>
              <a:rPr lang="en-US" dirty="0"/>
              <a:t> is included, then default access results, and the interface is only available to other members of the package in which it is declared.</a:t>
            </a:r>
          </a:p>
          <a:p>
            <a:r>
              <a:rPr lang="en-US" dirty="0"/>
              <a:t> When it is declared as public, the interface can be used by any other code.</a:t>
            </a:r>
          </a:p>
          <a:p>
            <a:r>
              <a:rPr lang="en-US" dirty="0"/>
              <a:t> In this case, the interface must be the only public interface declared in the file, and the file must have the same name as the interface. name is the name of the interface, and can be any valid identifier. </a:t>
            </a:r>
          </a:p>
          <a:p>
            <a:r>
              <a:rPr lang="en-US" dirty="0"/>
              <a:t>Notice that the methods that are declared have no bodies. They end with a semicolon after the parameter list. They are, essentially, abstract methods; there can be no default implementation of any method specified within an interface. </a:t>
            </a:r>
          </a:p>
          <a:p>
            <a:r>
              <a:rPr lang="en-US" dirty="0"/>
              <a:t>Each class that includes an interface must implement all of the methods.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Variables can be declared inside of interface declarations. They are implicitly final and static, meaning they cannot be changed by the implementing class. </a:t>
            </a:r>
          </a:p>
          <a:p>
            <a:r>
              <a:rPr lang="en-US" dirty="0"/>
              <a:t>They must also be initialized. </a:t>
            </a:r>
          </a:p>
          <a:p>
            <a:r>
              <a:rPr lang="en-US" dirty="0"/>
              <a:t>All methods and variables are implicitly public.</a:t>
            </a:r>
          </a:p>
          <a:p>
            <a:r>
              <a:rPr lang="en-US" dirty="0"/>
              <a:t>Here is an example of an interface definition.</a:t>
            </a:r>
          </a:p>
          <a:p>
            <a:r>
              <a:rPr lang="en-US" dirty="0"/>
              <a:t> It declares a simple interface that contains one method </a:t>
            </a:r>
            <a:r>
              <a:rPr lang="en-US" dirty="0" err="1"/>
              <a:t>calledcallback</a:t>
            </a:r>
            <a:r>
              <a:rPr lang="en-US" dirty="0"/>
              <a:t>( )that takes a single integer parameter.</a:t>
            </a:r>
          </a:p>
          <a:p>
            <a:pPr lvl="1"/>
            <a:r>
              <a:rPr lang="en-US" dirty="0"/>
              <a:t>interface Callback {</a:t>
            </a:r>
          </a:p>
          <a:p>
            <a:pPr lvl="1"/>
            <a:r>
              <a:rPr lang="en-US" dirty="0"/>
              <a:t>void callback(</a:t>
            </a:r>
            <a:r>
              <a:rPr lang="en-US" dirty="0" err="1"/>
              <a:t>int</a:t>
            </a:r>
            <a:r>
              <a:rPr lang="en-US" dirty="0"/>
              <a:t> </a:t>
            </a:r>
            <a:r>
              <a:rPr lang="en-US" dirty="0" err="1"/>
              <a:t>param</a:t>
            </a:r>
            <a:r>
              <a:rPr lang="en-US" dirty="0"/>
              <a:t>);</a:t>
            </a:r>
          </a:p>
          <a:p>
            <a:pPr lvl="1"/>
            <a:r>
              <a:rPr lang="en-US" dirty="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Interfaces</a:t>
            </a:r>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dirty="0"/>
              <a:t>Once an interface has been defined, one or more classes can implement that interface. To implement an interface, include the implements clause in a class definition, and then create the methods defined by the interface. The general form of a class that includes the implements clause looks like this:</a:t>
            </a:r>
          </a:p>
          <a:p>
            <a:pPr lvl="1"/>
            <a:r>
              <a:rPr lang="en-US" dirty="0"/>
              <a:t>Class </a:t>
            </a:r>
            <a:r>
              <a:rPr lang="en-US" dirty="0" err="1"/>
              <a:t>classname</a:t>
            </a:r>
            <a:r>
              <a:rPr lang="en-US" dirty="0"/>
              <a:t>[extends </a:t>
            </a:r>
            <a:r>
              <a:rPr lang="en-US" dirty="0" err="1"/>
              <a:t>superclass</a:t>
            </a:r>
            <a:r>
              <a:rPr lang="en-US" dirty="0"/>
              <a:t>] [implements interface[,interface...]] {</a:t>
            </a:r>
          </a:p>
          <a:p>
            <a:pPr lvl="1"/>
            <a:r>
              <a:rPr lang="en-US" dirty="0"/>
              <a:t>// class-body</a:t>
            </a:r>
          </a:p>
          <a:p>
            <a:pPr lvl="1"/>
            <a:r>
              <a:rPr lang="en-US" dirty="0"/>
              <a:t>}</a:t>
            </a:r>
          </a:p>
          <a:p>
            <a:r>
              <a:rPr lang="en-US" dirty="0"/>
              <a:t>If a class implements more than one interface, the interfaces are separated with a comma. If a class implements two interfaces that declare the same method, then the same method will be used by clients of either interface. The methods that implement an interface must be declared public. Also, the type signature of the implementing method must match exactly the type signature specified in the interface definition.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77500" lnSpcReduction="20000"/>
          </a:bodyPr>
          <a:lstStyle/>
          <a:p>
            <a:pPr algn="just"/>
            <a:r>
              <a:rPr lang="en-US" dirty="0"/>
              <a:t>Here is a small example class that implements  the </a:t>
            </a:r>
            <a:r>
              <a:rPr lang="en-US" dirty="0" err="1"/>
              <a:t>Callbackinterface</a:t>
            </a:r>
            <a:r>
              <a:rPr lang="en-US" dirty="0"/>
              <a:t> shown earlier.</a:t>
            </a:r>
          </a:p>
          <a:p>
            <a:pPr lvl="1" algn="just"/>
            <a:r>
              <a:rPr lang="en-US" dirty="0"/>
              <a:t>class Client implements Callback {</a:t>
            </a:r>
          </a:p>
          <a:p>
            <a:pPr lvl="1" algn="just"/>
            <a:r>
              <a:rPr lang="en-US" dirty="0"/>
              <a:t>public void callback(</a:t>
            </a:r>
            <a:r>
              <a:rPr lang="en-US" dirty="0" err="1"/>
              <a:t>int</a:t>
            </a:r>
            <a:r>
              <a:rPr lang="en-US" dirty="0"/>
              <a:t> p) {</a:t>
            </a:r>
          </a:p>
          <a:p>
            <a:pPr lvl="1" algn="just"/>
            <a:r>
              <a:rPr lang="en-US" dirty="0" err="1"/>
              <a:t>System.out.println</a:t>
            </a:r>
            <a:r>
              <a:rPr lang="en-US" dirty="0"/>
              <a:t>("callback called with " + p);</a:t>
            </a:r>
          </a:p>
          <a:p>
            <a:pPr lvl="1" algn="just"/>
            <a:r>
              <a:rPr lang="en-US" dirty="0"/>
              <a:t>}}</a:t>
            </a:r>
          </a:p>
          <a:p>
            <a:pPr algn="just"/>
            <a:r>
              <a:rPr lang="en-US" dirty="0"/>
              <a:t>It is both permissible and common for classes that implement interfaces to define additional members of their own. For example, the following version of </a:t>
            </a:r>
            <a:r>
              <a:rPr lang="en-US" dirty="0" err="1"/>
              <a:t>Clientimplements</a:t>
            </a:r>
            <a:endParaRPr lang="en-US" dirty="0"/>
          </a:p>
          <a:p>
            <a:pPr lvl="1" algn="just"/>
            <a:r>
              <a:rPr lang="en-US" dirty="0"/>
              <a:t>callback( )and adds the </a:t>
            </a:r>
            <a:r>
              <a:rPr lang="en-US" dirty="0" err="1"/>
              <a:t>methodnonIfaceMeth</a:t>
            </a:r>
            <a:r>
              <a:rPr lang="en-US" dirty="0"/>
              <a:t>( ):</a:t>
            </a:r>
          </a:p>
          <a:p>
            <a:pPr lvl="1" algn="just"/>
            <a:r>
              <a:rPr lang="en-US" dirty="0"/>
              <a:t>class Client implements Callback {</a:t>
            </a:r>
          </a:p>
          <a:p>
            <a:pPr lvl="1" algn="just"/>
            <a:r>
              <a:rPr lang="en-US" dirty="0"/>
              <a:t>public void callback(</a:t>
            </a:r>
            <a:r>
              <a:rPr lang="en-US" dirty="0" err="1"/>
              <a:t>int</a:t>
            </a:r>
            <a:r>
              <a:rPr lang="en-US" dirty="0"/>
              <a:t> p) {</a:t>
            </a:r>
          </a:p>
          <a:p>
            <a:pPr lvl="1" algn="just"/>
            <a:r>
              <a:rPr lang="en-US" dirty="0" err="1"/>
              <a:t>System.out.println</a:t>
            </a:r>
            <a:r>
              <a:rPr lang="en-US" dirty="0"/>
              <a:t>("callback called with " + p);</a:t>
            </a:r>
          </a:p>
          <a:p>
            <a:pPr lvl="1" algn="just"/>
            <a:r>
              <a:rPr lang="en-US" dirty="0"/>
              <a:t>}</a:t>
            </a:r>
          </a:p>
          <a:p>
            <a:pPr lvl="1" algn="just"/>
            <a:r>
              <a:rPr lang="en-US" dirty="0"/>
              <a:t>void </a:t>
            </a:r>
            <a:r>
              <a:rPr lang="en-US" dirty="0" err="1"/>
              <a:t>nonIfaceMeth</a:t>
            </a:r>
            <a:r>
              <a:rPr lang="en-US" dirty="0"/>
              <a:t>() {</a:t>
            </a:r>
          </a:p>
          <a:p>
            <a:pPr lvl="1" algn="just"/>
            <a:r>
              <a:rPr lang="en-US" dirty="0" err="1"/>
              <a:t>System.out.println</a:t>
            </a:r>
            <a:r>
              <a:rPr lang="en-US" dirty="0"/>
              <a:t>("Classes that implement interfaces " +</a:t>
            </a:r>
          </a:p>
          <a:p>
            <a:pPr lvl="1" algn="just"/>
            <a:r>
              <a:rPr lang="en-US" dirty="0"/>
              <a:t>"may also define other members, too.");</a:t>
            </a:r>
          </a:p>
          <a:p>
            <a:pPr lvl="1" algn="just"/>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Implementations Through Interface References</a:t>
            </a:r>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r>
              <a:rPr lang="en-US" dirty="0"/>
              <a:t>You can declare variables as object references that use an interface rather than a class type.</a:t>
            </a:r>
          </a:p>
          <a:p>
            <a:r>
              <a:rPr lang="en-US" dirty="0"/>
              <a:t>Any instance of any class that implements the declared interface can be referred to by such a variable. </a:t>
            </a:r>
          </a:p>
          <a:p>
            <a:r>
              <a:rPr lang="en-US" dirty="0"/>
              <a:t>When you call a method through one of these references, the correct version will be called based on the actual instance of the interface being referred to. This is one of the key features of interfaces. </a:t>
            </a:r>
          </a:p>
          <a:p>
            <a:r>
              <a:rPr lang="en-US" dirty="0"/>
              <a:t>The method to be executed is looked up dynamically at run time, allowing classes to be created later than the code which calls methods on them. </a:t>
            </a:r>
          </a:p>
          <a:p>
            <a:r>
              <a:rPr lang="en-US" dirty="0"/>
              <a:t>The calling code can dispatch through an interface without having to know anything about the “</a:t>
            </a:r>
            <a:r>
              <a:rPr lang="en-US" dirty="0" err="1"/>
              <a:t>callee</a:t>
            </a: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a:t>The following example calls the callback( )method via an interface reference variable:</a:t>
            </a:r>
          </a:p>
          <a:p>
            <a:pPr lvl="1"/>
            <a:r>
              <a:rPr lang="en-US" dirty="0"/>
              <a:t>class </a:t>
            </a:r>
            <a:r>
              <a:rPr lang="en-US" dirty="0" err="1"/>
              <a:t>TestIface</a:t>
            </a:r>
            <a:r>
              <a:rPr lang="en-US" dirty="0"/>
              <a:t> {</a:t>
            </a:r>
          </a:p>
          <a:p>
            <a:pPr lvl="1"/>
            <a:r>
              <a:rPr lang="en-US" dirty="0"/>
              <a:t>public static void main(String </a:t>
            </a:r>
            <a:r>
              <a:rPr lang="en-US" dirty="0" err="1"/>
              <a:t>args</a:t>
            </a:r>
            <a:r>
              <a:rPr lang="en-US" dirty="0"/>
              <a:t>[]) {</a:t>
            </a:r>
          </a:p>
          <a:p>
            <a:pPr lvl="1"/>
            <a:r>
              <a:rPr lang="en-US" dirty="0"/>
              <a:t>Callback c = new Client();</a:t>
            </a:r>
          </a:p>
          <a:p>
            <a:pPr lvl="1"/>
            <a:r>
              <a:rPr lang="en-US" dirty="0" err="1"/>
              <a:t>c.callback</a:t>
            </a:r>
            <a:r>
              <a:rPr lang="en-US" dirty="0"/>
              <a:t>(42);</a:t>
            </a:r>
          </a:p>
          <a:p>
            <a:pPr lvl="1"/>
            <a:r>
              <a:rPr lang="en-US" dirty="0"/>
              <a:t>}</a:t>
            </a:r>
          </a:p>
          <a:p>
            <a:pPr lvl="1"/>
            <a:r>
              <a:rPr lang="en-US" dirty="0"/>
              <a:t>}</a:t>
            </a:r>
          </a:p>
          <a:p>
            <a:r>
              <a:rPr lang="en-US" dirty="0"/>
              <a:t>Notice that variable c is declared to be of the interface type Callback, yet it was assigned an instance of Client. Although c can be used to access the callback( )method, it cannot access any other members of the Client class. An interface reference variable only has knowledge of the methods declared by its interface declaration. Thus, c could not be used to access </a:t>
            </a:r>
            <a:r>
              <a:rPr lang="en-US" dirty="0" err="1"/>
              <a:t>nonIfaceMeth</a:t>
            </a:r>
            <a:r>
              <a:rPr lang="en-US" dirty="0"/>
              <a:t>( )since it is defined by Client but not Callback.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Implementations</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dirty="0"/>
              <a:t>If a class includes an interface but does not fully implement the methods defined by that</a:t>
            </a:r>
          </a:p>
          <a:p>
            <a:r>
              <a:rPr lang="en-US" dirty="0"/>
              <a:t>interface, then that class must be declared as abstract. For example:</a:t>
            </a:r>
          </a:p>
          <a:p>
            <a:pPr lvl="1"/>
            <a:r>
              <a:rPr lang="en-US" dirty="0"/>
              <a:t>abstract class Incomplete implements Callback {</a:t>
            </a:r>
          </a:p>
          <a:p>
            <a:pPr lvl="1"/>
            <a:r>
              <a:rPr lang="en-US" dirty="0" err="1"/>
              <a:t>int</a:t>
            </a:r>
            <a:r>
              <a:rPr lang="en-US" dirty="0"/>
              <a:t> a, b;</a:t>
            </a:r>
          </a:p>
          <a:p>
            <a:pPr lvl="1"/>
            <a:r>
              <a:rPr lang="en-US" dirty="0"/>
              <a:t>void show() {</a:t>
            </a:r>
          </a:p>
          <a:p>
            <a:pPr lvl="1"/>
            <a:r>
              <a:rPr lang="en-US" dirty="0" err="1"/>
              <a:t>System.out.println</a:t>
            </a:r>
            <a:r>
              <a:rPr lang="en-US" dirty="0"/>
              <a:t>(a + " " + b);</a:t>
            </a:r>
          </a:p>
          <a:p>
            <a:pPr lvl="1"/>
            <a:r>
              <a:rPr lang="en-US" dirty="0"/>
              <a:t>}</a:t>
            </a:r>
          </a:p>
          <a:p>
            <a:pPr lvl="1"/>
            <a:r>
              <a:rPr lang="en-US" dirty="0"/>
              <a:t>// ...</a:t>
            </a:r>
          </a:p>
          <a:p>
            <a:pPr lvl="1"/>
            <a:r>
              <a:rPr lang="en-US" dirty="0"/>
              <a:t>}</a:t>
            </a:r>
          </a:p>
          <a:p>
            <a:r>
              <a:rPr lang="en-US" dirty="0"/>
              <a:t>Here, the class Incomplete does not implement callback( )and must be declared as abstract.</a:t>
            </a:r>
          </a:p>
          <a:p>
            <a:r>
              <a:rPr lang="en-US" dirty="0"/>
              <a:t>Any class that inherits Incomplete must implement callback( )or be declared abstract itself.</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Interface Example</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In this example, Printable interface has only one method, its implementation is provided in the A class.</a:t>
            </a:r>
          </a:p>
          <a:p>
            <a:pPr lvl="1"/>
            <a:r>
              <a:rPr lang="en-US" b="1" dirty="0"/>
              <a:t>interface</a:t>
            </a:r>
            <a:r>
              <a:rPr lang="en-US" dirty="0"/>
              <a:t> printable{  </a:t>
            </a:r>
          </a:p>
          <a:p>
            <a:pPr lvl="1"/>
            <a:r>
              <a:rPr lang="en-US" b="1" dirty="0"/>
              <a:t>void</a:t>
            </a:r>
            <a:r>
              <a:rPr lang="en-US" dirty="0"/>
              <a:t> print();  </a:t>
            </a:r>
          </a:p>
          <a:p>
            <a:pPr lvl="1"/>
            <a:r>
              <a:rPr lang="en-US" dirty="0"/>
              <a:t>}  </a:t>
            </a:r>
          </a:p>
          <a:p>
            <a:pPr lvl="1"/>
            <a:r>
              <a:rPr lang="en-US" b="1" dirty="0"/>
              <a:t>class</a:t>
            </a:r>
            <a:r>
              <a:rPr lang="en-US" dirty="0"/>
              <a:t> A6 </a:t>
            </a:r>
            <a:r>
              <a:rPr lang="en-US" b="1" dirty="0"/>
              <a:t>implements</a:t>
            </a:r>
            <a:r>
              <a:rPr lang="en-US" dirty="0"/>
              <a:t> printable{  </a:t>
            </a:r>
          </a:p>
          <a:p>
            <a:pPr lvl="1"/>
            <a:r>
              <a:rPr lang="en-US" b="1" dirty="0"/>
              <a:t>public</a:t>
            </a:r>
            <a:r>
              <a:rPr lang="en-US" dirty="0"/>
              <a:t> </a:t>
            </a:r>
            <a:r>
              <a:rPr lang="en-US" b="1" dirty="0"/>
              <a:t>void</a:t>
            </a:r>
            <a:r>
              <a:rPr lang="en-US" dirty="0"/>
              <a:t> print(){</a:t>
            </a:r>
            <a:r>
              <a:rPr lang="en-US" dirty="0" err="1"/>
              <a:t>System.out.println</a:t>
            </a:r>
            <a:r>
              <a:rPr lang="en-US" dirty="0"/>
              <a:t>("Hello");}  </a:t>
            </a:r>
          </a:p>
          <a:p>
            <a:pPr lvl="1"/>
            <a:r>
              <a:rPr lang="en-US" dirty="0"/>
              <a:t>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A6 </a:t>
            </a:r>
            <a:r>
              <a:rPr lang="en-US" dirty="0" err="1"/>
              <a:t>obj</a:t>
            </a:r>
            <a:r>
              <a:rPr lang="en-US" dirty="0"/>
              <a:t> = </a:t>
            </a:r>
            <a:r>
              <a:rPr lang="en-US" b="1" dirty="0"/>
              <a:t>new</a:t>
            </a:r>
            <a:r>
              <a:rPr lang="en-US" dirty="0"/>
              <a:t> A6();  </a:t>
            </a:r>
          </a:p>
          <a:p>
            <a:pPr lvl="1"/>
            <a:r>
              <a:rPr lang="en-US" dirty="0" err="1"/>
              <a:t>obj.print</a:t>
            </a:r>
            <a:r>
              <a:rPr lang="en-US" dirty="0"/>
              <a:t>();  </a:t>
            </a:r>
          </a:p>
          <a:p>
            <a:pPr lvl="1"/>
            <a:r>
              <a:rPr lang="en-US" dirty="0"/>
              <a:t> }  </a:t>
            </a:r>
          </a:p>
          <a:p>
            <a:pPr lvl="1"/>
            <a:r>
              <a:rPr lang="en-US" dirty="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Interface Example: </a:t>
            </a:r>
            <a:r>
              <a:rPr lang="en-US" dirty="0" err="1"/>
              <a:t>Drawable</a:t>
            </a:r>
            <a:br>
              <a:rPr lang="en-US" dirty="0"/>
            </a:br>
            <a:endParaRPr lang="en-US" dirty="0"/>
          </a:p>
        </p:txBody>
      </p:sp>
      <p:sp>
        <p:nvSpPr>
          <p:cNvPr id="3" name="Content Placeholder 2"/>
          <p:cNvSpPr>
            <a:spLocks noGrp="1"/>
          </p:cNvSpPr>
          <p:nvPr>
            <p:ph sz="quarter" idx="1"/>
          </p:nvPr>
        </p:nvSpPr>
        <p:spPr/>
        <p:txBody>
          <a:bodyPr/>
          <a:lstStyle/>
          <a:p>
            <a:r>
              <a:rPr lang="en-US" dirty="0"/>
              <a:t>In this example, </a:t>
            </a:r>
            <a:r>
              <a:rPr lang="en-US" dirty="0" err="1"/>
              <a:t>Drawable</a:t>
            </a:r>
            <a:r>
              <a:rPr lang="en-US" dirty="0"/>
              <a:t> interface has only one method. Its implementation is provided by Rectangle and Circle classes. In real scenario, interface is defined by someone but implementation is provided by different implementation providers. And, it is used by someone else. The implementation part is hidden by the user which uses the interface.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//Interface declaration: by first user  </a:t>
            </a:r>
          </a:p>
          <a:p>
            <a:r>
              <a:rPr lang="en-US" b="1" dirty="0"/>
              <a:t>interface</a:t>
            </a:r>
            <a:r>
              <a:rPr lang="en-US" dirty="0"/>
              <a:t> </a:t>
            </a:r>
            <a:r>
              <a:rPr lang="en-US" dirty="0" err="1"/>
              <a:t>Drawable</a:t>
            </a:r>
            <a:r>
              <a:rPr lang="en-US" dirty="0"/>
              <a:t>{  </a:t>
            </a:r>
          </a:p>
          <a:p>
            <a:r>
              <a:rPr lang="en-US" b="1" dirty="0"/>
              <a:t>void</a:t>
            </a:r>
            <a:r>
              <a:rPr lang="en-US" dirty="0"/>
              <a:t> draw();  }  </a:t>
            </a:r>
          </a:p>
          <a:p>
            <a:r>
              <a:rPr lang="en-US" dirty="0"/>
              <a:t>//Implementation: by second user  </a:t>
            </a:r>
          </a:p>
          <a:p>
            <a:r>
              <a:rPr lang="en-US" b="1" dirty="0"/>
              <a:t>class</a:t>
            </a:r>
            <a:r>
              <a:rPr lang="en-US" dirty="0"/>
              <a:t> Rectangle </a:t>
            </a:r>
            <a:r>
              <a:rPr lang="en-US" b="1" dirty="0"/>
              <a:t>implements</a:t>
            </a:r>
            <a:r>
              <a:rPr lang="en-US" dirty="0"/>
              <a:t> </a:t>
            </a:r>
            <a:r>
              <a:rPr lang="en-US" dirty="0" err="1"/>
              <a:t>Drawable</a:t>
            </a:r>
            <a:r>
              <a:rPr lang="en-US" dirty="0"/>
              <a:t>{  </a:t>
            </a:r>
          </a:p>
          <a:p>
            <a:r>
              <a:rPr lang="en-US" b="1" dirty="0"/>
              <a:t>public</a:t>
            </a:r>
            <a:r>
              <a:rPr lang="en-US" dirty="0"/>
              <a:t> </a:t>
            </a:r>
            <a:r>
              <a:rPr lang="en-US" b="1" dirty="0"/>
              <a:t>void</a:t>
            </a:r>
            <a:r>
              <a:rPr lang="en-US" dirty="0"/>
              <a:t> draw(){</a:t>
            </a:r>
            <a:r>
              <a:rPr lang="en-US" dirty="0" err="1"/>
              <a:t>System.out.println</a:t>
            </a:r>
            <a:r>
              <a:rPr lang="en-US" dirty="0"/>
              <a:t>("drawing rectangle");}  }  </a:t>
            </a:r>
          </a:p>
          <a:p>
            <a:r>
              <a:rPr lang="en-US" b="1" dirty="0"/>
              <a:t>class</a:t>
            </a:r>
            <a:r>
              <a:rPr lang="en-US" dirty="0"/>
              <a:t> Circle </a:t>
            </a:r>
            <a:r>
              <a:rPr lang="en-US" b="1" dirty="0"/>
              <a:t>implements</a:t>
            </a:r>
            <a:r>
              <a:rPr lang="en-US" dirty="0"/>
              <a:t> </a:t>
            </a:r>
            <a:r>
              <a:rPr lang="en-US" dirty="0" err="1"/>
              <a:t>Drawable</a:t>
            </a:r>
            <a:r>
              <a:rPr lang="en-US" dirty="0"/>
              <a:t>{  </a:t>
            </a:r>
          </a:p>
          <a:p>
            <a:r>
              <a:rPr lang="en-US" b="1" dirty="0"/>
              <a:t>public</a:t>
            </a:r>
            <a:r>
              <a:rPr lang="en-US" dirty="0"/>
              <a:t> </a:t>
            </a:r>
            <a:r>
              <a:rPr lang="en-US" b="1" dirty="0"/>
              <a:t>void</a:t>
            </a:r>
            <a:r>
              <a:rPr lang="en-US" dirty="0"/>
              <a:t> draw(){</a:t>
            </a:r>
            <a:r>
              <a:rPr lang="en-US" dirty="0" err="1"/>
              <a:t>System.out.println</a:t>
            </a:r>
            <a:r>
              <a:rPr lang="en-US" dirty="0"/>
              <a:t>("drawing circle");}  }  </a:t>
            </a:r>
          </a:p>
          <a:p>
            <a:r>
              <a:rPr lang="en-US" dirty="0"/>
              <a:t>//Using interface: by third user  </a:t>
            </a:r>
          </a:p>
          <a:p>
            <a:r>
              <a:rPr lang="en-US" b="1" dirty="0"/>
              <a:t>class</a:t>
            </a:r>
            <a:r>
              <a:rPr lang="en-US" dirty="0"/>
              <a:t> TestInterface1{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Drawable</a:t>
            </a:r>
            <a:r>
              <a:rPr lang="en-US" dirty="0"/>
              <a:t> d=</a:t>
            </a:r>
            <a:r>
              <a:rPr lang="en-US" b="1" dirty="0"/>
              <a:t>new</a:t>
            </a:r>
            <a:r>
              <a:rPr lang="en-US" dirty="0"/>
              <a:t> Circle();//In real scenario, object is provided by method e.g. </a:t>
            </a:r>
            <a:r>
              <a:rPr lang="en-US" dirty="0" err="1"/>
              <a:t>getDrawable</a:t>
            </a:r>
            <a:r>
              <a:rPr lang="en-US" dirty="0"/>
              <a:t>()  </a:t>
            </a:r>
          </a:p>
          <a:p>
            <a:r>
              <a:rPr lang="en-US" dirty="0" err="1"/>
              <a:t>d.draw</a:t>
            </a:r>
            <a:r>
              <a:rPr lang="en-US" dirty="0"/>
              <a:t>();  </a:t>
            </a:r>
          </a:p>
          <a:p>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000" b="1" dirty="0"/>
          </a:p>
          <a:p>
            <a:pPr algn="ctr">
              <a:buNone/>
            </a:pPr>
            <a:endParaRPr lang="en-US" sz="4000" b="1" dirty="0"/>
          </a:p>
          <a:p>
            <a:pPr algn="ctr">
              <a:buNone/>
            </a:pPr>
            <a:r>
              <a:rPr lang="en-US" sz="4000" b="1" dirty="0"/>
              <a:t>Interface in Java</a:t>
            </a:r>
          </a:p>
          <a:p>
            <a:endParaRPr lang="en-US" sz="4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Interfaces</a:t>
            </a:r>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pPr algn="just"/>
            <a:r>
              <a:rPr lang="en-US" dirty="0"/>
              <a:t>An interface can be declared a member of a class or another interface. </a:t>
            </a:r>
          </a:p>
          <a:p>
            <a:pPr algn="just"/>
            <a:r>
              <a:rPr lang="en-US" dirty="0"/>
              <a:t>Such an interface is called a member interface or a nested interface. </a:t>
            </a:r>
          </a:p>
          <a:p>
            <a:pPr algn="just"/>
            <a:r>
              <a:rPr lang="en-US" dirty="0"/>
              <a:t>A nested interface can be declared as public, private, or protected. </a:t>
            </a:r>
          </a:p>
          <a:p>
            <a:pPr algn="just"/>
            <a:r>
              <a:rPr lang="en-US" dirty="0"/>
              <a:t>This differs from a top-level interface, which must either be declared as public or use the default access level, as previously described.  </a:t>
            </a:r>
          </a:p>
          <a:p>
            <a:pPr algn="just"/>
            <a:r>
              <a:rPr lang="en-US" dirty="0"/>
              <a:t>When a nested interface is used outside of its enclosing scope, it must be qualified by the name of the class or interface of which it is a member. </a:t>
            </a:r>
          </a:p>
          <a:p>
            <a:pPr algn="just"/>
            <a:r>
              <a:rPr lang="en-US" dirty="0"/>
              <a:t>Thus, outside of the class or interface in which a nested interface is declared, its name must be fully qualified.</a:t>
            </a:r>
          </a:p>
          <a:p>
            <a:pPr algn="just"/>
            <a:r>
              <a:rPr lang="en-US" dirty="0"/>
              <a:t>Here is an example that demonstrates a nested interface: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dirty="0"/>
              <a:t>// A nested interface example.</a:t>
            </a:r>
          </a:p>
          <a:p>
            <a:r>
              <a:rPr lang="en-US" dirty="0"/>
              <a:t>// This class contains a member interface.</a:t>
            </a:r>
          </a:p>
          <a:p>
            <a:r>
              <a:rPr lang="en-US" dirty="0"/>
              <a:t>class A {</a:t>
            </a:r>
          </a:p>
          <a:p>
            <a:r>
              <a:rPr lang="en-US" dirty="0"/>
              <a:t>// this is a nested interface</a:t>
            </a:r>
          </a:p>
          <a:p>
            <a:r>
              <a:rPr lang="en-US" dirty="0"/>
              <a:t>public interface </a:t>
            </a:r>
            <a:r>
              <a:rPr lang="en-US" dirty="0" err="1"/>
              <a:t>NestedIF</a:t>
            </a:r>
            <a:r>
              <a:rPr lang="en-US" dirty="0"/>
              <a:t> {</a:t>
            </a:r>
          </a:p>
          <a:p>
            <a:r>
              <a:rPr lang="en-US" dirty="0" err="1"/>
              <a:t>boolean</a:t>
            </a:r>
            <a:r>
              <a:rPr lang="en-US" dirty="0"/>
              <a:t> </a:t>
            </a:r>
            <a:r>
              <a:rPr lang="en-US" dirty="0" err="1"/>
              <a:t>isNotNegative</a:t>
            </a:r>
            <a:r>
              <a:rPr lang="en-US" dirty="0"/>
              <a:t>(</a:t>
            </a:r>
            <a:r>
              <a:rPr lang="en-US" dirty="0" err="1"/>
              <a:t>int</a:t>
            </a:r>
            <a:r>
              <a:rPr lang="en-US" dirty="0"/>
              <a:t> x);</a:t>
            </a:r>
          </a:p>
          <a:p>
            <a:r>
              <a:rPr lang="en-US" dirty="0"/>
              <a:t>}</a:t>
            </a:r>
          </a:p>
          <a:p>
            <a:r>
              <a:rPr lang="en-US" dirty="0"/>
              <a:t>}</a:t>
            </a:r>
          </a:p>
          <a:p>
            <a:r>
              <a:rPr lang="en-US" dirty="0"/>
              <a:t>// B implements the nested interface.</a:t>
            </a:r>
          </a:p>
          <a:p>
            <a:r>
              <a:rPr lang="en-US" dirty="0"/>
              <a:t>class B implements </a:t>
            </a:r>
            <a:r>
              <a:rPr lang="en-US" dirty="0" err="1"/>
              <a:t>A.NestedIF</a:t>
            </a:r>
            <a:r>
              <a:rPr lang="en-US" dirty="0"/>
              <a:t> {</a:t>
            </a:r>
          </a:p>
          <a:p>
            <a:r>
              <a:rPr lang="en-US" dirty="0"/>
              <a:t>public </a:t>
            </a:r>
            <a:r>
              <a:rPr lang="en-US" dirty="0" err="1"/>
              <a:t>boolean</a:t>
            </a:r>
            <a:r>
              <a:rPr lang="en-US" dirty="0"/>
              <a:t> </a:t>
            </a:r>
            <a:r>
              <a:rPr lang="en-US" dirty="0" err="1"/>
              <a:t>isNotNegative</a:t>
            </a:r>
            <a:r>
              <a:rPr lang="en-US" dirty="0"/>
              <a:t>(</a:t>
            </a:r>
            <a:r>
              <a:rPr lang="en-US" dirty="0" err="1"/>
              <a:t>int</a:t>
            </a:r>
            <a:r>
              <a:rPr lang="en-US" dirty="0"/>
              <a:t> x) {</a:t>
            </a:r>
          </a:p>
          <a:p>
            <a:r>
              <a:rPr lang="en-US" dirty="0"/>
              <a:t>return x &lt; 0 ? false : true;</a:t>
            </a:r>
          </a:p>
          <a:p>
            <a:r>
              <a:rPr lang="en-US" dirty="0"/>
              <a:t>}</a:t>
            </a:r>
          </a:p>
          <a:p>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class </a:t>
            </a:r>
            <a:r>
              <a:rPr lang="en-US" dirty="0" err="1"/>
              <a:t>NestedIFDemo</a:t>
            </a:r>
            <a:r>
              <a:rPr lang="en-US" dirty="0"/>
              <a:t> {</a:t>
            </a:r>
          </a:p>
          <a:p>
            <a:r>
              <a:rPr lang="en-US" dirty="0"/>
              <a:t>public static void main(String </a:t>
            </a:r>
            <a:r>
              <a:rPr lang="en-US" dirty="0" err="1"/>
              <a:t>args</a:t>
            </a:r>
            <a:r>
              <a:rPr lang="en-US" dirty="0"/>
              <a:t>[]) {</a:t>
            </a:r>
          </a:p>
          <a:p>
            <a:r>
              <a:rPr lang="en-US" dirty="0"/>
              <a:t>// use a nested interface reference</a:t>
            </a:r>
          </a:p>
          <a:p>
            <a:r>
              <a:rPr lang="en-US" dirty="0" err="1"/>
              <a:t>A.NestedIF</a:t>
            </a:r>
            <a:r>
              <a:rPr lang="en-US" dirty="0"/>
              <a:t> </a:t>
            </a:r>
            <a:r>
              <a:rPr lang="en-US" dirty="0" err="1"/>
              <a:t>nif</a:t>
            </a:r>
            <a:r>
              <a:rPr lang="en-US" dirty="0"/>
              <a:t> = new B();</a:t>
            </a:r>
          </a:p>
          <a:p>
            <a:r>
              <a:rPr lang="en-US" dirty="0"/>
              <a:t>if(</a:t>
            </a:r>
            <a:r>
              <a:rPr lang="en-US" dirty="0" err="1"/>
              <a:t>nif.isNotNegative</a:t>
            </a:r>
            <a:r>
              <a:rPr lang="en-US" dirty="0"/>
              <a:t>(10))</a:t>
            </a:r>
          </a:p>
          <a:p>
            <a:r>
              <a:rPr lang="en-US" dirty="0" err="1"/>
              <a:t>System.out.println</a:t>
            </a:r>
            <a:r>
              <a:rPr lang="en-US" dirty="0"/>
              <a:t>("10 is not negative");</a:t>
            </a:r>
          </a:p>
          <a:p>
            <a:r>
              <a:rPr lang="en-US" dirty="0"/>
              <a:t>if(</a:t>
            </a:r>
            <a:r>
              <a:rPr lang="en-US" dirty="0" err="1"/>
              <a:t>nif.isNotNegative</a:t>
            </a:r>
            <a:r>
              <a:rPr lang="en-US" dirty="0"/>
              <a:t>(-12))</a:t>
            </a:r>
          </a:p>
          <a:p>
            <a:r>
              <a:rPr lang="en-US" dirty="0" err="1"/>
              <a:t>System.out.println</a:t>
            </a:r>
            <a:r>
              <a:rPr lang="en-US" dirty="0"/>
              <a:t>("this won't be displayed");</a:t>
            </a:r>
          </a:p>
          <a:p>
            <a:r>
              <a:rPr lang="en-US" dirty="0"/>
              <a:t>}}</a:t>
            </a:r>
          </a:p>
          <a:p>
            <a:r>
              <a:rPr lang="en-US" dirty="0"/>
              <a:t>Notice that A defines a member interface called </a:t>
            </a:r>
            <a:r>
              <a:rPr lang="en-US" dirty="0" err="1"/>
              <a:t>NestedIF</a:t>
            </a:r>
            <a:r>
              <a:rPr lang="en-US" dirty="0"/>
              <a:t> and that it is declared public.</a:t>
            </a:r>
          </a:p>
          <a:p>
            <a:r>
              <a:rPr lang="en-US" dirty="0"/>
              <a:t>Next, B implements the nested interface by specifying </a:t>
            </a:r>
          </a:p>
          <a:p>
            <a:r>
              <a:rPr lang="en-US" dirty="0"/>
              <a:t>implements </a:t>
            </a:r>
            <a:r>
              <a:rPr lang="en-US" dirty="0" err="1"/>
              <a:t>A.NestedIF</a:t>
            </a:r>
            <a:endParaRPr lang="en-US" dirty="0"/>
          </a:p>
          <a:p>
            <a:r>
              <a:rPr lang="en-US" dirty="0"/>
              <a:t>Notice that the name is fully qualified by the enclosing class’ name. Inside the main( ) method, an </a:t>
            </a:r>
            <a:r>
              <a:rPr lang="en-US" dirty="0" err="1"/>
              <a:t>A.NestedIF</a:t>
            </a:r>
            <a:r>
              <a:rPr lang="en-US" dirty="0"/>
              <a:t> reference called </a:t>
            </a:r>
            <a:r>
              <a:rPr lang="en-US" dirty="0" err="1"/>
              <a:t>nif</a:t>
            </a:r>
            <a:r>
              <a:rPr lang="en-US" dirty="0"/>
              <a:t> is created, and it is assigned a reference to a B object. Because B implements </a:t>
            </a:r>
            <a:r>
              <a:rPr lang="en-US" dirty="0" err="1"/>
              <a:t>A.NestedIF</a:t>
            </a:r>
            <a:r>
              <a:rPr lang="en-US" dirty="0"/>
              <a:t>, this is legal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Multiple inheritance in Java by interface</a:t>
            </a:r>
          </a:p>
        </p:txBody>
      </p:sp>
      <p:sp>
        <p:nvSpPr>
          <p:cNvPr id="3" name="Content Placeholder 2"/>
          <p:cNvSpPr>
            <a:spLocks noGrp="1"/>
          </p:cNvSpPr>
          <p:nvPr>
            <p:ph sz="quarter" idx="1"/>
          </p:nvPr>
        </p:nvSpPr>
        <p:spPr/>
        <p:txBody>
          <a:bodyPr/>
          <a:lstStyle/>
          <a:p>
            <a:r>
              <a:rPr lang="en-US" dirty="0"/>
              <a:t>If a class implements multiple interfaces, or an interface extends multiple interfaces i.e. known as multiple inheritance.</a:t>
            </a:r>
          </a:p>
          <a:p>
            <a:endParaRPr lang="en-US" dirty="0"/>
          </a:p>
        </p:txBody>
      </p:sp>
      <p:pic>
        <p:nvPicPr>
          <p:cNvPr id="1026" name="Picture 2" descr="C:\Users\Surbhi\Desktop\multipleinheritance.jpg"/>
          <p:cNvPicPr>
            <a:picLocks noChangeAspect="1" noChangeArrowheads="1"/>
          </p:cNvPicPr>
          <p:nvPr/>
        </p:nvPicPr>
        <p:blipFill>
          <a:blip r:embed="rId2"/>
          <a:srcRect/>
          <a:stretch>
            <a:fillRect/>
          </a:stretch>
        </p:blipFill>
        <p:spPr bwMode="auto">
          <a:xfrm>
            <a:off x="1143000" y="2819400"/>
            <a:ext cx="6896100" cy="27432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r>
              <a:rPr lang="en-US" b="1" dirty="0"/>
              <a:t>interface</a:t>
            </a:r>
            <a:r>
              <a:rPr lang="en-US" dirty="0"/>
              <a:t> Printable{  </a:t>
            </a:r>
          </a:p>
          <a:p>
            <a:r>
              <a:rPr lang="en-US" b="1" dirty="0"/>
              <a:t>void</a:t>
            </a:r>
            <a:r>
              <a:rPr lang="en-US" dirty="0"/>
              <a:t> print();  </a:t>
            </a:r>
          </a:p>
          <a:p>
            <a:r>
              <a:rPr lang="en-US" dirty="0"/>
              <a:t>}  </a:t>
            </a:r>
          </a:p>
          <a:p>
            <a:r>
              <a:rPr lang="en-US" b="1" dirty="0"/>
              <a:t>interface</a:t>
            </a:r>
            <a:r>
              <a:rPr lang="en-US" dirty="0"/>
              <a:t> </a:t>
            </a:r>
            <a:r>
              <a:rPr lang="en-US" dirty="0" err="1"/>
              <a:t>Showable</a:t>
            </a:r>
            <a:r>
              <a:rPr lang="en-US" dirty="0"/>
              <a:t>{  </a:t>
            </a:r>
          </a:p>
          <a:p>
            <a:r>
              <a:rPr lang="en-US" b="1" dirty="0"/>
              <a:t>void</a:t>
            </a:r>
            <a:r>
              <a:rPr lang="en-US" dirty="0"/>
              <a:t> show();  </a:t>
            </a:r>
          </a:p>
          <a:p>
            <a:r>
              <a:rPr lang="en-US" dirty="0"/>
              <a:t>}  </a:t>
            </a:r>
          </a:p>
          <a:p>
            <a:r>
              <a:rPr lang="en-US" b="1" dirty="0"/>
              <a:t>class</a:t>
            </a:r>
            <a:r>
              <a:rPr lang="en-US" dirty="0"/>
              <a:t> A7 </a:t>
            </a:r>
            <a:r>
              <a:rPr lang="en-US" b="1" dirty="0"/>
              <a:t>implements</a:t>
            </a:r>
            <a:r>
              <a:rPr lang="en-US" dirty="0"/>
              <a:t> </a:t>
            </a:r>
            <a:r>
              <a:rPr lang="en-US" dirty="0" err="1"/>
              <a:t>Printable,Showable</a:t>
            </a:r>
            <a:r>
              <a:rPr lang="en-US" dirty="0"/>
              <a:t>{  </a:t>
            </a:r>
          </a:p>
          <a:p>
            <a:r>
              <a:rPr lang="en-US" b="1" dirty="0"/>
              <a:t>public</a:t>
            </a:r>
            <a:r>
              <a:rPr lang="en-US" dirty="0"/>
              <a:t> </a:t>
            </a:r>
            <a:r>
              <a:rPr lang="en-US" b="1" dirty="0"/>
              <a:t>void</a:t>
            </a:r>
            <a:r>
              <a:rPr lang="en-US" dirty="0"/>
              <a:t> print(){</a:t>
            </a:r>
            <a:r>
              <a:rPr lang="en-US" dirty="0" err="1"/>
              <a:t>System.out.println</a:t>
            </a:r>
            <a:r>
              <a:rPr lang="en-US" dirty="0"/>
              <a:t>("Hello");}  </a:t>
            </a:r>
          </a:p>
          <a:p>
            <a:r>
              <a:rPr lang="en-US" b="1" dirty="0"/>
              <a:t>public</a:t>
            </a:r>
            <a:r>
              <a:rPr lang="en-US" dirty="0"/>
              <a:t> </a:t>
            </a:r>
            <a:r>
              <a:rPr lang="en-US" b="1" dirty="0"/>
              <a:t>void</a:t>
            </a:r>
            <a:r>
              <a:rPr lang="en-US" dirty="0"/>
              <a:t> show(){</a:t>
            </a:r>
            <a:r>
              <a:rPr lang="en-US" dirty="0" err="1"/>
              <a:t>System.out.println</a:t>
            </a:r>
            <a:r>
              <a:rPr lang="en-US" dirty="0"/>
              <a:t>("Welcome");}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A7 </a:t>
            </a:r>
            <a:r>
              <a:rPr lang="en-US" dirty="0" err="1"/>
              <a:t>obj</a:t>
            </a:r>
            <a:r>
              <a:rPr lang="en-US" dirty="0"/>
              <a:t> = </a:t>
            </a:r>
            <a:r>
              <a:rPr lang="en-US" b="1" dirty="0"/>
              <a:t>new</a:t>
            </a:r>
            <a:r>
              <a:rPr lang="en-US" dirty="0"/>
              <a:t> A7();  </a:t>
            </a:r>
          </a:p>
          <a:p>
            <a:r>
              <a:rPr lang="en-US" dirty="0" err="1"/>
              <a:t>obj.print</a:t>
            </a:r>
            <a:r>
              <a:rPr lang="en-US" dirty="0"/>
              <a:t>();  </a:t>
            </a:r>
          </a:p>
          <a:p>
            <a:r>
              <a:rPr lang="en-US" dirty="0" err="1"/>
              <a:t>obj.show</a:t>
            </a:r>
            <a:r>
              <a:rPr lang="en-US" dirty="0"/>
              <a:t>();  </a:t>
            </a:r>
          </a:p>
          <a:p>
            <a:r>
              <a:rPr lang="en-US" dirty="0"/>
              <a:t> }  </a:t>
            </a:r>
          </a:p>
          <a:p>
            <a:r>
              <a:rPr lang="en-US" dirty="0"/>
              <a: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630362"/>
          </a:xfrm>
        </p:spPr>
        <p:txBody>
          <a:bodyPr>
            <a:normAutofit fontScale="90000"/>
          </a:bodyPr>
          <a:lstStyle/>
          <a:p>
            <a:r>
              <a:rPr lang="en-US" dirty="0"/>
              <a:t>Multiple inheritance is not supported through class in java but it is possible by interface, why?</a:t>
            </a:r>
          </a:p>
        </p:txBody>
      </p:sp>
      <p:sp>
        <p:nvSpPr>
          <p:cNvPr id="3" name="Content Placeholder 2"/>
          <p:cNvSpPr>
            <a:spLocks noGrp="1"/>
          </p:cNvSpPr>
          <p:nvPr>
            <p:ph sz="quarter" idx="1"/>
          </p:nvPr>
        </p:nvSpPr>
        <p:spPr>
          <a:xfrm>
            <a:off x="914400" y="1905000"/>
            <a:ext cx="7772400" cy="4800600"/>
          </a:xfrm>
        </p:spPr>
        <p:txBody>
          <a:bodyPr/>
          <a:lstStyle/>
          <a:p>
            <a:r>
              <a:rPr lang="en-US" dirty="0"/>
              <a:t>As we have explained in the inheritance chapter, multiple inheritance is not supported in case of class because of ambiguity. But it is supported in case of interface because there is no ambiguity as implementation is provided by the implementation class. </a:t>
            </a:r>
          </a:p>
          <a:p>
            <a:r>
              <a:rPr lang="en-US" dirty="0"/>
              <a:t>For example: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b="1" dirty="0"/>
              <a:t>interface</a:t>
            </a:r>
            <a:r>
              <a:rPr lang="en-US" dirty="0"/>
              <a:t> Printable{  </a:t>
            </a:r>
          </a:p>
          <a:p>
            <a:r>
              <a:rPr lang="en-US" b="1" dirty="0"/>
              <a:t>void</a:t>
            </a:r>
            <a:r>
              <a:rPr lang="en-US" dirty="0"/>
              <a:t> print();  </a:t>
            </a:r>
          </a:p>
          <a:p>
            <a:r>
              <a:rPr lang="en-US" dirty="0"/>
              <a:t>}  </a:t>
            </a:r>
          </a:p>
          <a:p>
            <a:r>
              <a:rPr lang="en-US" b="1" dirty="0"/>
              <a:t>interface</a:t>
            </a:r>
            <a:r>
              <a:rPr lang="en-US" dirty="0"/>
              <a:t> </a:t>
            </a:r>
            <a:r>
              <a:rPr lang="en-US" dirty="0" err="1"/>
              <a:t>Showable</a:t>
            </a:r>
            <a:r>
              <a:rPr lang="en-US" dirty="0"/>
              <a:t>{  </a:t>
            </a:r>
          </a:p>
          <a:p>
            <a:r>
              <a:rPr lang="en-US" b="1" dirty="0"/>
              <a:t>void</a:t>
            </a:r>
            <a:r>
              <a:rPr lang="en-US" dirty="0"/>
              <a:t> print();  </a:t>
            </a:r>
          </a:p>
          <a:p>
            <a:r>
              <a:rPr lang="en-US" dirty="0"/>
              <a:t>}  </a:t>
            </a:r>
          </a:p>
          <a:p>
            <a:r>
              <a:rPr lang="en-US" b="1" dirty="0"/>
              <a:t>class</a:t>
            </a:r>
            <a:r>
              <a:rPr lang="en-US" dirty="0"/>
              <a:t> TestTnterface3 </a:t>
            </a:r>
            <a:r>
              <a:rPr lang="en-US" b="1" dirty="0"/>
              <a:t>implements</a:t>
            </a:r>
            <a:r>
              <a:rPr lang="en-US" dirty="0"/>
              <a:t> Printable, </a:t>
            </a:r>
            <a:r>
              <a:rPr lang="en-US" dirty="0" err="1"/>
              <a:t>Showable</a:t>
            </a:r>
            <a:r>
              <a:rPr lang="en-US" dirty="0"/>
              <a:t>{  </a:t>
            </a:r>
          </a:p>
          <a:p>
            <a:r>
              <a:rPr lang="en-US" b="1" dirty="0"/>
              <a:t>public</a:t>
            </a:r>
            <a:r>
              <a:rPr lang="en-US" dirty="0"/>
              <a:t> </a:t>
            </a:r>
            <a:r>
              <a:rPr lang="en-US" b="1" dirty="0"/>
              <a:t>void</a:t>
            </a:r>
            <a:r>
              <a:rPr lang="en-US" dirty="0"/>
              <a:t> print(){</a:t>
            </a:r>
            <a:r>
              <a:rPr lang="en-US" dirty="0" err="1"/>
              <a:t>System.out.println</a:t>
            </a:r>
            <a:r>
              <a:rPr lang="en-US" dirty="0"/>
              <a:t>("Hello");}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TestTnterface1 </a:t>
            </a:r>
            <a:r>
              <a:rPr lang="en-US" dirty="0" err="1"/>
              <a:t>obj</a:t>
            </a:r>
            <a:r>
              <a:rPr lang="en-US" dirty="0"/>
              <a:t> = </a:t>
            </a:r>
            <a:r>
              <a:rPr lang="en-US" b="1" dirty="0"/>
              <a:t>new</a:t>
            </a:r>
            <a:r>
              <a:rPr lang="en-US" dirty="0"/>
              <a:t> TestTnterface1();  </a:t>
            </a:r>
          </a:p>
          <a:p>
            <a:r>
              <a:rPr lang="en-US" dirty="0" err="1"/>
              <a:t>obj.print</a:t>
            </a:r>
            <a:r>
              <a:rPr lang="en-US" dirty="0"/>
              <a:t>();  </a:t>
            </a:r>
          </a:p>
          <a:p>
            <a:r>
              <a:rPr lang="en-US" dirty="0"/>
              <a:t> }  }  </a:t>
            </a:r>
          </a:p>
          <a:p>
            <a:pPr algn="just">
              <a:buNone/>
            </a:pPr>
            <a:r>
              <a:rPr lang="en-US" dirty="0"/>
              <a:t>As you can see in the above example, Printable and </a:t>
            </a:r>
            <a:r>
              <a:rPr lang="en-US" dirty="0" err="1"/>
              <a:t>Showable</a:t>
            </a:r>
            <a:r>
              <a:rPr lang="en-US" dirty="0"/>
              <a:t> interface have same methods but its implementation is provided by class TestTnterface1, so there is no ambiguity.</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 inheritance</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A class implements interface but one interface extends another interface .</a:t>
            </a:r>
          </a:p>
          <a:p>
            <a:pPr lvl="1"/>
            <a:r>
              <a:rPr lang="en-US" b="1" dirty="0"/>
              <a:t>interface</a:t>
            </a:r>
            <a:r>
              <a:rPr lang="en-US" dirty="0"/>
              <a:t> Printable{  </a:t>
            </a:r>
          </a:p>
          <a:p>
            <a:pPr lvl="1"/>
            <a:r>
              <a:rPr lang="en-US" b="1" dirty="0"/>
              <a:t>void</a:t>
            </a:r>
            <a:r>
              <a:rPr lang="en-US" dirty="0"/>
              <a:t> print();  </a:t>
            </a:r>
          </a:p>
          <a:p>
            <a:pPr lvl="1"/>
            <a:r>
              <a:rPr lang="en-US" dirty="0"/>
              <a:t>}  </a:t>
            </a:r>
          </a:p>
          <a:p>
            <a:pPr lvl="1"/>
            <a:r>
              <a:rPr lang="en-US" b="1" dirty="0"/>
              <a:t>interface</a:t>
            </a:r>
            <a:r>
              <a:rPr lang="en-US" dirty="0"/>
              <a:t> </a:t>
            </a:r>
            <a:r>
              <a:rPr lang="en-US" dirty="0" err="1"/>
              <a:t>Showable</a:t>
            </a:r>
            <a:r>
              <a:rPr lang="en-US" dirty="0"/>
              <a:t> </a:t>
            </a:r>
            <a:r>
              <a:rPr lang="en-US" b="1" dirty="0"/>
              <a:t>extends</a:t>
            </a:r>
            <a:r>
              <a:rPr lang="en-US" dirty="0"/>
              <a:t> Printable{  </a:t>
            </a:r>
          </a:p>
          <a:p>
            <a:pPr lvl="1"/>
            <a:r>
              <a:rPr lang="en-US" b="1" dirty="0"/>
              <a:t>void</a:t>
            </a:r>
            <a:r>
              <a:rPr lang="en-US" dirty="0"/>
              <a:t> show();  </a:t>
            </a:r>
          </a:p>
          <a:p>
            <a:pPr lvl="1"/>
            <a:r>
              <a:rPr lang="en-US" dirty="0"/>
              <a:t>}  </a:t>
            </a:r>
          </a:p>
          <a:p>
            <a:pPr lvl="1"/>
            <a:r>
              <a:rPr lang="en-US" b="1" dirty="0"/>
              <a:t>class</a:t>
            </a:r>
            <a:r>
              <a:rPr lang="en-US" dirty="0"/>
              <a:t> TestInterface4 </a:t>
            </a:r>
            <a:r>
              <a:rPr lang="en-US" b="1" dirty="0"/>
              <a:t>implements</a:t>
            </a:r>
            <a:r>
              <a:rPr lang="en-US" dirty="0"/>
              <a:t> </a:t>
            </a:r>
            <a:r>
              <a:rPr lang="en-US" dirty="0" err="1"/>
              <a:t>Showable</a:t>
            </a:r>
            <a:r>
              <a:rPr lang="en-US" dirty="0"/>
              <a:t>{  </a:t>
            </a:r>
          </a:p>
          <a:p>
            <a:pPr lvl="1"/>
            <a:r>
              <a:rPr lang="en-US" b="1" dirty="0"/>
              <a:t>public</a:t>
            </a:r>
            <a:r>
              <a:rPr lang="en-US" dirty="0"/>
              <a:t> </a:t>
            </a:r>
            <a:r>
              <a:rPr lang="en-US" b="1" dirty="0"/>
              <a:t>void</a:t>
            </a:r>
            <a:r>
              <a:rPr lang="en-US" dirty="0"/>
              <a:t> print(){</a:t>
            </a:r>
            <a:r>
              <a:rPr lang="en-US" dirty="0" err="1"/>
              <a:t>System.out.println</a:t>
            </a:r>
            <a:r>
              <a:rPr lang="en-US" dirty="0"/>
              <a:t>("Hello");}  </a:t>
            </a:r>
          </a:p>
          <a:p>
            <a:pPr lvl="1"/>
            <a:r>
              <a:rPr lang="en-US" b="1" dirty="0"/>
              <a:t>public</a:t>
            </a:r>
            <a:r>
              <a:rPr lang="en-US" dirty="0"/>
              <a:t> </a:t>
            </a:r>
            <a:r>
              <a:rPr lang="en-US" b="1" dirty="0"/>
              <a:t>void</a:t>
            </a:r>
            <a:r>
              <a:rPr lang="en-US" dirty="0"/>
              <a:t> show(){</a:t>
            </a:r>
            <a:r>
              <a:rPr lang="en-US" dirty="0" err="1"/>
              <a:t>System.out.println</a:t>
            </a:r>
            <a:r>
              <a:rPr lang="en-US" dirty="0"/>
              <a:t>("Welcome");}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TestInterface4 </a:t>
            </a:r>
            <a:r>
              <a:rPr lang="en-US" dirty="0" err="1"/>
              <a:t>obj</a:t>
            </a:r>
            <a:r>
              <a:rPr lang="en-US" dirty="0"/>
              <a:t> = </a:t>
            </a:r>
            <a:r>
              <a:rPr lang="en-US" b="1" dirty="0"/>
              <a:t>new</a:t>
            </a:r>
            <a:r>
              <a:rPr lang="en-US" dirty="0"/>
              <a:t> TestInterface4();  </a:t>
            </a:r>
          </a:p>
          <a:p>
            <a:pPr lvl="1"/>
            <a:r>
              <a:rPr lang="en-US" dirty="0" err="1"/>
              <a:t>obj.print</a:t>
            </a:r>
            <a:r>
              <a:rPr lang="en-US" dirty="0"/>
              <a:t>();  </a:t>
            </a:r>
          </a:p>
          <a:p>
            <a:pPr lvl="1"/>
            <a:r>
              <a:rPr lang="en-US" dirty="0" err="1"/>
              <a:t>obj.show</a:t>
            </a:r>
            <a:r>
              <a:rPr lang="en-US" dirty="0"/>
              <a:t>();  </a:t>
            </a:r>
          </a:p>
          <a:p>
            <a:pPr lvl="1"/>
            <a:r>
              <a:rPr lang="en-US" dirty="0"/>
              <a:t> }  }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Default Method in Interface</a:t>
            </a:r>
            <a:br>
              <a:rPr lang="en-US" dirty="0"/>
            </a:br>
            <a:endParaRPr lang="en-US" dirty="0"/>
          </a:p>
        </p:txBody>
      </p:sp>
      <p:sp>
        <p:nvSpPr>
          <p:cNvPr id="3" name="Content Placeholder 2"/>
          <p:cNvSpPr>
            <a:spLocks noGrp="1"/>
          </p:cNvSpPr>
          <p:nvPr>
            <p:ph sz="quarter" idx="1"/>
          </p:nvPr>
        </p:nvSpPr>
        <p:spPr>
          <a:xfrm>
            <a:off x="914400" y="1447800"/>
            <a:ext cx="7772400" cy="5410200"/>
          </a:xfrm>
        </p:spPr>
        <p:txBody>
          <a:bodyPr>
            <a:normAutofit fontScale="92500" lnSpcReduction="10000"/>
          </a:bodyPr>
          <a:lstStyle/>
          <a:p>
            <a:r>
              <a:rPr lang="en-US" dirty="0"/>
              <a:t>We can have method body in interface. But we need to make it default method. Let's see an example:</a:t>
            </a:r>
          </a:p>
          <a:p>
            <a:pPr lvl="1"/>
            <a:r>
              <a:rPr lang="en-US" b="1" dirty="0"/>
              <a:t>interface</a:t>
            </a:r>
            <a:r>
              <a:rPr lang="en-US" dirty="0"/>
              <a:t> </a:t>
            </a:r>
            <a:r>
              <a:rPr lang="en-US" dirty="0" err="1"/>
              <a:t>Drawable</a:t>
            </a:r>
            <a:r>
              <a:rPr lang="en-US" dirty="0"/>
              <a:t>{  </a:t>
            </a:r>
          </a:p>
          <a:p>
            <a:pPr lvl="1"/>
            <a:r>
              <a:rPr lang="en-US" b="1" dirty="0"/>
              <a:t>void</a:t>
            </a:r>
            <a:r>
              <a:rPr lang="en-US" dirty="0"/>
              <a:t> draw();  </a:t>
            </a:r>
          </a:p>
          <a:p>
            <a:pPr lvl="1"/>
            <a:r>
              <a:rPr lang="en-US" b="1" dirty="0"/>
              <a:t>default</a:t>
            </a:r>
            <a:r>
              <a:rPr lang="en-US" dirty="0"/>
              <a:t> </a:t>
            </a:r>
            <a:r>
              <a:rPr lang="en-US" b="1" dirty="0"/>
              <a:t>void</a:t>
            </a:r>
            <a:r>
              <a:rPr lang="en-US" dirty="0"/>
              <a:t> </a:t>
            </a:r>
            <a:r>
              <a:rPr lang="en-US" dirty="0" err="1"/>
              <a:t>msg</a:t>
            </a:r>
            <a:r>
              <a:rPr lang="en-US" dirty="0"/>
              <a:t>(){</a:t>
            </a:r>
            <a:r>
              <a:rPr lang="en-US" dirty="0" err="1"/>
              <a:t>System.out.println</a:t>
            </a:r>
            <a:r>
              <a:rPr lang="en-US" dirty="0"/>
              <a:t>("default method");}  </a:t>
            </a:r>
          </a:p>
          <a:p>
            <a:pPr lvl="1"/>
            <a:r>
              <a:rPr lang="en-US" dirty="0"/>
              <a:t>}  </a:t>
            </a:r>
          </a:p>
          <a:p>
            <a:pPr lvl="1"/>
            <a:r>
              <a:rPr lang="en-US" b="1" dirty="0"/>
              <a:t>class</a:t>
            </a:r>
            <a:r>
              <a:rPr lang="en-US" dirty="0"/>
              <a:t> Rectangle </a:t>
            </a:r>
            <a:r>
              <a:rPr lang="en-US" b="1" dirty="0"/>
              <a:t>implements</a:t>
            </a:r>
            <a:r>
              <a:rPr lang="en-US" dirty="0"/>
              <a:t> </a:t>
            </a:r>
            <a:r>
              <a:rPr lang="en-US" dirty="0" err="1"/>
              <a:t>Drawable</a:t>
            </a:r>
            <a:r>
              <a:rPr lang="en-US" dirty="0"/>
              <a:t>{  </a:t>
            </a:r>
          </a:p>
          <a:p>
            <a:pPr lvl="1"/>
            <a:r>
              <a:rPr lang="en-US" b="1" dirty="0"/>
              <a:t>public</a:t>
            </a:r>
            <a:r>
              <a:rPr lang="en-US" dirty="0"/>
              <a:t> </a:t>
            </a:r>
            <a:r>
              <a:rPr lang="en-US" b="1" dirty="0"/>
              <a:t>void</a:t>
            </a:r>
            <a:r>
              <a:rPr lang="en-US" dirty="0"/>
              <a:t> draw(){</a:t>
            </a:r>
            <a:r>
              <a:rPr lang="en-US" dirty="0" err="1"/>
              <a:t>System.out.println</a:t>
            </a:r>
            <a:r>
              <a:rPr lang="en-US" dirty="0"/>
              <a:t>("drawing rectangle");}  </a:t>
            </a:r>
          </a:p>
          <a:p>
            <a:pPr lvl="1"/>
            <a:r>
              <a:rPr lang="en-US" dirty="0"/>
              <a:t>}  </a:t>
            </a:r>
          </a:p>
          <a:p>
            <a:pPr lvl="1"/>
            <a:r>
              <a:rPr lang="en-US" b="1" dirty="0"/>
              <a:t>class</a:t>
            </a:r>
            <a:r>
              <a:rPr lang="en-US" dirty="0"/>
              <a:t> </a:t>
            </a:r>
            <a:r>
              <a:rPr lang="en-US" dirty="0" err="1"/>
              <a:t>TestInterfaceDefault</a:t>
            </a:r>
            <a:r>
              <a:rPr lang="en-US" dirty="0"/>
              <a:t>{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err="1"/>
              <a:t>Drawable</a:t>
            </a:r>
            <a:r>
              <a:rPr lang="en-US" dirty="0"/>
              <a:t> d=</a:t>
            </a:r>
            <a:r>
              <a:rPr lang="en-US" b="1" dirty="0"/>
              <a:t>new</a:t>
            </a:r>
            <a:r>
              <a:rPr lang="en-US" dirty="0"/>
              <a:t> Rectangle();  </a:t>
            </a:r>
          </a:p>
          <a:p>
            <a:pPr lvl="1"/>
            <a:r>
              <a:rPr lang="en-US" dirty="0" err="1"/>
              <a:t>d.draw</a:t>
            </a:r>
            <a:r>
              <a:rPr lang="en-US" dirty="0"/>
              <a:t>();  </a:t>
            </a:r>
          </a:p>
          <a:p>
            <a:pPr lvl="1"/>
            <a:r>
              <a:rPr lang="en-US" dirty="0"/>
              <a:t>d.msg();  </a:t>
            </a:r>
          </a:p>
          <a:p>
            <a:pPr lvl="1"/>
            <a:r>
              <a:rPr lang="en-US" dirty="0"/>
              <a:t>}}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Static Method in Interface</a:t>
            </a:r>
            <a:br>
              <a:rPr lang="en-US"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We can have static method in interface. Let's see an example:</a:t>
            </a:r>
          </a:p>
          <a:p>
            <a:r>
              <a:rPr lang="en-US" b="1" dirty="0"/>
              <a:t>interface</a:t>
            </a:r>
            <a:r>
              <a:rPr lang="en-US" dirty="0"/>
              <a:t> </a:t>
            </a:r>
            <a:r>
              <a:rPr lang="en-US" dirty="0" err="1"/>
              <a:t>Drawable</a:t>
            </a:r>
            <a:r>
              <a:rPr lang="en-US" dirty="0"/>
              <a:t>{  </a:t>
            </a:r>
          </a:p>
          <a:p>
            <a:r>
              <a:rPr lang="en-US" b="1" dirty="0"/>
              <a:t>void</a:t>
            </a:r>
            <a:r>
              <a:rPr lang="en-US" dirty="0"/>
              <a:t> draw();  </a:t>
            </a:r>
          </a:p>
          <a:p>
            <a:r>
              <a:rPr lang="en-US" b="1" dirty="0"/>
              <a:t>static</a:t>
            </a:r>
            <a:r>
              <a:rPr lang="en-US" dirty="0"/>
              <a:t> </a:t>
            </a:r>
            <a:r>
              <a:rPr lang="en-US" b="1" dirty="0" err="1"/>
              <a:t>int</a:t>
            </a:r>
            <a:r>
              <a:rPr lang="en-US" dirty="0"/>
              <a:t> cube(</a:t>
            </a:r>
            <a:r>
              <a:rPr lang="en-US" b="1" dirty="0" err="1"/>
              <a:t>int</a:t>
            </a:r>
            <a:r>
              <a:rPr lang="en-US" dirty="0"/>
              <a:t> x){</a:t>
            </a:r>
            <a:r>
              <a:rPr lang="en-US" b="1" dirty="0"/>
              <a:t>return</a:t>
            </a:r>
            <a:r>
              <a:rPr lang="en-US" dirty="0"/>
              <a:t> x*x*x;}  </a:t>
            </a:r>
          </a:p>
          <a:p>
            <a:r>
              <a:rPr lang="en-US" dirty="0"/>
              <a:t>}  </a:t>
            </a:r>
          </a:p>
          <a:p>
            <a:r>
              <a:rPr lang="en-US" b="1" dirty="0"/>
              <a:t>class</a:t>
            </a:r>
            <a:r>
              <a:rPr lang="en-US" dirty="0"/>
              <a:t> Rectangle </a:t>
            </a:r>
            <a:r>
              <a:rPr lang="en-US" b="1" dirty="0"/>
              <a:t>implements</a:t>
            </a:r>
            <a:r>
              <a:rPr lang="en-US" dirty="0"/>
              <a:t> </a:t>
            </a:r>
            <a:r>
              <a:rPr lang="en-US" dirty="0" err="1"/>
              <a:t>Drawable</a:t>
            </a:r>
            <a:r>
              <a:rPr lang="en-US" dirty="0"/>
              <a:t>{  </a:t>
            </a:r>
          </a:p>
          <a:p>
            <a:r>
              <a:rPr lang="en-US" b="1" dirty="0"/>
              <a:t>public</a:t>
            </a:r>
            <a:r>
              <a:rPr lang="en-US" dirty="0"/>
              <a:t> </a:t>
            </a:r>
            <a:r>
              <a:rPr lang="en-US" b="1" dirty="0"/>
              <a:t>void</a:t>
            </a:r>
            <a:r>
              <a:rPr lang="en-US" dirty="0"/>
              <a:t> draw(){</a:t>
            </a:r>
            <a:r>
              <a:rPr lang="en-US" dirty="0" err="1"/>
              <a:t>System.out.println</a:t>
            </a:r>
            <a:r>
              <a:rPr lang="en-US" dirty="0"/>
              <a:t>("drawing rectangle");}  </a:t>
            </a:r>
          </a:p>
          <a:p>
            <a:r>
              <a:rPr lang="en-US" dirty="0"/>
              <a:t>}  </a:t>
            </a:r>
          </a:p>
          <a:p>
            <a:r>
              <a:rPr lang="en-US" b="1" dirty="0"/>
              <a:t>class</a:t>
            </a:r>
            <a:r>
              <a:rPr lang="en-US" dirty="0"/>
              <a:t> </a:t>
            </a:r>
            <a:r>
              <a:rPr lang="en-US" dirty="0" err="1"/>
              <a:t>TestInterfaceStatic</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Drawable</a:t>
            </a:r>
            <a:r>
              <a:rPr lang="en-US" dirty="0"/>
              <a:t> d=</a:t>
            </a:r>
            <a:r>
              <a:rPr lang="en-US" b="1" dirty="0"/>
              <a:t>new</a:t>
            </a:r>
            <a:r>
              <a:rPr lang="en-US" dirty="0"/>
              <a:t> Rectangle();  </a:t>
            </a:r>
          </a:p>
          <a:p>
            <a:r>
              <a:rPr lang="en-US" dirty="0" err="1"/>
              <a:t>d.draw</a:t>
            </a:r>
            <a:r>
              <a:rPr lang="en-US" dirty="0"/>
              <a:t>();  </a:t>
            </a:r>
          </a:p>
          <a:p>
            <a:r>
              <a:rPr lang="en-US" dirty="0" err="1"/>
              <a:t>System.out.println</a:t>
            </a:r>
            <a:r>
              <a:rPr lang="en-US" dirty="0"/>
              <a:t>(</a:t>
            </a:r>
            <a:r>
              <a:rPr lang="en-US" dirty="0" err="1"/>
              <a:t>Drawable.cube</a:t>
            </a:r>
            <a:r>
              <a:rPr lang="en-US" dirty="0"/>
              <a:t>(3));  </a:t>
            </a:r>
          </a:p>
          <a:p>
            <a:r>
              <a:rPr lang="en-US"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dirty="0"/>
              <a:t>An </a:t>
            </a:r>
            <a:r>
              <a:rPr lang="en-US" b="1" dirty="0"/>
              <a:t>interface in java</a:t>
            </a:r>
            <a:r>
              <a:rPr lang="en-US" dirty="0"/>
              <a:t> is a blueprint of a class. It has static constants and abstract methods.</a:t>
            </a:r>
          </a:p>
          <a:p>
            <a:r>
              <a:rPr lang="en-US" dirty="0"/>
              <a:t>The interface in java is </a:t>
            </a:r>
            <a:r>
              <a:rPr lang="en-US" b="1" dirty="0"/>
              <a:t>a mechanism to achieve abstraction</a:t>
            </a:r>
            <a:r>
              <a:rPr lang="en-US" dirty="0"/>
              <a:t>. There can be only abstract methods in the java interface not method body. It is used to achieve abstraction and multiple inheritance in Java.</a:t>
            </a:r>
          </a:p>
          <a:p>
            <a:r>
              <a:rPr lang="en-US" dirty="0"/>
              <a:t>Java Interface also </a:t>
            </a:r>
            <a:r>
              <a:rPr lang="en-US" b="1" dirty="0"/>
              <a:t>represents IS-A relationship</a:t>
            </a:r>
            <a:r>
              <a:rPr lang="en-US" dirty="0"/>
              <a:t>.</a:t>
            </a:r>
          </a:p>
          <a:p>
            <a:r>
              <a:rPr lang="en-US" dirty="0"/>
              <a:t>It cannot be instantiated just like abstract class.</a:t>
            </a:r>
          </a:p>
          <a:p>
            <a:r>
              <a:rPr lang="en-US" dirty="0"/>
              <a:t>Using the keyword interface, you can fully abstract a class’ interface from its implementation.</a:t>
            </a:r>
          </a:p>
          <a:p>
            <a:r>
              <a:rPr lang="en-US" dirty="0"/>
              <a:t>That is, using interface, you can specify what a class must do, but not how it does it.</a:t>
            </a:r>
          </a:p>
          <a:p>
            <a:r>
              <a:rPr lang="en-US" dirty="0"/>
              <a:t> Interfaces are syntactically similar to classes, but they lack instance variables, and their methods are declared without any body.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Interface in Java</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An interface i.e. declared within another interface or class is known as nested interface. The nested interfaces are used to group related interfaces so that they can be easy to maintain. The nested interface must be referred by the outer interface or class. It can't be accessed directly.</a:t>
            </a:r>
          </a:p>
          <a:p>
            <a:r>
              <a:rPr lang="en-US" dirty="0"/>
              <a:t>Points to remember for nested interfaces</a:t>
            </a:r>
          </a:p>
          <a:p>
            <a:pPr lvl="1"/>
            <a:r>
              <a:rPr lang="en-US" dirty="0"/>
              <a:t>There are given some points that should be remembered by the java programmer.</a:t>
            </a:r>
          </a:p>
          <a:p>
            <a:pPr lvl="1"/>
            <a:r>
              <a:rPr lang="en-US" dirty="0"/>
              <a:t>Nested interface must be public if it is declared inside the interface but it can have any access modifier if declared within the class.</a:t>
            </a:r>
          </a:p>
          <a:p>
            <a:pPr lvl="1"/>
            <a:r>
              <a:rPr lang="en-US" dirty="0"/>
              <a:t>Nested interfaces are declared static </a:t>
            </a:r>
            <a:r>
              <a:rPr lang="en-US" dirty="0" err="1"/>
              <a:t>implicitely</a:t>
            </a:r>
            <a:r>
              <a:rPr lang="en-US" dirty="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92500" lnSpcReduction="10000"/>
          </a:bodyPr>
          <a:lstStyle/>
          <a:p>
            <a:r>
              <a:rPr lang="en-US" dirty="0"/>
              <a:t>Syntax of nested interface which is declared within the interface</a:t>
            </a:r>
          </a:p>
          <a:p>
            <a:pPr lvl="1"/>
            <a:r>
              <a:rPr lang="en-US" b="1" dirty="0"/>
              <a:t>interface</a:t>
            </a:r>
            <a:r>
              <a:rPr lang="en-US" dirty="0"/>
              <a:t> </a:t>
            </a:r>
            <a:r>
              <a:rPr lang="en-US" dirty="0" err="1"/>
              <a:t>interface_name</a:t>
            </a:r>
            <a:r>
              <a:rPr lang="en-US" dirty="0"/>
              <a:t>{  </a:t>
            </a:r>
          </a:p>
          <a:p>
            <a:pPr lvl="1"/>
            <a:r>
              <a:rPr lang="en-US" dirty="0"/>
              <a:t> ...  </a:t>
            </a:r>
          </a:p>
          <a:p>
            <a:pPr lvl="1"/>
            <a:r>
              <a:rPr lang="en-US" dirty="0"/>
              <a:t> </a:t>
            </a:r>
            <a:r>
              <a:rPr lang="en-US" b="1" dirty="0"/>
              <a:t>interface</a:t>
            </a:r>
            <a:r>
              <a:rPr lang="en-US" dirty="0"/>
              <a:t> </a:t>
            </a:r>
            <a:r>
              <a:rPr lang="en-US" dirty="0" err="1"/>
              <a:t>nested_interface_name</a:t>
            </a:r>
            <a:r>
              <a:rPr lang="en-US" dirty="0"/>
              <a:t>{  </a:t>
            </a:r>
          </a:p>
          <a:p>
            <a:pPr lvl="1"/>
            <a:r>
              <a:rPr lang="en-US" dirty="0"/>
              <a:t>  ...  </a:t>
            </a:r>
          </a:p>
          <a:p>
            <a:pPr lvl="1"/>
            <a:r>
              <a:rPr lang="en-US" dirty="0"/>
              <a:t> }  </a:t>
            </a:r>
          </a:p>
          <a:p>
            <a:pPr lvl="1"/>
            <a:r>
              <a:rPr lang="en-US" dirty="0"/>
              <a:t>}   </a:t>
            </a:r>
          </a:p>
          <a:p>
            <a:r>
              <a:rPr lang="en-US" dirty="0"/>
              <a:t>Syntax of nested interface which is declared within the class</a:t>
            </a:r>
          </a:p>
          <a:p>
            <a:pPr lvl="1"/>
            <a:r>
              <a:rPr lang="en-US" b="1" dirty="0"/>
              <a:t>class</a:t>
            </a:r>
            <a:r>
              <a:rPr lang="en-US" dirty="0"/>
              <a:t> </a:t>
            </a:r>
            <a:r>
              <a:rPr lang="en-US" dirty="0" err="1"/>
              <a:t>class_name</a:t>
            </a:r>
            <a:r>
              <a:rPr lang="en-US" dirty="0"/>
              <a:t>{  </a:t>
            </a:r>
          </a:p>
          <a:p>
            <a:pPr lvl="1"/>
            <a:r>
              <a:rPr lang="en-US" dirty="0"/>
              <a:t> ...  </a:t>
            </a:r>
          </a:p>
          <a:p>
            <a:pPr lvl="1"/>
            <a:r>
              <a:rPr lang="en-US" dirty="0"/>
              <a:t> </a:t>
            </a:r>
            <a:r>
              <a:rPr lang="en-US" b="1" dirty="0"/>
              <a:t>interface</a:t>
            </a:r>
            <a:r>
              <a:rPr lang="en-US" dirty="0"/>
              <a:t> </a:t>
            </a:r>
            <a:r>
              <a:rPr lang="en-US" dirty="0" err="1"/>
              <a:t>nested_interface_name</a:t>
            </a:r>
            <a:r>
              <a:rPr lang="en-US" dirty="0"/>
              <a:t>{  </a:t>
            </a:r>
          </a:p>
          <a:p>
            <a:pPr lvl="1"/>
            <a:r>
              <a:rPr lang="en-US" dirty="0"/>
              <a:t>  ...  </a:t>
            </a:r>
          </a:p>
          <a:p>
            <a:pPr lvl="1"/>
            <a:r>
              <a:rPr lang="en-US" dirty="0"/>
              <a:t> }  </a:t>
            </a:r>
          </a:p>
          <a:p>
            <a:pPr lvl="1"/>
            <a:r>
              <a:rPr lang="en-US"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92500" lnSpcReduction="20000"/>
          </a:bodyPr>
          <a:lstStyle/>
          <a:p>
            <a:r>
              <a:rPr lang="en-US" dirty="0"/>
              <a:t>Example of nested interface which is declared within the interface</a:t>
            </a:r>
          </a:p>
          <a:p>
            <a:r>
              <a:rPr lang="en-US" dirty="0"/>
              <a:t>In this example, we are going to learn how to declare the nested interface and how we can access it.</a:t>
            </a:r>
          </a:p>
          <a:p>
            <a:pPr lvl="1"/>
            <a:r>
              <a:rPr lang="en-US" b="1" dirty="0"/>
              <a:t>interface</a:t>
            </a:r>
            <a:r>
              <a:rPr lang="en-US" dirty="0"/>
              <a:t> </a:t>
            </a:r>
            <a:r>
              <a:rPr lang="en-US" dirty="0" err="1"/>
              <a:t>Showable</a:t>
            </a:r>
            <a:r>
              <a:rPr lang="en-US" dirty="0"/>
              <a:t>{  </a:t>
            </a:r>
          </a:p>
          <a:p>
            <a:pPr lvl="1"/>
            <a:r>
              <a:rPr lang="en-US" dirty="0"/>
              <a:t>  </a:t>
            </a:r>
            <a:r>
              <a:rPr lang="en-US" b="1" dirty="0"/>
              <a:t>void</a:t>
            </a:r>
            <a:r>
              <a:rPr lang="en-US" dirty="0"/>
              <a:t> show();  </a:t>
            </a:r>
          </a:p>
          <a:p>
            <a:pPr lvl="1"/>
            <a:r>
              <a:rPr lang="en-US" dirty="0"/>
              <a:t>  </a:t>
            </a:r>
            <a:r>
              <a:rPr lang="en-US" b="1" dirty="0"/>
              <a:t>interface</a:t>
            </a:r>
            <a:r>
              <a:rPr lang="en-US" dirty="0"/>
              <a:t> Message{  </a:t>
            </a:r>
          </a:p>
          <a:p>
            <a:pPr lvl="1"/>
            <a:r>
              <a:rPr lang="en-US" dirty="0"/>
              <a:t>   </a:t>
            </a:r>
            <a:r>
              <a:rPr lang="en-US" b="1" dirty="0"/>
              <a:t>void</a:t>
            </a:r>
            <a:r>
              <a:rPr lang="en-US" dirty="0"/>
              <a:t> </a:t>
            </a:r>
            <a:r>
              <a:rPr lang="en-US" dirty="0" err="1"/>
              <a:t>msg</a:t>
            </a:r>
            <a:r>
              <a:rPr lang="en-US" dirty="0"/>
              <a:t>();  </a:t>
            </a:r>
          </a:p>
          <a:p>
            <a:pPr lvl="1"/>
            <a:r>
              <a:rPr lang="en-US" dirty="0"/>
              <a:t>  }  }  </a:t>
            </a:r>
          </a:p>
          <a:p>
            <a:pPr lvl="1"/>
            <a:r>
              <a:rPr lang="en-US" b="1" dirty="0"/>
              <a:t>class</a:t>
            </a:r>
            <a:r>
              <a:rPr lang="en-US" dirty="0"/>
              <a:t> TestNestedInterface1 </a:t>
            </a:r>
            <a:r>
              <a:rPr lang="en-US" b="1" dirty="0"/>
              <a:t>implements</a:t>
            </a:r>
            <a:r>
              <a:rPr lang="en-US" dirty="0"/>
              <a:t> </a:t>
            </a:r>
            <a:r>
              <a:rPr lang="en-US" dirty="0" err="1"/>
              <a:t>Showable.Message</a:t>
            </a:r>
            <a:r>
              <a:rPr lang="en-US" dirty="0"/>
              <a:t>{  </a:t>
            </a:r>
          </a:p>
          <a:p>
            <a:pPr lvl="1"/>
            <a:r>
              <a:rPr lang="en-US" dirty="0"/>
              <a:t> </a:t>
            </a:r>
            <a:r>
              <a:rPr lang="en-US" b="1" dirty="0"/>
              <a:t>public</a:t>
            </a:r>
            <a:r>
              <a:rPr lang="en-US" dirty="0"/>
              <a:t> </a:t>
            </a:r>
            <a:r>
              <a:rPr lang="en-US" b="1" dirty="0"/>
              <a:t>void</a:t>
            </a:r>
            <a:r>
              <a:rPr lang="en-US" dirty="0"/>
              <a:t> </a:t>
            </a:r>
            <a:r>
              <a:rPr lang="en-US" dirty="0" err="1"/>
              <a:t>msg</a:t>
            </a:r>
            <a:r>
              <a:rPr lang="en-US" dirty="0"/>
              <a:t>(){</a:t>
            </a:r>
            <a:r>
              <a:rPr lang="en-US" dirty="0" err="1"/>
              <a:t>System.out.println</a:t>
            </a:r>
            <a:r>
              <a:rPr lang="en-US" dirty="0"/>
              <a:t>("Hello nested interface");}  </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dirty="0" err="1"/>
              <a:t>Showable.Message</a:t>
            </a:r>
            <a:r>
              <a:rPr lang="en-US" dirty="0"/>
              <a:t> message=</a:t>
            </a:r>
            <a:r>
              <a:rPr lang="en-US" b="1" dirty="0"/>
              <a:t>new</a:t>
            </a:r>
            <a:r>
              <a:rPr lang="en-US" dirty="0"/>
              <a:t> TestNestedInterface1();//</a:t>
            </a:r>
            <a:r>
              <a:rPr lang="en-US" dirty="0" err="1"/>
              <a:t>upcasting</a:t>
            </a:r>
            <a:r>
              <a:rPr lang="en-US" dirty="0"/>
              <a:t> here  </a:t>
            </a:r>
          </a:p>
          <a:p>
            <a:pPr lvl="1"/>
            <a:r>
              <a:rPr lang="en-US" dirty="0"/>
              <a:t>  message.msg();  </a:t>
            </a:r>
          </a:p>
          <a:p>
            <a:pPr lvl="1"/>
            <a:r>
              <a:rPr lang="en-US" dirty="0"/>
              <a:t> }  }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As you can see in the above example, we are </a:t>
            </a:r>
            <a:r>
              <a:rPr lang="en-US" dirty="0" err="1"/>
              <a:t>acessing</a:t>
            </a:r>
            <a:r>
              <a:rPr lang="en-US" dirty="0"/>
              <a:t> the Message interface by its outer interface </a:t>
            </a:r>
            <a:r>
              <a:rPr lang="en-US" dirty="0" err="1"/>
              <a:t>Showable</a:t>
            </a:r>
            <a:r>
              <a:rPr lang="en-US" dirty="0"/>
              <a:t> because it cannot be accessed directly. It is just like </a:t>
            </a:r>
            <a:r>
              <a:rPr lang="en-US" dirty="0" err="1"/>
              <a:t>almirah</a:t>
            </a:r>
            <a:r>
              <a:rPr lang="en-US" dirty="0"/>
              <a:t> inside the room, we cannot access the </a:t>
            </a:r>
            <a:r>
              <a:rPr lang="en-US" dirty="0" err="1"/>
              <a:t>almirah</a:t>
            </a:r>
            <a:r>
              <a:rPr lang="en-US" dirty="0"/>
              <a:t> directly because we must enter the room first. In collection </a:t>
            </a:r>
            <a:r>
              <a:rPr lang="en-US" dirty="0" err="1"/>
              <a:t>frameword</a:t>
            </a:r>
            <a:r>
              <a:rPr lang="en-US" dirty="0"/>
              <a:t>, sun </a:t>
            </a:r>
            <a:r>
              <a:rPr lang="en-US" dirty="0" err="1"/>
              <a:t>microsystem</a:t>
            </a:r>
            <a:r>
              <a:rPr lang="en-US" dirty="0"/>
              <a:t> has provided a nested interface Entry. Entry is the </a:t>
            </a:r>
            <a:r>
              <a:rPr lang="en-US" dirty="0" err="1"/>
              <a:t>subinterface</a:t>
            </a:r>
            <a:r>
              <a:rPr lang="en-US" dirty="0"/>
              <a:t> of Map i.e. accessed by </a:t>
            </a:r>
            <a:r>
              <a:rPr lang="en-US" dirty="0" err="1"/>
              <a:t>Map.Entry</a:t>
            </a:r>
            <a:r>
              <a:rPr lang="en-US"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257800"/>
          </a:xfrm>
        </p:spPr>
        <p:txBody>
          <a:bodyPr>
            <a:normAutofit fontScale="92500" lnSpcReduction="20000"/>
          </a:bodyPr>
          <a:lstStyle/>
          <a:p>
            <a:r>
              <a:rPr lang="en-US" dirty="0"/>
              <a:t>Example of nested interface which is declared within the class</a:t>
            </a:r>
          </a:p>
          <a:p>
            <a:r>
              <a:rPr lang="en-US" dirty="0"/>
              <a:t>Let's see how can we define an interface inside the class and how can we access it.</a:t>
            </a:r>
          </a:p>
          <a:p>
            <a:pPr lvl="1"/>
            <a:r>
              <a:rPr lang="en-US" b="1" dirty="0"/>
              <a:t>class</a:t>
            </a:r>
            <a:r>
              <a:rPr lang="en-US" dirty="0"/>
              <a:t> A{  </a:t>
            </a:r>
          </a:p>
          <a:p>
            <a:pPr lvl="1"/>
            <a:r>
              <a:rPr lang="en-US" dirty="0"/>
              <a:t>  </a:t>
            </a:r>
            <a:r>
              <a:rPr lang="en-US" b="1" dirty="0"/>
              <a:t>interface</a:t>
            </a:r>
            <a:r>
              <a:rPr lang="en-US" dirty="0"/>
              <a:t> Message{  </a:t>
            </a:r>
          </a:p>
          <a:p>
            <a:pPr lvl="1"/>
            <a:r>
              <a:rPr lang="en-US" dirty="0"/>
              <a:t>   </a:t>
            </a:r>
            <a:r>
              <a:rPr lang="en-US" b="1" dirty="0"/>
              <a:t>void</a:t>
            </a:r>
            <a:r>
              <a:rPr lang="en-US" dirty="0"/>
              <a:t> </a:t>
            </a:r>
            <a:r>
              <a:rPr lang="en-US" dirty="0" err="1"/>
              <a:t>msg</a:t>
            </a:r>
            <a:r>
              <a:rPr lang="en-US" dirty="0"/>
              <a:t>();  </a:t>
            </a:r>
          </a:p>
          <a:p>
            <a:pPr lvl="1"/>
            <a:r>
              <a:rPr lang="en-US" dirty="0"/>
              <a:t>  }  </a:t>
            </a:r>
          </a:p>
          <a:p>
            <a:pPr lvl="1"/>
            <a:r>
              <a:rPr lang="en-US" dirty="0"/>
              <a:t>}  </a:t>
            </a:r>
          </a:p>
          <a:p>
            <a:pPr lvl="1"/>
            <a:r>
              <a:rPr lang="en-US" b="1" dirty="0"/>
              <a:t>class</a:t>
            </a:r>
            <a:r>
              <a:rPr lang="en-US" dirty="0"/>
              <a:t> TestNestedInterface2 </a:t>
            </a:r>
            <a:r>
              <a:rPr lang="en-US" b="1" dirty="0"/>
              <a:t>implements</a:t>
            </a:r>
            <a:r>
              <a:rPr lang="en-US" dirty="0"/>
              <a:t> </a:t>
            </a:r>
            <a:r>
              <a:rPr lang="en-US" dirty="0" err="1"/>
              <a:t>A.Message</a:t>
            </a:r>
            <a:r>
              <a:rPr lang="en-US" dirty="0"/>
              <a:t>{  </a:t>
            </a:r>
          </a:p>
          <a:p>
            <a:pPr lvl="1"/>
            <a:r>
              <a:rPr lang="en-US" dirty="0"/>
              <a:t> </a:t>
            </a:r>
            <a:r>
              <a:rPr lang="en-US" b="1" dirty="0"/>
              <a:t>public</a:t>
            </a:r>
            <a:r>
              <a:rPr lang="en-US" dirty="0"/>
              <a:t> </a:t>
            </a:r>
            <a:r>
              <a:rPr lang="en-US" b="1" dirty="0"/>
              <a:t>void</a:t>
            </a:r>
            <a:r>
              <a:rPr lang="en-US" dirty="0"/>
              <a:t> </a:t>
            </a:r>
            <a:r>
              <a:rPr lang="en-US" dirty="0" err="1"/>
              <a:t>msg</a:t>
            </a:r>
            <a:r>
              <a:rPr lang="en-US" dirty="0"/>
              <a:t>(){</a:t>
            </a:r>
            <a:r>
              <a:rPr lang="en-US" dirty="0" err="1"/>
              <a:t>System.out.println</a:t>
            </a:r>
            <a:r>
              <a:rPr lang="en-US" dirty="0"/>
              <a:t>("Hello nested interface");}</a:t>
            </a:r>
          </a:p>
          <a:p>
            <a:pPr lvl="1"/>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dirty="0" err="1"/>
              <a:t>A.Message</a:t>
            </a:r>
            <a:r>
              <a:rPr lang="en-US" dirty="0"/>
              <a:t> message=</a:t>
            </a:r>
            <a:r>
              <a:rPr lang="en-US" b="1" dirty="0"/>
              <a:t>new</a:t>
            </a:r>
            <a:r>
              <a:rPr lang="en-US" dirty="0"/>
              <a:t> TestNestedInterface2();//</a:t>
            </a:r>
            <a:r>
              <a:rPr lang="en-US" dirty="0" err="1"/>
              <a:t>upcasting</a:t>
            </a:r>
            <a:r>
              <a:rPr lang="en-US" dirty="0"/>
              <a:t> here  </a:t>
            </a:r>
          </a:p>
          <a:p>
            <a:pPr lvl="1"/>
            <a:r>
              <a:rPr lang="en-US" dirty="0"/>
              <a:t>  message.msg();  </a:t>
            </a:r>
          </a:p>
          <a:p>
            <a:pPr lvl="1"/>
            <a:r>
              <a:rPr lang="en-US" dirty="0"/>
              <a:t> }  </a:t>
            </a:r>
          </a:p>
          <a:p>
            <a:pPr lvl="1"/>
            <a:r>
              <a:rPr 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Can we define a class inside the interface?</a:t>
            </a:r>
          </a:p>
        </p:txBody>
      </p:sp>
      <p:sp>
        <p:nvSpPr>
          <p:cNvPr id="3" name="Content Placeholder 2"/>
          <p:cNvSpPr>
            <a:spLocks noGrp="1"/>
          </p:cNvSpPr>
          <p:nvPr>
            <p:ph sz="quarter" idx="1"/>
          </p:nvPr>
        </p:nvSpPr>
        <p:spPr/>
        <p:txBody>
          <a:bodyPr/>
          <a:lstStyle/>
          <a:p>
            <a:r>
              <a:rPr lang="en-US" dirty="0"/>
              <a:t>Yes, If we define a class inside the interface, java compiler creates a static nested class. Let's see how can we define a class within the interface:</a:t>
            </a:r>
          </a:p>
          <a:p>
            <a:pPr lvl="1"/>
            <a:r>
              <a:rPr lang="en-US" b="1" dirty="0"/>
              <a:t>interface</a:t>
            </a:r>
            <a:r>
              <a:rPr lang="en-US" dirty="0"/>
              <a:t> M{  </a:t>
            </a:r>
          </a:p>
          <a:p>
            <a:pPr lvl="1"/>
            <a:r>
              <a:rPr lang="en-US" dirty="0"/>
              <a:t>  </a:t>
            </a:r>
            <a:r>
              <a:rPr lang="en-US" b="1" dirty="0"/>
              <a:t>class</a:t>
            </a:r>
            <a:r>
              <a:rPr lang="en-US" dirty="0"/>
              <a:t> A{}  </a:t>
            </a:r>
          </a:p>
          <a:p>
            <a:pPr lvl="1"/>
            <a:r>
              <a:rPr lang="en-US" dirty="0"/>
              <a:t>}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List Interface</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The List interface extends </a:t>
            </a:r>
            <a:r>
              <a:rPr lang="en-US" b="1" dirty="0"/>
              <a:t>Collection</a:t>
            </a:r>
            <a:r>
              <a:rPr lang="en-US" dirty="0"/>
              <a:t> and declares the behavior of a collection that stores a sequence of elements.</a:t>
            </a:r>
          </a:p>
          <a:p>
            <a:pPr lvl="1"/>
            <a:r>
              <a:rPr lang="en-US" dirty="0"/>
              <a:t>Elements can be inserted or accessed by their position in the list, using a zero-based index.</a:t>
            </a:r>
          </a:p>
          <a:p>
            <a:pPr lvl="1"/>
            <a:r>
              <a:rPr lang="en-US" dirty="0"/>
              <a:t>A list may contain duplicate elements.</a:t>
            </a:r>
          </a:p>
          <a:p>
            <a:pPr lvl="1"/>
            <a:r>
              <a:rPr lang="en-US" dirty="0"/>
              <a:t>In addition to the methods defined by </a:t>
            </a:r>
            <a:r>
              <a:rPr lang="en-US" b="1" dirty="0"/>
              <a:t>Collection</a:t>
            </a:r>
            <a:r>
              <a:rPr lang="en-US" dirty="0"/>
              <a:t>, List defines some of its own, which are summarized in the following table.</a:t>
            </a:r>
          </a:p>
          <a:p>
            <a:pPr lvl="1"/>
            <a:r>
              <a:rPr lang="en-US" dirty="0"/>
              <a:t>Several of the list methods will throw an </a:t>
            </a:r>
            <a:r>
              <a:rPr lang="en-US" dirty="0" err="1"/>
              <a:t>UnsupportedOperationException</a:t>
            </a:r>
            <a:r>
              <a:rPr lang="en-US" dirty="0"/>
              <a:t> if the collection cannot be modified, and a </a:t>
            </a:r>
            <a:r>
              <a:rPr lang="en-US" dirty="0" err="1"/>
              <a:t>ClassCastException</a:t>
            </a:r>
            <a:r>
              <a:rPr lang="en-US" dirty="0"/>
              <a:t> is generated when one object is incompatible with another.</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a:t>A </a:t>
            </a:r>
            <a:r>
              <a:rPr lang="en-US" dirty="0">
                <a:hlinkClick r:id="rId2"/>
              </a:rPr>
              <a:t>List</a:t>
            </a:r>
            <a:r>
              <a:rPr lang="en-US" dirty="0"/>
              <a:t> is an ordered </a:t>
            </a:r>
            <a:r>
              <a:rPr lang="en-US" dirty="0">
                <a:hlinkClick r:id="rId3"/>
              </a:rPr>
              <a:t>Collection</a:t>
            </a:r>
            <a:r>
              <a:rPr lang="en-US" dirty="0"/>
              <a:t> (sometimes called a </a:t>
            </a:r>
            <a:r>
              <a:rPr lang="en-US" i="1" dirty="0"/>
              <a:t>sequence</a:t>
            </a:r>
            <a:r>
              <a:rPr lang="en-US" dirty="0"/>
              <a:t>). Lists may contain duplicate elements. In addition to the operations inherited from Collection, the List interface includes operations for the following:</a:t>
            </a:r>
          </a:p>
          <a:p>
            <a:pPr lvl="1"/>
            <a:r>
              <a:rPr lang="en-US" dirty="0"/>
              <a:t>Positional access — manipulates elements based on their numerical position in the list. This includes methods such as get, set, add, </a:t>
            </a:r>
            <a:r>
              <a:rPr lang="en-US" dirty="0" err="1"/>
              <a:t>addAll</a:t>
            </a:r>
            <a:r>
              <a:rPr lang="en-US" dirty="0"/>
              <a:t>, and remove.</a:t>
            </a:r>
          </a:p>
          <a:p>
            <a:pPr lvl="1"/>
            <a:r>
              <a:rPr lang="en-US" dirty="0"/>
              <a:t>Search — searches for a specified object in the list and returns its numerical position. Search methods include </a:t>
            </a:r>
            <a:r>
              <a:rPr lang="en-US" dirty="0" err="1"/>
              <a:t>indexOf</a:t>
            </a:r>
            <a:r>
              <a:rPr lang="en-US" dirty="0"/>
              <a:t> and </a:t>
            </a:r>
            <a:r>
              <a:rPr lang="en-US" dirty="0" err="1"/>
              <a:t>lastIndexOf</a:t>
            </a:r>
            <a:r>
              <a:rPr lang="en-US" dirty="0"/>
              <a:t>.</a:t>
            </a:r>
          </a:p>
          <a:p>
            <a:pPr lvl="1"/>
            <a:r>
              <a:rPr lang="en-US" dirty="0"/>
              <a:t>Iteration — extends </a:t>
            </a:r>
            <a:r>
              <a:rPr lang="en-US" dirty="0" err="1"/>
              <a:t>Iterator</a:t>
            </a:r>
            <a:r>
              <a:rPr lang="en-US" dirty="0"/>
              <a:t> semantics to take advantage of the list's sequential nature. The </a:t>
            </a:r>
            <a:r>
              <a:rPr lang="en-US" dirty="0" err="1"/>
              <a:t>listIterator</a:t>
            </a:r>
            <a:r>
              <a:rPr lang="en-US" dirty="0"/>
              <a:t> methods provide this behavior.</a:t>
            </a:r>
          </a:p>
          <a:p>
            <a:pPr lvl="1"/>
            <a:r>
              <a:rPr lang="en-US" dirty="0"/>
              <a:t>Range-view — The </a:t>
            </a:r>
            <a:r>
              <a:rPr lang="en-US" dirty="0" err="1"/>
              <a:t>sublist</a:t>
            </a:r>
            <a:r>
              <a:rPr lang="en-US" dirty="0"/>
              <a:t> method performs arbitrary </a:t>
            </a:r>
            <a:r>
              <a:rPr lang="en-US" i="1" dirty="0"/>
              <a:t>range operations</a:t>
            </a:r>
            <a:r>
              <a:rPr lang="en-US" dirty="0"/>
              <a:t> on the list.</a:t>
            </a:r>
          </a:p>
          <a:p>
            <a:r>
              <a:rPr lang="en-US" dirty="0"/>
              <a:t>The Java platform contains two general-purpose List implementations. </a:t>
            </a:r>
            <a:r>
              <a:rPr lang="en-US" dirty="0" err="1">
                <a:hlinkClick r:id="rId4"/>
              </a:rPr>
              <a:t>ArrayList</a:t>
            </a:r>
            <a:r>
              <a:rPr lang="en-US" dirty="0"/>
              <a:t>, which is usually the better-performing implementation, and </a:t>
            </a:r>
            <a:r>
              <a:rPr lang="en-US" dirty="0" err="1">
                <a:hlinkClick r:id="rId5"/>
              </a:rPr>
              <a:t>LinkedList</a:t>
            </a:r>
            <a:r>
              <a:rPr lang="en-US" dirty="0"/>
              <a:t> which offers better performance under certain circumstances.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838200" y="1066800"/>
          <a:ext cx="7772400" cy="51511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370840">
                <a:tc>
                  <a:txBody>
                    <a:bodyPr/>
                    <a:lstStyle/>
                    <a:p>
                      <a:pPr algn="l" fontAlgn="t"/>
                      <a:r>
                        <a:rPr lang="en-US" dirty="0" err="1"/>
                        <a:t>Sr.No</a:t>
                      </a:r>
                      <a:r>
                        <a:rPr lang="en-US" dirty="0"/>
                        <a:t>.</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ctr"/>
                      <a:r>
                        <a:rPr lang="en-US"/>
                        <a:t>1</a:t>
                      </a:r>
                    </a:p>
                  </a:txBody>
                  <a:tcPr marL="76200" marR="76200" marT="76200" marB="76200" anchor="ctr"/>
                </a:tc>
                <a:tc>
                  <a:txBody>
                    <a:bodyPr/>
                    <a:lstStyle/>
                    <a:p>
                      <a:pPr algn="just" fontAlgn="t"/>
                      <a:r>
                        <a:rPr lang="en-US" b="1">
                          <a:solidFill>
                            <a:srgbClr val="000000"/>
                          </a:solidFill>
                        </a:rPr>
                        <a:t>void add(int index, Object obj)</a:t>
                      </a:r>
                      <a:endParaRPr lang="en-US">
                        <a:solidFill>
                          <a:srgbClr val="000000"/>
                        </a:solidFill>
                      </a:endParaRPr>
                    </a:p>
                    <a:p>
                      <a:pPr algn="just" fontAlgn="t"/>
                      <a:r>
                        <a:rPr lang="en-US">
                          <a:solidFill>
                            <a:srgbClr val="000000"/>
                          </a:solidFill>
                        </a:rPr>
                        <a:t>Inserts obj into the invoking list at the index passed in the index. Any pre-existing elements at or beyond the point of insertion are shifted up. Thus, no elements are overwritten.</a:t>
                      </a:r>
                    </a:p>
                  </a:txBody>
                  <a:tcPr marL="76200" marR="76200" marT="76200" marB="76200"/>
                </a:tc>
                <a:extLst>
                  <a:ext uri="{0D108BD9-81ED-4DB2-BD59-A6C34878D82A}">
                    <a16:rowId xmlns:a16="http://schemas.microsoft.com/office/drawing/2014/main" val="10001"/>
                  </a:ext>
                </a:extLst>
              </a:tr>
              <a:tr h="370840">
                <a:tc>
                  <a:txBody>
                    <a:bodyPr/>
                    <a:lstStyle/>
                    <a:p>
                      <a:pPr algn="ctr" fontAlgn="ctr"/>
                      <a:r>
                        <a:rPr lang="en-US"/>
                        <a:t>2</a:t>
                      </a:r>
                    </a:p>
                  </a:txBody>
                  <a:tcPr marL="76200" marR="76200" marT="76200" marB="76200" anchor="ctr"/>
                </a:tc>
                <a:tc>
                  <a:txBody>
                    <a:bodyPr/>
                    <a:lstStyle/>
                    <a:p>
                      <a:pPr algn="just" fontAlgn="t"/>
                      <a:r>
                        <a:rPr lang="en-US" b="1">
                          <a:solidFill>
                            <a:srgbClr val="000000"/>
                          </a:solidFill>
                        </a:rPr>
                        <a:t>boolean addAll(int index, Collection c)</a:t>
                      </a:r>
                      <a:endParaRPr lang="en-US">
                        <a:solidFill>
                          <a:srgbClr val="000000"/>
                        </a:solidFill>
                      </a:endParaRPr>
                    </a:p>
                    <a:p>
                      <a:pPr algn="just" fontAlgn="t"/>
                      <a:r>
                        <a:rPr lang="en-US">
                          <a:solidFill>
                            <a:srgbClr val="000000"/>
                          </a:solidFill>
                        </a:rPr>
                        <a:t>Inserts all elements of </a:t>
                      </a:r>
                      <a:r>
                        <a:rPr lang="en-US" b="1">
                          <a:solidFill>
                            <a:srgbClr val="000000"/>
                          </a:solidFill>
                        </a:rPr>
                        <a:t>c</a:t>
                      </a:r>
                      <a:r>
                        <a:rPr lang="en-US">
                          <a:solidFill>
                            <a:srgbClr val="000000"/>
                          </a:solidFill>
                        </a:rPr>
                        <a:t> into the invoking list at the index passed in the index. Any pre-existing elements at or beyond the point of insertion are shifted up. Thus, no elements are overwritten. Returns true if the invoking list changes and returns false otherwise.</a:t>
                      </a:r>
                    </a:p>
                  </a:txBody>
                  <a:tcPr marL="76200" marR="76200" marT="76200" marB="76200"/>
                </a:tc>
                <a:extLst>
                  <a:ext uri="{0D108BD9-81ED-4DB2-BD59-A6C34878D82A}">
                    <a16:rowId xmlns:a16="http://schemas.microsoft.com/office/drawing/2014/main" val="10002"/>
                  </a:ext>
                </a:extLst>
              </a:tr>
              <a:tr h="370840">
                <a:tc>
                  <a:txBody>
                    <a:bodyPr/>
                    <a:lstStyle/>
                    <a:p>
                      <a:pPr algn="ctr" fontAlgn="ctr"/>
                      <a:r>
                        <a:rPr lang="en-US"/>
                        <a:t>3</a:t>
                      </a:r>
                    </a:p>
                  </a:txBody>
                  <a:tcPr marL="76200" marR="76200" marT="76200" marB="76200" anchor="ctr"/>
                </a:tc>
                <a:tc>
                  <a:txBody>
                    <a:bodyPr/>
                    <a:lstStyle/>
                    <a:p>
                      <a:pPr algn="just" fontAlgn="t"/>
                      <a:r>
                        <a:rPr lang="en-US" b="1">
                          <a:solidFill>
                            <a:srgbClr val="000000"/>
                          </a:solidFill>
                        </a:rPr>
                        <a:t>Object get(int index)</a:t>
                      </a:r>
                      <a:endParaRPr lang="en-US">
                        <a:solidFill>
                          <a:srgbClr val="000000"/>
                        </a:solidFill>
                      </a:endParaRPr>
                    </a:p>
                    <a:p>
                      <a:pPr algn="just" fontAlgn="t"/>
                      <a:r>
                        <a:rPr lang="en-US">
                          <a:solidFill>
                            <a:srgbClr val="000000"/>
                          </a:solidFill>
                        </a:rPr>
                        <a:t>Returns the object stored at the specified index within the invoking collection.</a:t>
                      </a:r>
                    </a:p>
                  </a:txBody>
                  <a:tcPr marL="76200" marR="76200" marT="76200" marB="76200"/>
                </a:tc>
                <a:extLst>
                  <a:ext uri="{0D108BD9-81ED-4DB2-BD59-A6C34878D82A}">
                    <a16:rowId xmlns:a16="http://schemas.microsoft.com/office/drawing/2014/main" val="10003"/>
                  </a:ext>
                </a:extLst>
              </a:tr>
              <a:tr h="370840">
                <a:tc>
                  <a:txBody>
                    <a:bodyPr/>
                    <a:lstStyle/>
                    <a:p>
                      <a:pPr algn="ctr" fontAlgn="ctr"/>
                      <a:r>
                        <a:rPr lang="en-US"/>
                        <a:t>4</a:t>
                      </a:r>
                    </a:p>
                  </a:txBody>
                  <a:tcPr marL="76200" marR="76200" marT="76200" marB="76200" anchor="ctr"/>
                </a:tc>
                <a:tc>
                  <a:txBody>
                    <a:bodyPr/>
                    <a:lstStyle/>
                    <a:p>
                      <a:pPr algn="just" fontAlgn="t"/>
                      <a:r>
                        <a:rPr lang="en-US" b="1" dirty="0" err="1">
                          <a:solidFill>
                            <a:srgbClr val="000000"/>
                          </a:solidFill>
                        </a:rPr>
                        <a:t>int</a:t>
                      </a:r>
                      <a:r>
                        <a:rPr lang="en-US" b="1" dirty="0">
                          <a:solidFill>
                            <a:srgbClr val="000000"/>
                          </a:solidFill>
                        </a:rPr>
                        <a:t> </a:t>
                      </a:r>
                      <a:r>
                        <a:rPr lang="en-US" b="1" dirty="0" err="1">
                          <a:solidFill>
                            <a:srgbClr val="000000"/>
                          </a:solidFill>
                        </a:rPr>
                        <a:t>indexOf</a:t>
                      </a:r>
                      <a:r>
                        <a:rPr lang="en-US" b="1" dirty="0">
                          <a:solidFill>
                            <a:srgbClr val="000000"/>
                          </a:solidFill>
                        </a:rPr>
                        <a:t>(Object </a:t>
                      </a:r>
                      <a:r>
                        <a:rPr lang="en-US" b="1" dirty="0" err="1">
                          <a:solidFill>
                            <a:srgbClr val="000000"/>
                          </a:solidFill>
                        </a:rPr>
                        <a:t>obj</a:t>
                      </a:r>
                      <a:r>
                        <a:rPr lang="en-US" b="1" dirty="0">
                          <a:solidFill>
                            <a:srgbClr val="000000"/>
                          </a:solidFill>
                        </a:rPr>
                        <a:t>)</a:t>
                      </a:r>
                      <a:endParaRPr lang="en-US" dirty="0">
                        <a:solidFill>
                          <a:srgbClr val="000000"/>
                        </a:solidFill>
                      </a:endParaRPr>
                    </a:p>
                    <a:p>
                      <a:pPr algn="just" fontAlgn="t"/>
                      <a:r>
                        <a:rPr lang="en-US" dirty="0">
                          <a:solidFill>
                            <a:srgbClr val="000000"/>
                          </a:solidFill>
                        </a:rPr>
                        <a:t>Returns the index of the first instance of </a:t>
                      </a:r>
                      <a:r>
                        <a:rPr lang="en-US" dirty="0" err="1">
                          <a:solidFill>
                            <a:srgbClr val="000000"/>
                          </a:solidFill>
                        </a:rPr>
                        <a:t>obj</a:t>
                      </a:r>
                      <a:r>
                        <a:rPr lang="en-US" dirty="0">
                          <a:solidFill>
                            <a:srgbClr val="000000"/>
                          </a:solidFill>
                        </a:rPr>
                        <a:t> in the invoking list. If </a:t>
                      </a:r>
                      <a:r>
                        <a:rPr lang="en-US" dirty="0" err="1">
                          <a:solidFill>
                            <a:srgbClr val="000000"/>
                          </a:solidFill>
                        </a:rPr>
                        <a:t>obj</a:t>
                      </a:r>
                      <a:r>
                        <a:rPr lang="en-US" dirty="0">
                          <a:solidFill>
                            <a:srgbClr val="000000"/>
                          </a:solidFill>
                        </a:rPr>
                        <a:t> is not an element of the list, .1 is returned.</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762000" y="914400"/>
          <a:ext cx="7772400" cy="557784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pPr algn="ctr" fontAlgn="ctr"/>
                      <a:r>
                        <a:rPr lang="en-US" dirty="0"/>
                        <a:t>5</a:t>
                      </a:r>
                    </a:p>
                  </a:txBody>
                  <a:tcPr marL="76200" marR="76200" marT="76200" marB="76200" anchor="ctr"/>
                </a:tc>
                <a:tc>
                  <a:txBody>
                    <a:bodyPr/>
                    <a:lstStyle/>
                    <a:p>
                      <a:pPr algn="just" fontAlgn="t"/>
                      <a:r>
                        <a:rPr lang="en-US" b="1">
                          <a:solidFill>
                            <a:srgbClr val="000000"/>
                          </a:solidFill>
                        </a:rPr>
                        <a:t>int lastIndexOf(Object obj)</a:t>
                      </a:r>
                      <a:endParaRPr lang="en-US">
                        <a:solidFill>
                          <a:srgbClr val="000000"/>
                        </a:solidFill>
                      </a:endParaRPr>
                    </a:p>
                    <a:p>
                      <a:pPr algn="just" fontAlgn="t"/>
                      <a:r>
                        <a:rPr lang="en-US">
                          <a:solidFill>
                            <a:srgbClr val="000000"/>
                          </a:solidFill>
                        </a:rPr>
                        <a:t>Returns the index of the last instance of obj in the invoking list. If obj is not an element of the list, .1 is returned.</a:t>
                      </a:r>
                    </a:p>
                  </a:txBody>
                  <a:tcPr marL="76200" marR="76200" marT="76200" marB="76200"/>
                </a:tc>
                <a:extLst>
                  <a:ext uri="{0D108BD9-81ED-4DB2-BD59-A6C34878D82A}">
                    <a16:rowId xmlns:a16="http://schemas.microsoft.com/office/drawing/2014/main" val="10000"/>
                  </a:ext>
                </a:extLst>
              </a:tr>
              <a:tr h="370840">
                <a:tc>
                  <a:txBody>
                    <a:bodyPr/>
                    <a:lstStyle/>
                    <a:p>
                      <a:pPr algn="ctr" fontAlgn="ctr"/>
                      <a:r>
                        <a:rPr lang="en-US"/>
                        <a:t>6</a:t>
                      </a:r>
                    </a:p>
                  </a:txBody>
                  <a:tcPr marL="76200" marR="76200" marT="76200" marB="76200" anchor="ctr"/>
                </a:tc>
                <a:tc>
                  <a:txBody>
                    <a:bodyPr/>
                    <a:lstStyle/>
                    <a:p>
                      <a:pPr algn="just" fontAlgn="t"/>
                      <a:r>
                        <a:rPr lang="en-US" b="1">
                          <a:solidFill>
                            <a:srgbClr val="000000"/>
                          </a:solidFill>
                        </a:rPr>
                        <a:t>ListIterator listIterator( )</a:t>
                      </a:r>
                      <a:endParaRPr lang="en-US">
                        <a:solidFill>
                          <a:srgbClr val="000000"/>
                        </a:solidFill>
                      </a:endParaRPr>
                    </a:p>
                    <a:p>
                      <a:pPr algn="just" fontAlgn="t"/>
                      <a:r>
                        <a:rPr lang="en-US">
                          <a:solidFill>
                            <a:srgbClr val="000000"/>
                          </a:solidFill>
                        </a:rPr>
                        <a:t>Returns an iterator to the start of the invoking list.</a:t>
                      </a:r>
                    </a:p>
                  </a:txBody>
                  <a:tcPr marL="76200" marR="76200" marT="76200" marB="76200"/>
                </a:tc>
                <a:extLst>
                  <a:ext uri="{0D108BD9-81ED-4DB2-BD59-A6C34878D82A}">
                    <a16:rowId xmlns:a16="http://schemas.microsoft.com/office/drawing/2014/main" val="10001"/>
                  </a:ext>
                </a:extLst>
              </a:tr>
              <a:tr h="370840">
                <a:tc>
                  <a:txBody>
                    <a:bodyPr/>
                    <a:lstStyle/>
                    <a:p>
                      <a:pPr algn="ctr" fontAlgn="ctr"/>
                      <a:r>
                        <a:rPr lang="en-US"/>
                        <a:t>7</a:t>
                      </a:r>
                    </a:p>
                  </a:txBody>
                  <a:tcPr marL="76200" marR="76200" marT="76200" marB="76200" anchor="ctr"/>
                </a:tc>
                <a:tc>
                  <a:txBody>
                    <a:bodyPr/>
                    <a:lstStyle/>
                    <a:p>
                      <a:pPr algn="just" fontAlgn="t"/>
                      <a:r>
                        <a:rPr lang="en-US" b="1">
                          <a:solidFill>
                            <a:srgbClr val="000000"/>
                          </a:solidFill>
                        </a:rPr>
                        <a:t>ListIterator listIterator(int index)</a:t>
                      </a:r>
                      <a:endParaRPr lang="en-US">
                        <a:solidFill>
                          <a:srgbClr val="000000"/>
                        </a:solidFill>
                      </a:endParaRPr>
                    </a:p>
                    <a:p>
                      <a:pPr algn="just" fontAlgn="t"/>
                      <a:r>
                        <a:rPr lang="en-US">
                          <a:solidFill>
                            <a:srgbClr val="000000"/>
                          </a:solidFill>
                        </a:rPr>
                        <a:t>Returns an iterator to the invoking list that begins at the specified index.</a:t>
                      </a:r>
                    </a:p>
                  </a:txBody>
                  <a:tcPr marL="76200" marR="76200" marT="76200" marB="76200"/>
                </a:tc>
                <a:extLst>
                  <a:ext uri="{0D108BD9-81ED-4DB2-BD59-A6C34878D82A}">
                    <a16:rowId xmlns:a16="http://schemas.microsoft.com/office/drawing/2014/main" val="10002"/>
                  </a:ext>
                </a:extLst>
              </a:tr>
              <a:tr h="370840">
                <a:tc>
                  <a:txBody>
                    <a:bodyPr/>
                    <a:lstStyle/>
                    <a:p>
                      <a:pPr algn="ctr" fontAlgn="ctr"/>
                      <a:r>
                        <a:rPr lang="en-US"/>
                        <a:t>8</a:t>
                      </a:r>
                    </a:p>
                  </a:txBody>
                  <a:tcPr marL="76200" marR="76200" marT="76200" marB="76200" anchor="ctr"/>
                </a:tc>
                <a:tc>
                  <a:txBody>
                    <a:bodyPr/>
                    <a:lstStyle/>
                    <a:p>
                      <a:pPr algn="just" fontAlgn="t"/>
                      <a:r>
                        <a:rPr lang="en-US" b="1">
                          <a:solidFill>
                            <a:srgbClr val="000000"/>
                          </a:solidFill>
                        </a:rPr>
                        <a:t>Object remove(int index)</a:t>
                      </a:r>
                      <a:endParaRPr lang="en-US">
                        <a:solidFill>
                          <a:srgbClr val="000000"/>
                        </a:solidFill>
                      </a:endParaRPr>
                    </a:p>
                    <a:p>
                      <a:pPr algn="just" fontAlgn="t"/>
                      <a:r>
                        <a:rPr lang="en-US">
                          <a:solidFill>
                            <a:srgbClr val="000000"/>
                          </a:solidFill>
                        </a:rPr>
                        <a:t>Removes the element at position index from the invoking list and returns the deleted element. The resulting list is compacted. That is, the indexes of subsequent elements are decremented by one.</a:t>
                      </a:r>
                    </a:p>
                  </a:txBody>
                  <a:tcPr marL="76200" marR="76200" marT="76200" marB="76200"/>
                </a:tc>
                <a:extLst>
                  <a:ext uri="{0D108BD9-81ED-4DB2-BD59-A6C34878D82A}">
                    <a16:rowId xmlns:a16="http://schemas.microsoft.com/office/drawing/2014/main" val="10003"/>
                  </a:ext>
                </a:extLst>
              </a:tr>
              <a:tr h="370840">
                <a:tc>
                  <a:txBody>
                    <a:bodyPr/>
                    <a:lstStyle/>
                    <a:p>
                      <a:pPr algn="ctr" fontAlgn="ctr"/>
                      <a:r>
                        <a:rPr lang="en-US"/>
                        <a:t>9</a:t>
                      </a:r>
                    </a:p>
                  </a:txBody>
                  <a:tcPr marL="76200" marR="76200" marT="76200" marB="76200" anchor="ctr"/>
                </a:tc>
                <a:tc>
                  <a:txBody>
                    <a:bodyPr/>
                    <a:lstStyle/>
                    <a:p>
                      <a:pPr algn="just" fontAlgn="t"/>
                      <a:r>
                        <a:rPr lang="en-US" b="1">
                          <a:solidFill>
                            <a:srgbClr val="000000"/>
                          </a:solidFill>
                        </a:rPr>
                        <a:t>Object set(int index, Object obj)</a:t>
                      </a:r>
                      <a:endParaRPr lang="en-US">
                        <a:solidFill>
                          <a:srgbClr val="000000"/>
                        </a:solidFill>
                      </a:endParaRPr>
                    </a:p>
                    <a:p>
                      <a:pPr algn="just" fontAlgn="t"/>
                      <a:r>
                        <a:rPr lang="en-US">
                          <a:solidFill>
                            <a:srgbClr val="000000"/>
                          </a:solidFill>
                        </a:rPr>
                        <a:t>Assigns obj to the location specified by index within the invoking list.</a:t>
                      </a:r>
                    </a:p>
                  </a:txBody>
                  <a:tcPr marL="76200" marR="76200" marT="76200" marB="76200"/>
                </a:tc>
                <a:extLst>
                  <a:ext uri="{0D108BD9-81ED-4DB2-BD59-A6C34878D82A}">
                    <a16:rowId xmlns:a16="http://schemas.microsoft.com/office/drawing/2014/main" val="10004"/>
                  </a:ext>
                </a:extLst>
              </a:tr>
              <a:tr h="370840">
                <a:tc>
                  <a:txBody>
                    <a:bodyPr/>
                    <a:lstStyle/>
                    <a:p>
                      <a:pPr algn="ctr" fontAlgn="ctr"/>
                      <a:r>
                        <a:rPr lang="en-US"/>
                        <a:t>10</a:t>
                      </a:r>
                    </a:p>
                  </a:txBody>
                  <a:tcPr marL="76200" marR="76200" marT="76200" marB="76200" anchor="ctr"/>
                </a:tc>
                <a:tc>
                  <a:txBody>
                    <a:bodyPr/>
                    <a:lstStyle/>
                    <a:p>
                      <a:pPr algn="just" fontAlgn="t"/>
                      <a:r>
                        <a:rPr lang="en-US" b="1" dirty="0">
                          <a:solidFill>
                            <a:srgbClr val="000000"/>
                          </a:solidFill>
                        </a:rPr>
                        <a:t>List </a:t>
                      </a:r>
                      <a:r>
                        <a:rPr lang="en-US" b="1" dirty="0" err="1">
                          <a:solidFill>
                            <a:srgbClr val="000000"/>
                          </a:solidFill>
                        </a:rPr>
                        <a:t>subList</a:t>
                      </a:r>
                      <a:r>
                        <a:rPr lang="en-US" b="1" dirty="0">
                          <a:solidFill>
                            <a:srgbClr val="000000"/>
                          </a:solidFill>
                        </a:rPr>
                        <a:t>(</a:t>
                      </a:r>
                      <a:r>
                        <a:rPr lang="en-US" b="1" dirty="0" err="1">
                          <a:solidFill>
                            <a:srgbClr val="000000"/>
                          </a:solidFill>
                        </a:rPr>
                        <a:t>int</a:t>
                      </a:r>
                      <a:r>
                        <a:rPr lang="en-US" b="1" dirty="0">
                          <a:solidFill>
                            <a:srgbClr val="000000"/>
                          </a:solidFill>
                        </a:rPr>
                        <a:t> start, </a:t>
                      </a:r>
                      <a:r>
                        <a:rPr lang="en-US" b="1" dirty="0" err="1">
                          <a:solidFill>
                            <a:srgbClr val="000000"/>
                          </a:solidFill>
                        </a:rPr>
                        <a:t>int</a:t>
                      </a:r>
                      <a:r>
                        <a:rPr lang="en-US" b="1" dirty="0">
                          <a:solidFill>
                            <a:srgbClr val="000000"/>
                          </a:solidFill>
                        </a:rPr>
                        <a:t> end)</a:t>
                      </a:r>
                      <a:endParaRPr lang="en-US" dirty="0">
                        <a:solidFill>
                          <a:srgbClr val="000000"/>
                        </a:solidFill>
                      </a:endParaRPr>
                    </a:p>
                    <a:p>
                      <a:pPr algn="just" fontAlgn="t"/>
                      <a:r>
                        <a:rPr lang="en-US" dirty="0">
                          <a:solidFill>
                            <a:srgbClr val="000000"/>
                          </a:solidFill>
                        </a:rPr>
                        <a:t>Returns a list that includes elements from start to end.1 in the invoking list. Elements in the returned list are also referenced by the invoking object.</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In practice, this means that you can define interfaces that don’t make assumptions about how they are implemented. Once it is defined, any number of classes can implement an interface. </a:t>
            </a:r>
          </a:p>
          <a:p>
            <a:r>
              <a:rPr lang="en-US" dirty="0"/>
              <a:t>Also, one class can implement any number of interfaces.</a:t>
            </a:r>
          </a:p>
          <a:p>
            <a:r>
              <a:rPr lang="en-US" dirty="0"/>
              <a:t>To implement an interface, a class must create the complete set of methods defined by the interface. </a:t>
            </a:r>
          </a:p>
          <a:p>
            <a:r>
              <a:rPr lang="en-US" dirty="0"/>
              <a:t>However, each class is free to determine the details of its own implementation.</a:t>
            </a:r>
          </a:p>
          <a:p>
            <a:r>
              <a:rPr lang="en-US" dirty="0"/>
              <a:t>By providing the interface keyword, Java allows you to fully utilize the “one interface, multiple methods” aspect of polymorphism.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410200"/>
          </a:xfrm>
        </p:spPr>
        <p:txBody>
          <a:bodyPr>
            <a:normAutofit fontScale="77500" lnSpcReduction="20000"/>
          </a:bodyPr>
          <a:lstStyle/>
          <a:p>
            <a:r>
              <a:rPr lang="en-US" dirty="0"/>
              <a:t>import </a:t>
            </a:r>
            <a:r>
              <a:rPr lang="en-US" dirty="0" err="1"/>
              <a:t>java.util</a:t>
            </a:r>
            <a:r>
              <a:rPr lang="en-US" dirty="0"/>
              <a:t>.*;</a:t>
            </a:r>
          </a:p>
          <a:p>
            <a:r>
              <a:rPr lang="en-US" dirty="0"/>
              <a:t> public class </a:t>
            </a:r>
            <a:r>
              <a:rPr lang="en-US" dirty="0" err="1"/>
              <a:t>CollectionsDemo</a:t>
            </a:r>
            <a:r>
              <a:rPr lang="en-US" dirty="0"/>
              <a:t> { </a:t>
            </a:r>
          </a:p>
          <a:p>
            <a:r>
              <a:rPr lang="en-US" dirty="0"/>
              <a:t>public static void main(String[] </a:t>
            </a:r>
            <a:r>
              <a:rPr lang="en-US" dirty="0" err="1"/>
              <a:t>args</a:t>
            </a:r>
            <a:r>
              <a:rPr lang="en-US" dirty="0"/>
              <a:t>) {</a:t>
            </a:r>
          </a:p>
          <a:p>
            <a:r>
              <a:rPr lang="en-US" dirty="0"/>
              <a:t> List a1 = new </a:t>
            </a:r>
            <a:r>
              <a:rPr lang="en-US" dirty="0" err="1"/>
              <a:t>ArrayList</a:t>
            </a:r>
            <a:r>
              <a:rPr lang="en-US" dirty="0"/>
              <a:t>();</a:t>
            </a:r>
          </a:p>
          <a:p>
            <a:r>
              <a:rPr lang="en-US" dirty="0"/>
              <a:t> a1.add("Zara");</a:t>
            </a:r>
          </a:p>
          <a:p>
            <a:r>
              <a:rPr lang="en-US" dirty="0"/>
              <a:t> a1.add("</a:t>
            </a:r>
            <a:r>
              <a:rPr lang="en-US" dirty="0" err="1"/>
              <a:t>Mahnaz</a:t>
            </a:r>
            <a:r>
              <a:rPr lang="en-US" dirty="0"/>
              <a:t>"); </a:t>
            </a:r>
          </a:p>
          <a:p>
            <a:r>
              <a:rPr lang="en-US" dirty="0"/>
              <a:t>a1.add("</a:t>
            </a:r>
            <a:r>
              <a:rPr lang="en-US" dirty="0" err="1"/>
              <a:t>Ayan</a:t>
            </a:r>
            <a:r>
              <a:rPr lang="en-US" dirty="0"/>
              <a:t>"); </a:t>
            </a:r>
          </a:p>
          <a:p>
            <a:r>
              <a:rPr lang="en-US" dirty="0" err="1"/>
              <a:t>System.out.println</a:t>
            </a:r>
            <a:r>
              <a:rPr lang="en-US" dirty="0"/>
              <a:t>(" </a:t>
            </a:r>
            <a:r>
              <a:rPr lang="en-US" dirty="0" err="1"/>
              <a:t>ArrayList</a:t>
            </a:r>
            <a:r>
              <a:rPr lang="en-US" dirty="0"/>
              <a:t> Elements"); </a:t>
            </a:r>
          </a:p>
          <a:p>
            <a:r>
              <a:rPr lang="en-US" dirty="0" err="1"/>
              <a:t>System.out.print</a:t>
            </a:r>
            <a:r>
              <a:rPr lang="en-US" dirty="0"/>
              <a:t>("\t" + a1); </a:t>
            </a:r>
          </a:p>
          <a:p>
            <a:r>
              <a:rPr lang="en-US" dirty="0"/>
              <a:t>List l1 = new </a:t>
            </a:r>
            <a:r>
              <a:rPr lang="en-US" dirty="0" err="1"/>
              <a:t>LinkedList</a:t>
            </a:r>
            <a:r>
              <a:rPr lang="en-US" dirty="0"/>
              <a:t>(); </a:t>
            </a:r>
          </a:p>
          <a:p>
            <a:r>
              <a:rPr lang="en-US" dirty="0"/>
              <a:t>l1.add("Zara");</a:t>
            </a:r>
          </a:p>
          <a:p>
            <a:r>
              <a:rPr lang="en-US" dirty="0"/>
              <a:t> l1.add("</a:t>
            </a:r>
            <a:r>
              <a:rPr lang="en-US" dirty="0" err="1"/>
              <a:t>Mahnaz</a:t>
            </a:r>
            <a:r>
              <a:rPr lang="en-US" dirty="0"/>
              <a:t>"); </a:t>
            </a:r>
          </a:p>
          <a:p>
            <a:r>
              <a:rPr lang="en-US" dirty="0"/>
              <a:t>l1.add("</a:t>
            </a:r>
            <a:r>
              <a:rPr lang="en-US" dirty="0" err="1"/>
              <a:t>Ayan</a:t>
            </a:r>
            <a:r>
              <a:rPr lang="en-US" dirty="0"/>
              <a:t>");</a:t>
            </a:r>
          </a:p>
          <a:p>
            <a:r>
              <a:rPr lang="en-US" dirty="0"/>
              <a:t> </a:t>
            </a:r>
            <a:r>
              <a:rPr lang="en-US" dirty="0" err="1"/>
              <a:t>System.out.println</a:t>
            </a:r>
            <a:r>
              <a:rPr lang="en-US" dirty="0"/>
              <a:t>(); </a:t>
            </a:r>
          </a:p>
          <a:p>
            <a:r>
              <a:rPr lang="en-US" dirty="0" err="1"/>
              <a:t>System.out.println</a:t>
            </a:r>
            <a:r>
              <a:rPr lang="en-US" dirty="0"/>
              <a:t>(" </a:t>
            </a:r>
            <a:r>
              <a:rPr lang="en-US" dirty="0" err="1"/>
              <a:t>LinkedList</a:t>
            </a:r>
            <a:r>
              <a:rPr lang="en-US" dirty="0"/>
              <a:t> Elements");  </a:t>
            </a:r>
          </a:p>
          <a:p>
            <a:r>
              <a:rPr lang="en-US" dirty="0" err="1"/>
              <a:t>System.out.print</a:t>
            </a:r>
            <a:r>
              <a:rPr lang="en-US" dirty="0"/>
              <a:t>("\t" + l1);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Why use Java interface?</a:t>
            </a:r>
          </a:p>
          <a:p>
            <a:pPr lvl="1"/>
            <a:r>
              <a:rPr lang="en-US" dirty="0"/>
              <a:t>There are mainly three reasons to use interface. They are given below.</a:t>
            </a:r>
          </a:p>
          <a:p>
            <a:pPr lvl="1"/>
            <a:r>
              <a:rPr lang="en-US" dirty="0"/>
              <a:t>It is used to achieve abstraction.</a:t>
            </a:r>
          </a:p>
          <a:p>
            <a:pPr lvl="1"/>
            <a:r>
              <a:rPr lang="en-US" dirty="0"/>
              <a:t>By interface, we can support the functionality of multiple inheritance.</a:t>
            </a:r>
          </a:p>
          <a:p>
            <a:r>
              <a:rPr lang="en-US" dirty="0"/>
              <a:t>Java 8 Interface Improvement</a:t>
            </a:r>
          </a:p>
          <a:p>
            <a:pPr lvl="1"/>
            <a:r>
              <a:rPr lang="en-US" dirty="0"/>
              <a:t>Since Java 8, interface can have default and static methods which is discussed later.</a:t>
            </a:r>
          </a:p>
          <a:p>
            <a:r>
              <a:rPr lang="en-US" dirty="0"/>
              <a:t>Internal addition by compiler</a:t>
            </a:r>
          </a:p>
          <a:p>
            <a:pPr lvl="1"/>
            <a:r>
              <a:rPr lang="en-US" b="1" dirty="0"/>
              <a:t>The java compiler adds public and abstract keywords before the interface method. More, it adds public, static and final keywords before data members.</a:t>
            </a:r>
          </a:p>
          <a:p>
            <a:pPr lvl="1"/>
            <a:r>
              <a:rPr lang="en-US" dirty="0"/>
              <a:t>In other words, Interface fields are public, static and final by default, and methods are public and abstract.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Understanding relationship between classes and interfaces</a:t>
            </a:r>
          </a:p>
          <a:p>
            <a:pPr lvl="1"/>
            <a:r>
              <a:rPr lang="en-US" dirty="0"/>
              <a:t>A class extends another class, an interface extends another interface but a </a:t>
            </a:r>
            <a:r>
              <a:rPr lang="en-US" b="1" dirty="0"/>
              <a:t>class implements an interface</a:t>
            </a:r>
            <a:r>
              <a:rPr lang="en-US" dirty="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a:t>Classes </a:t>
            </a:r>
            <a:r>
              <a:rPr lang="en-US" dirty="0" err="1"/>
              <a:t>vs</a:t>
            </a:r>
            <a:r>
              <a:rPr lang="en-US" dirty="0"/>
              <a:t> Interface</a:t>
            </a:r>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pPr algn="just">
              <a:lnSpc>
                <a:spcPct val="90000"/>
              </a:lnSpc>
              <a:buNone/>
            </a:pPr>
            <a:r>
              <a:rPr lang="en-US" sz="2800" dirty="0"/>
              <a:t>An </a:t>
            </a:r>
            <a:r>
              <a:rPr lang="en-US" sz="2800" dirty="0">
                <a:solidFill>
                  <a:srgbClr val="FF0000"/>
                </a:solidFill>
              </a:rPr>
              <a:t>interface is similar to a class in the following ways:</a:t>
            </a:r>
          </a:p>
          <a:p>
            <a:pPr algn="just">
              <a:lnSpc>
                <a:spcPct val="90000"/>
              </a:lnSpc>
            </a:pPr>
            <a:r>
              <a:rPr lang="en-US" sz="2800" dirty="0"/>
              <a:t>An interface can contain any number of methods.</a:t>
            </a:r>
          </a:p>
          <a:p>
            <a:pPr algn="just">
              <a:lnSpc>
                <a:spcPct val="90000"/>
              </a:lnSpc>
            </a:pPr>
            <a:r>
              <a:rPr lang="en-US" sz="2800" dirty="0"/>
              <a:t>An interface is written in a file with a </a:t>
            </a:r>
            <a:r>
              <a:rPr lang="en-US" sz="2800" b="1" dirty="0"/>
              <a:t>.java</a:t>
            </a:r>
            <a:r>
              <a:rPr lang="en-US" sz="2800" dirty="0"/>
              <a:t> extension, with the name of the interface matching the name of the file.</a:t>
            </a:r>
          </a:p>
          <a:p>
            <a:pPr algn="just">
              <a:lnSpc>
                <a:spcPct val="90000"/>
              </a:lnSpc>
            </a:pPr>
            <a:r>
              <a:rPr lang="en-US" sz="2800" dirty="0"/>
              <a:t>The </a:t>
            </a:r>
            <a:r>
              <a:rPr lang="en-US" sz="2800" dirty="0" err="1"/>
              <a:t>bytecode</a:t>
            </a:r>
            <a:r>
              <a:rPr lang="en-US" sz="2800" dirty="0"/>
              <a:t> of an interface appears in a </a:t>
            </a:r>
            <a:r>
              <a:rPr lang="en-US" sz="2800" b="1" dirty="0"/>
              <a:t>.class</a:t>
            </a:r>
            <a:r>
              <a:rPr lang="en-US" sz="2800" dirty="0"/>
              <a:t> file</a:t>
            </a:r>
          </a:p>
          <a:p>
            <a:pPr algn="just">
              <a:lnSpc>
                <a:spcPct val="90000"/>
              </a:lnSpc>
            </a:pPr>
            <a:endParaRPr lang="en-US" sz="2800" dirty="0"/>
          </a:p>
          <a:p>
            <a:pPr algn="just">
              <a:lnSpc>
                <a:spcPct val="90000"/>
              </a:lnSpc>
              <a:buNone/>
            </a:pPr>
            <a:r>
              <a:rPr lang="en-US" sz="2800" dirty="0"/>
              <a:t>However, an </a:t>
            </a:r>
            <a:r>
              <a:rPr lang="en-US" sz="2800" dirty="0">
                <a:solidFill>
                  <a:srgbClr val="FF0000"/>
                </a:solidFill>
              </a:rPr>
              <a:t>interface is different from a class in several ways, including:</a:t>
            </a:r>
          </a:p>
          <a:p>
            <a:pPr algn="just">
              <a:lnSpc>
                <a:spcPct val="90000"/>
              </a:lnSpc>
            </a:pPr>
            <a:r>
              <a:rPr lang="en-US" sz="2800" dirty="0"/>
              <a:t>You cannot instantiate an interface. </a:t>
            </a:r>
          </a:p>
          <a:p>
            <a:pPr algn="just">
              <a:lnSpc>
                <a:spcPct val="90000"/>
              </a:lnSpc>
            </a:pPr>
            <a:r>
              <a:rPr lang="en-US" sz="2800" dirty="0"/>
              <a:t>An interface </a:t>
            </a:r>
            <a:r>
              <a:rPr lang="en-US" sz="2800" b="1" dirty="0"/>
              <a:t>does not </a:t>
            </a:r>
            <a:r>
              <a:rPr lang="en-US" sz="2800" dirty="0"/>
              <a:t>contain </a:t>
            </a:r>
            <a:r>
              <a:rPr lang="en-US" sz="2800" b="1" dirty="0"/>
              <a:t>any constructors</a:t>
            </a:r>
            <a:r>
              <a:rPr lang="en-US" sz="2800" dirty="0"/>
              <a:t>.</a:t>
            </a:r>
          </a:p>
          <a:p>
            <a:pPr algn="just">
              <a:lnSpc>
                <a:spcPct val="90000"/>
              </a:lnSpc>
            </a:pPr>
            <a:r>
              <a:rPr lang="en-US" sz="2800" dirty="0"/>
              <a:t>All of the methods in an interface are abstract.</a:t>
            </a:r>
          </a:p>
          <a:p>
            <a:pPr algn="just">
              <a:lnSpc>
                <a:spcPct val="90000"/>
              </a:lnSpc>
            </a:pPr>
            <a:r>
              <a:rPr lang="en-US" sz="2800" dirty="0"/>
              <a:t>An interface cannot contain instance fields. The only fields that can appear in an interface must be declared both static and final.</a:t>
            </a:r>
          </a:p>
          <a:p>
            <a:pPr algn="just">
              <a:lnSpc>
                <a:spcPct val="90000"/>
              </a:lnSpc>
            </a:pPr>
            <a:r>
              <a:rPr lang="en-US" sz="2800" dirty="0"/>
              <a:t>An interface is not extended by a class; it is implemented by a class.</a:t>
            </a:r>
          </a:p>
          <a:p>
            <a:pPr algn="just">
              <a:lnSpc>
                <a:spcPct val="90000"/>
              </a:lnSpc>
            </a:pPr>
            <a:r>
              <a:rPr lang="en-US" sz="2800" dirty="0"/>
              <a:t>An interface can extend multiple interfaces.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Interface </a:t>
            </a:r>
            <a:r>
              <a:rPr lang="en-US" b="1" dirty="0" err="1"/>
              <a:t>vs</a:t>
            </a:r>
            <a:r>
              <a:rPr lang="en-US" b="1" dirty="0"/>
              <a:t> Abstract Class</a:t>
            </a:r>
            <a:br>
              <a:rPr lang="en-US" b="1" dirty="0"/>
            </a:br>
            <a:endParaRPr lang="en-US" dirty="0"/>
          </a:p>
        </p:txBody>
      </p:sp>
      <p:sp>
        <p:nvSpPr>
          <p:cNvPr id="3" name="Content Placeholder 2"/>
          <p:cNvSpPr>
            <a:spLocks noGrp="1"/>
          </p:cNvSpPr>
          <p:nvPr>
            <p:ph sz="quarter" idx="1"/>
          </p:nvPr>
        </p:nvSpPr>
        <p:spPr/>
        <p:txBody>
          <a:bodyPr/>
          <a:lstStyle/>
          <a:p>
            <a:pPr algn="just"/>
            <a:r>
              <a:rPr lang="en-US" sz="2800" i="1" dirty="0"/>
              <a:t>Interface</a:t>
            </a:r>
            <a:r>
              <a:rPr lang="en-US" sz="2800" dirty="0"/>
              <a:t> are like </a:t>
            </a:r>
            <a:r>
              <a:rPr lang="en-US" sz="2800" i="1" u="sng" dirty="0">
                <a:solidFill>
                  <a:srgbClr val="FF0000"/>
                </a:solidFill>
              </a:rPr>
              <a:t>100% Abstract Class</a:t>
            </a:r>
            <a:r>
              <a:rPr lang="en-US" sz="2800" dirty="0"/>
              <a:t>.</a:t>
            </a:r>
          </a:p>
          <a:p>
            <a:pPr algn="just"/>
            <a:r>
              <a:rPr lang="en-US" sz="2800" dirty="0"/>
              <a:t>Interface can not have </a:t>
            </a:r>
            <a:r>
              <a:rPr lang="en-US" sz="2800" i="1" dirty="0"/>
              <a:t>non abstract methods</a:t>
            </a:r>
            <a:r>
              <a:rPr lang="en-US" sz="2800" dirty="0"/>
              <a:t> while abstract class can have.</a:t>
            </a:r>
          </a:p>
          <a:p>
            <a:pPr algn="just"/>
            <a:r>
              <a:rPr lang="en-US" sz="2800" dirty="0"/>
              <a:t>A class can implement more then one interface while class can extend only one class. </a:t>
            </a:r>
          </a:p>
          <a:p>
            <a:pPr algn="just"/>
            <a:r>
              <a:rPr lang="en-US" sz="2800" dirty="0"/>
              <a:t>As Abstract class comes in hierarchy of classes it can extend other classes too while Interface can only extend Interfaces. </a:t>
            </a:r>
          </a:p>
          <a:p>
            <a:pPr algn="just"/>
            <a:endParaRPr lang="en-US" sz="2800" b="1" dirty="0"/>
          </a:p>
          <a:p>
            <a:pPr algn="just"/>
            <a:endParaRPr lang="en-US" sz="2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an Interface</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An interface is defined much like a class. This is the general form of an interface:</a:t>
            </a:r>
          </a:p>
          <a:p>
            <a:pPr lvl="1"/>
            <a:r>
              <a:rPr lang="en-US" dirty="0"/>
              <a:t>access interface name{</a:t>
            </a:r>
          </a:p>
          <a:p>
            <a:pPr lvl="1"/>
            <a:r>
              <a:rPr lang="en-US" dirty="0"/>
              <a:t>return-type method-name1(parameter-list);</a:t>
            </a:r>
          </a:p>
          <a:p>
            <a:pPr lvl="1"/>
            <a:r>
              <a:rPr lang="en-US" dirty="0"/>
              <a:t>return-type method-name2(parameter-list);</a:t>
            </a:r>
          </a:p>
          <a:p>
            <a:pPr lvl="1"/>
            <a:r>
              <a:rPr lang="en-US" dirty="0"/>
              <a:t>type final-varname1 = value;</a:t>
            </a:r>
          </a:p>
          <a:p>
            <a:pPr lvl="1"/>
            <a:r>
              <a:rPr lang="en-US" dirty="0"/>
              <a:t>type final-varname2 = value;</a:t>
            </a:r>
          </a:p>
          <a:p>
            <a:pPr lvl="1"/>
            <a:r>
              <a:rPr lang="en-US" dirty="0"/>
              <a:t>// ...</a:t>
            </a:r>
          </a:p>
          <a:p>
            <a:pPr lvl="1"/>
            <a:r>
              <a:rPr lang="en-US" dirty="0"/>
              <a:t>return-type method-</a:t>
            </a:r>
            <a:r>
              <a:rPr lang="en-US" dirty="0" err="1"/>
              <a:t>nameN</a:t>
            </a:r>
            <a:r>
              <a:rPr lang="en-US" dirty="0"/>
              <a:t>(parameter-list);</a:t>
            </a:r>
          </a:p>
          <a:p>
            <a:pPr lvl="1"/>
            <a:r>
              <a:rPr lang="en-US" dirty="0"/>
              <a:t>type final-</a:t>
            </a:r>
            <a:r>
              <a:rPr lang="en-US" dirty="0" err="1"/>
              <a:t>varnameN</a:t>
            </a:r>
            <a:r>
              <a:rPr lang="en-US" dirty="0"/>
              <a:t> = value;</a:t>
            </a:r>
          </a:p>
          <a:p>
            <a:pPr lvl="1"/>
            <a:r>
              <a:rPr lang="en-US"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6542</TotalTime>
  <Words>3822</Words>
  <Application>Microsoft Office PowerPoint</Application>
  <PresentationFormat>On-screen Show (4:3)</PresentationFormat>
  <Paragraphs>375</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Franklin Gothic Book</vt:lpstr>
      <vt:lpstr>Perpetua</vt:lpstr>
      <vt:lpstr>Wingdings 2</vt:lpstr>
      <vt:lpstr>Equity</vt:lpstr>
      <vt:lpstr>PROGRAMMING IN JAVA</vt:lpstr>
      <vt:lpstr>PowerPoint Presentation</vt:lpstr>
      <vt:lpstr>PowerPoint Presentation</vt:lpstr>
      <vt:lpstr>PowerPoint Presentation</vt:lpstr>
      <vt:lpstr>PowerPoint Presentation</vt:lpstr>
      <vt:lpstr>PowerPoint Presentation</vt:lpstr>
      <vt:lpstr>Classes vs Interface</vt:lpstr>
      <vt:lpstr>Interface vs Abstract Class </vt:lpstr>
      <vt:lpstr>Defining an Interface </vt:lpstr>
      <vt:lpstr>PowerPoint Presentation</vt:lpstr>
      <vt:lpstr>PowerPoint Presentation</vt:lpstr>
      <vt:lpstr>Implementing Interfaces</vt:lpstr>
      <vt:lpstr>PowerPoint Presentation</vt:lpstr>
      <vt:lpstr>Accessing Implementations Through Interface References</vt:lpstr>
      <vt:lpstr>PowerPoint Presentation</vt:lpstr>
      <vt:lpstr>Partial Implementations </vt:lpstr>
      <vt:lpstr>Java Interface Example </vt:lpstr>
      <vt:lpstr>Java Interface Example: Drawable </vt:lpstr>
      <vt:lpstr>PowerPoint Presentation</vt:lpstr>
      <vt:lpstr>Nested Interfaces</vt:lpstr>
      <vt:lpstr>PowerPoint Presentation</vt:lpstr>
      <vt:lpstr>PowerPoint Presentation</vt:lpstr>
      <vt:lpstr>  Multiple inheritance in Java by interface</vt:lpstr>
      <vt:lpstr>PowerPoint Presentation</vt:lpstr>
      <vt:lpstr>Multiple inheritance is not supported through class in java but it is possible by interface, why?</vt:lpstr>
      <vt:lpstr>PowerPoint Presentation</vt:lpstr>
      <vt:lpstr>Interface inheritance </vt:lpstr>
      <vt:lpstr>Default Method in Interface </vt:lpstr>
      <vt:lpstr>Static Method in Interface </vt:lpstr>
      <vt:lpstr>Nested Interface in Java </vt:lpstr>
      <vt:lpstr>PowerPoint Presentation</vt:lpstr>
      <vt:lpstr>PowerPoint Presentation</vt:lpstr>
      <vt:lpstr>PowerPoint Presentation</vt:lpstr>
      <vt:lpstr>PowerPoint Presentation</vt:lpstr>
      <vt:lpstr>  Can we define a class inside the interface?</vt:lpstr>
      <vt:lpstr>Using the List Interface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79</cp:revision>
  <dcterms:created xsi:type="dcterms:W3CDTF">2017-03-13T09:47:54Z</dcterms:created>
  <dcterms:modified xsi:type="dcterms:W3CDTF">2024-09-02T04:10:26Z</dcterms:modified>
</cp:coreProperties>
</file>