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7" r:id="rId2"/>
    <p:sldId id="257" r:id="rId3"/>
    <p:sldId id="258" r:id="rId4"/>
    <p:sldId id="268" r:id="rId5"/>
    <p:sldId id="269" r:id="rId6"/>
    <p:sldId id="270" r:id="rId7"/>
    <p:sldId id="271" r:id="rId8"/>
    <p:sldId id="272" r:id="rId9"/>
    <p:sldId id="273" r:id="rId10"/>
    <p:sldId id="274" r:id="rId11"/>
    <p:sldId id="260" r:id="rId12"/>
    <p:sldId id="261" r:id="rId13"/>
    <p:sldId id="262" r:id="rId14"/>
    <p:sldId id="263" r:id="rId15"/>
    <p:sldId id="264" r:id="rId16"/>
    <p:sldId id="265" r:id="rId17"/>
    <p:sldId id="266"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2FC2B7B-DAB5-4824-A8A5-28DC976971B1}" type="datetimeFigureOut">
              <a:rPr lang="en-US" smtClean="0"/>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03D4EF5-10AA-4F4F-A923-85645FFB5E42}"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FC2B7B-DAB5-4824-A8A5-28DC976971B1}"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D4EF5-10AA-4F4F-A923-85645FFB5E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FC2B7B-DAB5-4824-A8A5-28DC976971B1}"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D4EF5-10AA-4F4F-A923-85645FFB5E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2FC2B7B-DAB5-4824-A8A5-28DC976971B1}"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D4EF5-10AA-4F4F-A923-85645FFB5E42}"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2FC2B7B-DAB5-4824-A8A5-28DC976971B1}" type="datetimeFigureOut">
              <a:rPr lang="en-US" smtClean="0"/>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03D4EF5-10AA-4F4F-A923-85645FFB5E4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2FC2B7B-DAB5-4824-A8A5-28DC976971B1}"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D4EF5-10AA-4F4F-A923-85645FFB5E42}"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2FC2B7B-DAB5-4824-A8A5-28DC976971B1}"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D4EF5-10AA-4F4F-A923-85645FFB5E42}"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2FC2B7B-DAB5-4824-A8A5-28DC976971B1}"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D4EF5-10AA-4F4F-A923-85645FFB5E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C2B7B-DAB5-4824-A8A5-28DC976971B1}"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D4EF5-10AA-4F4F-A923-85645FFB5E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2FC2B7B-DAB5-4824-A8A5-28DC976971B1}"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D4EF5-10AA-4F4F-A923-85645FFB5E42}"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2FC2B7B-DAB5-4824-A8A5-28DC976971B1}" type="datetimeFigureOut">
              <a:rPr lang="en-US" smtClean="0"/>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03D4EF5-10AA-4F4F-A923-85645FFB5E42}"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2FC2B7B-DAB5-4824-A8A5-28DC976971B1}" type="datetimeFigureOut">
              <a:rPr lang="en-US" smtClean="0"/>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03D4EF5-10AA-4F4F-A923-85645FFB5E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lgn="just">
              <a:buFont typeface="Wingdings 3" pitchFamily="18" charset="2"/>
              <a:buNone/>
            </a:pPr>
            <a:r>
              <a:rPr lang="en-US" sz="3200" dirty="0">
                <a:solidFill>
                  <a:srgbClr val="DD1321"/>
                </a:solidFill>
                <a:latin typeface="Times New Roman" pitchFamily="18" charset="0"/>
                <a:cs typeface="Times New Roman" pitchFamily="18" charset="0"/>
              </a:rPr>
              <a:t>Body of a lambda expression:</a:t>
            </a:r>
          </a:p>
          <a:p>
            <a:pPr algn="just">
              <a:buFont typeface="Wingdings 3" pitchFamily="18" charset="2"/>
              <a:buNone/>
            </a:pPr>
            <a:endParaRPr lang="en-US" sz="3200" dirty="0">
              <a:solidFill>
                <a:srgbClr val="DD1321"/>
              </a:solidFill>
              <a:latin typeface="Times New Roman" pitchFamily="18" charset="0"/>
              <a:cs typeface="Times New Roman" pitchFamily="18" charset="0"/>
            </a:endParaRPr>
          </a:p>
          <a:p>
            <a:pPr algn="just"/>
            <a:r>
              <a:rPr lang="en-US" sz="2800" dirty="0">
                <a:solidFill>
                  <a:srgbClr val="002060"/>
                </a:solidFill>
                <a:latin typeface="Times New Roman" pitchFamily="18" charset="0"/>
                <a:cs typeface="Times New Roman" pitchFamily="18" charset="0"/>
              </a:rPr>
              <a:t>Body can be a single expression or a statement block.</a:t>
            </a:r>
          </a:p>
          <a:p>
            <a:pPr algn="just">
              <a:buFont typeface="Wingdings 3" pitchFamily="18" charset="2"/>
              <a:buNone/>
            </a:pPr>
            <a:endParaRPr lang="en-US" sz="2800" dirty="0">
              <a:solidFill>
                <a:srgbClr val="002060"/>
              </a:solidFill>
              <a:latin typeface="Times New Roman" pitchFamily="18" charset="0"/>
              <a:cs typeface="Times New Roman" pitchFamily="18" charset="0"/>
            </a:endParaRPr>
          </a:p>
          <a:p>
            <a:pPr algn="just"/>
            <a:r>
              <a:rPr lang="en-US" sz="2800" dirty="0">
                <a:solidFill>
                  <a:srgbClr val="002060"/>
                </a:solidFill>
                <a:latin typeface="Times New Roman" pitchFamily="18" charset="0"/>
                <a:cs typeface="Times New Roman" pitchFamily="18" charset="0"/>
              </a:rPr>
              <a:t>When the body consist of a single expression, it is called as </a:t>
            </a:r>
            <a:r>
              <a:rPr lang="en-US" sz="2800" dirty="0">
                <a:solidFill>
                  <a:srgbClr val="C00000"/>
                </a:solidFill>
                <a:latin typeface="Times New Roman" pitchFamily="18" charset="0"/>
                <a:cs typeface="Times New Roman" pitchFamily="18" charset="0"/>
              </a:rPr>
              <a:t>Expression Lambda or Expression Body</a:t>
            </a:r>
            <a:r>
              <a:rPr lang="en-US" sz="2800" dirty="0">
                <a:solidFill>
                  <a:srgbClr val="002060"/>
                </a:solidFill>
                <a:latin typeface="Times New Roman" pitchFamily="18" charset="0"/>
                <a:cs typeface="Times New Roman" pitchFamily="18" charset="0"/>
              </a:rPr>
              <a:t>.</a:t>
            </a:r>
          </a:p>
          <a:p>
            <a:pPr algn="just"/>
            <a:endParaRPr lang="en-US" sz="2800" dirty="0">
              <a:solidFill>
                <a:srgbClr val="002060"/>
              </a:solidFill>
              <a:latin typeface="Times New Roman" pitchFamily="18" charset="0"/>
              <a:cs typeface="Times New Roman" pitchFamily="18" charset="0"/>
            </a:endParaRPr>
          </a:p>
          <a:p>
            <a:pPr algn="just"/>
            <a:r>
              <a:rPr lang="en-US" sz="2800" dirty="0">
                <a:solidFill>
                  <a:srgbClr val="002060"/>
                </a:solidFill>
                <a:latin typeface="Times New Roman" pitchFamily="18" charset="0"/>
                <a:cs typeface="Times New Roman" pitchFamily="18" charset="0"/>
              </a:rPr>
              <a:t>When the code on the right side of the lambda operator consists of a block of code that can contain more than one statement, It is called as </a:t>
            </a:r>
            <a:r>
              <a:rPr lang="en-US" sz="2800" dirty="0">
                <a:solidFill>
                  <a:srgbClr val="C00000"/>
                </a:solidFill>
                <a:latin typeface="Times New Roman" pitchFamily="18" charset="0"/>
                <a:cs typeface="Times New Roman" pitchFamily="18" charset="0"/>
              </a:rPr>
              <a:t>block body or Block Lambda</a:t>
            </a:r>
            <a:r>
              <a:rPr lang="en-US" sz="2800" dirty="0">
                <a:solidFill>
                  <a:srgbClr val="002060"/>
                </a:solidFill>
                <a:latin typeface="Times New Roman" pitchFamily="18" charset="0"/>
                <a:cs typeface="Times New Roman" pitchFamily="18" charset="0"/>
              </a:rPr>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05400"/>
          </a:xfrm>
        </p:spPr>
        <p:txBody>
          <a:bodyPr>
            <a:normAutofit fontScale="92500" lnSpcReduction="10000"/>
          </a:bodyPr>
          <a:lstStyle/>
          <a:p>
            <a:r>
              <a:rPr lang="en-US" dirty="0"/>
              <a:t>Why use Lambda Expression</a:t>
            </a:r>
          </a:p>
          <a:p>
            <a:pPr lvl="1"/>
            <a:r>
              <a:rPr lang="en-US" dirty="0"/>
              <a:t>To provide the implementation of Functional interface.</a:t>
            </a:r>
          </a:p>
          <a:p>
            <a:pPr lvl="1"/>
            <a:r>
              <a:rPr lang="en-US" dirty="0"/>
              <a:t>Less coding.</a:t>
            </a:r>
          </a:p>
          <a:p>
            <a:r>
              <a:rPr lang="en-US" dirty="0"/>
              <a:t>Java Lambda Expression Syntax</a:t>
            </a:r>
          </a:p>
          <a:p>
            <a:pPr lvl="1">
              <a:buNone/>
            </a:pPr>
            <a:r>
              <a:rPr lang="en-US" dirty="0"/>
              <a:t>			(argument-list) -&gt; {body}  </a:t>
            </a:r>
          </a:p>
          <a:p>
            <a:pPr lvl="1"/>
            <a:r>
              <a:rPr lang="en-US" dirty="0"/>
              <a:t>Java lambda expression is consisted of three components.</a:t>
            </a:r>
          </a:p>
          <a:p>
            <a:pPr lvl="1"/>
            <a:r>
              <a:rPr lang="en-US" b="1" dirty="0"/>
              <a:t>1) Argument-list:</a:t>
            </a:r>
            <a:r>
              <a:rPr lang="en-US" dirty="0"/>
              <a:t> It can be empty or non-empty as well.</a:t>
            </a:r>
          </a:p>
          <a:p>
            <a:pPr lvl="1"/>
            <a:r>
              <a:rPr lang="en-US" b="1" dirty="0"/>
              <a:t>2) Arrow-token:</a:t>
            </a:r>
            <a:r>
              <a:rPr lang="en-US" dirty="0"/>
              <a:t> It is used to link arguments-list and body of expression.</a:t>
            </a:r>
          </a:p>
          <a:p>
            <a:pPr lvl="1"/>
            <a:r>
              <a:rPr lang="en-US" b="1" dirty="0"/>
              <a:t>3) Body:</a:t>
            </a:r>
            <a:r>
              <a:rPr lang="en-US" dirty="0"/>
              <a:t> It contains expressions and statements for lambda expression.</a:t>
            </a:r>
          </a:p>
          <a:p>
            <a:r>
              <a:rPr lang="en-US" dirty="0"/>
              <a:t>Let's see a scenario. If we don't implement Java lambda expression. Here, we are implementing an interface method without using lambda expression.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Java Example without Lambda Expression</a:t>
            </a:r>
          </a:p>
        </p:txBody>
      </p:sp>
      <p:sp>
        <p:nvSpPr>
          <p:cNvPr id="3" name="Content Placeholder 2"/>
          <p:cNvSpPr>
            <a:spLocks noGrp="1"/>
          </p:cNvSpPr>
          <p:nvPr>
            <p:ph sz="quarter" idx="1"/>
          </p:nvPr>
        </p:nvSpPr>
        <p:spPr/>
        <p:txBody>
          <a:bodyPr>
            <a:normAutofit fontScale="77500" lnSpcReduction="20000"/>
          </a:bodyPr>
          <a:lstStyle/>
          <a:p>
            <a:r>
              <a:rPr lang="en-US" b="1" dirty="0"/>
              <a:t>interface</a:t>
            </a:r>
            <a:r>
              <a:rPr lang="en-US" dirty="0"/>
              <a:t> </a:t>
            </a:r>
            <a:r>
              <a:rPr lang="en-US" dirty="0" err="1"/>
              <a:t>Drawable</a:t>
            </a:r>
            <a:r>
              <a:rPr lang="en-US" dirty="0"/>
              <a:t>{  </a:t>
            </a:r>
          </a:p>
          <a:p>
            <a:r>
              <a:rPr lang="en-US" dirty="0"/>
              <a:t>    </a:t>
            </a:r>
            <a:r>
              <a:rPr lang="en-US" b="1" dirty="0"/>
              <a:t>public</a:t>
            </a:r>
            <a:r>
              <a:rPr lang="en-US" dirty="0"/>
              <a:t> </a:t>
            </a:r>
            <a:r>
              <a:rPr lang="en-US" b="1" dirty="0"/>
              <a:t>void</a:t>
            </a:r>
            <a:r>
              <a:rPr lang="en-US" dirty="0"/>
              <a:t> draw();  </a:t>
            </a:r>
          </a:p>
          <a:p>
            <a:r>
              <a:rPr lang="en-US" dirty="0"/>
              <a:t>}  </a:t>
            </a:r>
          </a:p>
          <a:p>
            <a:r>
              <a:rPr lang="en-US" b="1" dirty="0"/>
              <a:t>public</a:t>
            </a:r>
            <a:r>
              <a:rPr lang="en-US" dirty="0"/>
              <a:t> </a:t>
            </a:r>
            <a:r>
              <a:rPr lang="en-US" b="1" dirty="0"/>
              <a:t>class</a:t>
            </a:r>
            <a:r>
              <a:rPr lang="en-US" dirty="0"/>
              <a:t> </a:t>
            </a:r>
            <a:r>
              <a:rPr lang="en-US" dirty="0" err="1"/>
              <a:t>LambdaExpressionExample</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err="1"/>
              <a:t>int</a:t>
            </a:r>
            <a:r>
              <a:rPr lang="en-US" dirty="0"/>
              <a:t> width=10;  </a:t>
            </a:r>
          </a:p>
          <a:p>
            <a:r>
              <a:rPr lang="en-US" dirty="0"/>
              <a:t>  </a:t>
            </a:r>
          </a:p>
          <a:p>
            <a:r>
              <a:rPr lang="en-US" dirty="0"/>
              <a:t>        //without lambda, </a:t>
            </a:r>
            <a:r>
              <a:rPr lang="en-US" dirty="0" err="1"/>
              <a:t>Drawable</a:t>
            </a:r>
            <a:r>
              <a:rPr lang="en-US" dirty="0"/>
              <a:t> implementation using anonymous class  </a:t>
            </a:r>
          </a:p>
          <a:p>
            <a:r>
              <a:rPr lang="en-US" dirty="0"/>
              <a:t>        </a:t>
            </a:r>
            <a:r>
              <a:rPr lang="en-US" dirty="0" err="1"/>
              <a:t>Drawable</a:t>
            </a:r>
            <a:r>
              <a:rPr lang="en-US" dirty="0"/>
              <a:t> d=</a:t>
            </a:r>
            <a:r>
              <a:rPr lang="en-US" b="1" dirty="0"/>
              <a:t>new</a:t>
            </a:r>
            <a:r>
              <a:rPr lang="en-US" dirty="0"/>
              <a:t> </a:t>
            </a:r>
            <a:r>
              <a:rPr lang="en-US" dirty="0" err="1"/>
              <a:t>Drawable</a:t>
            </a:r>
            <a:r>
              <a:rPr lang="en-US" dirty="0"/>
              <a:t>(){  </a:t>
            </a:r>
          </a:p>
          <a:p>
            <a:r>
              <a:rPr lang="en-US" dirty="0"/>
              <a:t>            </a:t>
            </a:r>
            <a:r>
              <a:rPr lang="en-US" b="1" dirty="0"/>
              <a:t>public</a:t>
            </a:r>
            <a:r>
              <a:rPr lang="en-US" dirty="0"/>
              <a:t> </a:t>
            </a:r>
            <a:r>
              <a:rPr lang="en-US" b="1" dirty="0"/>
              <a:t>void</a:t>
            </a:r>
            <a:r>
              <a:rPr lang="en-US" dirty="0"/>
              <a:t> draw(){</a:t>
            </a:r>
            <a:r>
              <a:rPr lang="en-US" dirty="0" err="1"/>
              <a:t>System.out.println</a:t>
            </a:r>
            <a:r>
              <a:rPr lang="en-US" dirty="0"/>
              <a:t>("Drawing "+width);}  </a:t>
            </a:r>
          </a:p>
          <a:p>
            <a:r>
              <a:rPr lang="en-US" dirty="0"/>
              <a:t>        };  </a:t>
            </a:r>
          </a:p>
          <a:p>
            <a:r>
              <a:rPr lang="en-US" dirty="0"/>
              <a:t>        </a:t>
            </a:r>
            <a:r>
              <a:rPr lang="en-US" dirty="0" err="1"/>
              <a:t>d.draw</a:t>
            </a:r>
            <a:r>
              <a:rPr lang="en-US" dirty="0"/>
              <a:t>();  </a:t>
            </a:r>
          </a:p>
          <a:p>
            <a:r>
              <a:rPr lang="en-US" dirty="0"/>
              <a:t>    }  </a:t>
            </a:r>
          </a:p>
          <a:p>
            <a:r>
              <a:rPr lang="en-US" dirty="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Example with Lambda Expression</a:t>
            </a:r>
            <a:br>
              <a:rPr lang="en-US" dirty="0"/>
            </a:br>
            <a:endParaRPr lang="en-US" dirty="0"/>
          </a:p>
        </p:txBody>
      </p:sp>
      <p:sp>
        <p:nvSpPr>
          <p:cNvPr id="3" name="Content Placeholder 2"/>
          <p:cNvSpPr>
            <a:spLocks noGrp="1"/>
          </p:cNvSpPr>
          <p:nvPr>
            <p:ph sz="quarter" idx="1"/>
          </p:nvPr>
        </p:nvSpPr>
        <p:spPr>
          <a:xfrm>
            <a:off x="914400" y="1447800"/>
            <a:ext cx="7772400" cy="5410200"/>
          </a:xfrm>
        </p:spPr>
        <p:txBody>
          <a:bodyPr>
            <a:normAutofit fontScale="85000" lnSpcReduction="20000"/>
          </a:bodyPr>
          <a:lstStyle/>
          <a:p>
            <a:r>
              <a:rPr lang="en-US" dirty="0"/>
              <a:t>Now, we are implementing the above example with the help of lambda expression.</a:t>
            </a:r>
          </a:p>
          <a:p>
            <a:pPr lvl="1"/>
            <a:r>
              <a:rPr lang="en-US" dirty="0"/>
              <a:t>@</a:t>
            </a:r>
            <a:r>
              <a:rPr lang="en-US" dirty="0" err="1"/>
              <a:t>FunctionalInterface</a:t>
            </a:r>
            <a:r>
              <a:rPr lang="en-US" dirty="0"/>
              <a:t>  //It is optional  </a:t>
            </a:r>
          </a:p>
          <a:p>
            <a:pPr lvl="1"/>
            <a:r>
              <a:rPr lang="en-US" b="1" dirty="0"/>
              <a:t>interface</a:t>
            </a:r>
            <a:r>
              <a:rPr lang="en-US" dirty="0"/>
              <a:t> </a:t>
            </a:r>
            <a:r>
              <a:rPr lang="en-US" dirty="0" err="1"/>
              <a:t>Drawable</a:t>
            </a:r>
            <a:r>
              <a:rPr lang="en-US" dirty="0"/>
              <a:t>{  </a:t>
            </a:r>
          </a:p>
          <a:p>
            <a:pPr lvl="1"/>
            <a:r>
              <a:rPr lang="en-US" dirty="0"/>
              <a:t>    </a:t>
            </a:r>
            <a:r>
              <a:rPr lang="en-US" b="1" dirty="0"/>
              <a:t>public</a:t>
            </a:r>
            <a:r>
              <a:rPr lang="en-US" dirty="0"/>
              <a:t> </a:t>
            </a:r>
            <a:r>
              <a:rPr lang="en-US" b="1" dirty="0"/>
              <a:t>void</a:t>
            </a:r>
            <a:r>
              <a:rPr lang="en-US" dirty="0"/>
              <a:t> draw();  </a:t>
            </a:r>
          </a:p>
          <a:p>
            <a:pPr lvl="1"/>
            <a:r>
              <a:rPr lang="en-US" dirty="0"/>
              <a:t>}  </a:t>
            </a:r>
          </a:p>
          <a:p>
            <a:pPr lvl="1"/>
            <a:r>
              <a:rPr lang="en-US" b="1" dirty="0"/>
              <a:t>public</a:t>
            </a:r>
            <a:r>
              <a:rPr lang="en-US" dirty="0"/>
              <a:t> </a:t>
            </a:r>
            <a:r>
              <a:rPr lang="en-US" b="1" dirty="0"/>
              <a:t>class</a:t>
            </a:r>
            <a:r>
              <a:rPr lang="en-US" dirty="0"/>
              <a:t> </a:t>
            </a:r>
            <a:r>
              <a:rPr lang="en-US" dirty="0" err="1"/>
              <a:t>LambdaExpressionExample</a:t>
            </a:r>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lvl="1"/>
            <a:r>
              <a:rPr lang="en-US" dirty="0"/>
              <a:t>        </a:t>
            </a:r>
            <a:r>
              <a:rPr lang="en-US" b="1" dirty="0" err="1"/>
              <a:t>int</a:t>
            </a:r>
            <a:r>
              <a:rPr lang="en-US" dirty="0"/>
              <a:t> width=10;  </a:t>
            </a:r>
          </a:p>
          <a:p>
            <a:pPr lvl="1"/>
            <a:r>
              <a:rPr lang="en-US" dirty="0"/>
              <a:t>        //with lambda  </a:t>
            </a:r>
          </a:p>
          <a:p>
            <a:pPr lvl="1"/>
            <a:r>
              <a:rPr lang="en-US" dirty="0"/>
              <a:t>        </a:t>
            </a:r>
            <a:r>
              <a:rPr lang="en-US" dirty="0" err="1"/>
              <a:t>Drawable</a:t>
            </a:r>
            <a:r>
              <a:rPr lang="en-US" dirty="0"/>
              <a:t> d2=()-&gt;{  </a:t>
            </a:r>
          </a:p>
          <a:p>
            <a:pPr lvl="1"/>
            <a:r>
              <a:rPr lang="en-US" dirty="0"/>
              <a:t>            </a:t>
            </a:r>
            <a:r>
              <a:rPr lang="en-US" dirty="0" err="1"/>
              <a:t>System.out.println</a:t>
            </a:r>
            <a:r>
              <a:rPr lang="en-US" dirty="0"/>
              <a:t>("Drawing "+width);  </a:t>
            </a:r>
          </a:p>
          <a:p>
            <a:pPr lvl="1"/>
            <a:r>
              <a:rPr lang="en-US" dirty="0"/>
              <a:t>        };  </a:t>
            </a:r>
          </a:p>
          <a:p>
            <a:pPr lvl="1"/>
            <a:r>
              <a:rPr lang="en-US" dirty="0"/>
              <a:t>        d2.draw();  </a:t>
            </a:r>
          </a:p>
          <a:p>
            <a:pPr lvl="1"/>
            <a:r>
              <a:rPr lang="en-US" dirty="0"/>
              <a:t>    }  }  </a:t>
            </a:r>
          </a:p>
          <a:p>
            <a:r>
              <a:rPr lang="en-US" dirty="0"/>
              <a:t>A lambda expression can have zero or any number of arguments. Let's see the examples: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Java Lambda Expression Example: No Parameter</a:t>
            </a:r>
          </a:p>
        </p:txBody>
      </p:sp>
      <p:sp>
        <p:nvSpPr>
          <p:cNvPr id="3" name="Content Placeholder 2"/>
          <p:cNvSpPr>
            <a:spLocks noGrp="1"/>
          </p:cNvSpPr>
          <p:nvPr>
            <p:ph sz="quarter" idx="1"/>
          </p:nvPr>
        </p:nvSpPr>
        <p:spPr/>
        <p:txBody>
          <a:bodyPr>
            <a:normAutofit fontScale="92500" lnSpcReduction="10000"/>
          </a:bodyPr>
          <a:lstStyle/>
          <a:p>
            <a:r>
              <a:rPr lang="en-US" b="1" dirty="0"/>
              <a:t>interface</a:t>
            </a:r>
            <a:r>
              <a:rPr lang="en-US" dirty="0"/>
              <a:t> </a:t>
            </a:r>
            <a:r>
              <a:rPr lang="en-US" dirty="0" err="1"/>
              <a:t>Sayable</a:t>
            </a:r>
            <a:r>
              <a:rPr lang="en-US" dirty="0"/>
              <a:t>{  </a:t>
            </a:r>
          </a:p>
          <a:p>
            <a:r>
              <a:rPr lang="en-US" dirty="0"/>
              <a:t>    </a:t>
            </a:r>
            <a:r>
              <a:rPr lang="en-US" b="1" dirty="0"/>
              <a:t>public</a:t>
            </a:r>
            <a:r>
              <a:rPr lang="en-US" dirty="0"/>
              <a:t> String say();  </a:t>
            </a:r>
          </a:p>
          <a:p>
            <a:r>
              <a:rPr lang="en-US" dirty="0"/>
              <a:t>}  </a:t>
            </a:r>
          </a:p>
          <a:p>
            <a:r>
              <a:rPr lang="en-US" b="1" dirty="0"/>
              <a:t>public</a:t>
            </a:r>
            <a:r>
              <a:rPr lang="en-US" dirty="0"/>
              <a:t> </a:t>
            </a:r>
            <a:r>
              <a:rPr lang="en-US" b="1" dirty="0"/>
              <a:t>class</a:t>
            </a:r>
            <a:r>
              <a:rPr lang="en-US" dirty="0"/>
              <a:t> </a:t>
            </a:r>
            <a:r>
              <a:rPr lang="en-US" dirty="0" err="1"/>
              <a:t>LambdaExpressionExample</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dirty="0" err="1"/>
              <a:t>Sayable</a:t>
            </a:r>
            <a:r>
              <a:rPr lang="en-US" dirty="0"/>
              <a:t> s=()-&gt;{  </a:t>
            </a:r>
          </a:p>
          <a:p>
            <a:r>
              <a:rPr lang="en-US" dirty="0"/>
              <a:t>        </a:t>
            </a:r>
            <a:r>
              <a:rPr lang="en-US" b="1" dirty="0"/>
              <a:t>return</a:t>
            </a:r>
            <a:r>
              <a:rPr lang="en-US" dirty="0"/>
              <a:t> "I have nothing to say.";  </a:t>
            </a:r>
          </a:p>
          <a:p>
            <a:r>
              <a:rPr lang="en-US" dirty="0"/>
              <a:t>    };  </a:t>
            </a:r>
          </a:p>
          <a:p>
            <a:r>
              <a:rPr lang="en-US" dirty="0"/>
              <a:t>    </a:t>
            </a:r>
            <a:r>
              <a:rPr lang="en-US" dirty="0" err="1"/>
              <a:t>System.out.println</a:t>
            </a:r>
            <a:r>
              <a:rPr lang="en-US" dirty="0"/>
              <a:t>(</a:t>
            </a:r>
            <a:r>
              <a:rPr lang="en-US" dirty="0" err="1"/>
              <a:t>s.say</a:t>
            </a:r>
            <a:r>
              <a:rPr lang="en-US" dirty="0"/>
              <a:t>());  </a:t>
            </a:r>
          </a:p>
          <a:p>
            <a:r>
              <a:rPr lang="en-US" dirty="0"/>
              <a:t>}  </a:t>
            </a:r>
          </a:p>
          <a:p>
            <a:r>
              <a:rPr 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Java Lambda Expression Example: Single Parameter</a:t>
            </a:r>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b="1" dirty="0"/>
              <a:t>interface</a:t>
            </a:r>
            <a:r>
              <a:rPr lang="en-US" dirty="0"/>
              <a:t> </a:t>
            </a:r>
            <a:r>
              <a:rPr lang="en-US" dirty="0" err="1"/>
              <a:t>Sayable</a:t>
            </a:r>
            <a:r>
              <a:rPr lang="en-US" dirty="0"/>
              <a:t>{  </a:t>
            </a:r>
          </a:p>
          <a:p>
            <a:r>
              <a:rPr lang="en-US" dirty="0"/>
              <a:t>    </a:t>
            </a:r>
            <a:r>
              <a:rPr lang="en-US" b="1" dirty="0"/>
              <a:t>public</a:t>
            </a:r>
            <a:r>
              <a:rPr lang="en-US" dirty="0"/>
              <a:t> String say(String name);  </a:t>
            </a:r>
          </a:p>
          <a:p>
            <a:r>
              <a:rPr lang="en-US" dirty="0"/>
              <a:t>}  </a:t>
            </a:r>
          </a:p>
          <a:p>
            <a:r>
              <a:rPr lang="en-US" b="1" dirty="0"/>
              <a:t>public</a:t>
            </a:r>
            <a:r>
              <a:rPr lang="en-US" dirty="0"/>
              <a:t> </a:t>
            </a:r>
            <a:r>
              <a:rPr lang="en-US" b="1" dirty="0"/>
              <a:t>class</a:t>
            </a:r>
            <a:r>
              <a:rPr lang="en-US" dirty="0"/>
              <a:t> </a:t>
            </a:r>
            <a:r>
              <a:rPr lang="en-US" dirty="0" err="1"/>
              <a:t>LambdaExpressionExample</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 Lambda expression with single parameter.  </a:t>
            </a:r>
          </a:p>
          <a:p>
            <a:r>
              <a:rPr lang="en-US" dirty="0"/>
              <a:t>        </a:t>
            </a:r>
            <a:r>
              <a:rPr lang="en-US" dirty="0" err="1"/>
              <a:t>Sayable</a:t>
            </a:r>
            <a:r>
              <a:rPr lang="en-US" dirty="0"/>
              <a:t> s1=(name)-&gt;{  </a:t>
            </a:r>
          </a:p>
          <a:p>
            <a:r>
              <a:rPr lang="en-US" dirty="0"/>
              <a:t>            </a:t>
            </a:r>
            <a:r>
              <a:rPr lang="en-US" b="1" dirty="0"/>
              <a:t>return</a:t>
            </a:r>
            <a:r>
              <a:rPr lang="en-US" dirty="0"/>
              <a:t> "Hello, "+name;  </a:t>
            </a:r>
          </a:p>
          <a:p>
            <a:r>
              <a:rPr lang="en-US" dirty="0"/>
              <a:t>        };  </a:t>
            </a:r>
          </a:p>
          <a:p>
            <a:r>
              <a:rPr lang="en-US" dirty="0"/>
              <a:t>        </a:t>
            </a:r>
            <a:r>
              <a:rPr lang="en-US" dirty="0" err="1"/>
              <a:t>System.out.println</a:t>
            </a:r>
            <a:r>
              <a:rPr lang="en-US" dirty="0"/>
              <a:t>(s1.say("</a:t>
            </a:r>
            <a:r>
              <a:rPr lang="en-US" dirty="0" err="1"/>
              <a:t>Sonoo</a:t>
            </a:r>
            <a:r>
              <a:rPr lang="en-US" dirty="0"/>
              <a:t>"));     </a:t>
            </a:r>
          </a:p>
          <a:p>
            <a:r>
              <a:rPr lang="en-US" dirty="0"/>
              <a:t>        // You can omit function parentheses    </a:t>
            </a:r>
          </a:p>
          <a:p>
            <a:r>
              <a:rPr lang="en-US" dirty="0"/>
              <a:t>        </a:t>
            </a:r>
            <a:r>
              <a:rPr lang="en-US" dirty="0" err="1"/>
              <a:t>Sayable</a:t>
            </a:r>
            <a:r>
              <a:rPr lang="en-US" dirty="0"/>
              <a:t> s2= name -&gt;{  </a:t>
            </a:r>
          </a:p>
          <a:p>
            <a:r>
              <a:rPr lang="en-US" dirty="0"/>
              <a:t>            </a:t>
            </a:r>
            <a:r>
              <a:rPr lang="en-US" b="1" dirty="0"/>
              <a:t>return</a:t>
            </a:r>
            <a:r>
              <a:rPr lang="en-US" dirty="0"/>
              <a:t> "Hello, "+name;  </a:t>
            </a:r>
          </a:p>
          <a:p>
            <a:r>
              <a:rPr lang="en-US" dirty="0"/>
              <a:t>        };  </a:t>
            </a:r>
          </a:p>
          <a:p>
            <a:r>
              <a:rPr lang="en-US" dirty="0"/>
              <a:t>        </a:t>
            </a:r>
            <a:r>
              <a:rPr lang="en-US" dirty="0" err="1"/>
              <a:t>System.out.println</a:t>
            </a:r>
            <a:r>
              <a:rPr lang="en-US" dirty="0"/>
              <a:t>(s2.say("</a:t>
            </a:r>
            <a:r>
              <a:rPr lang="en-US" dirty="0" err="1"/>
              <a:t>Sonoo</a:t>
            </a:r>
            <a:r>
              <a:rPr lang="en-US" dirty="0"/>
              <a:t>"));  </a:t>
            </a:r>
          </a:p>
          <a:p>
            <a:r>
              <a:rPr lang="en-US" dirty="0"/>
              <a:t>    }  }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fr-FR" dirty="0"/>
            </a:br>
            <a:r>
              <a:rPr lang="fr-FR" dirty="0"/>
              <a:t> Java Lambda Expression </a:t>
            </a:r>
            <a:r>
              <a:rPr lang="fr-FR" dirty="0" err="1"/>
              <a:t>Example</a:t>
            </a:r>
            <a:r>
              <a:rPr lang="fr-FR" dirty="0"/>
              <a:t>: Multiple </a:t>
            </a:r>
            <a:r>
              <a:rPr lang="fr-FR" dirty="0" err="1"/>
              <a:t>Parameters</a:t>
            </a:r>
            <a:endParaRPr lang="en-US" dirty="0"/>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b="1" dirty="0"/>
              <a:t>interface</a:t>
            </a:r>
            <a:r>
              <a:rPr lang="en-US" dirty="0"/>
              <a:t> Addable{  </a:t>
            </a:r>
          </a:p>
          <a:p>
            <a:r>
              <a:rPr lang="en-US" dirty="0"/>
              <a:t>    </a:t>
            </a:r>
            <a:r>
              <a:rPr lang="en-US" b="1" dirty="0" err="1"/>
              <a:t>int</a:t>
            </a:r>
            <a:r>
              <a:rPr lang="en-US" dirty="0"/>
              <a:t> add(</a:t>
            </a:r>
            <a:r>
              <a:rPr lang="en-US" b="1" dirty="0" err="1"/>
              <a:t>int</a:t>
            </a:r>
            <a:r>
              <a:rPr lang="en-US" dirty="0"/>
              <a:t> </a:t>
            </a:r>
            <a:r>
              <a:rPr lang="en-US" dirty="0" err="1"/>
              <a:t>a,</a:t>
            </a:r>
            <a:r>
              <a:rPr lang="en-US" b="1" dirty="0" err="1"/>
              <a:t>int</a:t>
            </a:r>
            <a:r>
              <a:rPr lang="en-US" dirty="0"/>
              <a:t> b);  </a:t>
            </a:r>
          </a:p>
          <a:p>
            <a:r>
              <a:rPr lang="en-US" dirty="0"/>
              <a:t>}   </a:t>
            </a:r>
          </a:p>
          <a:p>
            <a:r>
              <a:rPr lang="en-US" b="1" dirty="0"/>
              <a:t>public</a:t>
            </a:r>
            <a:r>
              <a:rPr lang="en-US" dirty="0"/>
              <a:t> </a:t>
            </a:r>
            <a:r>
              <a:rPr lang="en-US" b="1" dirty="0"/>
              <a:t>class</a:t>
            </a:r>
            <a:r>
              <a:rPr lang="en-US" dirty="0"/>
              <a:t> </a:t>
            </a:r>
            <a:r>
              <a:rPr lang="en-US" dirty="0" err="1"/>
              <a:t>LambdaExpressionExample</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p>
          <a:p>
            <a:r>
              <a:rPr lang="en-US" dirty="0"/>
              <a:t>        // Multiple parameters in lambda expression  </a:t>
            </a:r>
          </a:p>
          <a:p>
            <a:r>
              <a:rPr lang="en-US" dirty="0"/>
              <a:t>        Addable ad1=(</a:t>
            </a:r>
            <a:r>
              <a:rPr lang="en-US" dirty="0" err="1"/>
              <a:t>a,b</a:t>
            </a:r>
            <a:r>
              <a:rPr lang="en-US" dirty="0"/>
              <a:t>)-&gt;(</a:t>
            </a:r>
            <a:r>
              <a:rPr lang="en-US" dirty="0" err="1"/>
              <a:t>a+b</a:t>
            </a:r>
            <a:r>
              <a:rPr lang="en-US" dirty="0"/>
              <a:t>);  </a:t>
            </a:r>
          </a:p>
          <a:p>
            <a:r>
              <a:rPr lang="en-US" dirty="0"/>
              <a:t>        </a:t>
            </a:r>
            <a:r>
              <a:rPr lang="en-US" dirty="0" err="1"/>
              <a:t>System.out.println</a:t>
            </a:r>
            <a:r>
              <a:rPr lang="en-US" dirty="0"/>
              <a:t>(ad1.add(10,20));  </a:t>
            </a:r>
          </a:p>
          <a:p>
            <a:r>
              <a:rPr lang="en-US" dirty="0"/>
              <a:t>          </a:t>
            </a:r>
          </a:p>
          <a:p>
            <a:r>
              <a:rPr lang="en-US" dirty="0"/>
              <a:t>        // Multiple parameters with data type in lambda expression  </a:t>
            </a:r>
          </a:p>
          <a:p>
            <a:r>
              <a:rPr lang="en-US" dirty="0"/>
              <a:t>        Addable ad2=(</a:t>
            </a:r>
            <a:r>
              <a:rPr lang="en-US" b="1" dirty="0" err="1"/>
              <a:t>int</a:t>
            </a:r>
            <a:r>
              <a:rPr lang="en-US" dirty="0"/>
              <a:t> </a:t>
            </a:r>
            <a:r>
              <a:rPr lang="en-US" dirty="0" err="1"/>
              <a:t>a,</a:t>
            </a:r>
            <a:r>
              <a:rPr lang="en-US" b="1" dirty="0" err="1"/>
              <a:t>int</a:t>
            </a:r>
            <a:r>
              <a:rPr lang="en-US" dirty="0"/>
              <a:t> b)-&gt;(</a:t>
            </a:r>
            <a:r>
              <a:rPr lang="en-US" dirty="0" err="1"/>
              <a:t>a+b</a:t>
            </a:r>
            <a:r>
              <a:rPr lang="en-US" dirty="0"/>
              <a:t>);  </a:t>
            </a:r>
          </a:p>
          <a:p>
            <a:r>
              <a:rPr lang="en-US" dirty="0"/>
              <a:t>        </a:t>
            </a:r>
            <a:r>
              <a:rPr lang="en-US" dirty="0" err="1"/>
              <a:t>System.out.println</a:t>
            </a:r>
            <a:r>
              <a:rPr lang="en-US" dirty="0"/>
              <a:t>(ad2.add(100,200));  </a:t>
            </a:r>
          </a:p>
          <a:p>
            <a:r>
              <a:rPr lang="en-US" dirty="0"/>
              <a:t>    }  </a:t>
            </a:r>
          </a:p>
          <a:p>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Java Lambda Expression Example: with or without return keyword</a:t>
            </a:r>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r>
              <a:rPr lang="en-US" dirty="0"/>
              <a:t>In Java lambda expression, if there is only one statement, you may or may not use return keyword. You must use return keyword when lambda expression contains multiple statements.</a:t>
            </a:r>
          </a:p>
          <a:p>
            <a:pPr lvl="1"/>
            <a:r>
              <a:rPr lang="en-US" b="1" dirty="0"/>
              <a:t>package</a:t>
            </a:r>
            <a:r>
              <a:rPr lang="en-US" dirty="0"/>
              <a:t> </a:t>
            </a:r>
            <a:r>
              <a:rPr lang="en-US" dirty="0" err="1"/>
              <a:t>lambdaExample</a:t>
            </a:r>
            <a:r>
              <a:rPr lang="en-US" dirty="0"/>
              <a:t>;  </a:t>
            </a:r>
          </a:p>
          <a:p>
            <a:pPr lvl="1">
              <a:buNone/>
            </a:pPr>
            <a:endParaRPr lang="en-US" dirty="0"/>
          </a:p>
          <a:p>
            <a:pPr lvl="1"/>
            <a:r>
              <a:rPr lang="en-US" b="1" dirty="0"/>
              <a:t>interface</a:t>
            </a:r>
            <a:r>
              <a:rPr lang="en-US" dirty="0"/>
              <a:t> Addable{  </a:t>
            </a:r>
          </a:p>
          <a:p>
            <a:pPr lvl="1"/>
            <a:r>
              <a:rPr lang="en-US" dirty="0"/>
              <a:t>    </a:t>
            </a:r>
            <a:r>
              <a:rPr lang="en-US" b="1" dirty="0" err="1"/>
              <a:t>int</a:t>
            </a:r>
            <a:r>
              <a:rPr lang="en-US" dirty="0"/>
              <a:t> add(</a:t>
            </a:r>
            <a:r>
              <a:rPr lang="en-US" b="1" dirty="0" err="1"/>
              <a:t>int</a:t>
            </a:r>
            <a:r>
              <a:rPr lang="en-US" dirty="0"/>
              <a:t> </a:t>
            </a:r>
            <a:r>
              <a:rPr lang="en-US" dirty="0" err="1"/>
              <a:t>a,</a:t>
            </a:r>
            <a:r>
              <a:rPr lang="en-US" b="1" dirty="0" err="1"/>
              <a:t>int</a:t>
            </a:r>
            <a:r>
              <a:rPr lang="en-US" dirty="0"/>
              <a:t> b);  </a:t>
            </a:r>
          </a:p>
          <a:p>
            <a:pPr lvl="1"/>
            <a:r>
              <a:rPr lang="en-US" dirty="0"/>
              <a:t>}   </a:t>
            </a:r>
          </a:p>
          <a:p>
            <a:pPr lvl="1"/>
            <a:r>
              <a:rPr lang="en-US" b="1" dirty="0"/>
              <a:t>public</a:t>
            </a:r>
            <a:r>
              <a:rPr lang="en-US" dirty="0"/>
              <a:t> </a:t>
            </a:r>
            <a:r>
              <a:rPr lang="en-US" b="1" dirty="0"/>
              <a:t>class</a:t>
            </a:r>
            <a:r>
              <a:rPr lang="en-US" dirty="0"/>
              <a:t> </a:t>
            </a:r>
            <a:r>
              <a:rPr lang="en-US" dirty="0" err="1"/>
              <a:t>lambdaExpression</a:t>
            </a:r>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lvl="1"/>
            <a:r>
              <a:rPr lang="en-US" dirty="0"/>
              <a:t>        // Lambda expression without return keyword.  </a:t>
            </a:r>
          </a:p>
          <a:p>
            <a:pPr lvl="1"/>
            <a:r>
              <a:rPr lang="en-US" dirty="0"/>
              <a:t>        Addable ad1=(</a:t>
            </a:r>
            <a:r>
              <a:rPr lang="en-US" dirty="0" err="1"/>
              <a:t>a,b</a:t>
            </a:r>
            <a:r>
              <a:rPr lang="en-US" dirty="0"/>
              <a:t>)-&gt;(</a:t>
            </a:r>
            <a:r>
              <a:rPr lang="en-US" dirty="0" err="1"/>
              <a:t>a+b</a:t>
            </a:r>
            <a:r>
              <a:rPr lang="en-US" dirty="0"/>
              <a:t>);  </a:t>
            </a:r>
          </a:p>
          <a:p>
            <a:pPr lvl="1"/>
            <a:r>
              <a:rPr lang="en-US" dirty="0"/>
              <a:t>        </a:t>
            </a:r>
            <a:r>
              <a:rPr lang="en-US" dirty="0" err="1"/>
              <a:t>System.out.println</a:t>
            </a:r>
            <a:r>
              <a:rPr lang="en-US" dirty="0"/>
              <a:t>(ad1.add(10,20));  </a:t>
            </a:r>
          </a:p>
          <a:p>
            <a:pPr lvl="1"/>
            <a:r>
              <a:rPr lang="en-US" dirty="0"/>
              <a:t>        // Lambda expression with return keyword.    </a:t>
            </a:r>
          </a:p>
          <a:p>
            <a:pPr lvl="1"/>
            <a:r>
              <a:rPr lang="en-US" dirty="0"/>
              <a:t>        Addable ad2=(</a:t>
            </a:r>
            <a:r>
              <a:rPr lang="en-US" b="1" dirty="0" err="1"/>
              <a:t>int</a:t>
            </a:r>
            <a:r>
              <a:rPr lang="en-US" dirty="0"/>
              <a:t> </a:t>
            </a:r>
            <a:r>
              <a:rPr lang="en-US" dirty="0" err="1"/>
              <a:t>a,</a:t>
            </a:r>
            <a:r>
              <a:rPr lang="en-US" b="1" dirty="0" err="1"/>
              <a:t>int</a:t>
            </a:r>
            <a:r>
              <a:rPr lang="en-US" dirty="0"/>
              <a:t> b)-&gt;{  </a:t>
            </a:r>
          </a:p>
          <a:p>
            <a:pPr lvl="1"/>
            <a:r>
              <a:rPr lang="en-US" dirty="0"/>
              <a:t>                            </a:t>
            </a:r>
            <a:r>
              <a:rPr lang="en-US" b="1" dirty="0"/>
              <a:t>return</a:t>
            </a:r>
            <a:r>
              <a:rPr lang="en-US" dirty="0"/>
              <a:t> (</a:t>
            </a:r>
            <a:r>
              <a:rPr lang="en-US" dirty="0" err="1"/>
              <a:t>a+b</a:t>
            </a:r>
            <a:r>
              <a:rPr lang="en-US" dirty="0"/>
              <a:t>);   </a:t>
            </a:r>
          </a:p>
          <a:p>
            <a:pPr lvl="1"/>
            <a:r>
              <a:rPr lang="en-US" dirty="0"/>
              <a:t>                            };  </a:t>
            </a:r>
          </a:p>
          <a:p>
            <a:pPr lvl="1"/>
            <a:r>
              <a:rPr lang="en-US" dirty="0"/>
              <a:t>        </a:t>
            </a:r>
            <a:r>
              <a:rPr lang="en-US" dirty="0" err="1"/>
              <a:t>System.out.println</a:t>
            </a:r>
            <a:r>
              <a:rPr lang="en-US" dirty="0"/>
              <a:t>(ad2.add(100,200));  </a:t>
            </a:r>
          </a:p>
          <a:p>
            <a:pPr lvl="1"/>
            <a:r>
              <a:rPr lang="en-US" dirty="0"/>
              <a:t>    }  }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000" b="1" dirty="0"/>
          </a:p>
          <a:p>
            <a:pPr algn="ctr">
              <a:buNone/>
            </a:pPr>
            <a:endParaRPr lang="en-US" sz="4000" b="1" dirty="0"/>
          </a:p>
          <a:p>
            <a:pPr algn="ctr">
              <a:buNone/>
            </a:pPr>
            <a:r>
              <a:rPr lang="en-US" sz="4000" b="1" dirty="0"/>
              <a:t>Java Lambda Expressions</a:t>
            </a:r>
          </a:p>
          <a:p>
            <a:endParaRPr lang="en-US" sz="4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Lambda expression is a new and important feature of Java which was included in Java SE 8. It provides a clear and concise way to represent one method interface using an expression. It is very useful in collection library. It helps to iterate, filter and extract data from collection. Before lambda expression, anonymous inner class was the only option to implement the method.</a:t>
            </a:r>
          </a:p>
          <a:p>
            <a:r>
              <a:rPr lang="en-US" dirty="0"/>
              <a:t>In other words, we can say it is a replacement of java inner anonymous class. Java lambda expression is treated as a function, so compiler does not create .class file.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just"/>
            <a:r>
              <a:rPr lang="en-US" sz="2800" dirty="0">
                <a:solidFill>
                  <a:srgbClr val="002060"/>
                </a:solidFill>
                <a:latin typeface="Times New Roman" pitchFamily="18" charset="0"/>
                <a:cs typeface="Times New Roman" pitchFamily="18" charset="0"/>
              </a:rPr>
              <a:t>A lambda expression is, essentially, an anonymous (unnamed) method which  is used to implement a method defined by a functional interface.</a:t>
            </a:r>
          </a:p>
          <a:p>
            <a:pPr algn="just"/>
            <a:endParaRPr lang="en-US" sz="2800" dirty="0">
              <a:solidFill>
                <a:srgbClr val="002060"/>
              </a:solidFill>
              <a:latin typeface="Times New Roman" pitchFamily="18" charset="0"/>
              <a:cs typeface="Times New Roman" pitchFamily="18" charset="0"/>
            </a:endParaRPr>
          </a:p>
          <a:p>
            <a:pPr algn="just"/>
            <a:r>
              <a:rPr lang="en-US" sz="2800" dirty="0">
                <a:solidFill>
                  <a:srgbClr val="002060"/>
                </a:solidFill>
                <a:latin typeface="Times New Roman" pitchFamily="18" charset="0"/>
                <a:cs typeface="Times New Roman" pitchFamily="18" charset="0"/>
              </a:rPr>
              <a:t>Lambda expressions are also commonly referred to as </a:t>
            </a:r>
            <a:r>
              <a:rPr lang="en-US" sz="2800" dirty="0">
                <a:solidFill>
                  <a:srgbClr val="FF0000"/>
                </a:solidFill>
                <a:latin typeface="Times New Roman" pitchFamily="18" charset="0"/>
                <a:cs typeface="Times New Roman" pitchFamily="18" charset="0"/>
              </a:rPr>
              <a:t>closures</a:t>
            </a:r>
            <a:r>
              <a:rPr lang="en-US" sz="2800" dirty="0">
                <a:solidFill>
                  <a:srgbClr val="002060"/>
                </a:solidFill>
                <a:latin typeface="Times New Roman" pitchFamily="18" charset="0"/>
                <a:cs typeface="Times New Roman" pitchFamily="18" charset="0"/>
              </a:rPr>
              <a:t>.</a:t>
            </a:r>
          </a:p>
          <a:p>
            <a:pPr algn="just"/>
            <a:endParaRPr lang="en-US" sz="2800" dirty="0">
              <a:solidFill>
                <a:srgbClr val="002060"/>
              </a:solidFill>
              <a:latin typeface="Times New Roman" pitchFamily="18" charset="0"/>
              <a:cs typeface="Times New Roman" pitchFamily="18" charset="0"/>
            </a:endParaRPr>
          </a:p>
          <a:p>
            <a:pPr algn="just"/>
            <a:r>
              <a:rPr lang="en-US" sz="2800" dirty="0">
                <a:solidFill>
                  <a:srgbClr val="002060"/>
                </a:solidFill>
                <a:latin typeface="Times New Roman" pitchFamily="18" charset="0"/>
                <a:cs typeface="Times New Roman" pitchFamily="18" charset="0"/>
              </a:rPr>
              <a:t>Lambda expressions are implementation of only abstract method of functional interface that is being implemented or instantiated anonymously.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Fundamentals of Lambda Expressions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800" dirty="0">
                <a:solidFill>
                  <a:srgbClr val="002060"/>
                </a:solidFill>
                <a:latin typeface="Times New Roman" pitchFamily="18" charset="0"/>
                <a:cs typeface="Times New Roman" pitchFamily="18" charset="0"/>
              </a:rPr>
              <a:t>Lambda Expression introduces a new operator (</a:t>
            </a:r>
            <a:r>
              <a:rPr lang="en-US" sz="2800" b="1" dirty="0">
                <a:solidFill>
                  <a:srgbClr val="DD1321"/>
                </a:solidFill>
                <a:latin typeface="Times New Roman" pitchFamily="18" charset="0"/>
                <a:cs typeface="Times New Roman" pitchFamily="18" charset="0"/>
              </a:rPr>
              <a:t>−&gt;</a:t>
            </a:r>
            <a:r>
              <a:rPr lang="en-US" sz="2800" dirty="0">
                <a:solidFill>
                  <a:srgbClr val="002060"/>
                </a:solidFill>
                <a:latin typeface="Times New Roman" pitchFamily="18" charset="0"/>
                <a:cs typeface="Times New Roman" pitchFamily="18" charset="0"/>
              </a:rPr>
              <a:t>) which is referred to as the lambda operator or the arrow operator.</a:t>
            </a:r>
          </a:p>
          <a:p>
            <a:endParaRPr lang="en-US" sz="2800" dirty="0">
              <a:solidFill>
                <a:srgbClr val="002060"/>
              </a:solidFill>
              <a:latin typeface="Times New Roman" pitchFamily="18" charset="0"/>
              <a:cs typeface="Times New Roman" pitchFamily="18" charset="0"/>
            </a:endParaRPr>
          </a:p>
          <a:p>
            <a:r>
              <a:rPr lang="en-US" sz="2800" dirty="0">
                <a:solidFill>
                  <a:srgbClr val="002060"/>
                </a:solidFill>
                <a:latin typeface="Times New Roman" pitchFamily="18" charset="0"/>
                <a:cs typeface="Times New Roman" pitchFamily="18" charset="0"/>
              </a:rPr>
              <a:t>It divides a lambda expression into two parts. </a:t>
            </a:r>
          </a:p>
          <a:p>
            <a:endParaRPr lang="en-US" sz="2800" dirty="0">
              <a:solidFill>
                <a:srgbClr val="002060"/>
              </a:solidFill>
              <a:latin typeface="Times New Roman" pitchFamily="18" charset="0"/>
              <a:cs typeface="Times New Roman" pitchFamily="18" charset="0"/>
            </a:endParaRPr>
          </a:p>
          <a:p>
            <a:r>
              <a:rPr lang="en-US" sz="2800" dirty="0">
                <a:solidFill>
                  <a:srgbClr val="002060"/>
                </a:solidFill>
                <a:latin typeface="Times New Roman" pitchFamily="18" charset="0"/>
                <a:cs typeface="Times New Roman" pitchFamily="18" charset="0"/>
              </a:rPr>
              <a:t>The left side specifies any parameters required by the lambda expression. (If no parameters are needed, an empty parameter list is used.</a:t>
            </a:r>
          </a:p>
          <a:p>
            <a:endParaRPr lang="en-US" sz="2800" dirty="0">
              <a:solidFill>
                <a:srgbClr val="002060"/>
              </a:solidFill>
              <a:latin typeface="Times New Roman" pitchFamily="18" charset="0"/>
              <a:cs typeface="Times New Roman" pitchFamily="18" charset="0"/>
            </a:endParaRPr>
          </a:p>
          <a:p>
            <a:r>
              <a:rPr lang="en-US" sz="2800" dirty="0">
                <a:solidFill>
                  <a:srgbClr val="002060"/>
                </a:solidFill>
                <a:latin typeface="Times New Roman" pitchFamily="18" charset="0"/>
                <a:cs typeface="Times New Roman" pitchFamily="18" charset="0"/>
              </a:rPr>
              <a:t>On the right side is the lambda body, which specifies the actions of the lambda expression.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Example</a:t>
            </a:r>
            <a:endParaRPr lang="en-US" dirty="0"/>
          </a:p>
        </p:txBody>
      </p:sp>
      <p:sp>
        <p:nvSpPr>
          <p:cNvPr id="3" name="Content Placeholder 2"/>
          <p:cNvSpPr>
            <a:spLocks noGrp="1"/>
          </p:cNvSpPr>
          <p:nvPr>
            <p:ph sz="quarter" idx="1"/>
          </p:nvPr>
        </p:nvSpPr>
        <p:spPr/>
        <p:txBody>
          <a:bodyPr/>
          <a:lstStyle/>
          <a:p>
            <a:pPr>
              <a:buNone/>
            </a:pPr>
            <a:r>
              <a:rPr lang="en-US" sz="2800" dirty="0" err="1">
                <a:solidFill>
                  <a:srgbClr val="0070C0"/>
                </a:solidFill>
                <a:latin typeface="Times New Roman" pitchFamily="18" charset="0"/>
                <a:cs typeface="Times New Roman" pitchFamily="18" charset="0"/>
              </a:rPr>
              <a:t>int</a:t>
            </a:r>
            <a:r>
              <a:rPr lang="en-US" sz="2800" dirty="0">
                <a:solidFill>
                  <a:srgbClr val="0070C0"/>
                </a:solidFill>
                <a:latin typeface="Times New Roman" pitchFamily="18" charset="0"/>
                <a:cs typeface="Times New Roman" pitchFamily="18" charset="0"/>
              </a:rPr>
              <a:t> sum(</a:t>
            </a:r>
            <a:r>
              <a:rPr lang="en-US" sz="2800" dirty="0" err="1">
                <a:solidFill>
                  <a:srgbClr val="0070C0"/>
                </a:solidFill>
                <a:latin typeface="Times New Roman" pitchFamily="18" charset="0"/>
                <a:cs typeface="Times New Roman" pitchFamily="18" charset="0"/>
              </a:rPr>
              <a:t>int</a:t>
            </a:r>
            <a:r>
              <a:rPr lang="en-US" sz="2800" dirty="0">
                <a:solidFill>
                  <a:srgbClr val="0070C0"/>
                </a:solidFill>
                <a:latin typeface="Times New Roman" pitchFamily="18" charset="0"/>
                <a:cs typeface="Times New Roman" pitchFamily="18" charset="0"/>
              </a:rPr>
              <a:t> a, </a:t>
            </a:r>
            <a:r>
              <a:rPr lang="en-US" sz="2800" dirty="0" err="1">
                <a:solidFill>
                  <a:srgbClr val="0070C0"/>
                </a:solidFill>
                <a:latin typeface="Times New Roman" pitchFamily="18" charset="0"/>
                <a:cs typeface="Times New Roman" pitchFamily="18" charset="0"/>
              </a:rPr>
              <a:t>int</a:t>
            </a:r>
            <a:r>
              <a:rPr lang="en-US" sz="2800" dirty="0">
                <a:solidFill>
                  <a:srgbClr val="0070C0"/>
                </a:solidFill>
                <a:latin typeface="Times New Roman" pitchFamily="18" charset="0"/>
                <a:cs typeface="Times New Roman" pitchFamily="18" charset="0"/>
              </a:rPr>
              <a:t> b) </a:t>
            </a:r>
          </a:p>
          <a:p>
            <a:pPr>
              <a:buNone/>
            </a:pPr>
            <a:r>
              <a:rPr lang="en-US" sz="2800" dirty="0">
                <a:solidFill>
                  <a:srgbClr val="0070C0"/>
                </a:solidFill>
                <a:latin typeface="Times New Roman" pitchFamily="18" charset="0"/>
                <a:cs typeface="Times New Roman" pitchFamily="18" charset="0"/>
              </a:rPr>
              <a:t>	{</a:t>
            </a:r>
          </a:p>
          <a:p>
            <a:pPr>
              <a:buNone/>
            </a:pPr>
            <a:r>
              <a:rPr lang="en-US" sz="2800" dirty="0">
                <a:solidFill>
                  <a:srgbClr val="0070C0"/>
                </a:solidFill>
                <a:latin typeface="Times New Roman" pitchFamily="18" charset="0"/>
                <a:cs typeface="Times New Roman" pitchFamily="18" charset="0"/>
              </a:rPr>
              <a:t>		return (</a:t>
            </a:r>
            <a:r>
              <a:rPr lang="en-US" sz="2800" dirty="0" err="1">
                <a:solidFill>
                  <a:srgbClr val="0070C0"/>
                </a:solidFill>
                <a:latin typeface="Times New Roman" pitchFamily="18" charset="0"/>
                <a:cs typeface="Times New Roman" pitchFamily="18" charset="0"/>
              </a:rPr>
              <a:t>a+b</a:t>
            </a:r>
            <a:r>
              <a:rPr lang="en-US" sz="2800" dirty="0">
                <a:solidFill>
                  <a:srgbClr val="0070C0"/>
                </a:solidFill>
                <a:latin typeface="Times New Roman" pitchFamily="18" charset="0"/>
                <a:cs typeface="Times New Roman" pitchFamily="18" charset="0"/>
              </a:rPr>
              <a:t>);</a:t>
            </a:r>
          </a:p>
          <a:p>
            <a:pPr>
              <a:buNone/>
            </a:pPr>
            <a:r>
              <a:rPr lang="en-US" sz="2800" dirty="0">
                <a:solidFill>
                  <a:srgbClr val="0070C0"/>
                </a:solidFill>
                <a:latin typeface="Times New Roman" pitchFamily="18" charset="0"/>
                <a:cs typeface="Times New Roman" pitchFamily="18" charset="0"/>
              </a:rPr>
              <a:t>	}</a:t>
            </a:r>
          </a:p>
          <a:p>
            <a:pPr>
              <a:buNone/>
            </a:pPr>
            <a:endParaRPr lang="en-US" sz="2800" dirty="0">
              <a:solidFill>
                <a:srgbClr val="0070C0"/>
              </a:solidFill>
              <a:latin typeface="Times New Roman" pitchFamily="18" charset="0"/>
              <a:cs typeface="Times New Roman" pitchFamily="18" charset="0"/>
            </a:endParaRPr>
          </a:p>
          <a:p>
            <a:pPr>
              <a:buNone/>
            </a:pPr>
            <a:r>
              <a:rPr lang="en-US" sz="2800" dirty="0">
                <a:solidFill>
                  <a:srgbClr val="DD1321"/>
                </a:solidFill>
                <a:latin typeface="Times New Roman" pitchFamily="18" charset="0"/>
                <a:cs typeface="Times New Roman" pitchFamily="18" charset="0"/>
              </a:rPr>
              <a:t>Using Lambda:</a:t>
            </a:r>
          </a:p>
          <a:p>
            <a:pPr>
              <a:buNone/>
            </a:pPr>
            <a:r>
              <a:rPr lang="en-US" sz="2800" dirty="0">
                <a:solidFill>
                  <a:srgbClr val="0070C0"/>
                </a:solidFill>
                <a:latin typeface="Times New Roman" pitchFamily="18" charset="0"/>
                <a:cs typeface="Times New Roman" pitchFamily="18" charset="0"/>
              </a:rPr>
              <a:t>			(</a:t>
            </a:r>
            <a:r>
              <a:rPr lang="en-US" sz="2800" dirty="0" err="1">
                <a:solidFill>
                  <a:srgbClr val="0070C0"/>
                </a:solidFill>
                <a:latin typeface="Times New Roman" pitchFamily="18" charset="0"/>
                <a:cs typeface="Times New Roman" pitchFamily="18" charset="0"/>
              </a:rPr>
              <a:t>int</a:t>
            </a:r>
            <a:r>
              <a:rPr lang="en-US" sz="2800" dirty="0">
                <a:solidFill>
                  <a:srgbClr val="0070C0"/>
                </a:solidFill>
                <a:latin typeface="Times New Roman" pitchFamily="18" charset="0"/>
                <a:cs typeface="Times New Roman" pitchFamily="18" charset="0"/>
              </a:rPr>
              <a:t> a, </a:t>
            </a:r>
            <a:r>
              <a:rPr lang="en-US" sz="2800" dirty="0" err="1">
                <a:solidFill>
                  <a:srgbClr val="0070C0"/>
                </a:solidFill>
                <a:latin typeface="Times New Roman" pitchFamily="18" charset="0"/>
                <a:cs typeface="Times New Roman" pitchFamily="18" charset="0"/>
              </a:rPr>
              <a:t>int</a:t>
            </a:r>
            <a:r>
              <a:rPr lang="en-US" sz="2800" dirty="0">
                <a:solidFill>
                  <a:srgbClr val="0070C0"/>
                </a:solidFill>
                <a:latin typeface="Times New Roman" pitchFamily="18" charset="0"/>
                <a:cs typeface="Times New Roman" pitchFamily="18" charset="0"/>
              </a:rPr>
              <a:t> b)  -&gt;  return(</a:t>
            </a:r>
            <a:r>
              <a:rPr lang="en-US" sz="2800" dirty="0" err="1">
                <a:solidFill>
                  <a:srgbClr val="0070C0"/>
                </a:solidFill>
                <a:latin typeface="Times New Roman" pitchFamily="18" charset="0"/>
                <a:cs typeface="Times New Roman" pitchFamily="18" charset="0"/>
              </a:rPr>
              <a:t>a+b</a:t>
            </a:r>
            <a:r>
              <a:rPr lang="en-US" sz="2800" dirty="0">
                <a:solidFill>
                  <a:srgbClr val="0070C0"/>
                </a:solidFill>
                <a:latin typeface="Times New Roman" pitchFamily="18" charset="0"/>
                <a:cs typeface="Times New Roman" pitchFamily="18" charset="0"/>
              </a:rPr>
              <a:t>);</a:t>
            </a:r>
          </a:p>
          <a:p>
            <a:pPr>
              <a:buNone/>
            </a:pPr>
            <a:r>
              <a:rPr lang="en-US" sz="2800" dirty="0">
                <a:solidFill>
                  <a:srgbClr val="0070C0"/>
                </a:solidFill>
                <a:latin typeface="Times New Roman" pitchFamily="18" charset="0"/>
                <a:cs typeface="Times New Roman" pitchFamily="18" charset="0"/>
              </a:rPr>
              <a:t>   </a:t>
            </a:r>
            <a:r>
              <a:rPr lang="en-US" sz="2800" dirty="0">
                <a:solidFill>
                  <a:srgbClr val="DD1321"/>
                </a:solidFill>
                <a:latin typeface="Times New Roman" pitchFamily="18" charset="0"/>
                <a:cs typeface="Times New Roman" pitchFamily="18" charset="0"/>
              </a:rPr>
              <a:t>OR</a:t>
            </a:r>
          </a:p>
          <a:p>
            <a:pPr>
              <a:buNone/>
            </a:pPr>
            <a:r>
              <a:rPr lang="en-US" sz="2800" dirty="0">
                <a:solidFill>
                  <a:srgbClr val="0070C0"/>
                </a:solidFill>
                <a:latin typeface="Times New Roman" pitchFamily="18" charset="0"/>
                <a:cs typeface="Times New Roman" pitchFamily="18" charset="0"/>
              </a:rPr>
              <a:t>			(a, b) -&gt; return(</a:t>
            </a:r>
            <a:r>
              <a:rPr lang="en-US" sz="2800" dirty="0" err="1">
                <a:solidFill>
                  <a:srgbClr val="0070C0"/>
                </a:solidFill>
                <a:latin typeface="Times New Roman" pitchFamily="18" charset="0"/>
                <a:cs typeface="Times New Roman" pitchFamily="18" charset="0"/>
              </a:rPr>
              <a:t>a+b</a:t>
            </a:r>
            <a:r>
              <a:rPr lang="en-US" sz="2800" dirty="0">
                <a:solidFill>
                  <a:srgbClr val="0070C0"/>
                </a:solidFill>
                <a:latin typeface="Times New Roman" pitchFamily="18" charset="0"/>
                <a:cs typeface="Times New Roman" pitchFamily="18" charset="0"/>
              </a:rPr>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Important</a:t>
            </a:r>
            <a:endParaRPr lang="en-US" dirty="0"/>
          </a:p>
        </p:txBody>
      </p:sp>
      <p:sp>
        <p:nvSpPr>
          <p:cNvPr id="3" name="Content Placeholder 2"/>
          <p:cNvSpPr>
            <a:spLocks noGrp="1"/>
          </p:cNvSpPr>
          <p:nvPr>
            <p:ph sz="quarter" idx="1"/>
          </p:nvPr>
        </p:nvSpPr>
        <p:spPr/>
        <p:txBody>
          <a:bodyPr/>
          <a:lstStyle/>
          <a:p>
            <a:r>
              <a:rPr lang="en-US" dirty="0">
                <a:solidFill>
                  <a:srgbClr val="002060"/>
                </a:solidFill>
                <a:latin typeface="Times New Roman" pitchFamily="18" charset="0"/>
                <a:cs typeface="Times New Roman" pitchFamily="18" charset="0"/>
              </a:rPr>
              <a:t>When a lambda expression has only one parameter, it is not necessary to surround the parameter name with parentheses when it is specified on the left side of the lambda operator. </a:t>
            </a:r>
          </a:p>
          <a:p>
            <a:pPr>
              <a:buFont typeface="Wingdings 3" pitchFamily="18" charset="2"/>
              <a:buNone/>
            </a:pPr>
            <a:r>
              <a:rPr lang="en-US" dirty="0">
                <a:solidFill>
                  <a:srgbClr val="002060"/>
                </a:solidFill>
                <a:latin typeface="Times New Roman" pitchFamily="18" charset="0"/>
                <a:cs typeface="Times New Roman" pitchFamily="18" charset="0"/>
              </a:rPr>
              <a:t>	</a:t>
            </a:r>
          </a:p>
          <a:p>
            <a:pPr>
              <a:buFont typeface="Wingdings 3" pitchFamily="18" charset="2"/>
              <a:buNone/>
            </a:pPr>
            <a:r>
              <a:rPr lang="en-US" dirty="0">
                <a:solidFill>
                  <a:srgbClr val="DD1321"/>
                </a:solidFill>
                <a:latin typeface="Times New Roman" pitchFamily="18" charset="0"/>
                <a:cs typeface="Times New Roman" pitchFamily="18" charset="0"/>
              </a:rPr>
              <a:t>Example:</a:t>
            </a:r>
          </a:p>
          <a:p>
            <a:pPr>
              <a:buFont typeface="Wingdings 3" pitchFamily="18" charset="2"/>
              <a:buNone/>
            </a:pPr>
            <a:r>
              <a:rPr lang="en-US" dirty="0">
                <a:solidFill>
                  <a:srgbClr val="002060"/>
                </a:solidFill>
                <a:latin typeface="Times New Roman" pitchFamily="18" charset="0"/>
                <a:cs typeface="Times New Roman" pitchFamily="18" charset="0"/>
              </a:rPr>
              <a:t>	</a:t>
            </a:r>
            <a:r>
              <a:rPr lang="en-US" dirty="0" err="1">
                <a:solidFill>
                  <a:srgbClr val="002060"/>
                </a:solidFill>
                <a:latin typeface="Times New Roman" pitchFamily="18" charset="0"/>
                <a:cs typeface="Times New Roman" pitchFamily="18" charset="0"/>
              </a:rPr>
              <a:t>boolean</a:t>
            </a:r>
            <a:r>
              <a:rPr lang="en-US" dirty="0">
                <a:solidFill>
                  <a:srgbClr val="002060"/>
                </a:solidFill>
                <a:latin typeface="Times New Roman" pitchFamily="18" charset="0"/>
                <a:cs typeface="Times New Roman" pitchFamily="18" charset="0"/>
              </a:rPr>
              <a:t> </a:t>
            </a:r>
            <a:r>
              <a:rPr lang="en-US" dirty="0" err="1">
                <a:solidFill>
                  <a:srgbClr val="002060"/>
                </a:solidFill>
                <a:latin typeface="Times New Roman" pitchFamily="18" charset="0"/>
                <a:cs typeface="Times New Roman" pitchFamily="18" charset="0"/>
              </a:rPr>
              <a:t>isEven</a:t>
            </a:r>
            <a:r>
              <a:rPr lang="en-US" dirty="0">
                <a:solidFill>
                  <a:srgbClr val="002060"/>
                </a:solidFill>
                <a:latin typeface="Times New Roman" pitchFamily="18" charset="0"/>
                <a:cs typeface="Times New Roman" pitchFamily="18" charset="0"/>
              </a:rPr>
              <a:t>(</a:t>
            </a:r>
            <a:r>
              <a:rPr lang="en-US" dirty="0" err="1">
                <a:solidFill>
                  <a:srgbClr val="002060"/>
                </a:solidFill>
                <a:latin typeface="Times New Roman" pitchFamily="18" charset="0"/>
                <a:cs typeface="Times New Roman" pitchFamily="18" charset="0"/>
              </a:rPr>
              <a:t>int</a:t>
            </a:r>
            <a:r>
              <a:rPr lang="en-US" dirty="0">
                <a:solidFill>
                  <a:srgbClr val="002060"/>
                </a:solidFill>
                <a:latin typeface="Times New Roman" pitchFamily="18" charset="0"/>
                <a:cs typeface="Times New Roman" pitchFamily="18" charset="0"/>
              </a:rPr>
              <a:t> n){</a:t>
            </a:r>
          </a:p>
          <a:p>
            <a:pPr>
              <a:buFont typeface="Wingdings 3" pitchFamily="18" charset="2"/>
              <a:buNone/>
            </a:pPr>
            <a:r>
              <a:rPr lang="en-US" dirty="0">
                <a:solidFill>
                  <a:srgbClr val="002060"/>
                </a:solidFill>
                <a:latin typeface="Times New Roman" pitchFamily="18" charset="0"/>
                <a:cs typeface="Times New Roman" pitchFamily="18" charset="0"/>
              </a:rPr>
              <a:t>					return (n%2==0);</a:t>
            </a:r>
          </a:p>
          <a:p>
            <a:pPr>
              <a:buFont typeface="Wingdings 3" pitchFamily="18" charset="2"/>
              <a:buNone/>
            </a:pPr>
            <a:r>
              <a:rPr lang="en-US" dirty="0">
                <a:solidFill>
                  <a:srgbClr val="002060"/>
                </a:solidFill>
                <a:latin typeface="Times New Roman" pitchFamily="18" charset="0"/>
                <a:cs typeface="Times New Roman" pitchFamily="18" charset="0"/>
              </a:rPr>
              <a:t>				}</a:t>
            </a:r>
          </a:p>
          <a:p>
            <a:pPr>
              <a:buFont typeface="Wingdings 3" pitchFamily="18" charset="2"/>
              <a:buNone/>
            </a:pPr>
            <a:r>
              <a:rPr lang="en-US" dirty="0">
                <a:solidFill>
                  <a:srgbClr val="DD1321"/>
                </a:solidFill>
                <a:latin typeface="Times New Roman" pitchFamily="18" charset="0"/>
                <a:cs typeface="Times New Roman" pitchFamily="18" charset="0"/>
              </a:rPr>
              <a:t>Using Lambda Expression:		n -&gt; (n % 2)==0;</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Structure of Lambda Expressions</a:t>
            </a:r>
            <a:endParaRPr lang="en-US" dirty="0"/>
          </a:p>
        </p:txBody>
      </p:sp>
      <p:sp>
        <p:nvSpPr>
          <p:cNvPr id="3" name="Content Placeholder 2"/>
          <p:cNvSpPr>
            <a:spLocks noGrp="1"/>
          </p:cNvSpPr>
          <p:nvPr>
            <p:ph sz="quarter" idx="1"/>
          </p:nvPr>
        </p:nvSpPr>
        <p:spPr/>
        <p:txBody>
          <a:bodyPr>
            <a:normAutofit fontScale="77500" lnSpcReduction="20000"/>
          </a:bodyPr>
          <a:lstStyle/>
          <a:p>
            <a:pPr algn="just">
              <a:buFont typeface="Wingdings 3" pitchFamily="18" charset="2"/>
              <a:buNone/>
            </a:pPr>
            <a:r>
              <a:rPr lang="en-US" sz="3200" dirty="0">
                <a:solidFill>
                  <a:srgbClr val="DD1321"/>
                </a:solidFill>
                <a:latin typeface="Times New Roman" pitchFamily="18" charset="0"/>
                <a:cs typeface="Times New Roman" pitchFamily="18" charset="0"/>
              </a:rPr>
              <a:t>Argument List:</a:t>
            </a:r>
          </a:p>
          <a:p>
            <a:pPr algn="just"/>
            <a:r>
              <a:rPr lang="en-US" sz="2800" dirty="0">
                <a:solidFill>
                  <a:srgbClr val="002060"/>
                </a:solidFill>
                <a:latin typeface="Times New Roman" pitchFamily="18" charset="0"/>
                <a:cs typeface="Times New Roman" pitchFamily="18" charset="0"/>
              </a:rPr>
              <a:t>A lambda expression can contain zero or more arguments.</a:t>
            </a:r>
          </a:p>
          <a:p>
            <a:pPr algn="just">
              <a:buFont typeface="Wingdings 3" pitchFamily="18" charset="2"/>
              <a:buNone/>
            </a:pPr>
            <a:endParaRPr lang="en-US" sz="2800" dirty="0">
              <a:solidFill>
                <a:srgbClr val="002060"/>
              </a:solidFill>
              <a:latin typeface="Times New Roman" pitchFamily="18" charset="0"/>
              <a:cs typeface="Times New Roman" pitchFamily="18" charset="0"/>
            </a:endParaRPr>
          </a:p>
          <a:p>
            <a:pPr algn="just">
              <a:buFont typeface="Wingdings 3" pitchFamily="18" charset="2"/>
              <a:buNone/>
            </a:pPr>
            <a:r>
              <a:rPr lang="en-US" sz="2800" dirty="0">
                <a:solidFill>
                  <a:srgbClr val="C00000"/>
                </a:solidFill>
                <a:latin typeface="Times New Roman" pitchFamily="18" charset="0"/>
                <a:cs typeface="Times New Roman" pitchFamily="18" charset="0"/>
              </a:rPr>
              <a:t>// No argument </a:t>
            </a:r>
          </a:p>
          <a:p>
            <a:pPr algn="just">
              <a:buFont typeface="Wingdings 3" pitchFamily="18" charset="2"/>
              <a:buNone/>
            </a:pPr>
            <a:r>
              <a:rPr lang="en-US" sz="2800" dirty="0">
                <a:solidFill>
                  <a:srgbClr val="7030A0"/>
                </a:solidFill>
                <a:latin typeface="Times New Roman" pitchFamily="18" charset="0"/>
                <a:cs typeface="Times New Roman" pitchFamily="18" charset="0"/>
              </a:rPr>
              <a:t>		( ) -&gt; { </a:t>
            </a:r>
            <a:r>
              <a:rPr lang="en-US" sz="2800" dirty="0" err="1">
                <a:solidFill>
                  <a:srgbClr val="7030A0"/>
                </a:solidFill>
                <a:latin typeface="Times New Roman" pitchFamily="18" charset="0"/>
                <a:cs typeface="Times New Roman" pitchFamily="18" charset="0"/>
              </a:rPr>
              <a:t>System.out.println</a:t>
            </a:r>
            <a:r>
              <a:rPr lang="en-US" sz="2800" dirty="0">
                <a:solidFill>
                  <a:srgbClr val="7030A0"/>
                </a:solidFill>
                <a:latin typeface="Times New Roman" pitchFamily="18" charset="0"/>
                <a:cs typeface="Times New Roman" pitchFamily="18" charset="0"/>
              </a:rPr>
              <a:t>("No argument"); } </a:t>
            </a:r>
          </a:p>
          <a:p>
            <a:pPr algn="just">
              <a:buFont typeface="Wingdings 3" pitchFamily="18" charset="2"/>
              <a:buNone/>
            </a:pPr>
            <a:endParaRPr lang="en-US" sz="2800" dirty="0">
              <a:solidFill>
                <a:srgbClr val="7030A0"/>
              </a:solidFill>
              <a:latin typeface="Times New Roman" pitchFamily="18" charset="0"/>
              <a:cs typeface="Times New Roman" pitchFamily="18" charset="0"/>
            </a:endParaRPr>
          </a:p>
          <a:p>
            <a:pPr algn="just">
              <a:buFont typeface="Wingdings 3" pitchFamily="18" charset="2"/>
              <a:buNone/>
            </a:pPr>
            <a:r>
              <a:rPr lang="en-US" sz="2800" dirty="0">
                <a:solidFill>
                  <a:srgbClr val="C00000"/>
                </a:solidFill>
                <a:latin typeface="Times New Roman" pitchFamily="18" charset="0"/>
                <a:cs typeface="Times New Roman" pitchFamily="18" charset="0"/>
              </a:rPr>
              <a:t>// Single argument </a:t>
            </a:r>
          </a:p>
          <a:p>
            <a:pPr algn="just">
              <a:buFont typeface="Wingdings 3" pitchFamily="18" charset="2"/>
              <a:buNone/>
            </a:pPr>
            <a:r>
              <a:rPr lang="en-US" sz="2800" dirty="0">
                <a:solidFill>
                  <a:srgbClr val="7030A0"/>
                </a:solidFill>
                <a:latin typeface="Times New Roman" pitchFamily="18" charset="0"/>
                <a:cs typeface="Times New Roman" pitchFamily="18" charset="0"/>
              </a:rPr>
              <a:t>		(</a:t>
            </a:r>
            <a:r>
              <a:rPr lang="en-US" sz="2800" dirty="0" err="1">
                <a:solidFill>
                  <a:srgbClr val="7030A0"/>
                </a:solidFill>
                <a:latin typeface="Times New Roman" pitchFamily="18" charset="0"/>
                <a:cs typeface="Times New Roman" pitchFamily="18" charset="0"/>
              </a:rPr>
              <a:t>int</a:t>
            </a:r>
            <a:r>
              <a:rPr lang="en-US" sz="2800" dirty="0">
                <a:solidFill>
                  <a:srgbClr val="7030A0"/>
                </a:solidFill>
                <a:latin typeface="Times New Roman" pitchFamily="18" charset="0"/>
                <a:cs typeface="Times New Roman" pitchFamily="18" charset="0"/>
              </a:rPr>
              <a:t> </a:t>
            </a:r>
            <a:r>
              <a:rPr lang="en-US" sz="2800" dirty="0" err="1">
                <a:solidFill>
                  <a:srgbClr val="7030A0"/>
                </a:solidFill>
                <a:latin typeface="Times New Roman" pitchFamily="18" charset="0"/>
                <a:cs typeface="Times New Roman" pitchFamily="18" charset="0"/>
              </a:rPr>
              <a:t>arg</a:t>
            </a:r>
            <a:r>
              <a:rPr lang="en-US" sz="2800" dirty="0">
                <a:solidFill>
                  <a:srgbClr val="7030A0"/>
                </a:solidFill>
                <a:latin typeface="Times New Roman" pitchFamily="18" charset="0"/>
                <a:cs typeface="Times New Roman" pitchFamily="18" charset="0"/>
              </a:rPr>
              <a:t>) -&gt; { </a:t>
            </a:r>
            <a:r>
              <a:rPr lang="en-US" sz="2800" dirty="0" err="1">
                <a:solidFill>
                  <a:srgbClr val="7030A0"/>
                </a:solidFill>
                <a:latin typeface="Times New Roman" pitchFamily="18" charset="0"/>
                <a:cs typeface="Times New Roman" pitchFamily="18" charset="0"/>
              </a:rPr>
              <a:t>System.out.println</a:t>
            </a:r>
            <a:r>
              <a:rPr lang="en-US" sz="2800" dirty="0">
                <a:solidFill>
                  <a:srgbClr val="7030A0"/>
                </a:solidFill>
                <a:latin typeface="Times New Roman" pitchFamily="18" charset="0"/>
                <a:cs typeface="Times New Roman" pitchFamily="18" charset="0"/>
              </a:rPr>
              <a:t>(“One argument : " + </a:t>
            </a:r>
            <a:r>
              <a:rPr lang="en-US" sz="2800" dirty="0" err="1">
                <a:solidFill>
                  <a:srgbClr val="7030A0"/>
                </a:solidFill>
                <a:latin typeface="Times New Roman" pitchFamily="18" charset="0"/>
                <a:cs typeface="Times New Roman" pitchFamily="18" charset="0"/>
              </a:rPr>
              <a:t>arg</a:t>
            </a:r>
            <a:r>
              <a:rPr lang="en-US" sz="2800" dirty="0">
                <a:solidFill>
                  <a:srgbClr val="7030A0"/>
                </a:solidFill>
                <a:latin typeface="Times New Roman" pitchFamily="18" charset="0"/>
                <a:cs typeface="Times New Roman" pitchFamily="18" charset="0"/>
              </a:rPr>
              <a:t>); } </a:t>
            </a:r>
          </a:p>
          <a:p>
            <a:pPr algn="just">
              <a:buFont typeface="Wingdings 3" pitchFamily="18" charset="2"/>
              <a:buNone/>
            </a:pPr>
            <a:endParaRPr lang="en-US" sz="2800" dirty="0">
              <a:solidFill>
                <a:srgbClr val="7030A0"/>
              </a:solidFill>
              <a:latin typeface="Times New Roman" pitchFamily="18" charset="0"/>
              <a:cs typeface="Times New Roman" pitchFamily="18" charset="0"/>
            </a:endParaRPr>
          </a:p>
          <a:p>
            <a:pPr algn="just">
              <a:buFont typeface="Wingdings 3" pitchFamily="18" charset="2"/>
              <a:buNone/>
            </a:pPr>
            <a:r>
              <a:rPr lang="en-US" sz="2800" dirty="0">
                <a:solidFill>
                  <a:srgbClr val="C00000"/>
                </a:solidFill>
                <a:latin typeface="Times New Roman" pitchFamily="18" charset="0"/>
                <a:cs typeface="Times New Roman" pitchFamily="18" charset="0"/>
              </a:rPr>
              <a:t>// More than one arguments </a:t>
            </a:r>
          </a:p>
          <a:p>
            <a:pPr algn="just">
              <a:buFont typeface="Wingdings 3" pitchFamily="18" charset="2"/>
              <a:buNone/>
            </a:pPr>
            <a:r>
              <a:rPr lang="en-US" sz="2800" dirty="0">
                <a:solidFill>
                  <a:srgbClr val="7030A0"/>
                </a:solidFill>
                <a:latin typeface="Times New Roman" pitchFamily="18" charset="0"/>
                <a:cs typeface="Times New Roman" pitchFamily="18" charset="0"/>
              </a:rPr>
              <a:t>		( </a:t>
            </a:r>
            <a:r>
              <a:rPr lang="en-US" sz="2800" dirty="0" err="1">
                <a:solidFill>
                  <a:srgbClr val="7030A0"/>
                </a:solidFill>
                <a:latin typeface="Times New Roman" pitchFamily="18" charset="0"/>
                <a:cs typeface="Times New Roman" pitchFamily="18" charset="0"/>
              </a:rPr>
              <a:t>int</a:t>
            </a:r>
            <a:r>
              <a:rPr lang="en-US" sz="2800" dirty="0">
                <a:solidFill>
                  <a:srgbClr val="7030A0"/>
                </a:solidFill>
                <a:latin typeface="Times New Roman" pitchFamily="18" charset="0"/>
                <a:cs typeface="Times New Roman" pitchFamily="18" charset="0"/>
              </a:rPr>
              <a:t> arg1, String arg2 ) -&gt; { </a:t>
            </a:r>
            <a:r>
              <a:rPr lang="en-US" sz="2800" dirty="0" err="1">
                <a:solidFill>
                  <a:srgbClr val="7030A0"/>
                </a:solidFill>
                <a:latin typeface="Times New Roman" pitchFamily="18" charset="0"/>
                <a:cs typeface="Times New Roman" pitchFamily="18" charset="0"/>
              </a:rPr>
              <a:t>System.out.println</a:t>
            </a:r>
            <a:r>
              <a:rPr lang="en-US" sz="2800" dirty="0">
                <a:solidFill>
                  <a:srgbClr val="7030A0"/>
                </a:solidFill>
                <a:latin typeface="Times New Roman" pitchFamily="18" charset="0"/>
                <a:cs typeface="Times New Roman" pitchFamily="18" charset="0"/>
              </a:rPr>
              <a:t>(“Multiple Arguments:);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pPr algn="just">
              <a:buFont typeface="Wingdings 3" pitchFamily="18" charset="2"/>
              <a:buNone/>
            </a:pPr>
            <a:r>
              <a:rPr lang="en-US" sz="3200" dirty="0">
                <a:solidFill>
                  <a:srgbClr val="DD1321"/>
                </a:solidFill>
                <a:latin typeface="Times New Roman" pitchFamily="18" charset="0"/>
                <a:cs typeface="Times New Roman" pitchFamily="18" charset="0"/>
              </a:rPr>
              <a:t>Argument List:</a:t>
            </a:r>
          </a:p>
          <a:p>
            <a:pPr algn="just"/>
            <a:r>
              <a:rPr lang="en-US" sz="2800" dirty="0">
                <a:solidFill>
                  <a:srgbClr val="002060"/>
                </a:solidFill>
                <a:latin typeface="Times New Roman" pitchFamily="18" charset="0"/>
                <a:cs typeface="Times New Roman" pitchFamily="18" charset="0"/>
              </a:rPr>
              <a:t>We can eliminate the argument type while passing it to lambda expressions, those are inferred types. i.e. ( </a:t>
            </a:r>
            <a:r>
              <a:rPr lang="en-US" sz="2800" dirty="0" err="1">
                <a:solidFill>
                  <a:srgbClr val="002060"/>
                </a:solidFill>
                <a:latin typeface="Times New Roman" pitchFamily="18" charset="0"/>
                <a:cs typeface="Times New Roman" pitchFamily="18" charset="0"/>
              </a:rPr>
              <a:t>int</a:t>
            </a:r>
            <a:r>
              <a:rPr lang="en-US" sz="2800" dirty="0">
                <a:solidFill>
                  <a:srgbClr val="002060"/>
                </a:solidFill>
                <a:latin typeface="Times New Roman" pitchFamily="18" charset="0"/>
                <a:cs typeface="Times New Roman" pitchFamily="18" charset="0"/>
              </a:rPr>
              <a:t> a ) and ( a ) both are same.</a:t>
            </a:r>
          </a:p>
          <a:p>
            <a:pPr algn="just">
              <a:buFont typeface="Wingdings 3" pitchFamily="18" charset="2"/>
              <a:buNone/>
            </a:pPr>
            <a:r>
              <a:rPr lang="en-US" sz="2800" dirty="0">
                <a:solidFill>
                  <a:srgbClr val="002060"/>
                </a:solidFill>
                <a:latin typeface="Times New Roman" pitchFamily="18" charset="0"/>
                <a:cs typeface="Times New Roman" pitchFamily="18" charset="0"/>
              </a:rPr>
              <a:t>	But we can not use inferred and declared types together</a:t>
            </a:r>
          </a:p>
          <a:p>
            <a:pPr algn="just">
              <a:buFont typeface="Wingdings 3" pitchFamily="18" charset="2"/>
              <a:buNone/>
            </a:pPr>
            <a:r>
              <a:rPr lang="en-US" sz="2800" dirty="0">
                <a:solidFill>
                  <a:srgbClr val="002060"/>
                </a:solidFill>
                <a:latin typeface="Times New Roman" pitchFamily="18" charset="0"/>
                <a:cs typeface="Times New Roman" pitchFamily="18" charset="0"/>
              </a:rPr>
              <a:t>		( </a:t>
            </a:r>
            <a:r>
              <a:rPr lang="en-US" sz="2800" dirty="0" err="1">
                <a:solidFill>
                  <a:srgbClr val="002060"/>
                </a:solidFill>
                <a:latin typeface="Times New Roman" pitchFamily="18" charset="0"/>
                <a:cs typeface="Times New Roman" pitchFamily="18" charset="0"/>
              </a:rPr>
              <a:t>int</a:t>
            </a:r>
            <a:r>
              <a:rPr lang="en-US" sz="2800" dirty="0">
                <a:solidFill>
                  <a:srgbClr val="002060"/>
                </a:solidFill>
                <a:latin typeface="Times New Roman" pitchFamily="18" charset="0"/>
                <a:cs typeface="Times New Roman" pitchFamily="18" charset="0"/>
              </a:rPr>
              <a:t> arg1, arg2 ) -&gt; { … }		 </a:t>
            </a:r>
            <a:r>
              <a:rPr lang="en-US" sz="2800" dirty="0">
                <a:solidFill>
                  <a:srgbClr val="C00000"/>
                </a:solidFill>
                <a:latin typeface="Times New Roman" pitchFamily="18" charset="0"/>
                <a:cs typeface="Times New Roman" pitchFamily="18" charset="0"/>
              </a:rPr>
              <a:t>// This is invalid</a:t>
            </a:r>
          </a:p>
          <a:p>
            <a:pPr algn="just">
              <a:buFont typeface="Wingdings 3" pitchFamily="18" charset="2"/>
              <a:buNone/>
            </a:pPr>
            <a:endParaRPr lang="en-US" sz="2800" dirty="0">
              <a:solidFill>
                <a:srgbClr val="C00000"/>
              </a:solidFill>
              <a:latin typeface="Times New Roman" pitchFamily="18" charset="0"/>
              <a:cs typeface="Times New Roman" pitchFamily="18" charset="0"/>
            </a:endParaRPr>
          </a:p>
          <a:p>
            <a:pPr algn="just"/>
            <a:r>
              <a:rPr lang="en-US" sz="2800" dirty="0">
                <a:solidFill>
                  <a:srgbClr val="002060"/>
                </a:solidFill>
                <a:latin typeface="Times New Roman" pitchFamily="18" charset="0"/>
                <a:cs typeface="Times New Roman" pitchFamily="18" charset="0"/>
              </a:rPr>
              <a:t>We can also eliminate “()” if there is only argument.</a:t>
            </a:r>
          </a:p>
          <a:p>
            <a:pPr algn="just"/>
            <a:endParaRPr lang="en-US" sz="2800" dirty="0">
              <a:solidFill>
                <a:srgbClr val="002060"/>
              </a:solidFill>
              <a:latin typeface="Times New Roman" pitchFamily="18" charset="0"/>
              <a:cs typeface="Times New Roman" pitchFamily="18" charset="0"/>
            </a:endParaRPr>
          </a:p>
          <a:p>
            <a:pPr algn="just"/>
            <a:r>
              <a:rPr lang="en-US" sz="2800" dirty="0">
                <a:solidFill>
                  <a:srgbClr val="002060"/>
                </a:solidFill>
                <a:latin typeface="Times New Roman" pitchFamily="18" charset="0"/>
                <a:cs typeface="Times New Roman" pitchFamily="18" charset="0"/>
              </a:rPr>
              <a:t>More than one arguments are separated by comma (,) operator.</a:t>
            </a:r>
          </a:p>
          <a:p>
            <a:pPr algn="just"/>
            <a:endParaRPr lang="en-US" sz="2800" dirty="0">
              <a:solidFill>
                <a:srgbClr val="002060"/>
              </a:solidFill>
              <a:latin typeface="Times New Roman" pitchFamily="18" charset="0"/>
              <a:cs typeface="Times New Roman" pitchFamily="18"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TotalTime>
  <Words>1356</Words>
  <Application>Microsoft Office PowerPoint</Application>
  <PresentationFormat>On-screen Show (4:3)</PresentationFormat>
  <Paragraphs>169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Franklin Gothic Book</vt:lpstr>
      <vt:lpstr>Perpetua</vt:lpstr>
      <vt:lpstr>Times New Roman</vt:lpstr>
      <vt:lpstr>Wingdings 2</vt:lpstr>
      <vt:lpstr>Wingdings 3</vt:lpstr>
      <vt:lpstr>Equity</vt:lpstr>
      <vt:lpstr>PROGRAMMING IN JAVA</vt:lpstr>
      <vt:lpstr>PowerPoint Presentation</vt:lpstr>
      <vt:lpstr>PowerPoint Presentation</vt:lpstr>
      <vt:lpstr>PowerPoint Presentation</vt:lpstr>
      <vt:lpstr>Fundamentals of Lambda Expressions</vt:lpstr>
      <vt:lpstr>Example</vt:lpstr>
      <vt:lpstr>Important</vt:lpstr>
      <vt:lpstr>Structure of Lambda Expressions</vt:lpstr>
      <vt:lpstr>PowerPoint Presentation</vt:lpstr>
      <vt:lpstr>PowerPoint Presentation</vt:lpstr>
      <vt:lpstr>PowerPoint Presentation</vt:lpstr>
      <vt:lpstr>  Java Example without Lambda Expression</vt:lpstr>
      <vt:lpstr>Java Example with Lambda Expression </vt:lpstr>
      <vt:lpstr>  Java Lambda Expression Example: No Parameter</vt:lpstr>
      <vt:lpstr>  Java Lambda Expression Example: Single Parameter</vt:lpstr>
      <vt:lpstr>  Java Lambda Expression Example: Multiple Parameters</vt:lpstr>
      <vt:lpstr>  Java Lambda Expression Example: with or without return keyword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5</cp:revision>
  <dcterms:created xsi:type="dcterms:W3CDTF">2017-03-20T05:48:34Z</dcterms:created>
  <dcterms:modified xsi:type="dcterms:W3CDTF">2024-09-02T04:10:43Z</dcterms:modified>
</cp:coreProperties>
</file>