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61EEE5F-C0E7-490C-9A2F-98006C198719}" type="datetimeFigureOut">
              <a:rPr lang="en-US" smtClean="0"/>
              <a:pPr/>
              <a:t>9/2/2024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324A712-CF67-4B9E-A900-6CFC714C9C7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61EEE5F-C0E7-490C-9A2F-98006C19871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4A712-CF67-4B9E-A900-6CFC714C9C7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61EEE5F-C0E7-490C-9A2F-98006C19871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4A712-CF67-4B9E-A900-6CFC714C9C7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61EEE5F-C0E7-490C-9A2F-98006C19871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4A712-CF67-4B9E-A900-6CFC714C9C7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61EEE5F-C0E7-490C-9A2F-98006C198719}" type="datetimeFigureOut">
              <a:rPr lang="en-US" smtClean="0"/>
              <a:pPr/>
              <a:t>9/2/2024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324A712-CF67-4B9E-A900-6CFC714C9C7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61EEE5F-C0E7-490C-9A2F-98006C19871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4A712-CF67-4B9E-A900-6CFC714C9C7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61EEE5F-C0E7-490C-9A2F-98006C198719}" type="datetimeFigureOut">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24A712-CF67-4B9E-A900-6CFC714C9C7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61EEE5F-C0E7-490C-9A2F-98006C198719}" type="datetimeFigureOut">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24A712-CF67-4B9E-A900-6CFC714C9C7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EEE5F-C0E7-490C-9A2F-98006C198719}"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24A712-CF67-4B9E-A900-6CFC714C9C7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61EEE5F-C0E7-490C-9A2F-98006C19871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4A712-CF67-4B9E-A900-6CFC714C9C7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61EEE5F-C0E7-490C-9A2F-98006C198719}" type="datetimeFigureOut">
              <a:rPr lang="en-US" smtClean="0"/>
              <a:pPr/>
              <a:t>9/2/2024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F324A712-CF67-4B9E-A900-6CFC714C9C7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61EEE5F-C0E7-490C-9A2F-98006C198719}" type="datetimeFigureOut">
              <a:rPr lang="en-US" smtClean="0"/>
              <a:pPr/>
              <a:t>9/2/2024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324A712-CF67-4B9E-A900-6CFC714C9C7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By Surbhi Sharma</a:t>
            </a:r>
          </a:p>
        </p:txBody>
      </p:sp>
      <p:sp>
        <p:nvSpPr>
          <p:cNvPr id="2" name="Title 1"/>
          <p:cNvSpPr>
            <a:spLocks noGrp="1"/>
          </p:cNvSpPr>
          <p:nvPr>
            <p:ph type="ctrTitle"/>
          </p:nvPr>
        </p:nvSpPr>
        <p:spPr/>
        <p:txBody>
          <a:bodyPr/>
          <a:lstStyle/>
          <a:p>
            <a:r>
              <a:rPr dirty="0"/>
              <a:t>PROGRAMMING IN JAVA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try-catch</a:t>
            </a:r>
            <a:br>
              <a:rPr lang="en-US" dirty="0"/>
            </a:br>
            <a:endParaRPr lang="en-US" dirty="0"/>
          </a:p>
        </p:txBody>
      </p:sp>
      <p:sp>
        <p:nvSpPr>
          <p:cNvPr id="3" name="Content Placeholder 2"/>
          <p:cNvSpPr>
            <a:spLocks noGrp="1"/>
          </p:cNvSpPr>
          <p:nvPr>
            <p:ph sz="quarter" idx="1"/>
          </p:nvPr>
        </p:nvSpPr>
        <p:spPr>
          <a:xfrm>
            <a:off x="914400" y="1447800"/>
            <a:ext cx="7772400" cy="5257800"/>
          </a:xfrm>
        </p:spPr>
        <p:txBody>
          <a:bodyPr>
            <a:normAutofit lnSpcReduction="10000"/>
          </a:bodyPr>
          <a:lstStyle/>
          <a:p>
            <a:r>
              <a:rPr lang="en-US" dirty="0"/>
              <a:t>try block</a:t>
            </a:r>
          </a:p>
          <a:p>
            <a:r>
              <a:rPr lang="en-US" dirty="0"/>
              <a:t>Java try block is used to enclose the code that might throw an exception. It must be used within the method.</a:t>
            </a:r>
          </a:p>
          <a:p>
            <a:r>
              <a:rPr lang="en-US" dirty="0"/>
              <a:t>Java try block must be followed by either catch or finally block.</a:t>
            </a:r>
          </a:p>
          <a:p>
            <a:r>
              <a:rPr lang="en-US" dirty="0"/>
              <a:t>Syntax of java try-catch</a:t>
            </a:r>
          </a:p>
          <a:p>
            <a:pPr lvl="1"/>
            <a:r>
              <a:rPr lang="en-US" b="1" dirty="0"/>
              <a:t>try</a:t>
            </a:r>
            <a:r>
              <a:rPr lang="en-US" dirty="0"/>
              <a:t>{  </a:t>
            </a:r>
          </a:p>
          <a:p>
            <a:pPr lvl="1"/>
            <a:r>
              <a:rPr lang="en-US" dirty="0"/>
              <a:t>//code that may throw exception  </a:t>
            </a:r>
          </a:p>
          <a:p>
            <a:pPr lvl="1"/>
            <a:r>
              <a:rPr lang="en-US" dirty="0"/>
              <a:t>}</a:t>
            </a:r>
            <a:r>
              <a:rPr lang="en-US" b="1" dirty="0"/>
              <a:t>catch</a:t>
            </a:r>
            <a:r>
              <a:rPr lang="en-US" dirty="0"/>
              <a:t>(</a:t>
            </a:r>
            <a:r>
              <a:rPr lang="en-US" dirty="0" err="1"/>
              <a:t>Exception_class_Name</a:t>
            </a:r>
            <a:r>
              <a:rPr lang="en-US" dirty="0"/>
              <a:t> ref){}  </a:t>
            </a:r>
          </a:p>
          <a:p>
            <a:r>
              <a:rPr lang="en-US" dirty="0"/>
              <a:t>Syntax of try-finally block</a:t>
            </a:r>
          </a:p>
          <a:p>
            <a:pPr lvl="1"/>
            <a:r>
              <a:rPr lang="en-US" b="1" dirty="0"/>
              <a:t>try</a:t>
            </a:r>
            <a:r>
              <a:rPr lang="en-US" dirty="0"/>
              <a:t>{  </a:t>
            </a:r>
          </a:p>
          <a:p>
            <a:pPr lvl="1"/>
            <a:r>
              <a:rPr lang="en-US" dirty="0"/>
              <a:t>//code that may throw exception  </a:t>
            </a:r>
          </a:p>
          <a:p>
            <a:pPr lvl="1"/>
            <a:r>
              <a:rPr lang="en-US" dirty="0"/>
              <a:t>}</a:t>
            </a:r>
            <a:r>
              <a:rPr lang="en-US" b="1" dirty="0"/>
              <a:t>finally</a:t>
            </a:r>
            <a:r>
              <a:rPr lang="en-US" dirty="0"/>
              <a:t>{}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catch block</a:t>
            </a:r>
          </a:p>
          <a:p>
            <a:r>
              <a:rPr lang="en-US" dirty="0"/>
              <a:t>Java catch block is used to handle the Exception. It must be used after the try block only.</a:t>
            </a:r>
          </a:p>
          <a:p>
            <a:r>
              <a:rPr lang="en-US" dirty="0"/>
              <a:t>You can use multiple catch block with a single try.</a:t>
            </a:r>
          </a:p>
          <a:p>
            <a:pPr>
              <a:buNone/>
            </a:pPr>
            <a:br>
              <a:rPr lang="en-US" dirty="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without exception handling</a:t>
            </a:r>
            <a:br>
              <a:rPr lang="en-US" dirty="0"/>
            </a:br>
            <a:endParaRPr lang="en-US" dirty="0"/>
          </a:p>
        </p:txBody>
      </p:sp>
      <p:sp>
        <p:nvSpPr>
          <p:cNvPr id="3" name="Content Placeholder 2"/>
          <p:cNvSpPr>
            <a:spLocks noGrp="1"/>
          </p:cNvSpPr>
          <p:nvPr>
            <p:ph sz="quarter" idx="1"/>
          </p:nvPr>
        </p:nvSpPr>
        <p:spPr>
          <a:xfrm>
            <a:off x="914400" y="1447800"/>
            <a:ext cx="7772400" cy="5257800"/>
          </a:xfrm>
        </p:spPr>
        <p:txBody>
          <a:bodyPr>
            <a:normAutofit fontScale="92500" lnSpcReduction="20000"/>
          </a:bodyPr>
          <a:lstStyle/>
          <a:p>
            <a:r>
              <a:rPr lang="en-US" dirty="0"/>
              <a:t>Let's try to understand the problem if we don't use try-catch block.</a:t>
            </a:r>
          </a:p>
          <a:p>
            <a:pPr lvl="1"/>
            <a:r>
              <a:rPr lang="en-US" b="1" dirty="0"/>
              <a:t>public</a:t>
            </a:r>
            <a:r>
              <a:rPr lang="en-US" dirty="0"/>
              <a:t> </a:t>
            </a:r>
            <a:r>
              <a:rPr lang="en-US" b="1" dirty="0"/>
              <a:t>class</a:t>
            </a:r>
            <a:r>
              <a:rPr lang="en-US" dirty="0"/>
              <a:t> Testtrycatch1{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a:t>
            </a:r>
            <a:r>
              <a:rPr lang="en-US" b="1" dirty="0" err="1"/>
              <a:t>int</a:t>
            </a:r>
            <a:r>
              <a:rPr lang="en-US" dirty="0"/>
              <a:t> data=50/0;//may throw exception  </a:t>
            </a:r>
          </a:p>
          <a:p>
            <a:pPr lvl="1"/>
            <a:r>
              <a:rPr lang="en-US" dirty="0"/>
              <a:t>      </a:t>
            </a:r>
            <a:r>
              <a:rPr lang="en-US" dirty="0" err="1"/>
              <a:t>System.out.println</a:t>
            </a:r>
            <a:r>
              <a:rPr lang="en-US" dirty="0"/>
              <a:t>("rest of the code...");  </a:t>
            </a:r>
          </a:p>
          <a:p>
            <a:pPr lvl="1"/>
            <a:r>
              <a:rPr lang="en-US" dirty="0"/>
              <a:t>}  </a:t>
            </a:r>
          </a:p>
          <a:p>
            <a:pPr lvl="1"/>
            <a:r>
              <a:rPr lang="en-US" dirty="0"/>
              <a:t>}  </a:t>
            </a:r>
          </a:p>
          <a:p>
            <a:pPr lvl="1">
              <a:buNone/>
            </a:pPr>
            <a:endParaRPr lang="en-US" dirty="0"/>
          </a:p>
          <a:p>
            <a:pPr lvl="1"/>
            <a:r>
              <a:rPr lang="en-US" dirty="0"/>
              <a:t>Output:</a:t>
            </a:r>
          </a:p>
          <a:p>
            <a:pPr lvl="1"/>
            <a:r>
              <a:rPr lang="en-US" dirty="0"/>
              <a:t>Exception in thread main </a:t>
            </a:r>
            <a:r>
              <a:rPr lang="en-US" dirty="0" err="1"/>
              <a:t>java.lang.ArithmeticException</a:t>
            </a:r>
            <a:r>
              <a:rPr lang="en-US" dirty="0"/>
              <a:t>:/ by zero </a:t>
            </a:r>
          </a:p>
          <a:p>
            <a:r>
              <a:rPr lang="en-US" dirty="0"/>
              <a:t>As displayed in the above example, rest of the code is not executed (in such case, rest of the code... statement is not printed).</a:t>
            </a:r>
          </a:p>
          <a:p>
            <a:r>
              <a:rPr lang="en-US" dirty="0"/>
              <a:t>There can be 100 lines of code after exception. So all the code after exception will not be executed.</a:t>
            </a:r>
          </a:p>
          <a:p>
            <a:pPr lvl="1"/>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catch multiple exceptions</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fontScale="77500" lnSpcReduction="20000"/>
          </a:bodyPr>
          <a:lstStyle/>
          <a:p>
            <a:r>
              <a:rPr lang="en-US" dirty="0"/>
              <a:t>Multi catch block</a:t>
            </a:r>
          </a:p>
          <a:p>
            <a:r>
              <a:rPr lang="en-US" dirty="0"/>
              <a:t>If you have to perform different tasks at the occurrence of different Exceptions, use java multi catch block.</a:t>
            </a:r>
          </a:p>
          <a:p>
            <a:r>
              <a:rPr lang="en-US" dirty="0"/>
              <a:t>Let's see a simple example of java multi-catch block.</a:t>
            </a:r>
          </a:p>
          <a:p>
            <a:pPr lvl="1"/>
            <a:r>
              <a:rPr lang="en-US" b="1" dirty="0"/>
              <a:t>public</a:t>
            </a:r>
            <a:r>
              <a:rPr lang="en-US" dirty="0"/>
              <a:t> </a:t>
            </a:r>
            <a:r>
              <a:rPr lang="en-US" b="1" dirty="0"/>
              <a:t>class</a:t>
            </a:r>
            <a:r>
              <a:rPr lang="en-US" dirty="0"/>
              <a:t> </a:t>
            </a:r>
            <a:r>
              <a:rPr lang="en-US" dirty="0" err="1"/>
              <a:t>TestMultipleCatchBlock</a:t>
            </a:r>
            <a:r>
              <a:rPr lang="en-US" dirty="0"/>
              <a:t>{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a:t>
            </a:r>
            <a:r>
              <a:rPr lang="en-US" b="1" dirty="0"/>
              <a:t>try</a:t>
            </a:r>
            <a:r>
              <a:rPr lang="en-US" dirty="0"/>
              <a:t>{  </a:t>
            </a:r>
          </a:p>
          <a:p>
            <a:pPr lvl="1"/>
            <a:r>
              <a:rPr lang="en-US" dirty="0"/>
              <a:t>    </a:t>
            </a:r>
            <a:r>
              <a:rPr lang="en-US" b="1" dirty="0" err="1"/>
              <a:t>int</a:t>
            </a:r>
            <a:r>
              <a:rPr lang="en-US" dirty="0"/>
              <a:t> a[]=</a:t>
            </a:r>
            <a:r>
              <a:rPr lang="en-US" b="1" dirty="0"/>
              <a:t>new</a:t>
            </a:r>
            <a:r>
              <a:rPr lang="en-US" dirty="0"/>
              <a:t> </a:t>
            </a:r>
            <a:r>
              <a:rPr lang="en-US" b="1" dirty="0" err="1"/>
              <a:t>int</a:t>
            </a:r>
            <a:r>
              <a:rPr lang="en-US" dirty="0"/>
              <a:t>[5];  </a:t>
            </a:r>
          </a:p>
          <a:p>
            <a:pPr lvl="1"/>
            <a:r>
              <a:rPr lang="en-US" dirty="0"/>
              <a:t>    a[5]=30/0;  </a:t>
            </a:r>
          </a:p>
          <a:p>
            <a:pPr lvl="1"/>
            <a:r>
              <a:rPr lang="en-US" dirty="0"/>
              <a:t>   }  </a:t>
            </a:r>
          </a:p>
          <a:p>
            <a:pPr lvl="1"/>
            <a:r>
              <a:rPr lang="en-US" dirty="0"/>
              <a:t>   </a:t>
            </a:r>
            <a:r>
              <a:rPr lang="en-US" b="1" dirty="0"/>
              <a:t>catch</a:t>
            </a:r>
            <a:r>
              <a:rPr lang="en-US" dirty="0"/>
              <a:t>(</a:t>
            </a:r>
            <a:r>
              <a:rPr lang="en-US" dirty="0" err="1"/>
              <a:t>ArithmeticException</a:t>
            </a:r>
            <a:r>
              <a:rPr lang="en-US" dirty="0"/>
              <a:t> e){</a:t>
            </a:r>
            <a:r>
              <a:rPr lang="en-US" dirty="0" err="1"/>
              <a:t>System.out.println</a:t>
            </a:r>
            <a:r>
              <a:rPr lang="en-US" dirty="0"/>
              <a:t>("task1 is completed");}  </a:t>
            </a:r>
          </a:p>
          <a:p>
            <a:pPr lvl="1"/>
            <a:r>
              <a:rPr lang="en-US" dirty="0"/>
              <a:t>   </a:t>
            </a:r>
            <a:r>
              <a:rPr lang="en-US" b="1" dirty="0"/>
              <a:t>catch</a:t>
            </a:r>
            <a:r>
              <a:rPr lang="en-US" dirty="0"/>
              <a:t>(</a:t>
            </a:r>
            <a:r>
              <a:rPr lang="en-US" dirty="0" err="1"/>
              <a:t>ArrayIndexOutOfBoundsException</a:t>
            </a:r>
            <a:r>
              <a:rPr lang="en-US" dirty="0"/>
              <a:t> e){</a:t>
            </a:r>
            <a:r>
              <a:rPr lang="en-US" dirty="0" err="1"/>
              <a:t>System.out.println</a:t>
            </a:r>
            <a:r>
              <a:rPr lang="en-US" dirty="0"/>
              <a:t>("task 2 completed");}  </a:t>
            </a:r>
          </a:p>
          <a:p>
            <a:pPr lvl="1"/>
            <a:r>
              <a:rPr lang="en-US" dirty="0"/>
              <a:t>   </a:t>
            </a:r>
            <a:r>
              <a:rPr lang="en-US" b="1" dirty="0"/>
              <a:t>catch</a:t>
            </a:r>
            <a:r>
              <a:rPr lang="en-US" dirty="0"/>
              <a:t>(Exception e){</a:t>
            </a:r>
            <a:r>
              <a:rPr lang="en-US" dirty="0" err="1"/>
              <a:t>System.out.println</a:t>
            </a:r>
            <a:r>
              <a:rPr lang="en-US" dirty="0"/>
              <a:t>("common task completed");}  </a:t>
            </a:r>
          </a:p>
          <a:p>
            <a:pPr lvl="1"/>
            <a:r>
              <a:rPr lang="en-US" dirty="0"/>
              <a:t>  </a:t>
            </a:r>
          </a:p>
          <a:p>
            <a:pPr lvl="1"/>
            <a:r>
              <a:rPr lang="en-US" dirty="0"/>
              <a:t>   </a:t>
            </a:r>
            <a:r>
              <a:rPr lang="en-US" dirty="0" err="1"/>
              <a:t>System.out.println</a:t>
            </a:r>
            <a:r>
              <a:rPr lang="en-US" dirty="0"/>
              <a:t>("rest of the code...");  </a:t>
            </a:r>
          </a:p>
          <a:p>
            <a:pPr lvl="1"/>
            <a:r>
              <a:rPr lang="en-US" dirty="0"/>
              <a:t> }  </a:t>
            </a:r>
          </a:p>
          <a:p>
            <a:pPr lvl="1"/>
            <a:r>
              <a:rPr lang="en-US" dirty="0"/>
              <a: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257800"/>
          </a:xfrm>
        </p:spPr>
        <p:txBody>
          <a:bodyPr>
            <a:normAutofit fontScale="77500" lnSpcReduction="20000"/>
          </a:bodyPr>
          <a:lstStyle/>
          <a:p>
            <a:r>
              <a:rPr lang="en-US" b="1" dirty="0"/>
              <a:t>Rule: At a time only one Exception is </a:t>
            </a:r>
            <a:r>
              <a:rPr lang="en-US" b="1" dirty="0" err="1"/>
              <a:t>occured</a:t>
            </a:r>
            <a:r>
              <a:rPr lang="en-US" b="1" dirty="0"/>
              <a:t> and at a time only one catch block is executed.</a:t>
            </a:r>
          </a:p>
          <a:p>
            <a:r>
              <a:rPr lang="en-US" b="1" dirty="0"/>
              <a:t>Rule: All catch blocks must be ordered from most specific to most general i.e. catch for </a:t>
            </a:r>
            <a:r>
              <a:rPr lang="en-US" b="1" dirty="0" err="1"/>
              <a:t>ArithmeticException</a:t>
            </a:r>
            <a:r>
              <a:rPr lang="en-US" b="1" dirty="0"/>
              <a:t> must come before catch for Exception .</a:t>
            </a:r>
          </a:p>
          <a:p>
            <a:pPr lvl="1"/>
            <a:r>
              <a:rPr lang="en-US" b="1" dirty="0"/>
              <a:t>class</a:t>
            </a:r>
            <a:r>
              <a:rPr lang="en-US" dirty="0"/>
              <a:t> TestMultipleCatchBlock1{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a:t>
            </a:r>
            <a:r>
              <a:rPr lang="en-US" b="1" dirty="0"/>
              <a:t>try</a:t>
            </a:r>
            <a:r>
              <a:rPr lang="en-US" dirty="0"/>
              <a:t>{  </a:t>
            </a:r>
          </a:p>
          <a:p>
            <a:pPr lvl="1"/>
            <a:r>
              <a:rPr lang="en-US" dirty="0"/>
              <a:t>    </a:t>
            </a:r>
            <a:r>
              <a:rPr lang="en-US" b="1" dirty="0" err="1"/>
              <a:t>int</a:t>
            </a:r>
            <a:r>
              <a:rPr lang="en-US" dirty="0"/>
              <a:t> a[]=</a:t>
            </a:r>
            <a:r>
              <a:rPr lang="en-US" b="1" dirty="0"/>
              <a:t>new</a:t>
            </a:r>
            <a:r>
              <a:rPr lang="en-US" dirty="0"/>
              <a:t> </a:t>
            </a:r>
            <a:r>
              <a:rPr lang="en-US" b="1" dirty="0" err="1"/>
              <a:t>int</a:t>
            </a:r>
            <a:r>
              <a:rPr lang="en-US" dirty="0"/>
              <a:t>[5];  </a:t>
            </a:r>
          </a:p>
          <a:p>
            <a:pPr lvl="1"/>
            <a:r>
              <a:rPr lang="en-US" dirty="0"/>
              <a:t>    a[5]=30/0;  </a:t>
            </a:r>
          </a:p>
          <a:p>
            <a:pPr lvl="1"/>
            <a:r>
              <a:rPr lang="en-US" dirty="0"/>
              <a:t>   }  </a:t>
            </a:r>
          </a:p>
          <a:p>
            <a:pPr lvl="1"/>
            <a:r>
              <a:rPr lang="en-US" dirty="0"/>
              <a:t>   </a:t>
            </a:r>
            <a:r>
              <a:rPr lang="en-US" b="1" dirty="0"/>
              <a:t>catch</a:t>
            </a:r>
            <a:r>
              <a:rPr lang="en-US" dirty="0"/>
              <a:t>(Exception e){</a:t>
            </a:r>
            <a:r>
              <a:rPr lang="en-US" dirty="0" err="1"/>
              <a:t>System.out.println</a:t>
            </a:r>
            <a:r>
              <a:rPr lang="en-US" dirty="0"/>
              <a:t>("common task completed");}  </a:t>
            </a:r>
          </a:p>
          <a:p>
            <a:pPr lvl="1"/>
            <a:r>
              <a:rPr lang="en-US" dirty="0"/>
              <a:t>   </a:t>
            </a:r>
            <a:r>
              <a:rPr lang="en-US" b="1" dirty="0"/>
              <a:t>catch</a:t>
            </a:r>
            <a:r>
              <a:rPr lang="en-US" dirty="0"/>
              <a:t>(</a:t>
            </a:r>
            <a:r>
              <a:rPr lang="en-US" dirty="0" err="1"/>
              <a:t>ArithmeticException</a:t>
            </a:r>
            <a:r>
              <a:rPr lang="en-US" dirty="0"/>
              <a:t> e){</a:t>
            </a:r>
            <a:r>
              <a:rPr lang="en-US" dirty="0" err="1"/>
              <a:t>System.out.println</a:t>
            </a:r>
            <a:r>
              <a:rPr lang="en-US" dirty="0"/>
              <a:t>("task1 is completed");}  </a:t>
            </a:r>
          </a:p>
          <a:p>
            <a:pPr lvl="1"/>
            <a:r>
              <a:rPr lang="en-US" dirty="0"/>
              <a:t>   </a:t>
            </a:r>
            <a:r>
              <a:rPr lang="en-US" b="1" dirty="0"/>
              <a:t>catch</a:t>
            </a:r>
            <a:r>
              <a:rPr lang="en-US" dirty="0"/>
              <a:t>(</a:t>
            </a:r>
            <a:r>
              <a:rPr lang="en-US" dirty="0" err="1"/>
              <a:t>ArrayIndexOutOfBoundsException</a:t>
            </a:r>
            <a:r>
              <a:rPr lang="en-US" dirty="0"/>
              <a:t> e){</a:t>
            </a:r>
            <a:r>
              <a:rPr lang="en-US" dirty="0" err="1"/>
              <a:t>System.out.println</a:t>
            </a:r>
            <a:r>
              <a:rPr lang="en-US" dirty="0"/>
              <a:t>("task 2 completed");}  </a:t>
            </a:r>
          </a:p>
          <a:p>
            <a:pPr lvl="1"/>
            <a:r>
              <a:rPr lang="en-US" dirty="0"/>
              <a:t>   </a:t>
            </a:r>
            <a:r>
              <a:rPr lang="en-US" dirty="0" err="1"/>
              <a:t>System.out.println</a:t>
            </a:r>
            <a:r>
              <a:rPr lang="en-US" dirty="0"/>
              <a:t>("rest of the code...");  </a:t>
            </a:r>
          </a:p>
          <a:p>
            <a:pPr lvl="1"/>
            <a:r>
              <a:rPr lang="en-US" dirty="0"/>
              <a:t> }  </a:t>
            </a:r>
          </a:p>
          <a:p>
            <a:pPr lvl="1"/>
            <a:r>
              <a:rPr lang="en-US" dirty="0"/>
              <a:t>}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Nested try block</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a:t>The try block within a try block is known as nested try block in java.</a:t>
            </a:r>
          </a:p>
          <a:p>
            <a:r>
              <a:rPr lang="en-US" dirty="0"/>
              <a:t>Why use nested try block</a:t>
            </a:r>
          </a:p>
          <a:p>
            <a:r>
              <a:rPr lang="en-US" dirty="0"/>
              <a:t>Sometimes a situation may arise where a part of a block may cause one error and the entire block itself may cause another error. In such cases, exception handlers have to be nested.</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fontScale="70000" lnSpcReduction="20000"/>
          </a:bodyPr>
          <a:lstStyle/>
          <a:p>
            <a:r>
              <a:rPr lang="en-US" dirty="0"/>
              <a:t>Syntax:</a:t>
            </a:r>
          </a:p>
          <a:p>
            <a:pPr lvl="1"/>
            <a:r>
              <a:rPr lang="en-US" dirty="0"/>
              <a:t>....  </a:t>
            </a:r>
          </a:p>
          <a:p>
            <a:pPr lvl="1"/>
            <a:r>
              <a:rPr lang="en-US" b="1" dirty="0"/>
              <a:t>try</a:t>
            </a:r>
            <a:r>
              <a:rPr lang="en-US" dirty="0"/>
              <a:t>  </a:t>
            </a:r>
          </a:p>
          <a:p>
            <a:pPr lvl="1"/>
            <a:r>
              <a:rPr lang="en-US" dirty="0"/>
              <a:t>{  </a:t>
            </a:r>
          </a:p>
          <a:p>
            <a:pPr lvl="1"/>
            <a:r>
              <a:rPr lang="en-US" dirty="0"/>
              <a:t>    statement 1;  </a:t>
            </a:r>
          </a:p>
          <a:p>
            <a:pPr lvl="1"/>
            <a:r>
              <a:rPr lang="en-US" dirty="0"/>
              <a:t>    statement 2;  </a:t>
            </a:r>
          </a:p>
          <a:p>
            <a:pPr lvl="1"/>
            <a:r>
              <a:rPr lang="en-US" dirty="0"/>
              <a:t>    </a:t>
            </a:r>
            <a:r>
              <a:rPr lang="en-US" b="1" dirty="0"/>
              <a:t>try</a:t>
            </a:r>
            <a:r>
              <a:rPr lang="en-US" dirty="0"/>
              <a:t>  </a:t>
            </a:r>
          </a:p>
          <a:p>
            <a:pPr lvl="1"/>
            <a:r>
              <a:rPr lang="en-US" dirty="0"/>
              <a:t>    {  </a:t>
            </a:r>
          </a:p>
          <a:p>
            <a:pPr lvl="1"/>
            <a:r>
              <a:rPr lang="en-US" dirty="0"/>
              <a:t>        statement 1;  </a:t>
            </a:r>
          </a:p>
          <a:p>
            <a:pPr lvl="1"/>
            <a:r>
              <a:rPr lang="en-US" dirty="0"/>
              <a:t>        statement 2;  </a:t>
            </a:r>
          </a:p>
          <a:p>
            <a:pPr lvl="1"/>
            <a:r>
              <a:rPr lang="en-US" dirty="0"/>
              <a:t>    }  </a:t>
            </a:r>
          </a:p>
          <a:p>
            <a:pPr lvl="1"/>
            <a:r>
              <a:rPr lang="en-US" dirty="0"/>
              <a:t>    </a:t>
            </a:r>
            <a:r>
              <a:rPr lang="en-US" b="1" dirty="0"/>
              <a:t>catch</a:t>
            </a:r>
            <a:r>
              <a:rPr lang="en-US" dirty="0"/>
              <a:t>(Exception e)  </a:t>
            </a:r>
          </a:p>
          <a:p>
            <a:pPr lvl="1"/>
            <a:r>
              <a:rPr lang="en-US" dirty="0"/>
              <a:t>    {  </a:t>
            </a:r>
          </a:p>
          <a:p>
            <a:pPr lvl="1"/>
            <a:r>
              <a:rPr lang="en-US" dirty="0"/>
              <a:t>    }  </a:t>
            </a:r>
          </a:p>
          <a:p>
            <a:pPr lvl="1"/>
            <a:r>
              <a:rPr lang="en-US" dirty="0"/>
              <a:t>}  </a:t>
            </a:r>
          </a:p>
          <a:p>
            <a:pPr lvl="1"/>
            <a:r>
              <a:rPr lang="en-US" b="1" dirty="0"/>
              <a:t>catch</a:t>
            </a:r>
            <a:r>
              <a:rPr lang="en-US" dirty="0"/>
              <a:t>(Exception e)  </a:t>
            </a:r>
          </a:p>
          <a:p>
            <a:pPr lvl="1"/>
            <a:r>
              <a:rPr lang="en-US" dirty="0"/>
              <a:t>{  </a:t>
            </a:r>
          </a:p>
          <a:p>
            <a:pPr lvl="1"/>
            <a:r>
              <a:rPr lang="en-US" dirty="0"/>
              <a:t>}  </a:t>
            </a:r>
          </a:p>
          <a:p>
            <a:pPr lvl="1"/>
            <a:r>
              <a:rPr lang="en-US" dirty="0"/>
              <a:t>....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257800"/>
          </a:xfrm>
        </p:spPr>
        <p:txBody>
          <a:bodyPr>
            <a:normAutofit fontScale="77500" lnSpcReduction="20000"/>
          </a:bodyPr>
          <a:lstStyle/>
          <a:p>
            <a:r>
              <a:rPr lang="en-US" b="1" dirty="0"/>
              <a:t>class</a:t>
            </a:r>
            <a:r>
              <a:rPr lang="en-US" dirty="0"/>
              <a:t> Excep6{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a:t>try</a:t>
            </a:r>
            <a:r>
              <a:rPr lang="en-US" dirty="0"/>
              <a:t>{  </a:t>
            </a:r>
          </a:p>
          <a:p>
            <a:r>
              <a:rPr lang="en-US" dirty="0"/>
              <a:t>    </a:t>
            </a:r>
            <a:r>
              <a:rPr lang="en-US" b="1" dirty="0"/>
              <a:t>try</a:t>
            </a:r>
            <a:r>
              <a:rPr lang="en-US" dirty="0"/>
              <a:t>{  </a:t>
            </a:r>
          </a:p>
          <a:p>
            <a:r>
              <a:rPr lang="en-US" dirty="0"/>
              <a:t>     </a:t>
            </a:r>
            <a:r>
              <a:rPr lang="en-US" dirty="0" err="1"/>
              <a:t>System.out.println</a:t>
            </a:r>
            <a:r>
              <a:rPr lang="en-US" dirty="0"/>
              <a:t>("going to divide");  </a:t>
            </a:r>
          </a:p>
          <a:p>
            <a:r>
              <a:rPr lang="en-US" dirty="0"/>
              <a:t>     </a:t>
            </a:r>
            <a:r>
              <a:rPr lang="en-US" b="1" dirty="0" err="1"/>
              <a:t>int</a:t>
            </a:r>
            <a:r>
              <a:rPr lang="en-US" dirty="0"/>
              <a:t> b =39/0;  </a:t>
            </a:r>
          </a:p>
          <a:p>
            <a:r>
              <a:rPr lang="en-US" dirty="0"/>
              <a:t>    }</a:t>
            </a:r>
            <a:r>
              <a:rPr lang="en-US" b="1" dirty="0"/>
              <a:t>catch</a:t>
            </a:r>
            <a:r>
              <a:rPr lang="en-US" dirty="0"/>
              <a:t>(</a:t>
            </a:r>
            <a:r>
              <a:rPr lang="en-US" dirty="0" err="1"/>
              <a:t>ArithmeticException</a:t>
            </a:r>
            <a:r>
              <a:rPr lang="en-US" dirty="0"/>
              <a:t> e){</a:t>
            </a:r>
            <a:r>
              <a:rPr lang="en-US" dirty="0" err="1"/>
              <a:t>System.out.println</a:t>
            </a:r>
            <a:r>
              <a:rPr lang="en-US" dirty="0"/>
              <a:t>(e);}  </a:t>
            </a:r>
          </a:p>
          <a:p>
            <a:r>
              <a:rPr lang="en-US" dirty="0"/>
              <a:t>    </a:t>
            </a:r>
            <a:r>
              <a:rPr lang="en-US" b="1" dirty="0"/>
              <a:t>try</a:t>
            </a:r>
            <a:r>
              <a:rPr lang="en-US" dirty="0"/>
              <a:t>{  </a:t>
            </a:r>
          </a:p>
          <a:p>
            <a:r>
              <a:rPr lang="en-US" dirty="0"/>
              <a:t>    </a:t>
            </a:r>
            <a:r>
              <a:rPr lang="en-US" b="1" dirty="0" err="1"/>
              <a:t>int</a:t>
            </a:r>
            <a:r>
              <a:rPr lang="en-US" dirty="0"/>
              <a:t> a[]=</a:t>
            </a:r>
            <a:r>
              <a:rPr lang="en-US" b="1" dirty="0"/>
              <a:t>new</a:t>
            </a:r>
            <a:r>
              <a:rPr lang="en-US" dirty="0"/>
              <a:t> </a:t>
            </a:r>
            <a:r>
              <a:rPr lang="en-US" b="1" dirty="0" err="1"/>
              <a:t>int</a:t>
            </a:r>
            <a:r>
              <a:rPr lang="en-US" dirty="0"/>
              <a:t>[5];  </a:t>
            </a:r>
          </a:p>
          <a:p>
            <a:r>
              <a:rPr lang="en-US" dirty="0"/>
              <a:t>    a[5]=4;  </a:t>
            </a:r>
          </a:p>
          <a:p>
            <a:r>
              <a:rPr lang="en-US" dirty="0"/>
              <a:t>    }</a:t>
            </a:r>
            <a:r>
              <a:rPr lang="en-US" b="1" dirty="0"/>
              <a:t>catch</a:t>
            </a:r>
            <a:r>
              <a:rPr lang="en-US" dirty="0"/>
              <a:t>(</a:t>
            </a:r>
            <a:r>
              <a:rPr lang="en-US" dirty="0" err="1"/>
              <a:t>ArrayIndexOutOfBoundsException</a:t>
            </a:r>
            <a:r>
              <a:rPr lang="en-US" dirty="0"/>
              <a:t> e){</a:t>
            </a:r>
            <a:r>
              <a:rPr lang="en-US" dirty="0" err="1"/>
              <a:t>System.out.println</a:t>
            </a:r>
            <a:r>
              <a:rPr lang="en-US" dirty="0"/>
              <a:t>(e);}    </a:t>
            </a:r>
          </a:p>
          <a:p>
            <a:r>
              <a:rPr lang="en-US" dirty="0"/>
              <a:t>    </a:t>
            </a:r>
            <a:r>
              <a:rPr lang="en-US" dirty="0" err="1"/>
              <a:t>System.out.println</a:t>
            </a:r>
            <a:r>
              <a:rPr lang="en-US" dirty="0"/>
              <a:t>("other statement);  </a:t>
            </a:r>
          </a:p>
          <a:p>
            <a:r>
              <a:rPr lang="en-US" dirty="0"/>
              <a:t>  }</a:t>
            </a:r>
            <a:r>
              <a:rPr lang="en-US" b="1" dirty="0"/>
              <a:t>catch</a:t>
            </a:r>
            <a:r>
              <a:rPr lang="en-US" dirty="0"/>
              <a:t>(Exception e){</a:t>
            </a:r>
            <a:r>
              <a:rPr lang="en-US" dirty="0" err="1"/>
              <a:t>System.out.println</a:t>
            </a:r>
            <a:r>
              <a:rPr lang="en-US" dirty="0"/>
              <a:t>("</a:t>
            </a:r>
            <a:r>
              <a:rPr lang="en-US" dirty="0" err="1"/>
              <a:t>handeled</a:t>
            </a:r>
            <a:r>
              <a:rPr lang="en-US" dirty="0"/>
              <a:t>");}  </a:t>
            </a:r>
          </a:p>
          <a:p>
            <a:r>
              <a:rPr lang="en-US" dirty="0"/>
              <a:t>  </a:t>
            </a:r>
            <a:r>
              <a:rPr lang="en-US" dirty="0" err="1"/>
              <a:t>System.out.println</a:t>
            </a:r>
            <a:r>
              <a:rPr lang="en-US" dirty="0"/>
              <a:t>("normal flow..");  </a:t>
            </a:r>
          </a:p>
          <a:p>
            <a:r>
              <a:rPr lang="en-US" dirty="0"/>
              <a:t> }  </a:t>
            </a:r>
          </a:p>
          <a:p>
            <a:r>
              <a:rPr lang="en-US" dirty="0"/>
              <a:t>}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finally block</a:t>
            </a:r>
            <a:br>
              <a:rPr lang="en-US" dirty="0"/>
            </a:br>
            <a:endParaRPr lang="en-US" dirty="0"/>
          </a:p>
        </p:txBody>
      </p:sp>
      <p:sp>
        <p:nvSpPr>
          <p:cNvPr id="3" name="Content Placeholder 2"/>
          <p:cNvSpPr>
            <a:spLocks noGrp="1"/>
          </p:cNvSpPr>
          <p:nvPr>
            <p:ph sz="quarter" idx="1"/>
          </p:nvPr>
        </p:nvSpPr>
        <p:spPr/>
        <p:txBody>
          <a:bodyPr/>
          <a:lstStyle/>
          <a:p>
            <a:r>
              <a:rPr lang="en-US" b="1" dirty="0"/>
              <a:t>Java finally block</a:t>
            </a:r>
            <a:r>
              <a:rPr lang="en-US" dirty="0"/>
              <a:t> is a block that is used </a:t>
            </a:r>
            <a:r>
              <a:rPr lang="en-US" i="1" dirty="0"/>
              <a:t>to execute important code</a:t>
            </a:r>
            <a:r>
              <a:rPr lang="en-US" dirty="0"/>
              <a:t> such as closing connection, stream etc.</a:t>
            </a:r>
          </a:p>
          <a:p>
            <a:r>
              <a:rPr lang="en-US" dirty="0"/>
              <a:t>Java finally block is always executed whether exception is handled or not.</a:t>
            </a:r>
          </a:p>
          <a:p>
            <a:r>
              <a:rPr lang="en-US" dirty="0"/>
              <a:t>Java finally block follows try or catch block.</a:t>
            </a:r>
          </a:p>
          <a:p>
            <a:r>
              <a:rPr lang="en-US" dirty="0"/>
              <a:t>Why use java finally</a:t>
            </a:r>
          </a:p>
          <a:p>
            <a:pPr lvl="1"/>
            <a:r>
              <a:rPr lang="en-US" dirty="0"/>
              <a:t>Finally block in java can be used to put "cleanup" code such as closing a file, closing connection etc.</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fontScale="85000" lnSpcReduction="10000"/>
          </a:bodyPr>
          <a:lstStyle/>
          <a:p>
            <a:r>
              <a:rPr lang="en-US" dirty="0"/>
              <a:t>Usage of Java finally</a:t>
            </a:r>
          </a:p>
          <a:p>
            <a:r>
              <a:rPr lang="en-US" dirty="0"/>
              <a:t>Let's see the different cases where java finally block can be used.</a:t>
            </a:r>
          </a:p>
          <a:p>
            <a:r>
              <a:rPr lang="en-US" dirty="0"/>
              <a:t>Case 1</a:t>
            </a:r>
          </a:p>
          <a:p>
            <a:r>
              <a:rPr lang="en-US" dirty="0"/>
              <a:t>Let's see the java finally example where </a:t>
            </a:r>
            <a:r>
              <a:rPr lang="en-US" b="1" dirty="0"/>
              <a:t>exception doesn't occur</a:t>
            </a:r>
            <a:r>
              <a:rPr lang="en-US" dirty="0"/>
              <a:t>.</a:t>
            </a:r>
          </a:p>
          <a:p>
            <a:pPr lvl="1"/>
            <a:r>
              <a:rPr lang="en-US" b="1" dirty="0"/>
              <a:t>class</a:t>
            </a:r>
            <a:r>
              <a:rPr lang="en-US" dirty="0"/>
              <a:t> </a:t>
            </a:r>
            <a:r>
              <a:rPr lang="en-US" dirty="0" err="1"/>
              <a:t>TestFinallyBlock</a:t>
            </a:r>
            <a:r>
              <a:rPr lang="en-US" dirty="0"/>
              <a:t>{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a:t>
            </a:r>
            <a:r>
              <a:rPr lang="en-US" b="1" dirty="0"/>
              <a:t>try</a:t>
            </a:r>
            <a:r>
              <a:rPr lang="en-US" dirty="0"/>
              <a:t>{  </a:t>
            </a:r>
          </a:p>
          <a:p>
            <a:pPr lvl="1"/>
            <a:r>
              <a:rPr lang="en-US" dirty="0"/>
              <a:t>   </a:t>
            </a:r>
            <a:r>
              <a:rPr lang="en-US" b="1" dirty="0" err="1"/>
              <a:t>int</a:t>
            </a:r>
            <a:r>
              <a:rPr lang="en-US" dirty="0"/>
              <a:t> data=25/5;  </a:t>
            </a:r>
          </a:p>
          <a:p>
            <a:pPr lvl="1"/>
            <a:r>
              <a:rPr lang="en-US" dirty="0"/>
              <a:t>   </a:t>
            </a:r>
            <a:r>
              <a:rPr lang="en-US" dirty="0" err="1"/>
              <a:t>System.out.println</a:t>
            </a:r>
            <a:r>
              <a:rPr lang="en-US" dirty="0"/>
              <a:t>(data);  </a:t>
            </a:r>
          </a:p>
          <a:p>
            <a:pPr lvl="1"/>
            <a:r>
              <a:rPr lang="en-US" dirty="0"/>
              <a:t>  }  </a:t>
            </a:r>
          </a:p>
          <a:p>
            <a:pPr lvl="1"/>
            <a:r>
              <a:rPr lang="en-US" dirty="0"/>
              <a:t>  </a:t>
            </a:r>
            <a:r>
              <a:rPr lang="en-US" b="1" dirty="0"/>
              <a:t>catch</a:t>
            </a:r>
            <a:r>
              <a:rPr lang="en-US" dirty="0"/>
              <a:t>(</a:t>
            </a:r>
            <a:r>
              <a:rPr lang="en-US" dirty="0" err="1"/>
              <a:t>NullPointerException</a:t>
            </a:r>
            <a:r>
              <a:rPr lang="en-US" dirty="0"/>
              <a:t> e){</a:t>
            </a:r>
            <a:r>
              <a:rPr lang="en-US" dirty="0" err="1"/>
              <a:t>System.out.println</a:t>
            </a:r>
            <a:r>
              <a:rPr lang="en-US" dirty="0"/>
              <a:t>(e);}  </a:t>
            </a:r>
          </a:p>
          <a:p>
            <a:pPr lvl="1"/>
            <a:r>
              <a:rPr lang="en-US" dirty="0"/>
              <a:t>  </a:t>
            </a:r>
            <a:r>
              <a:rPr lang="en-US" b="1" dirty="0"/>
              <a:t>finally</a:t>
            </a:r>
            <a:r>
              <a:rPr lang="en-US" dirty="0"/>
              <a:t>{</a:t>
            </a:r>
            <a:r>
              <a:rPr lang="en-US" dirty="0" err="1"/>
              <a:t>System.out.println</a:t>
            </a:r>
            <a:r>
              <a:rPr lang="en-US" dirty="0"/>
              <a:t>("finally block is always executed");}  </a:t>
            </a:r>
          </a:p>
          <a:p>
            <a:pPr lvl="1"/>
            <a:r>
              <a:rPr lang="en-US" dirty="0"/>
              <a:t>  </a:t>
            </a:r>
            <a:r>
              <a:rPr lang="en-US" dirty="0" err="1"/>
              <a:t>System.out.println</a:t>
            </a:r>
            <a:r>
              <a:rPr lang="en-US" dirty="0"/>
              <a:t>("rest of the code...");  </a:t>
            </a:r>
          </a:p>
          <a:p>
            <a:pPr lvl="1"/>
            <a:r>
              <a:rPr lang="en-US" dirty="0"/>
              <a:t>  }  </a:t>
            </a:r>
          </a:p>
          <a:p>
            <a:pPr lvl="1"/>
            <a:r>
              <a:rPr lang="en-US" dirty="0"/>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ctr">
              <a:buNone/>
            </a:pPr>
            <a:endParaRPr lang="en-US" sz="4000" b="1" dirty="0"/>
          </a:p>
          <a:p>
            <a:pPr algn="ctr">
              <a:buNone/>
            </a:pPr>
            <a:endParaRPr lang="en-US" sz="4000" b="1" dirty="0"/>
          </a:p>
          <a:p>
            <a:pPr algn="ctr">
              <a:buNone/>
            </a:pPr>
            <a:r>
              <a:rPr lang="en-US" sz="4000" b="1" dirty="0"/>
              <a:t>Exception Handling in Java</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fontScale="92500" lnSpcReduction="10000"/>
          </a:bodyPr>
          <a:lstStyle/>
          <a:p>
            <a:r>
              <a:rPr lang="en-US" dirty="0"/>
              <a:t>Case 2</a:t>
            </a:r>
          </a:p>
          <a:p>
            <a:r>
              <a:rPr lang="en-US" dirty="0"/>
              <a:t>Let's see the java finally example where </a:t>
            </a:r>
            <a:r>
              <a:rPr lang="en-US" b="1" dirty="0"/>
              <a:t>exception occurs and not handled</a:t>
            </a:r>
            <a:r>
              <a:rPr lang="en-US" dirty="0"/>
              <a:t>.</a:t>
            </a:r>
          </a:p>
          <a:p>
            <a:pPr lvl="1"/>
            <a:r>
              <a:rPr lang="en-US" b="1" dirty="0"/>
              <a:t>class</a:t>
            </a:r>
            <a:r>
              <a:rPr lang="en-US" dirty="0"/>
              <a:t> TestFinallyBlock1{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a:t>
            </a:r>
            <a:r>
              <a:rPr lang="en-US" b="1" dirty="0"/>
              <a:t>try</a:t>
            </a:r>
            <a:r>
              <a:rPr lang="en-US" dirty="0"/>
              <a:t>{  </a:t>
            </a:r>
          </a:p>
          <a:p>
            <a:pPr lvl="1"/>
            <a:r>
              <a:rPr lang="en-US" dirty="0"/>
              <a:t>   </a:t>
            </a:r>
            <a:r>
              <a:rPr lang="en-US" b="1" dirty="0" err="1"/>
              <a:t>int</a:t>
            </a:r>
            <a:r>
              <a:rPr lang="en-US" dirty="0"/>
              <a:t> data=25/0;  </a:t>
            </a:r>
          </a:p>
          <a:p>
            <a:pPr lvl="1"/>
            <a:r>
              <a:rPr lang="en-US" dirty="0"/>
              <a:t>   </a:t>
            </a:r>
            <a:r>
              <a:rPr lang="en-US" dirty="0" err="1"/>
              <a:t>System.out.println</a:t>
            </a:r>
            <a:r>
              <a:rPr lang="en-US" dirty="0"/>
              <a:t>(data);  </a:t>
            </a:r>
          </a:p>
          <a:p>
            <a:pPr lvl="1"/>
            <a:r>
              <a:rPr lang="en-US" dirty="0"/>
              <a:t>  }  </a:t>
            </a:r>
          </a:p>
          <a:p>
            <a:pPr lvl="1"/>
            <a:r>
              <a:rPr lang="en-US" dirty="0"/>
              <a:t>  </a:t>
            </a:r>
            <a:r>
              <a:rPr lang="en-US" b="1" dirty="0"/>
              <a:t>catch</a:t>
            </a:r>
            <a:r>
              <a:rPr lang="en-US" dirty="0"/>
              <a:t>(</a:t>
            </a:r>
            <a:r>
              <a:rPr lang="en-US" dirty="0" err="1"/>
              <a:t>NullPointerException</a:t>
            </a:r>
            <a:r>
              <a:rPr lang="en-US" dirty="0"/>
              <a:t> e){</a:t>
            </a:r>
            <a:r>
              <a:rPr lang="en-US" dirty="0" err="1"/>
              <a:t>System.out.println</a:t>
            </a:r>
            <a:r>
              <a:rPr lang="en-US" dirty="0"/>
              <a:t>(e);}  </a:t>
            </a:r>
          </a:p>
          <a:p>
            <a:pPr lvl="1"/>
            <a:r>
              <a:rPr lang="en-US" dirty="0"/>
              <a:t>  </a:t>
            </a:r>
            <a:r>
              <a:rPr lang="en-US" b="1" dirty="0"/>
              <a:t>finally</a:t>
            </a:r>
            <a:r>
              <a:rPr lang="en-US" dirty="0"/>
              <a:t>{</a:t>
            </a:r>
            <a:r>
              <a:rPr lang="en-US" dirty="0" err="1"/>
              <a:t>System.out.println</a:t>
            </a:r>
            <a:r>
              <a:rPr lang="en-US" dirty="0"/>
              <a:t>("finally block is always executed");}  </a:t>
            </a:r>
          </a:p>
          <a:p>
            <a:pPr lvl="1"/>
            <a:r>
              <a:rPr lang="en-US" dirty="0"/>
              <a:t>  </a:t>
            </a:r>
            <a:r>
              <a:rPr lang="en-US" dirty="0" err="1"/>
              <a:t>System.out.println</a:t>
            </a:r>
            <a:r>
              <a:rPr lang="en-US" dirty="0"/>
              <a:t>("rest of the code...");  </a:t>
            </a:r>
          </a:p>
          <a:p>
            <a:pPr lvl="1"/>
            <a:r>
              <a:rPr lang="en-US" dirty="0"/>
              <a:t>  }  </a:t>
            </a:r>
          </a:p>
          <a:p>
            <a:pPr lvl="1"/>
            <a:r>
              <a:rPr lang="en-US" dirty="0"/>
              <a:t>}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a:t>Case 3</a:t>
            </a:r>
          </a:p>
          <a:p>
            <a:pPr lvl="1"/>
            <a:r>
              <a:rPr lang="en-US" dirty="0"/>
              <a:t>Let's see the java finally example where </a:t>
            </a:r>
            <a:r>
              <a:rPr lang="en-US" b="1" dirty="0"/>
              <a:t>exception occurs and handled</a:t>
            </a:r>
            <a:r>
              <a:rPr lang="en-US" dirty="0"/>
              <a:t>.</a:t>
            </a:r>
          </a:p>
          <a:p>
            <a:pPr lvl="1"/>
            <a:r>
              <a:rPr lang="en-US" b="1" dirty="0"/>
              <a:t>public</a:t>
            </a:r>
            <a:r>
              <a:rPr lang="en-US" dirty="0"/>
              <a:t> </a:t>
            </a:r>
            <a:r>
              <a:rPr lang="en-US" b="1" dirty="0"/>
              <a:t>class</a:t>
            </a:r>
            <a:r>
              <a:rPr lang="en-US" dirty="0"/>
              <a:t> TestFinallyBlock2{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a:t>
            </a:r>
            <a:r>
              <a:rPr lang="en-US" b="1" dirty="0"/>
              <a:t>try</a:t>
            </a:r>
            <a:r>
              <a:rPr lang="en-US" dirty="0"/>
              <a:t>{  </a:t>
            </a:r>
          </a:p>
          <a:p>
            <a:pPr lvl="1"/>
            <a:r>
              <a:rPr lang="en-US" dirty="0"/>
              <a:t>   </a:t>
            </a:r>
            <a:r>
              <a:rPr lang="en-US" b="1" dirty="0" err="1"/>
              <a:t>int</a:t>
            </a:r>
            <a:r>
              <a:rPr lang="en-US" dirty="0"/>
              <a:t> data=25/0;  </a:t>
            </a:r>
          </a:p>
          <a:p>
            <a:pPr lvl="1"/>
            <a:r>
              <a:rPr lang="en-US" dirty="0"/>
              <a:t>   </a:t>
            </a:r>
            <a:r>
              <a:rPr lang="en-US" dirty="0" err="1"/>
              <a:t>System.out.println</a:t>
            </a:r>
            <a:r>
              <a:rPr lang="en-US" dirty="0"/>
              <a:t>(data);  </a:t>
            </a:r>
          </a:p>
          <a:p>
            <a:pPr lvl="1"/>
            <a:r>
              <a:rPr lang="en-US" dirty="0"/>
              <a:t>  }  </a:t>
            </a:r>
          </a:p>
          <a:p>
            <a:pPr lvl="1"/>
            <a:r>
              <a:rPr lang="en-US" dirty="0"/>
              <a:t>  </a:t>
            </a:r>
            <a:r>
              <a:rPr lang="en-US" b="1" dirty="0"/>
              <a:t>catch</a:t>
            </a:r>
            <a:r>
              <a:rPr lang="en-US" dirty="0"/>
              <a:t>(</a:t>
            </a:r>
            <a:r>
              <a:rPr lang="en-US" dirty="0" err="1"/>
              <a:t>ArithmeticException</a:t>
            </a:r>
            <a:r>
              <a:rPr lang="en-US" dirty="0"/>
              <a:t> e){</a:t>
            </a:r>
            <a:r>
              <a:rPr lang="en-US" dirty="0" err="1"/>
              <a:t>System.out.println</a:t>
            </a:r>
            <a:r>
              <a:rPr lang="en-US" dirty="0"/>
              <a:t>(e);}  </a:t>
            </a:r>
          </a:p>
          <a:p>
            <a:pPr lvl="1"/>
            <a:r>
              <a:rPr lang="en-US" dirty="0"/>
              <a:t>  </a:t>
            </a:r>
            <a:r>
              <a:rPr lang="en-US" b="1" dirty="0"/>
              <a:t>finally</a:t>
            </a:r>
            <a:r>
              <a:rPr lang="en-US" dirty="0"/>
              <a:t>{</a:t>
            </a:r>
            <a:r>
              <a:rPr lang="en-US" dirty="0" err="1"/>
              <a:t>System.out.println</a:t>
            </a:r>
            <a:r>
              <a:rPr lang="en-US" dirty="0"/>
              <a:t>("finally block is always executed");}  </a:t>
            </a:r>
          </a:p>
          <a:p>
            <a:pPr lvl="1"/>
            <a:r>
              <a:rPr lang="en-US" dirty="0"/>
              <a:t>  </a:t>
            </a:r>
            <a:r>
              <a:rPr lang="en-US" dirty="0" err="1"/>
              <a:t>System.out.println</a:t>
            </a:r>
            <a:r>
              <a:rPr lang="en-US" dirty="0"/>
              <a:t>("rest of the code...");  </a:t>
            </a:r>
          </a:p>
          <a:p>
            <a:pPr lvl="1"/>
            <a:r>
              <a:rPr lang="en-US" dirty="0"/>
              <a:t>  }  </a:t>
            </a:r>
          </a:p>
          <a:p>
            <a:pPr lvl="1"/>
            <a:r>
              <a:rPr lang="en-US" dirty="0"/>
              <a:t>}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Rule: For each try block there can be zero or more catch blocks, but only one finally block.</a:t>
            </a:r>
          </a:p>
          <a:p>
            <a:r>
              <a:rPr lang="en-US" b="1" dirty="0"/>
              <a:t>Note: The finally block will not be executed if program exits(either by calling </a:t>
            </a:r>
            <a:r>
              <a:rPr lang="en-US" b="1" dirty="0" err="1"/>
              <a:t>System.exit</a:t>
            </a:r>
            <a:r>
              <a:rPr lang="en-US" b="1" dirty="0"/>
              <a:t>() or by causing a fatal error that causes the process to abort).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throw exception</a:t>
            </a:r>
            <a:br>
              <a:rPr lang="en-US" dirty="0"/>
            </a:br>
            <a:endParaRPr lang="en-US" dirty="0"/>
          </a:p>
        </p:txBody>
      </p:sp>
      <p:sp>
        <p:nvSpPr>
          <p:cNvPr id="3" name="Content Placeholder 2"/>
          <p:cNvSpPr>
            <a:spLocks noGrp="1"/>
          </p:cNvSpPr>
          <p:nvPr>
            <p:ph sz="quarter" idx="1"/>
          </p:nvPr>
        </p:nvSpPr>
        <p:spPr/>
        <p:txBody>
          <a:bodyPr>
            <a:normAutofit lnSpcReduction="10000"/>
          </a:bodyPr>
          <a:lstStyle/>
          <a:p>
            <a:r>
              <a:rPr lang="en-US" dirty="0"/>
              <a:t>Java throw keyword</a:t>
            </a:r>
          </a:p>
          <a:p>
            <a:r>
              <a:rPr lang="en-US" dirty="0"/>
              <a:t>The Java throw keyword is used to explicitly throw an exception.</a:t>
            </a:r>
          </a:p>
          <a:p>
            <a:r>
              <a:rPr lang="en-US" dirty="0"/>
              <a:t>We can throw either checked or </a:t>
            </a:r>
            <a:r>
              <a:rPr lang="en-US" dirty="0" err="1"/>
              <a:t>uncheked</a:t>
            </a:r>
            <a:r>
              <a:rPr lang="en-US" dirty="0"/>
              <a:t> exception in java by throw keyword. The throw keyword is mainly used to throw custom exception. We will see custom exceptions later.</a:t>
            </a:r>
          </a:p>
          <a:p>
            <a:r>
              <a:rPr lang="en-US" dirty="0"/>
              <a:t>The syntax of java throw keyword is given below.</a:t>
            </a:r>
          </a:p>
          <a:p>
            <a:pPr lvl="1"/>
            <a:r>
              <a:rPr lang="en-US" b="1" dirty="0"/>
              <a:t>throw</a:t>
            </a:r>
            <a:r>
              <a:rPr lang="en-US" dirty="0"/>
              <a:t> exception;  </a:t>
            </a:r>
          </a:p>
          <a:p>
            <a:r>
              <a:rPr lang="en-US" dirty="0"/>
              <a:t>Let's see the example of throw </a:t>
            </a:r>
            <a:r>
              <a:rPr lang="en-US" dirty="0" err="1"/>
              <a:t>IOException</a:t>
            </a:r>
            <a:r>
              <a:rPr lang="en-US" dirty="0"/>
              <a:t>.</a:t>
            </a:r>
          </a:p>
          <a:p>
            <a:pPr lvl="1"/>
            <a:r>
              <a:rPr lang="en-US" b="1" dirty="0"/>
              <a:t>throw</a:t>
            </a:r>
            <a:r>
              <a:rPr lang="en-US" dirty="0"/>
              <a:t> </a:t>
            </a:r>
            <a:r>
              <a:rPr lang="en-US" b="1" dirty="0"/>
              <a:t>new</a:t>
            </a:r>
            <a:r>
              <a:rPr lang="en-US" dirty="0"/>
              <a:t> </a:t>
            </a:r>
            <a:r>
              <a:rPr lang="en-US" dirty="0" err="1"/>
              <a:t>IOException</a:t>
            </a:r>
            <a:r>
              <a:rPr lang="en-US" dirty="0"/>
              <a:t>("sorry device error);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257800"/>
          </a:xfrm>
        </p:spPr>
        <p:txBody>
          <a:bodyPr>
            <a:normAutofit fontScale="85000" lnSpcReduction="20000"/>
          </a:bodyPr>
          <a:lstStyle/>
          <a:p>
            <a:r>
              <a:rPr lang="en-US" dirty="0"/>
              <a:t>java throw keyword example</a:t>
            </a:r>
          </a:p>
          <a:p>
            <a:r>
              <a:rPr lang="en-US" dirty="0"/>
              <a:t>In this example, we have created the validate method that takes integer value as a parameter. If the age is less than 18, we are throwing the </a:t>
            </a:r>
            <a:r>
              <a:rPr lang="en-US" dirty="0" err="1"/>
              <a:t>ArithmeticException</a:t>
            </a:r>
            <a:r>
              <a:rPr lang="en-US" dirty="0"/>
              <a:t> otherwise print a message welcome to vote.</a:t>
            </a:r>
          </a:p>
          <a:p>
            <a:pPr lvl="1"/>
            <a:r>
              <a:rPr lang="en-US" b="1" dirty="0"/>
              <a:t>public</a:t>
            </a:r>
            <a:r>
              <a:rPr lang="en-US" dirty="0"/>
              <a:t> </a:t>
            </a:r>
            <a:r>
              <a:rPr lang="en-US" b="1" dirty="0"/>
              <a:t>class</a:t>
            </a:r>
            <a:r>
              <a:rPr lang="en-US" dirty="0"/>
              <a:t> TestThrow1{  </a:t>
            </a:r>
          </a:p>
          <a:p>
            <a:pPr lvl="1"/>
            <a:r>
              <a:rPr lang="en-US" dirty="0"/>
              <a:t>   </a:t>
            </a:r>
            <a:r>
              <a:rPr lang="en-US" b="1" dirty="0"/>
              <a:t>static</a:t>
            </a:r>
            <a:r>
              <a:rPr lang="en-US" dirty="0"/>
              <a:t> </a:t>
            </a:r>
            <a:r>
              <a:rPr lang="en-US" b="1" dirty="0"/>
              <a:t>void</a:t>
            </a:r>
            <a:r>
              <a:rPr lang="en-US" dirty="0"/>
              <a:t> validate(</a:t>
            </a:r>
            <a:r>
              <a:rPr lang="en-US" b="1" dirty="0" err="1"/>
              <a:t>int</a:t>
            </a:r>
            <a:r>
              <a:rPr lang="en-US" dirty="0"/>
              <a:t> age){  </a:t>
            </a:r>
          </a:p>
          <a:p>
            <a:pPr lvl="1"/>
            <a:r>
              <a:rPr lang="en-US" dirty="0"/>
              <a:t>     </a:t>
            </a:r>
            <a:r>
              <a:rPr lang="en-US" b="1" dirty="0"/>
              <a:t>if</a:t>
            </a:r>
            <a:r>
              <a:rPr lang="en-US" dirty="0"/>
              <a:t>(age&lt;18)  </a:t>
            </a:r>
          </a:p>
          <a:p>
            <a:pPr lvl="1"/>
            <a:r>
              <a:rPr lang="en-US" dirty="0"/>
              <a:t>      </a:t>
            </a:r>
            <a:r>
              <a:rPr lang="en-US" b="1" dirty="0"/>
              <a:t>throw</a:t>
            </a:r>
            <a:r>
              <a:rPr lang="en-US" dirty="0"/>
              <a:t> </a:t>
            </a:r>
            <a:r>
              <a:rPr lang="en-US" b="1" dirty="0"/>
              <a:t>new</a:t>
            </a:r>
            <a:r>
              <a:rPr lang="en-US" dirty="0"/>
              <a:t> </a:t>
            </a:r>
            <a:r>
              <a:rPr lang="en-US" dirty="0" err="1"/>
              <a:t>ArithmeticException</a:t>
            </a:r>
            <a:r>
              <a:rPr lang="en-US" dirty="0"/>
              <a:t>("not valid");  </a:t>
            </a:r>
          </a:p>
          <a:p>
            <a:pPr lvl="1"/>
            <a:r>
              <a:rPr lang="en-US" dirty="0"/>
              <a:t>     </a:t>
            </a:r>
            <a:r>
              <a:rPr lang="en-US" b="1" dirty="0"/>
              <a:t>else</a:t>
            </a:r>
            <a:r>
              <a:rPr lang="en-US" dirty="0"/>
              <a:t>  </a:t>
            </a:r>
          </a:p>
          <a:p>
            <a:pPr lvl="1"/>
            <a:r>
              <a:rPr lang="en-US" dirty="0"/>
              <a:t>      </a:t>
            </a:r>
            <a:r>
              <a:rPr lang="en-US" dirty="0" err="1"/>
              <a:t>System.out.println</a:t>
            </a:r>
            <a:r>
              <a:rPr lang="en-US" dirty="0"/>
              <a:t>("welcome to vote");  </a:t>
            </a:r>
          </a:p>
          <a:p>
            <a:pPr lvl="1"/>
            <a:r>
              <a:rPr lang="en-US" dirty="0"/>
              <a:t>   }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validate(13);  </a:t>
            </a:r>
          </a:p>
          <a:p>
            <a:pPr lvl="1"/>
            <a:r>
              <a:rPr lang="en-US" dirty="0"/>
              <a:t>      </a:t>
            </a:r>
            <a:r>
              <a:rPr lang="en-US" dirty="0" err="1"/>
              <a:t>System.out.println</a:t>
            </a:r>
            <a:r>
              <a:rPr lang="en-US" dirty="0"/>
              <a:t>("rest of the code...");  </a:t>
            </a:r>
          </a:p>
          <a:p>
            <a:pPr lvl="1"/>
            <a:r>
              <a:rPr lang="en-US" dirty="0"/>
              <a:t>  }  </a:t>
            </a:r>
          </a:p>
          <a:p>
            <a:pPr lvl="1"/>
            <a:r>
              <a:rPr lang="en-US" dirty="0"/>
              <a:t>}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Exception propagation</a:t>
            </a:r>
            <a:br>
              <a:rPr lang="en-US" dirty="0"/>
            </a:br>
            <a:endParaRPr lang="en-US" dirty="0"/>
          </a:p>
        </p:txBody>
      </p:sp>
      <p:sp>
        <p:nvSpPr>
          <p:cNvPr id="3" name="Content Placeholder 2"/>
          <p:cNvSpPr>
            <a:spLocks noGrp="1"/>
          </p:cNvSpPr>
          <p:nvPr>
            <p:ph sz="quarter" idx="1"/>
          </p:nvPr>
        </p:nvSpPr>
        <p:spPr/>
        <p:txBody>
          <a:bodyPr/>
          <a:lstStyle/>
          <a:p>
            <a:r>
              <a:rPr lang="en-US" dirty="0"/>
              <a:t>An exception is first thrown from the top of the stack and if it is not caught, it drops down the call stack to the previous </a:t>
            </a:r>
            <a:r>
              <a:rPr lang="en-US" dirty="0" err="1"/>
              <a:t>method,If</a:t>
            </a:r>
            <a:r>
              <a:rPr lang="en-US" dirty="0"/>
              <a:t> not caught there, the exception again drops down to the previous method, and so on until they are caught or until they reach the very bottom of the call </a:t>
            </a:r>
            <a:r>
              <a:rPr lang="en-US" dirty="0" err="1"/>
              <a:t>stack.This</a:t>
            </a:r>
            <a:r>
              <a:rPr lang="en-US" dirty="0"/>
              <a:t> is called exception propagation.</a:t>
            </a:r>
          </a:p>
          <a:p>
            <a:r>
              <a:rPr lang="en-US" b="1" dirty="0"/>
              <a:t>Rule: By default Unchecked Exceptions are forwarded in calling chain (propagated).</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257800"/>
          </a:xfrm>
        </p:spPr>
        <p:txBody>
          <a:bodyPr>
            <a:normAutofit fontScale="77500" lnSpcReduction="20000"/>
          </a:bodyPr>
          <a:lstStyle/>
          <a:p>
            <a:r>
              <a:rPr lang="en-US" b="1" i="1" dirty="0"/>
              <a:t>Program of Exception Propagation</a:t>
            </a:r>
            <a:endParaRPr lang="en-US" dirty="0"/>
          </a:p>
          <a:p>
            <a:pPr lvl="1"/>
            <a:r>
              <a:rPr lang="en-US" b="1" dirty="0"/>
              <a:t>class</a:t>
            </a:r>
            <a:r>
              <a:rPr lang="en-US" dirty="0"/>
              <a:t> TestExceptionPropagation1{  </a:t>
            </a:r>
          </a:p>
          <a:p>
            <a:pPr lvl="1"/>
            <a:r>
              <a:rPr lang="en-US" dirty="0"/>
              <a:t>  </a:t>
            </a:r>
            <a:r>
              <a:rPr lang="en-US" b="1" dirty="0"/>
              <a:t>void</a:t>
            </a:r>
            <a:r>
              <a:rPr lang="en-US" dirty="0"/>
              <a:t> m(){  </a:t>
            </a:r>
          </a:p>
          <a:p>
            <a:pPr lvl="1"/>
            <a:r>
              <a:rPr lang="en-US" dirty="0"/>
              <a:t>    </a:t>
            </a:r>
            <a:r>
              <a:rPr lang="en-US" b="1" dirty="0" err="1"/>
              <a:t>int</a:t>
            </a:r>
            <a:r>
              <a:rPr lang="en-US" dirty="0"/>
              <a:t> data=50/0;  </a:t>
            </a:r>
          </a:p>
          <a:p>
            <a:pPr lvl="1"/>
            <a:r>
              <a:rPr lang="en-US" dirty="0"/>
              <a:t>  }  </a:t>
            </a:r>
          </a:p>
          <a:p>
            <a:pPr lvl="1"/>
            <a:r>
              <a:rPr lang="en-US" dirty="0"/>
              <a:t>  </a:t>
            </a:r>
            <a:r>
              <a:rPr lang="en-US" b="1" dirty="0"/>
              <a:t>void</a:t>
            </a:r>
            <a:r>
              <a:rPr lang="en-US" dirty="0"/>
              <a:t> n(){  </a:t>
            </a:r>
          </a:p>
          <a:p>
            <a:pPr lvl="1"/>
            <a:r>
              <a:rPr lang="en-US" dirty="0"/>
              <a:t>    m();  </a:t>
            </a:r>
          </a:p>
          <a:p>
            <a:pPr lvl="1"/>
            <a:r>
              <a:rPr lang="en-US" dirty="0"/>
              <a:t>  }  </a:t>
            </a:r>
          </a:p>
          <a:p>
            <a:pPr lvl="1"/>
            <a:r>
              <a:rPr lang="en-US" dirty="0"/>
              <a:t>  </a:t>
            </a:r>
            <a:r>
              <a:rPr lang="en-US" b="1" dirty="0"/>
              <a:t>void</a:t>
            </a:r>
            <a:r>
              <a:rPr lang="en-US" dirty="0"/>
              <a:t> p(){  </a:t>
            </a:r>
          </a:p>
          <a:p>
            <a:pPr lvl="1"/>
            <a:r>
              <a:rPr lang="en-US" dirty="0"/>
              <a:t>   </a:t>
            </a:r>
            <a:r>
              <a:rPr lang="en-US" b="1" dirty="0"/>
              <a:t>try</a:t>
            </a:r>
            <a:r>
              <a:rPr lang="en-US" dirty="0"/>
              <a:t>{  </a:t>
            </a:r>
          </a:p>
          <a:p>
            <a:pPr lvl="1"/>
            <a:r>
              <a:rPr lang="en-US" dirty="0"/>
              <a:t>    n();  </a:t>
            </a:r>
          </a:p>
          <a:p>
            <a:pPr lvl="1"/>
            <a:r>
              <a:rPr lang="en-US" dirty="0"/>
              <a:t>   }</a:t>
            </a:r>
            <a:r>
              <a:rPr lang="en-US" b="1" dirty="0"/>
              <a:t>catch</a:t>
            </a:r>
            <a:r>
              <a:rPr lang="en-US" dirty="0"/>
              <a:t>(Exception e){</a:t>
            </a:r>
            <a:r>
              <a:rPr lang="en-US" dirty="0" err="1"/>
              <a:t>System.out.println</a:t>
            </a:r>
            <a:r>
              <a:rPr lang="en-US" dirty="0"/>
              <a:t>("exception handled");}  </a:t>
            </a:r>
          </a:p>
          <a:p>
            <a:pPr lvl="1"/>
            <a:r>
              <a:rPr lang="en-US" dirty="0"/>
              <a:t>  }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TestExceptionPropagation1 </a:t>
            </a:r>
            <a:r>
              <a:rPr lang="en-US" dirty="0" err="1"/>
              <a:t>obj</a:t>
            </a:r>
            <a:r>
              <a:rPr lang="en-US" dirty="0"/>
              <a:t>=</a:t>
            </a:r>
            <a:r>
              <a:rPr lang="en-US" b="1" dirty="0"/>
              <a:t>new</a:t>
            </a:r>
            <a:r>
              <a:rPr lang="en-US" dirty="0"/>
              <a:t> TestExceptionPropagation1();  </a:t>
            </a:r>
          </a:p>
          <a:p>
            <a:pPr lvl="1"/>
            <a:r>
              <a:rPr lang="en-US" dirty="0"/>
              <a:t>   </a:t>
            </a:r>
            <a:r>
              <a:rPr lang="en-US" dirty="0" err="1"/>
              <a:t>obj.p</a:t>
            </a:r>
            <a:r>
              <a:rPr lang="en-US" dirty="0"/>
              <a:t>();  </a:t>
            </a:r>
          </a:p>
          <a:p>
            <a:pPr lvl="1"/>
            <a:r>
              <a:rPr lang="en-US" dirty="0"/>
              <a:t>   </a:t>
            </a:r>
            <a:r>
              <a:rPr lang="en-US" dirty="0" err="1"/>
              <a:t>System.out.println</a:t>
            </a:r>
            <a:r>
              <a:rPr lang="en-US" dirty="0"/>
              <a:t>("normal flow...");  </a:t>
            </a:r>
          </a:p>
          <a:p>
            <a:pPr lvl="1"/>
            <a:r>
              <a:rPr lang="en-US" dirty="0"/>
              <a:t>  }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In the above example exception occurs in m() method where it is not handled ,so it is propagated to previous n() method where it is not handled, again it is propagated to p() method where exception is handled.</a:t>
            </a:r>
          </a:p>
          <a:p>
            <a:r>
              <a:rPr lang="en-US" dirty="0"/>
              <a:t>Exception can be handled in any method in call stack either in main() method ,p() method ,n() method or m() method.</a:t>
            </a:r>
          </a:p>
          <a:p>
            <a:r>
              <a:rPr lang="en-US" b="1" dirty="0"/>
              <a:t>Rule: By default, Checked Exceptions are not forwarded in calling chain (propagated).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fontScale="70000" lnSpcReduction="20000"/>
          </a:bodyPr>
          <a:lstStyle/>
          <a:p>
            <a:r>
              <a:rPr lang="en-US" b="1" i="1" dirty="0"/>
              <a:t>Program which describes that checked exceptions are not propagated</a:t>
            </a:r>
            <a:endParaRPr lang="en-US" dirty="0"/>
          </a:p>
          <a:p>
            <a:pPr lvl="1"/>
            <a:r>
              <a:rPr lang="en-US" b="1" dirty="0"/>
              <a:t>class</a:t>
            </a:r>
            <a:r>
              <a:rPr lang="en-US" dirty="0"/>
              <a:t> TestExceptionPropagation2{  </a:t>
            </a:r>
          </a:p>
          <a:p>
            <a:pPr lvl="1"/>
            <a:r>
              <a:rPr lang="en-US" dirty="0"/>
              <a:t>  </a:t>
            </a:r>
            <a:r>
              <a:rPr lang="en-US" b="1" dirty="0"/>
              <a:t>void</a:t>
            </a:r>
            <a:r>
              <a:rPr lang="en-US" dirty="0"/>
              <a:t> m(){  </a:t>
            </a:r>
          </a:p>
          <a:p>
            <a:pPr lvl="1"/>
            <a:r>
              <a:rPr lang="en-US" dirty="0"/>
              <a:t>    </a:t>
            </a:r>
            <a:r>
              <a:rPr lang="en-US" b="1" dirty="0"/>
              <a:t>throw</a:t>
            </a:r>
            <a:r>
              <a:rPr lang="en-US" dirty="0"/>
              <a:t> </a:t>
            </a:r>
            <a:r>
              <a:rPr lang="en-US" b="1" dirty="0"/>
              <a:t>new</a:t>
            </a:r>
            <a:r>
              <a:rPr lang="en-US" dirty="0"/>
              <a:t> </a:t>
            </a:r>
            <a:r>
              <a:rPr lang="en-US" dirty="0" err="1"/>
              <a:t>java.io.IOException</a:t>
            </a:r>
            <a:r>
              <a:rPr lang="en-US" dirty="0"/>
              <a:t>("device error");//checked exception  </a:t>
            </a:r>
          </a:p>
          <a:p>
            <a:pPr lvl="1"/>
            <a:r>
              <a:rPr lang="en-US" dirty="0"/>
              <a:t>  }  </a:t>
            </a:r>
          </a:p>
          <a:p>
            <a:pPr lvl="1"/>
            <a:r>
              <a:rPr lang="en-US" dirty="0"/>
              <a:t>  </a:t>
            </a:r>
            <a:r>
              <a:rPr lang="en-US" b="1" dirty="0"/>
              <a:t>void</a:t>
            </a:r>
            <a:r>
              <a:rPr lang="en-US" dirty="0"/>
              <a:t> n(){  </a:t>
            </a:r>
          </a:p>
          <a:p>
            <a:pPr lvl="1"/>
            <a:r>
              <a:rPr lang="en-US" dirty="0"/>
              <a:t>    m();  </a:t>
            </a:r>
          </a:p>
          <a:p>
            <a:pPr lvl="1"/>
            <a:r>
              <a:rPr lang="en-US" dirty="0"/>
              <a:t>  }  </a:t>
            </a:r>
          </a:p>
          <a:p>
            <a:pPr lvl="1"/>
            <a:r>
              <a:rPr lang="en-US" dirty="0"/>
              <a:t>  </a:t>
            </a:r>
            <a:r>
              <a:rPr lang="en-US" b="1" dirty="0"/>
              <a:t>void</a:t>
            </a:r>
            <a:r>
              <a:rPr lang="en-US" dirty="0"/>
              <a:t> p(){  </a:t>
            </a:r>
          </a:p>
          <a:p>
            <a:pPr lvl="1"/>
            <a:r>
              <a:rPr lang="en-US" dirty="0"/>
              <a:t>   </a:t>
            </a:r>
            <a:r>
              <a:rPr lang="en-US" b="1" dirty="0"/>
              <a:t>try</a:t>
            </a:r>
            <a:r>
              <a:rPr lang="en-US" dirty="0"/>
              <a:t>{  </a:t>
            </a:r>
          </a:p>
          <a:p>
            <a:pPr lvl="1"/>
            <a:r>
              <a:rPr lang="en-US" dirty="0"/>
              <a:t>    n();  </a:t>
            </a:r>
          </a:p>
          <a:p>
            <a:pPr lvl="1"/>
            <a:r>
              <a:rPr lang="en-US" dirty="0"/>
              <a:t>   }</a:t>
            </a:r>
            <a:r>
              <a:rPr lang="en-US" b="1" dirty="0"/>
              <a:t>catch</a:t>
            </a:r>
            <a:r>
              <a:rPr lang="en-US" dirty="0"/>
              <a:t>(Exception e){</a:t>
            </a:r>
            <a:r>
              <a:rPr lang="en-US" dirty="0" err="1"/>
              <a:t>System.out.println</a:t>
            </a:r>
            <a:r>
              <a:rPr lang="en-US" dirty="0"/>
              <a:t>("exception </a:t>
            </a:r>
            <a:r>
              <a:rPr lang="en-US" dirty="0" err="1"/>
              <a:t>handeled</a:t>
            </a:r>
            <a:r>
              <a:rPr lang="en-US" dirty="0"/>
              <a:t>");}  </a:t>
            </a:r>
          </a:p>
          <a:p>
            <a:pPr lvl="1"/>
            <a:r>
              <a:rPr lang="en-US" dirty="0"/>
              <a:t>  }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TestExceptionPropagation2 </a:t>
            </a:r>
            <a:r>
              <a:rPr lang="en-US" dirty="0" err="1"/>
              <a:t>obj</a:t>
            </a:r>
            <a:r>
              <a:rPr lang="en-US" dirty="0"/>
              <a:t>=</a:t>
            </a:r>
            <a:r>
              <a:rPr lang="en-US" b="1" dirty="0"/>
              <a:t>new</a:t>
            </a:r>
            <a:r>
              <a:rPr lang="en-US" dirty="0"/>
              <a:t> TestExceptionPropagation2();  </a:t>
            </a:r>
          </a:p>
          <a:p>
            <a:pPr lvl="1"/>
            <a:r>
              <a:rPr lang="en-US" dirty="0"/>
              <a:t>   </a:t>
            </a:r>
            <a:r>
              <a:rPr lang="en-US" dirty="0" err="1"/>
              <a:t>obj.p</a:t>
            </a:r>
            <a:r>
              <a:rPr lang="en-US" dirty="0"/>
              <a:t>();  </a:t>
            </a:r>
          </a:p>
          <a:p>
            <a:pPr lvl="1"/>
            <a:r>
              <a:rPr lang="en-US" dirty="0"/>
              <a:t>   </a:t>
            </a:r>
            <a:r>
              <a:rPr lang="en-US" dirty="0" err="1"/>
              <a:t>System.out.println</a:t>
            </a:r>
            <a:r>
              <a:rPr lang="en-US" dirty="0"/>
              <a:t>("normal flow");  </a:t>
            </a:r>
          </a:p>
          <a:p>
            <a:pPr lvl="1"/>
            <a:r>
              <a:rPr lang="en-US" dirty="0"/>
              <a:t>  }  </a:t>
            </a:r>
          </a:p>
          <a:p>
            <a:pPr lvl="1"/>
            <a:r>
              <a:rPr lang="en-US" dirty="0"/>
              <a:t>}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throws keyword</a:t>
            </a:r>
            <a:br>
              <a:rPr lang="en-US" dirty="0"/>
            </a:b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The </a:t>
            </a:r>
            <a:r>
              <a:rPr lang="en-US" b="1" dirty="0"/>
              <a:t>Java throws keyword</a:t>
            </a:r>
            <a:r>
              <a:rPr lang="en-US" dirty="0"/>
              <a:t> is used to declare an exception. It gives an information to the programmer that there may occur an exception so it is better for the programmer to provide the exception handling code so that normal flow can be maintained.</a:t>
            </a:r>
          </a:p>
          <a:p>
            <a:r>
              <a:rPr lang="en-US" dirty="0"/>
              <a:t>Exception Handling is mainly used to handle the checked exceptions. If there occurs any unchecked exception such as </a:t>
            </a:r>
            <a:r>
              <a:rPr lang="en-US" dirty="0" err="1"/>
              <a:t>NullPointerException</a:t>
            </a:r>
            <a:r>
              <a:rPr lang="en-US" dirty="0"/>
              <a:t>, it is programmers fault that he is not performing check up before the code being used.</a:t>
            </a:r>
          </a:p>
          <a:p>
            <a:r>
              <a:rPr lang="en-US" dirty="0"/>
              <a:t>Syntax of java throws</a:t>
            </a:r>
          </a:p>
          <a:p>
            <a:pPr lvl="1"/>
            <a:r>
              <a:rPr lang="en-US" dirty="0" err="1"/>
              <a:t>return_type</a:t>
            </a:r>
            <a:r>
              <a:rPr lang="en-US" dirty="0"/>
              <a:t> </a:t>
            </a:r>
            <a:r>
              <a:rPr lang="en-US" dirty="0" err="1"/>
              <a:t>method_name</a:t>
            </a:r>
            <a:r>
              <a:rPr lang="en-US" dirty="0"/>
              <a:t>() </a:t>
            </a:r>
            <a:r>
              <a:rPr lang="en-US" b="1" dirty="0"/>
              <a:t>throws</a:t>
            </a:r>
            <a:r>
              <a:rPr lang="en-US" dirty="0"/>
              <a:t> </a:t>
            </a:r>
            <a:r>
              <a:rPr lang="en-US" dirty="0" err="1"/>
              <a:t>exception_class_name</a:t>
            </a:r>
            <a:r>
              <a:rPr lang="en-US" dirty="0"/>
              <a:t>{  </a:t>
            </a:r>
          </a:p>
          <a:p>
            <a:pPr lvl="1"/>
            <a:r>
              <a:rPr lang="en-US" dirty="0"/>
              <a:t>//method code  </a:t>
            </a:r>
          </a:p>
          <a:p>
            <a:pPr lvl="1"/>
            <a:r>
              <a:rPr lang="en-US" dirty="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a:bodyPr>
          <a:lstStyle/>
          <a:p>
            <a:r>
              <a:rPr lang="en-US" dirty="0"/>
              <a:t>The </a:t>
            </a:r>
            <a:r>
              <a:rPr lang="en-US" b="1" dirty="0"/>
              <a:t>exception handling in java</a:t>
            </a:r>
            <a:r>
              <a:rPr lang="en-US" dirty="0"/>
              <a:t> is one of the powerful </a:t>
            </a:r>
            <a:r>
              <a:rPr lang="en-US" i="1" dirty="0"/>
              <a:t>mechanism to handle the runtime errors</a:t>
            </a:r>
            <a:r>
              <a:rPr lang="en-US" dirty="0"/>
              <a:t> so that normal flow of the application can be maintained.</a:t>
            </a:r>
          </a:p>
          <a:p>
            <a:r>
              <a:rPr lang="en-US" dirty="0"/>
              <a:t>What is exception</a:t>
            </a:r>
          </a:p>
          <a:p>
            <a:pPr lvl="1"/>
            <a:r>
              <a:rPr lang="en-US" b="1" dirty="0"/>
              <a:t>Dictionary Meaning:</a:t>
            </a:r>
            <a:r>
              <a:rPr lang="en-US" dirty="0"/>
              <a:t> Exception is an abnormal condition.</a:t>
            </a:r>
          </a:p>
          <a:p>
            <a:pPr lvl="1"/>
            <a:r>
              <a:rPr lang="en-US" dirty="0"/>
              <a:t>In java, exception is an event that disrupts the normal flow of the program. It is an object which is thrown at runtime.</a:t>
            </a:r>
          </a:p>
          <a:p>
            <a:r>
              <a:rPr lang="en-US" dirty="0"/>
              <a:t>What is exception handling</a:t>
            </a:r>
          </a:p>
          <a:p>
            <a:pPr lvl="1"/>
            <a:r>
              <a:rPr lang="en-US" dirty="0"/>
              <a:t>Exception Handling is a mechanism to handle runtime errors such as </a:t>
            </a:r>
            <a:r>
              <a:rPr lang="en-US" dirty="0" err="1"/>
              <a:t>ClassNotFound</a:t>
            </a:r>
            <a:r>
              <a:rPr lang="en-US" dirty="0"/>
              <a:t>, IO, SQL, Remote etc.</a:t>
            </a:r>
          </a:p>
          <a:p>
            <a:br>
              <a:rPr lang="en-US" dirty="0"/>
            </a:b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a:t>Which exception should be declared</a:t>
            </a:r>
          </a:p>
          <a:p>
            <a:r>
              <a:rPr lang="en-US" dirty="0"/>
              <a:t>Checked exception only, because:</a:t>
            </a:r>
          </a:p>
          <a:p>
            <a:pPr lvl="1"/>
            <a:r>
              <a:rPr lang="en-US" b="1" dirty="0"/>
              <a:t>unchecked Exception:</a:t>
            </a:r>
            <a:r>
              <a:rPr lang="en-US" dirty="0"/>
              <a:t> under your control so correct your code.</a:t>
            </a:r>
          </a:p>
          <a:p>
            <a:pPr lvl="1"/>
            <a:r>
              <a:rPr lang="en-US" b="1" dirty="0"/>
              <a:t>error:</a:t>
            </a:r>
            <a:r>
              <a:rPr lang="en-US" dirty="0"/>
              <a:t> beyond your control e.g. you are unable to do anything if there occurs </a:t>
            </a:r>
            <a:r>
              <a:rPr lang="en-US" dirty="0" err="1"/>
              <a:t>VirtualMachineError</a:t>
            </a:r>
            <a:r>
              <a:rPr lang="en-US" dirty="0"/>
              <a:t> or </a:t>
            </a:r>
            <a:r>
              <a:rPr lang="en-US" dirty="0" err="1"/>
              <a:t>StackOverflowError</a:t>
            </a:r>
            <a:r>
              <a:rPr lang="en-US" dirty="0"/>
              <a:t>.</a:t>
            </a:r>
          </a:p>
          <a:p>
            <a:r>
              <a:rPr lang="en-US" dirty="0"/>
              <a:t>Advantage of Java throws keyword</a:t>
            </a:r>
          </a:p>
          <a:p>
            <a:pPr lvl="1"/>
            <a:r>
              <a:rPr lang="en-US" dirty="0"/>
              <a:t>Now Checked Exception can be propagated (forwarded in call stack).</a:t>
            </a:r>
          </a:p>
          <a:p>
            <a:pPr lvl="1"/>
            <a:r>
              <a:rPr lang="en-US" dirty="0"/>
              <a:t>It provides information to the caller of the method about the exception.</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fontScale="62500" lnSpcReduction="20000"/>
          </a:bodyPr>
          <a:lstStyle/>
          <a:p>
            <a:r>
              <a:rPr lang="en-US" dirty="0"/>
              <a:t>Let's see the example of java throws clause which describes that checked exceptions can be propagated by throws keyword.</a:t>
            </a:r>
          </a:p>
          <a:p>
            <a:r>
              <a:rPr lang="en-US" b="1" dirty="0"/>
              <a:t>import</a:t>
            </a:r>
            <a:r>
              <a:rPr lang="en-US" dirty="0"/>
              <a:t> </a:t>
            </a:r>
            <a:r>
              <a:rPr lang="en-US" dirty="0" err="1"/>
              <a:t>java.io.IOException</a:t>
            </a:r>
            <a:r>
              <a:rPr lang="en-US" dirty="0"/>
              <a:t>;  </a:t>
            </a:r>
          </a:p>
          <a:p>
            <a:r>
              <a:rPr lang="en-US" b="1" dirty="0"/>
              <a:t>class</a:t>
            </a:r>
            <a:r>
              <a:rPr lang="en-US" dirty="0"/>
              <a:t> Testthrows1{  </a:t>
            </a:r>
          </a:p>
          <a:p>
            <a:r>
              <a:rPr lang="en-US" dirty="0"/>
              <a:t>  </a:t>
            </a:r>
            <a:r>
              <a:rPr lang="en-US" b="1" dirty="0"/>
              <a:t>void</a:t>
            </a:r>
            <a:r>
              <a:rPr lang="en-US" dirty="0"/>
              <a:t> m()</a:t>
            </a:r>
            <a:r>
              <a:rPr lang="en-US" b="1" dirty="0"/>
              <a:t>throws</a:t>
            </a:r>
            <a:r>
              <a:rPr lang="en-US" dirty="0"/>
              <a:t> </a:t>
            </a:r>
            <a:r>
              <a:rPr lang="en-US" dirty="0" err="1"/>
              <a:t>IOException</a:t>
            </a:r>
            <a:r>
              <a:rPr lang="en-US" dirty="0"/>
              <a:t>{  </a:t>
            </a:r>
          </a:p>
          <a:p>
            <a:r>
              <a:rPr lang="en-US" dirty="0"/>
              <a:t>    </a:t>
            </a:r>
            <a:r>
              <a:rPr lang="en-US" b="1" dirty="0"/>
              <a:t>throw</a:t>
            </a:r>
            <a:r>
              <a:rPr lang="en-US" dirty="0"/>
              <a:t> </a:t>
            </a:r>
            <a:r>
              <a:rPr lang="en-US" b="1" dirty="0"/>
              <a:t>new</a:t>
            </a:r>
            <a:r>
              <a:rPr lang="en-US" dirty="0"/>
              <a:t> </a:t>
            </a:r>
            <a:r>
              <a:rPr lang="en-US" dirty="0" err="1"/>
              <a:t>IOException</a:t>
            </a:r>
            <a:r>
              <a:rPr lang="en-US" dirty="0"/>
              <a:t>("device error");//checked exception  </a:t>
            </a:r>
          </a:p>
          <a:p>
            <a:r>
              <a:rPr lang="en-US" dirty="0"/>
              <a:t>  }  </a:t>
            </a:r>
          </a:p>
          <a:p>
            <a:r>
              <a:rPr lang="en-US" dirty="0"/>
              <a:t>  </a:t>
            </a:r>
            <a:r>
              <a:rPr lang="en-US" b="1" dirty="0"/>
              <a:t>void</a:t>
            </a:r>
            <a:r>
              <a:rPr lang="en-US" dirty="0"/>
              <a:t> n()</a:t>
            </a:r>
            <a:r>
              <a:rPr lang="en-US" b="1" dirty="0"/>
              <a:t>throws</a:t>
            </a:r>
            <a:r>
              <a:rPr lang="en-US" dirty="0"/>
              <a:t> </a:t>
            </a:r>
            <a:r>
              <a:rPr lang="en-US" dirty="0" err="1"/>
              <a:t>IOException</a:t>
            </a:r>
            <a:r>
              <a:rPr lang="en-US" dirty="0"/>
              <a:t>{  </a:t>
            </a:r>
          </a:p>
          <a:p>
            <a:r>
              <a:rPr lang="en-US" dirty="0"/>
              <a:t>    m();  </a:t>
            </a:r>
          </a:p>
          <a:p>
            <a:r>
              <a:rPr lang="en-US" dirty="0"/>
              <a:t>  }  </a:t>
            </a:r>
          </a:p>
          <a:p>
            <a:r>
              <a:rPr lang="en-US" dirty="0"/>
              <a:t>  </a:t>
            </a:r>
            <a:r>
              <a:rPr lang="en-US" b="1" dirty="0"/>
              <a:t>void</a:t>
            </a:r>
            <a:r>
              <a:rPr lang="en-US" dirty="0"/>
              <a:t> p(){  </a:t>
            </a:r>
          </a:p>
          <a:p>
            <a:r>
              <a:rPr lang="en-US" dirty="0"/>
              <a:t>   </a:t>
            </a:r>
            <a:r>
              <a:rPr lang="en-US" b="1" dirty="0"/>
              <a:t>try</a:t>
            </a:r>
            <a:r>
              <a:rPr lang="en-US" dirty="0"/>
              <a:t>{  </a:t>
            </a:r>
          </a:p>
          <a:p>
            <a:r>
              <a:rPr lang="en-US" dirty="0"/>
              <a:t>    n();  </a:t>
            </a:r>
          </a:p>
          <a:p>
            <a:r>
              <a:rPr lang="en-US" dirty="0"/>
              <a:t>   }</a:t>
            </a:r>
            <a:r>
              <a:rPr lang="en-US" b="1" dirty="0"/>
              <a:t>catch</a:t>
            </a:r>
            <a:r>
              <a:rPr lang="en-US" dirty="0"/>
              <a:t>(Exception e){</a:t>
            </a:r>
            <a:r>
              <a:rPr lang="en-US" dirty="0" err="1"/>
              <a:t>System.out.println</a:t>
            </a:r>
            <a:r>
              <a:rPr lang="en-US" dirty="0"/>
              <a:t>("exception handled");}  </a:t>
            </a:r>
          </a:p>
          <a:p>
            <a:r>
              <a:rPr lang="en-US" dirty="0"/>
              <a:t>  }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Testthrows1 </a:t>
            </a:r>
            <a:r>
              <a:rPr lang="en-US" dirty="0" err="1"/>
              <a:t>obj</a:t>
            </a:r>
            <a:r>
              <a:rPr lang="en-US" dirty="0"/>
              <a:t>=</a:t>
            </a:r>
            <a:r>
              <a:rPr lang="en-US" b="1" dirty="0"/>
              <a:t>new</a:t>
            </a:r>
            <a:r>
              <a:rPr lang="en-US" dirty="0"/>
              <a:t> Testthrows1();  </a:t>
            </a:r>
          </a:p>
          <a:p>
            <a:r>
              <a:rPr lang="en-US" dirty="0"/>
              <a:t>   </a:t>
            </a:r>
            <a:r>
              <a:rPr lang="en-US" dirty="0" err="1"/>
              <a:t>obj.p</a:t>
            </a:r>
            <a:r>
              <a:rPr lang="en-US" dirty="0"/>
              <a:t>();  </a:t>
            </a:r>
          </a:p>
          <a:p>
            <a:r>
              <a:rPr lang="en-US" dirty="0"/>
              <a:t>   </a:t>
            </a:r>
            <a:r>
              <a:rPr lang="en-US" dirty="0" err="1"/>
              <a:t>System.out.println</a:t>
            </a:r>
            <a:r>
              <a:rPr lang="en-US" dirty="0"/>
              <a:t>("normal flow...");  </a:t>
            </a:r>
          </a:p>
          <a:p>
            <a:r>
              <a:rPr lang="en-US" dirty="0"/>
              <a:t>  }  }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If you are calling a method that declares an exception, you must either caught or declare the exception.</a:t>
            </a:r>
          </a:p>
          <a:p>
            <a:r>
              <a:rPr lang="en-US" dirty="0"/>
              <a:t>There are two cases:</a:t>
            </a:r>
          </a:p>
          <a:p>
            <a:r>
              <a:rPr lang="en-US" b="1" dirty="0"/>
              <a:t>Case1:</a:t>
            </a:r>
            <a:r>
              <a:rPr lang="en-US" dirty="0"/>
              <a:t>You caught the exception i.e. handle the exception using try/catch.</a:t>
            </a:r>
          </a:p>
          <a:p>
            <a:r>
              <a:rPr lang="en-US" b="1" dirty="0"/>
              <a:t>Case2:</a:t>
            </a:r>
            <a:r>
              <a:rPr lang="en-US" dirty="0"/>
              <a:t>You declare the exception i.e. specifying throws with the method.</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257800"/>
          </a:xfrm>
        </p:spPr>
        <p:txBody>
          <a:bodyPr>
            <a:normAutofit fontScale="85000" lnSpcReduction="20000"/>
          </a:bodyPr>
          <a:lstStyle/>
          <a:p>
            <a:r>
              <a:rPr lang="en-US" dirty="0"/>
              <a:t>Case1: You handle the exception</a:t>
            </a:r>
          </a:p>
          <a:p>
            <a:r>
              <a:rPr lang="en-US" dirty="0"/>
              <a:t>In case you handle the exception, the code will be executed fine whether exception occurs during the program or not.</a:t>
            </a:r>
          </a:p>
          <a:p>
            <a:pPr lvl="1"/>
            <a:r>
              <a:rPr lang="en-US" b="1" dirty="0"/>
              <a:t>import</a:t>
            </a:r>
            <a:r>
              <a:rPr lang="en-US" dirty="0"/>
              <a:t> java.io.*;  </a:t>
            </a:r>
          </a:p>
          <a:p>
            <a:pPr lvl="1"/>
            <a:r>
              <a:rPr lang="en-US" b="1" dirty="0"/>
              <a:t>class</a:t>
            </a:r>
            <a:r>
              <a:rPr lang="en-US" dirty="0"/>
              <a:t> M{  </a:t>
            </a:r>
          </a:p>
          <a:p>
            <a:pPr lvl="1"/>
            <a:r>
              <a:rPr lang="en-US" dirty="0"/>
              <a:t> </a:t>
            </a:r>
            <a:r>
              <a:rPr lang="en-US" b="1" dirty="0"/>
              <a:t>void</a:t>
            </a:r>
            <a:r>
              <a:rPr lang="en-US" dirty="0"/>
              <a:t> method()</a:t>
            </a:r>
            <a:r>
              <a:rPr lang="en-US" b="1" dirty="0"/>
              <a:t>throws</a:t>
            </a:r>
            <a:r>
              <a:rPr lang="en-US" dirty="0"/>
              <a:t> </a:t>
            </a:r>
            <a:r>
              <a:rPr lang="en-US" dirty="0" err="1"/>
              <a:t>IOException</a:t>
            </a:r>
            <a:r>
              <a:rPr lang="en-US" dirty="0"/>
              <a:t>{  </a:t>
            </a:r>
          </a:p>
          <a:p>
            <a:pPr lvl="1"/>
            <a:r>
              <a:rPr lang="en-US" dirty="0"/>
              <a:t>  </a:t>
            </a:r>
            <a:r>
              <a:rPr lang="en-US" b="1" dirty="0"/>
              <a:t>throw</a:t>
            </a:r>
            <a:r>
              <a:rPr lang="en-US" dirty="0"/>
              <a:t> </a:t>
            </a:r>
            <a:r>
              <a:rPr lang="en-US" b="1" dirty="0"/>
              <a:t>new</a:t>
            </a:r>
            <a:r>
              <a:rPr lang="en-US" dirty="0"/>
              <a:t> </a:t>
            </a:r>
            <a:r>
              <a:rPr lang="en-US" dirty="0" err="1"/>
              <a:t>IOException</a:t>
            </a:r>
            <a:r>
              <a:rPr lang="en-US" dirty="0"/>
              <a:t>("device error");  </a:t>
            </a:r>
          </a:p>
          <a:p>
            <a:pPr lvl="1"/>
            <a:r>
              <a:rPr lang="en-US" dirty="0"/>
              <a:t> }  </a:t>
            </a:r>
          </a:p>
          <a:p>
            <a:pPr lvl="1"/>
            <a:r>
              <a:rPr lang="en-US" dirty="0"/>
              <a:t>}  </a:t>
            </a:r>
          </a:p>
          <a:p>
            <a:pPr lvl="1"/>
            <a:r>
              <a:rPr lang="en-US" b="1" dirty="0"/>
              <a:t>public</a:t>
            </a:r>
            <a:r>
              <a:rPr lang="en-US" dirty="0"/>
              <a:t> </a:t>
            </a:r>
            <a:r>
              <a:rPr lang="en-US" b="1" dirty="0"/>
              <a:t>class</a:t>
            </a:r>
            <a:r>
              <a:rPr lang="en-US" dirty="0"/>
              <a:t> Testthrows2{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a:t>
            </a:r>
            <a:r>
              <a:rPr lang="en-US" b="1" dirty="0"/>
              <a:t>try</a:t>
            </a:r>
            <a:r>
              <a:rPr lang="en-US" dirty="0"/>
              <a:t>{  </a:t>
            </a:r>
          </a:p>
          <a:p>
            <a:pPr lvl="1"/>
            <a:r>
              <a:rPr lang="en-US" dirty="0"/>
              <a:t>     M </a:t>
            </a:r>
            <a:r>
              <a:rPr lang="en-US" dirty="0" err="1"/>
              <a:t>m</a:t>
            </a:r>
            <a:r>
              <a:rPr lang="en-US" dirty="0"/>
              <a:t>=</a:t>
            </a:r>
            <a:r>
              <a:rPr lang="en-US" b="1" dirty="0"/>
              <a:t>new</a:t>
            </a:r>
            <a:r>
              <a:rPr lang="en-US" dirty="0"/>
              <a:t> M();  </a:t>
            </a:r>
          </a:p>
          <a:p>
            <a:pPr lvl="1"/>
            <a:r>
              <a:rPr lang="en-US" dirty="0"/>
              <a:t>     </a:t>
            </a:r>
            <a:r>
              <a:rPr lang="en-US" dirty="0" err="1"/>
              <a:t>m.method</a:t>
            </a:r>
            <a:r>
              <a:rPr lang="en-US" dirty="0"/>
              <a:t>();  </a:t>
            </a:r>
          </a:p>
          <a:p>
            <a:pPr lvl="1"/>
            <a:r>
              <a:rPr lang="en-US" dirty="0"/>
              <a:t>    }</a:t>
            </a:r>
            <a:r>
              <a:rPr lang="en-US" b="1" dirty="0"/>
              <a:t>catch</a:t>
            </a:r>
            <a:r>
              <a:rPr lang="en-US" dirty="0"/>
              <a:t>(Exception e){</a:t>
            </a:r>
            <a:r>
              <a:rPr lang="en-US" dirty="0" err="1"/>
              <a:t>System.out.println</a:t>
            </a:r>
            <a:r>
              <a:rPr lang="en-US" dirty="0"/>
              <a:t>("exception handled");}     </a:t>
            </a:r>
          </a:p>
          <a:p>
            <a:pPr lvl="1"/>
            <a:r>
              <a:rPr lang="en-US" dirty="0"/>
              <a:t>    </a:t>
            </a:r>
            <a:r>
              <a:rPr lang="en-US" dirty="0" err="1"/>
              <a:t>System.out.println</a:t>
            </a:r>
            <a:r>
              <a:rPr lang="en-US" dirty="0"/>
              <a:t>("normal flow...");  </a:t>
            </a:r>
          </a:p>
          <a:p>
            <a:pPr lvl="1"/>
            <a:r>
              <a:rPr lang="en-US" dirty="0"/>
              <a:t>  }  }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Case2: You declare the exception</a:t>
            </a:r>
          </a:p>
          <a:p>
            <a:pPr>
              <a:buNone/>
            </a:pPr>
            <a:r>
              <a:rPr lang="en-US" dirty="0"/>
              <a:t>A)In case you declare the exception, if exception does not occur, the code will be executed fine.</a:t>
            </a:r>
          </a:p>
          <a:p>
            <a:pPr>
              <a:buNone/>
            </a:pPr>
            <a:r>
              <a:rPr lang="en-US" dirty="0"/>
              <a:t>B)In case you declare the exception if exception </a:t>
            </a:r>
            <a:r>
              <a:rPr lang="en-US" dirty="0" err="1"/>
              <a:t>occures</a:t>
            </a:r>
            <a:r>
              <a:rPr lang="en-US" dirty="0"/>
              <a:t>, an exception will be thrown at runtime because throws does not handle the exception.</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257800"/>
          </a:xfrm>
        </p:spPr>
        <p:txBody>
          <a:bodyPr>
            <a:normAutofit fontScale="92500" lnSpcReduction="20000"/>
          </a:bodyPr>
          <a:lstStyle/>
          <a:p>
            <a:r>
              <a:rPr lang="en-US" b="1" i="1" dirty="0"/>
              <a:t>Program if exception does not occur</a:t>
            </a:r>
            <a:endParaRPr lang="en-US" dirty="0"/>
          </a:p>
          <a:p>
            <a:pPr lvl="1"/>
            <a:r>
              <a:rPr lang="en-US" b="1" dirty="0"/>
              <a:t>import</a:t>
            </a:r>
            <a:r>
              <a:rPr lang="en-US" dirty="0"/>
              <a:t> java.io.*;  </a:t>
            </a:r>
          </a:p>
          <a:p>
            <a:pPr lvl="1"/>
            <a:r>
              <a:rPr lang="en-US" b="1" dirty="0"/>
              <a:t>class</a:t>
            </a:r>
            <a:r>
              <a:rPr lang="en-US" dirty="0"/>
              <a:t> M{  </a:t>
            </a:r>
          </a:p>
          <a:p>
            <a:pPr lvl="1"/>
            <a:r>
              <a:rPr lang="en-US" dirty="0"/>
              <a:t> </a:t>
            </a:r>
            <a:r>
              <a:rPr lang="en-US" b="1" dirty="0"/>
              <a:t>void</a:t>
            </a:r>
            <a:r>
              <a:rPr lang="en-US" dirty="0"/>
              <a:t> method()</a:t>
            </a:r>
            <a:r>
              <a:rPr lang="en-US" b="1" dirty="0"/>
              <a:t>throws</a:t>
            </a:r>
            <a:r>
              <a:rPr lang="en-US" dirty="0"/>
              <a:t> </a:t>
            </a:r>
            <a:r>
              <a:rPr lang="en-US" dirty="0" err="1"/>
              <a:t>IOException</a:t>
            </a:r>
            <a:r>
              <a:rPr lang="en-US" dirty="0"/>
              <a:t>{  </a:t>
            </a:r>
          </a:p>
          <a:p>
            <a:pPr lvl="1"/>
            <a:r>
              <a:rPr lang="en-US" dirty="0"/>
              <a:t>  </a:t>
            </a:r>
            <a:r>
              <a:rPr lang="en-US" dirty="0" err="1"/>
              <a:t>System.out.println</a:t>
            </a:r>
            <a:r>
              <a:rPr lang="en-US" dirty="0"/>
              <a:t>("device operation performed");  </a:t>
            </a:r>
          </a:p>
          <a:p>
            <a:pPr lvl="1"/>
            <a:r>
              <a:rPr lang="en-US" dirty="0"/>
              <a:t> }  </a:t>
            </a:r>
          </a:p>
          <a:p>
            <a:pPr lvl="1"/>
            <a:r>
              <a:rPr lang="en-US" dirty="0"/>
              <a:t>}  </a:t>
            </a:r>
          </a:p>
          <a:p>
            <a:pPr lvl="1"/>
            <a:r>
              <a:rPr lang="en-US" b="1" dirty="0"/>
              <a:t>class</a:t>
            </a:r>
            <a:r>
              <a:rPr lang="en-US" dirty="0"/>
              <a:t> Testthrows3{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r>
              <a:rPr lang="en-US" b="1" dirty="0"/>
              <a:t>throws</a:t>
            </a:r>
            <a:r>
              <a:rPr lang="en-US" dirty="0"/>
              <a:t> </a:t>
            </a:r>
            <a:r>
              <a:rPr lang="en-US" dirty="0" err="1"/>
              <a:t>IOException</a:t>
            </a:r>
            <a:r>
              <a:rPr lang="en-US" dirty="0"/>
              <a:t>{//declare exception  </a:t>
            </a:r>
          </a:p>
          <a:p>
            <a:pPr lvl="1"/>
            <a:r>
              <a:rPr lang="en-US" dirty="0"/>
              <a:t>     M </a:t>
            </a:r>
            <a:r>
              <a:rPr lang="en-US" dirty="0" err="1"/>
              <a:t>m</a:t>
            </a:r>
            <a:r>
              <a:rPr lang="en-US" dirty="0"/>
              <a:t>=</a:t>
            </a:r>
            <a:r>
              <a:rPr lang="en-US" b="1" dirty="0"/>
              <a:t>new</a:t>
            </a:r>
            <a:r>
              <a:rPr lang="en-US" dirty="0"/>
              <a:t> M();  </a:t>
            </a:r>
          </a:p>
          <a:p>
            <a:pPr lvl="1"/>
            <a:r>
              <a:rPr lang="en-US" dirty="0"/>
              <a:t>     </a:t>
            </a:r>
            <a:r>
              <a:rPr lang="en-US" dirty="0" err="1"/>
              <a:t>m.method</a:t>
            </a:r>
            <a:r>
              <a:rPr lang="en-US" dirty="0"/>
              <a:t>();  </a:t>
            </a:r>
          </a:p>
          <a:p>
            <a:pPr lvl="1"/>
            <a:r>
              <a:rPr lang="en-US" dirty="0"/>
              <a:t>    </a:t>
            </a:r>
            <a:r>
              <a:rPr lang="en-US" dirty="0" err="1"/>
              <a:t>System.out.println</a:t>
            </a:r>
            <a:r>
              <a:rPr lang="en-US" dirty="0"/>
              <a:t>("normal flow...");  </a:t>
            </a:r>
          </a:p>
          <a:p>
            <a:pPr lvl="1"/>
            <a:r>
              <a:rPr lang="en-US" dirty="0"/>
              <a:t>  }  </a:t>
            </a:r>
          </a:p>
          <a:p>
            <a:pPr lvl="1"/>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r>
              <a:rPr lang="en-US" b="1" i="1" dirty="0"/>
              <a:t>Program if exception occurs</a:t>
            </a:r>
            <a:endParaRPr lang="en-US" dirty="0"/>
          </a:p>
          <a:p>
            <a:pPr lvl="1"/>
            <a:r>
              <a:rPr lang="en-US" b="1" dirty="0"/>
              <a:t>import</a:t>
            </a:r>
            <a:r>
              <a:rPr lang="en-US" dirty="0"/>
              <a:t> java.io.*;  </a:t>
            </a:r>
          </a:p>
          <a:p>
            <a:pPr lvl="1"/>
            <a:r>
              <a:rPr lang="en-US" b="1" dirty="0"/>
              <a:t>class</a:t>
            </a:r>
            <a:r>
              <a:rPr lang="en-US" dirty="0"/>
              <a:t> M{  </a:t>
            </a:r>
          </a:p>
          <a:p>
            <a:pPr lvl="1"/>
            <a:r>
              <a:rPr lang="en-US" dirty="0"/>
              <a:t> </a:t>
            </a:r>
            <a:r>
              <a:rPr lang="en-US" b="1" dirty="0"/>
              <a:t>void</a:t>
            </a:r>
            <a:r>
              <a:rPr lang="en-US" dirty="0"/>
              <a:t> method()</a:t>
            </a:r>
            <a:r>
              <a:rPr lang="en-US" b="1" dirty="0"/>
              <a:t>throws</a:t>
            </a:r>
            <a:r>
              <a:rPr lang="en-US" dirty="0"/>
              <a:t> </a:t>
            </a:r>
            <a:r>
              <a:rPr lang="en-US" dirty="0" err="1"/>
              <a:t>IOException</a:t>
            </a:r>
            <a:r>
              <a:rPr lang="en-US" dirty="0"/>
              <a:t>{  </a:t>
            </a:r>
          </a:p>
          <a:p>
            <a:pPr lvl="1"/>
            <a:r>
              <a:rPr lang="en-US" dirty="0"/>
              <a:t>  </a:t>
            </a:r>
            <a:r>
              <a:rPr lang="en-US" b="1" dirty="0"/>
              <a:t>throw</a:t>
            </a:r>
            <a:r>
              <a:rPr lang="en-US" dirty="0"/>
              <a:t> </a:t>
            </a:r>
            <a:r>
              <a:rPr lang="en-US" b="1" dirty="0"/>
              <a:t>new</a:t>
            </a:r>
            <a:r>
              <a:rPr lang="en-US" dirty="0"/>
              <a:t> </a:t>
            </a:r>
            <a:r>
              <a:rPr lang="en-US" dirty="0" err="1"/>
              <a:t>IOException</a:t>
            </a:r>
            <a:r>
              <a:rPr lang="en-US" dirty="0"/>
              <a:t>("device error");  </a:t>
            </a:r>
          </a:p>
          <a:p>
            <a:pPr lvl="1"/>
            <a:r>
              <a:rPr lang="en-US" dirty="0"/>
              <a:t> }  </a:t>
            </a:r>
          </a:p>
          <a:p>
            <a:pPr lvl="1"/>
            <a:r>
              <a:rPr lang="en-US" dirty="0"/>
              <a:t>}  </a:t>
            </a:r>
          </a:p>
          <a:p>
            <a:pPr lvl="1"/>
            <a:r>
              <a:rPr lang="en-US" b="1" dirty="0"/>
              <a:t>class</a:t>
            </a:r>
            <a:r>
              <a:rPr lang="en-US" dirty="0"/>
              <a:t> Testthrows4{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r>
              <a:rPr lang="en-US" b="1" dirty="0"/>
              <a:t>throws</a:t>
            </a:r>
            <a:r>
              <a:rPr lang="en-US" dirty="0"/>
              <a:t> </a:t>
            </a:r>
            <a:r>
              <a:rPr lang="en-US" dirty="0" err="1"/>
              <a:t>IOException</a:t>
            </a:r>
            <a:r>
              <a:rPr lang="en-US" dirty="0"/>
              <a:t>{//declare exception  </a:t>
            </a:r>
          </a:p>
          <a:p>
            <a:pPr lvl="1"/>
            <a:r>
              <a:rPr lang="en-US" dirty="0"/>
              <a:t>     M </a:t>
            </a:r>
            <a:r>
              <a:rPr lang="en-US" dirty="0" err="1"/>
              <a:t>m</a:t>
            </a:r>
            <a:r>
              <a:rPr lang="en-US" dirty="0"/>
              <a:t>=</a:t>
            </a:r>
            <a:r>
              <a:rPr lang="en-US" b="1" dirty="0"/>
              <a:t>new</a:t>
            </a:r>
            <a:r>
              <a:rPr lang="en-US" dirty="0"/>
              <a:t> M();  </a:t>
            </a:r>
          </a:p>
          <a:p>
            <a:pPr lvl="1"/>
            <a:r>
              <a:rPr lang="en-US" dirty="0"/>
              <a:t>     </a:t>
            </a:r>
            <a:r>
              <a:rPr lang="en-US" dirty="0" err="1"/>
              <a:t>m.method</a:t>
            </a:r>
            <a:r>
              <a:rPr lang="en-US" dirty="0"/>
              <a:t>();  </a:t>
            </a:r>
          </a:p>
          <a:p>
            <a:pPr lvl="1"/>
            <a:r>
              <a:rPr lang="en-US" dirty="0"/>
              <a:t>  </a:t>
            </a:r>
          </a:p>
          <a:p>
            <a:pPr lvl="1"/>
            <a:r>
              <a:rPr lang="en-US" dirty="0"/>
              <a:t>    </a:t>
            </a:r>
            <a:r>
              <a:rPr lang="en-US" dirty="0" err="1"/>
              <a:t>System.out.println</a:t>
            </a:r>
            <a:r>
              <a:rPr lang="en-US" dirty="0"/>
              <a:t>("normal flow...");  </a:t>
            </a:r>
          </a:p>
          <a:p>
            <a:pPr lvl="1"/>
            <a:r>
              <a:rPr lang="en-US" dirty="0"/>
              <a:t>  }  </a:t>
            </a:r>
          </a:p>
          <a:p>
            <a:pPr lvl="1"/>
            <a:r>
              <a:rPr lang="en-US" dirty="0"/>
              <a:t>}  </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 Difference between throw and throws in Java</a:t>
            </a:r>
          </a:p>
        </p:txBody>
      </p:sp>
      <p:graphicFrame>
        <p:nvGraphicFramePr>
          <p:cNvPr id="4" name="Content Placeholder 3"/>
          <p:cNvGraphicFramePr>
            <a:graphicFrameLocks noGrp="1"/>
          </p:cNvGraphicFramePr>
          <p:nvPr>
            <p:ph sz="quarter" idx="1"/>
          </p:nvPr>
        </p:nvGraphicFramePr>
        <p:xfrm>
          <a:off x="914400" y="1447800"/>
          <a:ext cx="7772400" cy="441325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70840">
                <a:tc>
                  <a:txBody>
                    <a:bodyPr/>
                    <a:lstStyle/>
                    <a:p>
                      <a:pPr algn="l" fontAlgn="t"/>
                      <a:r>
                        <a:rPr lang="en-US" dirty="0">
                          <a:solidFill>
                            <a:srgbClr val="000000"/>
                          </a:solidFill>
                          <a:latin typeface="times new roman"/>
                        </a:rPr>
                        <a:t>No.</a:t>
                      </a:r>
                    </a:p>
                  </a:txBody>
                  <a:tcPr marL="47625" marR="47625" marT="47625" marB="47625"/>
                </a:tc>
                <a:tc>
                  <a:txBody>
                    <a:bodyPr/>
                    <a:lstStyle/>
                    <a:p>
                      <a:pPr algn="l" fontAlgn="t"/>
                      <a:r>
                        <a:rPr lang="en-US">
                          <a:solidFill>
                            <a:srgbClr val="000000"/>
                          </a:solidFill>
                          <a:latin typeface="times new roman"/>
                        </a:rPr>
                        <a:t>throw</a:t>
                      </a:r>
                    </a:p>
                  </a:txBody>
                  <a:tcPr marL="47625" marR="47625" marT="47625" marB="47625"/>
                </a:tc>
                <a:tc>
                  <a:txBody>
                    <a:bodyPr/>
                    <a:lstStyle/>
                    <a:p>
                      <a:pPr algn="l" fontAlgn="t"/>
                      <a:r>
                        <a:rPr lang="en-US">
                          <a:solidFill>
                            <a:srgbClr val="000000"/>
                          </a:solidFill>
                          <a:latin typeface="times new roman"/>
                        </a:rPr>
                        <a:t>throws</a:t>
                      </a:r>
                    </a:p>
                  </a:txBody>
                  <a:tcPr marL="47625" marR="47625" marT="47625" marB="47625"/>
                </a:tc>
                <a:extLst>
                  <a:ext uri="{0D108BD9-81ED-4DB2-BD59-A6C34878D82A}">
                    <a16:rowId xmlns:a16="http://schemas.microsoft.com/office/drawing/2014/main" val="10000"/>
                  </a:ext>
                </a:extLst>
              </a:tr>
              <a:tr h="370840">
                <a:tc>
                  <a:txBody>
                    <a:bodyPr/>
                    <a:lstStyle/>
                    <a:p>
                      <a:pPr algn="just" fontAlgn="t"/>
                      <a:r>
                        <a:rPr lang="en-US" b="0" i="0">
                          <a:solidFill>
                            <a:srgbClr val="000000"/>
                          </a:solidFill>
                          <a:latin typeface="verdana"/>
                        </a:rPr>
                        <a:t>1)</a:t>
                      </a:r>
                    </a:p>
                  </a:txBody>
                  <a:tcPr marL="47625" marR="47625" marT="47625" marB="47625"/>
                </a:tc>
                <a:tc>
                  <a:txBody>
                    <a:bodyPr/>
                    <a:lstStyle/>
                    <a:p>
                      <a:pPr algn="just" fontAlgn="t"/>
                      <a:r>
                        <a:rPr lang="en-US" b="0" i="0">
                          <a:solidFill>
                            <a:srgbClr val="000000"/>
                          </a:solidFill>
                          <a:latin typeface="verdana"/>
                        </a:rPr>
                        <a:t>Java throw keyword is used to explicitly throw an exception.</a:t>
                      </a:r>
                    </a:p>
                  </a:txBody>
                  <a:tcPr marL="47625" marR="47625" marT="47625" marB="47625"/>
                </a:tc>
                <a:tc>
                  <a:txBody>
                    <a:bodyPr/>
                    <a:lstStyle/>
                    <a:p>
                      <a:pPr algn="just" fontAlgn="t"/>
                      <a:r>
                        <a:rPr lang="en-US" b="0" i="0">
                          <a:solidFill>
                            <a:srgbClr val="000000"/>
                          </a:solidFill>
                          <a:latin typeface="verdana"/>
                        </a:rPr>
                        <a:t>Java throws keyword is used to declare an exception.</a:t>
                      </a:r>
                    </a:p>
                  </a:txBody>
                  <a:tcPr marL="47625" marR="47625" marT="47625" marB="47625"/>
                </a:tc>
                <a:extLst>
                  <a:ext uri="{0D108BD9-81ED-4DB2-BD59-A6C34878D82A}">
                    <a16:rowId xmlns:a16="http://schemas.microsoft.com/office/drawing/2014/main" val="10001"/>
                  </a:ext>
                </a:extLst>
              </a:tr>
              <a:tr h="370840">
                <a:tc>
                  <a:txBody>
                    <a:bodyPr/>
                    <a:lstStyle/>
                    <a:p>
                      <a:pPr algn="just" fontAlgn="t"/>
                      <a:r>
                        <a:rPr lang="en-US" b="0" i="0">
                          <a:solidFill>
                            <a:srgbClr val="000000"/>
                          </a:solidFill>
                          <a:latin typeface="verdana"/>
                        </a:rPr>
                        <a:t>2)</a:t>
                      </a:r>
                    </a:p>
                  </a:txBody>
                  <a:tcPr marL="47625" marR="47625" marT="47625" marB="47625"/>
                </a:tc>
                <a:tc>
                  <a:txBody>
                    <a:bodyPr/>
                    <a:lstStyle/>
                    <a:p>
                      <a:pPr algn="just" fontAlgn="t"/>
                      <a:r>
                        <a:rPr lang="en-US" b="0" i="0">
                          <a:solidFill>
                            <a:srgbClr val="000000"/>
                          </a:solidFill>
                          <a:latin typeface="verdana"/>
                        </a:rPr>
                        <a:t>Checked exception cannot be propagated using throw only.</a:t>
                      </a:r>
                    </a:p>
                  </a:txBody>
                  <a:tcPr marL="47625" marR="47625" marT="47625" marB="47625"/>
                </a:tc>
                <a:tc>
                  <a:txBody>
                    <a:bodyPr/>
                    <a:lstStyle/>
                    <a:p>
                      <a:pPr algn="just" fontAlgn="t"/>
                      <a:r>
                        <a:rPr lang="en-US" b="0" i="0">
                          <a:solidFill>
                            <a:srgbClr val="000000"/>
                          </a:solidFill>
                          <a:latin typeface="verdana"/>
                        </a:rPr>
                        <a:t>Checked exception can be propagated with throws.</a:t>
                      </a:r>
                    </a:p>
                  </a:txBody>
                  <a:tcPr marL="47625" marR="47625" marT="47625" marB="47625"/>
                </a:tc>
                <a:extLst>
                  <a:ext uri="{0D108BD9-81ED-4DB2-BD59-A6C34878D82A}">
                    <a16:rowId xmlns:a16="http://schemas.microsoft.com/office/drawing/2014/main" val="10002"/>
                  </a:ext>
                </a:extLst>
              </a:tr>
              <a:tr h="370840">
                <a:tc>
                  <a:txBody>
                    <a:bodyPr/>
                    <a:lstStyle/>
                    <a:p>
                      <a:pPr algn="just" fontAlgn="t"/>
                      <a:r>
                        <a:rPr lang="en-US" b="0" i="0">
                          <a:solidFill>
                            <a:srgbClr val="000000"/>
                          </a:solidFill>
                          <a:latin typeface="verdana"/>
                        </a:rPr>
                        <a:t>3)</a:t>
                      </a:r>
                    </a:p>
                  </a:txBody>
                  <a:tcPr marL="47625" marR="47625" marT="47625" marB="47625"/>
                </a:tc>
                <a:tc>
                  <a:txBody>
                    <a:bodyPr/>
                    <a:lstStyle/>
                    <a:p>
                      <a:pPr algn="just" fontAlgn="t"/>
                      <a:r>
                        <a:rPr lang="en-US" b="0" i="0">
                          <a:solidFill>
                            <a:srgbClr val="000000"/>
                          </a:solidFill>
                          <a:latin typeface="verdana"/>
                        </a:rPr>
                        <a:t>Throw is followed by an instance.</a:t>
                      </a:r>
                    </a:p>
                  </a:txBody>
                  <a:tcPr marL="47625" marR="47625" marT="47625" marB="47625"/>
                </a:tc>
                <a:tc>
                  <a:txBody>
                    <a:bodyPr/>
                    <a:lstStyle/>
                    <a:p>
                      <a:pPr algn="just" fontAlgn="t"/>
                      <a:r>
                        <a:rPr lang="en-US" b="0" i="0">
                          <a:solidFill>
                            <a:srgbClr val="000000"/>
                          </a:solidFill>
                          <a:latin typeface="verdana"/>
                        </a:rPr>
                        <a:t>Throws is followed by class.</a:t>
                      </a:r>
                    </a:p>
                  </a:txBody>
                  <a:tcPr marL="47625" marR="47625" marT="47625" marB="47625"/>
                </a:tc>
                <a:extLst>
                  <a:ext uri="{0D108BD9-81ED-4DB2-BD59-A6C34878D82A}">
                    <a16:rowId xmlns:a16="http://schemas.microsoft.com/office/drawing/2014/main" val="10003"/>
                  </a:ext>
                </a:extLst>
              </a:tr>
              <a:tr h="370840">
                <a:tc>
                  <a:txBody>
                    <a:bodyPr/>
                    <a:lstStyle/>
                    <a:p>
                      <a:pPr algn="just" fontAlgn="t"/>
                      <a:r>
                        <a:rPr lang="en-US" b="0" i="0">
                          <a:solidFill>
                            <a:srgbClr val="000000"/>
                          </a:solidFill>
                          <a:latin typeface="verdana"/>
                        </a:rPr>
                        <a:t>4)</a:t>
                      </a:r>
                    </a:p>
                  </a:txBody>
                  <a:tcPr marL="47625" marR="47625" marT="47625" marB="47625"/>
                </a:tc>
                <a:tc>
                  <a:txBody>
                    <a:bodyPr/>
                    <a:lstStyle/>
                    <a:p>
                      <a:pPr algn="just" fontAlgn="t"/>
                      <a:r>
                        <a:rPr lang="en-US" b="0" i="0">
                          <a:solidFill>
                            <a:srgbClr val="000000"/>
                          </a:solidFill>
                          <a:latin typeface="verdana"/>
                        </a:rPr>
                        <a:t>Throw is used within the method.</a:t>
                      </a:r>
                    </a:p>
                  </a:txBody>
                  <a:tcPr marL="47625" marR="47625" marT="47625" marB="47625"/>
                </a:tc>
                <a:tc>
                  <a:txBody>
                    <a:bodyPr/>
                    <a:lstStyle/>
                    <a:p>
                      <a:pPr algn="just" fontAlgn="t"/>
                      <a:r>
                        <a:rPr lang="en-US" b="0" i="0">
                          <a:solidFill>
                            <a:srgbClr val="000000"/>
                          </a:solidFill>
                          <a:latin typeface="verdana"/>
                        </a:rPr>
                        <a:t>Throws is used with the method signature.</a:t>
                      </a:r>
                    </a:p>
                  </a:txBody>
                  <a:tcPr marL="47625" marR="47625" marT="47625" marB="47625"/>
                </a:tc>
                <a:extLst>
                  <a:ext uri="{0D108BD9-81ED-4DB2-BD59-A6C34878D82A}">
                    <a16:rowId xmlns:a16="http://schemas.microsoft.com/office/drawing/2014/main" val="10004"/>
                  </a:ext>
                </a:extLst>
              </a:tr>
              <a:tr h="370840">
                <a:tc>
                  <a:txBody>
                    <a:bodyPr/>
                    <a:lstStyle/>
                    <a:p>
                      <a:pPr algn="just" fontAlgn="t"/>
                      <a:r>
                        <a:rPr lang="en-US" b="0" i="0">
                          <a:solidFill>
                            <a:srgbClr val="000000"/>
                          </a:solidFill>
                          <a:latin typeface="verdana"/>
                        </a:rPr>
                        <a:t>5)</a:t>
                      </a:r>
                    </a:p>
                  </a:txBody>
                  <a:tcPr marL="47625" marR="47625" marT="47625" marB="47625"/>
                </a:tc>
                <a:tc>
                  <a:txBody>
                    <a:bodyPr/>
                    <a:lstStyle/>
                    <a:p>
                      <a:pPr algn="just" fontAlgn="t"/>
                      <a:r>
                        <a:rPr lang="en-US" b="0" i="0">
                          <a:solidFill>
                            <a:srgbClr val="000000"/>
                          </a:solidFill>
                          <a:latin typeface="verdana"/>
                        </a:rPr>
                        <a:t>You cannot throw multiple exceptions.</a:t>
                      </a:r>
                    </a:p>
                  </a:txBody>
                  <a:tcPr marL="47625" marR="47625" marT="47625" marB="47625"/>
                </a:tc>
                <a:tc>
                  <a:txBody>
                    <a:bodyPr/>
                    <a:lstStyle/>
                    <a:p>
                      <a:pPr algn="just" fontAlgn="t"/>
                      <a:r>
                        <a:rPr lang="en-US" b="0" i="0" dirty="0">
                          <a:solidFill>
                            <a:srgbClr val="000000"/>
                          </a:solidFill>
                          <a:latin typeface="verdana"/>
                        </a:rPr>
                        <a:t>You can declare multiple exceptions e.g.</a:t>
                      </a:r>
                      <a:br>
                        <a:rPr lang="en-US" b="0" i="0" dirty="0">
                          <a:solidFill>
                            <a:srgbClr val="000000"/>
                          </a:solidFill>
                          <a:latin typeface="verdana"/>
                        </a:rPr>
                      </a:br>
                      <a:r>
                        <a:rPr lang="en-US" b="0" i="0" dirty="0">
                          <a:solidFill>
                            <a:srgbClr val="000000"/>
                          </a:solidFill>
                          <a:latin typeface="verdana"/>
                        </a:rPr>
                        <a:t>public void method()throws </a:t>
                      </a:r>
                      <a:r>
                        <a:rPr lang="en-US" b="0" i="0" dirty="0" err="1">
                          <a:solidFill>
                            <a:srgbClr val="000000"/>
                          </a:solidFill>
                          <a:latin typeface="verdana"/>
                        </a:rPr>
                        <a:t>IOException,SQLException</a:t>
                      </a:r>
                      <a:r>
                        <a:rPr lang="en-US" b="0" i="0" dirty="0">
                          <a:solidFill>
                            <a:srgbClr val="000000"/>
                          </a:solidFill>
                          <a:latin typeface="verdana"/>
                        </a:rPr>
                        <a:t>.</a:t>
                      </a:r>
                    </a:p>
                  </a:txBody>
                  <a:tcPr marL="47625" marR="47625" marT="47625" marB="47625"/>
                </a:tc>
                <a:extLst>
                  <a:ext uri="{0D108BD9-81ED-4DB2-BD59-A6C34878D82A}">
                    <a16:rowId xmlns:a16="http://schemas.microsoft.com/office/drawing/2014/main" val="10005"/>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a:bodyPr>
          <a:lstStyle/>
          <a:p>
            <a:r>
              <a:rPr lang="en-US" dirty="0"/>
              <a:t>Java throw example</a:t>
            </a:r>
          </a:p>
          <a:p>
            <a:pPr lvl="1"/>
            <a:r>
              <a:rPr lang="en-US" b="1" dirty="0"/>
              <a:t>void</a:t>
            </a:r>
            <a:r>
              <a:rPr lang="en-US" dirty="0"/>
              <a:t> m(){  </a:t>
            </a:r>
          </a:p>
          <a:p>
            <a:pPr lvl="1"/>
            <a:r>
              <a:rPr lang="en-US" b="1" dirty="0"/>
              <a:t>throw</a:t>
            </a:r>
            <a:r>
              <a:rPr lang="en-US" dirty="0"/>
              <a:t> </a:t>
            </a:r>
            <a:r>
              <a:rPr lang="en-US" b="1" dirty="0"/>
              <a:t>new</a:t>
            </a:r>
            <a:r>
              <a:rPr lang="en-US" dirty="0"/>
              <a:t> </a:t>
            </a:r>
            <a:r>
              <a:rPr lang="en-US" dirty="0" err="1"/>
              <a:t>ArithmeticException</a:t>
            </a:r>
            <a:r>
              <a:rPr lang="en-US" dirty="0"/>
              <a:t>("sorry");  </a:t>
            </a:r>
          </a:p>
          <a:p>
            <a:pPr lvl="1"/>
            <a:r>
              <a:rPr lang="en-US" dirty="0"/>
              <a:t>}  </a:t>
            </a:r>
          </a:p>
          <a:p>
            <a:r>
              <a:rPr lang="en-US" dirty="0"/>
              <a:t>Java throws example</a:t>
            </a:r>
          </a:p>
          <a:p>
            <a:pPr lvl="1"/>
            <a:r>
              <a:rPr lang="en-US" b="1" dirty="0"/>
              <a:t>void</a:t>
            </a:r>
            <a:r>
              <a:rPr lang="en-US" dirty="0"/>
              <a:t> m()</a:t>
            </a:r>
            <a:r>
              <a:rPr lang="en-US" b="1" dirty="0"/>
              <a:t>throws</a:t>
            </a:r>
            <a:r>
              <a:rPr lang="en-US" dirty="0"/>
              <a:t> </a:t>
            </a:r>
            <a:r>
              <a:rPr lang="en-US" dirty="0" err="1"/>
              <a:t>ArithmeticException</a:t>
            </a:r>
            <a:r>
              <a:rPr lang="en-US" dirty="0"/>
              <a:t>{  </a:t>
            </a:r>
          </a:p>
          <a:p>
            <a:pPr lvl="1"/>
            <a:r>
              <a:rPr lang="en-US" dirty="0"/>
              <a:t>//method code  </a:t>
            </a:r>
          </a:p>
          <a:p>
            <a:pPr lvl="1"/>
            <a:r>
              <a:rPr lang="en-US" dirty="0"/>
              <a:t>}  </a:t>
            </a:r>
          </a:p>
          <a:p>
            <a:r>
              <a:rPr lang="en-US" dirty="0"/>
              <a:t>Java throw and throws example</a:t>
            </a:r>
          </a:p>
          <a:p>
            <a:pPr lvl="1"/>
            <a:r>
              <a:rPr lang="en-US" b="1" dirty="0"/>
              <a:t>void</a:t>
            </a:r>
            <a:r>
              <a:rPr lang="en-US" dirty="0"/>
              <a:t> m()</a:t>
            </a:r>
            <a:r>
              <a:rPr lang="en-US" b="1" dirty="0"/>
              <a:t>throws</a:t>
            </a:r>
            <a:r>
              <a:rPr lang="en-US" dirty="0"/>
              <a:t> </a:t>
            </a:r>
            <a:r>
              <a:rPr lang="en-US" dirty="0" err="1"/>
              <a:t>ArithmeticException</a:t>
            </a:r>
            <a:r>
              <a:rPr lang="en-US" dirty="0"/>
              <a:t>{  </a:t>
            </a:r>
          </a:p>
          <a:p>
            <a:pPr lvl="1"/>
            <a:r>
              <a:rPr lang="en-US" b="1" dirty="0"/>
              <a:t>throw</a:t>
            </a:r>
            <a:r>
              <a:rPr lang="en-US" dirty="0"/>
              <a:t> </a:t>
            </a:r>
            <a:r>
              <a:rPr lang="en-US" b="1" dirty="0"/>
              <a:t>new</a:t>
            </a:r>
            <a:r>
              <a:rPr lang="en-US" dirty="0"/>
              <a:t> </a:t>
            </a:r>
            <a:r>
              <a:rPr lang="en-US" dirty="0" err="1"/>
              <a:t>ArithmeticException</a:t>
            </a:r>
            <a:r>
              <a:rPr lang="en-US" dirty="0"/>
              <a:t>("sorry");  </a:t>
            </a:r>
          </a:p>
          <a:p>
            <a:pPr lvl="1"/>
            <a:r>
              <a:rPr lang="en-US" dirty="0"/>
              <a:t>}</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 Difference between final, finally and finalize</a:t>
            </a:r>
          </a:p>
        </p:txBody>
      </p:sp>
      <p:graphicFrame>
        <p:nvGraphicFramePr>
          <p:cNvPr id="4" name="Content Placeholder 3"/>
          <p:cNvGraphicFramePr>
            <a:graphicFrameLocks noGrp="1"/>
          </p:cNvGraphicFramePr>
          <p:nvPr>
            <p:ph sz="quarter" idx="1"/>
          </p:nvPr>
        </p:nvGraphicFramePr>
        <p:xfrm>
          <a:off x="914400" y="1447800"/>
          <a:ext cx="7772400" cy="467614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70840">
                <a:tc>
                  <a:txBody>
                    <a:bodyPr/>
                    <a:lstStyle/>
                    <a:p>
                      <a:pPr algn="l" fontAlgn="t"/>
                      <a:r>
                        <a:rPr lang="en-US" dirty="0">
                          <a:solidFill>
                            <a:srgbClr val="000000"/>
                          </a:solidFill>
                          <a:latin typeface="times new roman"/>
                        </a:rPr>
                        <a:t>No.</a:t>
                      </a:r>
                    </a:p>
                  </a:txBody>
                  <a:tcPr marL="47625" marR="47625" marT="47625" marB="47625"/>
                </a:tc>
                <a:tc>
                  <a:txBody>
                    <a:bodyPr/>
                    <a:lstStyle/>
                    <a:p>
                      <a:pPr algn="l" fontAlgn="t"/>
                      <a:r>
                        <a:rPr lang="en-US">
                          <a:solidFill>
                            <a:srgbClr val="000000"/>
                          </a:solidFill>
                          <a:latin typeface="times new roman"/>
                        </a:rPr>
                        <a:t>final</a:t>
                      </a:r>
                    </a:p>
                  </a:txBody>
                  <a:tcPr marL="47625" marR="47625" marT="47625" marB="47625"/>
                </a:tc>
                <a:tc>
                  <a:txBody>
                    <a:bodyPr/>
                    <a:lstStyle/>
                    <a:p>
                      <a:pPr algn="l" fontAlgn="t"/>
                      <a:r>
                        <a:rPr lang="en-US">
                          <a:solidFill>
                            <a:srgbClr val="000000"/>
                          </a:solidFill>
                          <a:latin typeface="times new roman"/>
                        </a:rPr>
                        <a:t>finally</a:t>
                      </a:r>
                    </a:p>
                  </a:txBody>
                  <a:tcPr marL="47625" marR="47625" marT="47625" marB="47625"/>
                </a:tc>
                <a:tc>
                  <a:txBody>
                    <a:bodyPr/>
                    <a:lstStyle/>
                    <a:p>
                      <a:pPr algn="l" fontAlgn="t"/>
                      <a:r>
                        <a:rPr lang="en-US">
                          <a:solidFill>
                            <a:srgbClr val="000000"/>
                          </a:solidFill>
                          <a:latin typeface="times new roman"/>
                        </a:rPr>
                        <a:t>finalize</a:t>
                      </a:r>
                    </a:p>
                  </a:txBody>
                  <a:tcPr marL="47625" marR="47625" marT="47625" marB="47625"/>
                </a:tc>
                <a:extLst>
                  <a:ext uri="{0D108BD9-81ED-4DB2-BD59-A6C34878D82A}">
                    <a16:rowId xmlns:a16="http://schemas.microsoft.com/office/drawing/2014/main" val="10000"/>
                  </a:ext>
                </a:extLst>
              </a:tr>
              <a:tr h="370840">
                <a:tc>
                  <a:txBody>
                    <a:bodyPr/>
                    <a:lstStyle/>
                    <a:p>
                      <a:pPr algn="just" fontAlgn="t"/>
                      <a:r>
                        <a:rPr lang="en-US" b="0" i="0">
                          <a:solidFill>
                            <a:srgbClr val="000000"/>
                          </a:solidFill>
                          <a:latin typeface="verdana"/>
                        </a:rPr>
                        <a:t>1)</a:t>
                      </a:r>
                    </a:p>
                  </a:txBody>
                  <a:tcPr marL="47625" marR="47625" marT="47625" marB="47625"/>
                </a:tc>
                <a:tc>
                  <a:txBody>
                    <a:bodyPr/>
                    <a:lstStyle/>
                    <a:p>
                      <a:pPr algn="just" fontAlgn="t"/>
                      <a:r>
                        <a:rPr lang="en-US" b="0" i="0">
                          <a:solidFill>
                            <a:srgbClr val="000000"/>
                          </a:solidFill>
                          <a:latin typeface="verdana"/>
                        </a:rPr>
                        <a:t>Final is used to apply restrictions on class, method and variable. Final class can't be inherited, final method can't be overridden and final variable value can't be changed.</a:t>
                      </a:r>
                    </a:p>
                  </a:txBody>
                  <a:tcPr marL="47625" marR="47625" marT="47625" marB="47625"/>
                </a:tc>
                <a:tc>
                  <a:txBody>
                    <a:bodyPr/>
                    <a:lstStyle/>
                    <a:p>
                      <a:pPr algn="just" fontAlgn="t"/>
                      <a:r>
                        <a:rPr lang="en-US" b="0" i="0">
                          <a:solidFill>
                            <a:srgbClr val="000000"/>
                          </a:solidFill>
                          <a:latin typeface="verdana"/>
                        </a:rPr>
                        <a:t>Finally is used to place important code, it will be executed whether exception is handled or not.</a:t>
                      </a:r>
                    </a:p>
                  </a:txBody>
                  <a:tcPr marL="47625" marR="47625" marT="47625" marB="47625"/>
                </a:tc>
                <a:tc>
                  <a:txBody>
                    <a:bodyPr/>
                    <a:lstStyle/>
                    <a:p>
                      <a:pPr algn="just" fontAlgn="t"/>
                      <a:r>
                        <a:rPr lang="en-US" b="0" i="0">
                          <a:solidFill>
                            <a:srgbClr val="000000"/>
                          </a:solidFill>
                          <a:latin typeface="verdana"/>
                        </a:rPr>
                        <a:t>Finalize is used to perform clean up processing just before object is garbage collected.</a:t>
                      </a:r>
                    </a:p>
                  </a:txBody>
                  <a:tcPr marL="47625" marR="47625" marT="47625" marB="47625"/>
                </a:tc>
                <a:extLst>
                  <a:ext uri="{0D108BD9-81ED-4DB2-BD59-A6C34878D82A}">
                    <a16:rowId xmlns:a16="http://schemas.microsoft.com/office/drawing/2014/main" val="10001"/>
                  </a:ext>
                </a:extLst>
              </a:tr>
              <a:tr h="370840">
                <a:tc>
                  <a:txBody>
                    <a:bodyPr/>
                    <a:lstStyle/>
                    <a:p>
                      <a:pPr algn="just" fontAlgn="t"/>
                      <a:r>
                        <a:rPr lang="en-US" b="0" i="0">
                          <a:solidFill>
                            <a:srgbClr val="000000"/>
                          </a:solidFill>
                          <a:latin typeface="verdana"/>
                        </a:rPr>
                        <a:t>2)</a:t>
                      </a:r>
                    </a:p>
                  </a:txBody>
                  <a:tcPr marL="47625" marR="47625" marT="47625" marB="47625"/>
                </a:tc>
                <a:tc>
                  <a:txBody>
                    <a:bodyPr/>
                    <a:lstStyle/>
                    <a:p>
                      <a:pPr algn="just" fontAlgn="t"/>
                      <a:r>
                        <a:rPr lang="en-US" b="0" i="0">
                          <a:solidFill>
                            <a:srgbClr val="000000"/>
                          </a:solidFill>
                          <a:latin typeface="verdana"/>
                        </a:rPr>
                        <a:t>Final is a keyword.</a:t>
                      </a:r>
                    </a:p>
                  </a:txBody>
                  <a:tcPr marL="47625" marR="47625" marT="47625" marB="47625"/>
                </a:tc>
                <a:tc>
                  <a:txBody>
                    <a:bodyPr/>
                    <a:lstStyle/>
                    <a:p>
                      <a:pPr algn="just" fontAlgn="t"/>
                      <a:r>
                        <a:rPr lang="en-US" b="0" i="0">
                          <a:solidFill>
                            <a:srgbClr val="000000"/>
                          </a:solidFill>
                          <a:latin typeface="verdana"/>
                        </a:rPr>
                        <a:t>Finally is a block.</a:t>
                      </a:r>
                    </a:p>
                  </a:txBody>
                  <a:tcPr marL="47625" marR="47625" marT="47625" marB="47625"/>
                </a:tc>
                <a:tc>
                  <a:txBody>
                    <a:bodyPr/>
                    <a:lstStyle/>
                    <a:p>
                      <a:pPr algn="just" fontAlgn="t"/>
                      <a:r>
                        <a:rPr lang="en-US" b="0" i="0" dirty="0">
                          <a:solidFill>
                            <a:srgbClr val="000000"/>
                          </a:solidFill>
                          <a:latin typeface="verdana"/>
                        </a:rPr>
                        <a:t>Finalize is a method.</a:t>
                      </a:r>
                    </a:p>
                  </a:txBody>
                  <a:tcPr marL="47625" marR="47625" marT="47625" marB="47625"/>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 of Exception Handling</a:t>
            </a:r>
            <a:br>
              <a:rPr lang="en-US" dirty="0"/>
            </a:br>
            <a:endParaRPr lang="en-US" dirty="0"/>
          </a:p>
        </p:txBody>
      </p:sp>
      <p:sp>
        <p:nvSpPr>
          <p:cNvPr id="3" name="Content Placeholder 2"/>
          <p:cNvSpPr>
            <a:spLocks noGrp="1"/>
          </p:cNvSpPr>
          <p:nvPr>
            <p:ph sz="quarter" idx="1"/>
          </p:nvPr>
        </p:nvSpPr>
        <p:spPr>
          <a:xfrm>
            <a:off x="914400" y="1447800"/>
            <a:ext cx="7772400" cy="5410200"/>
          </a:xfrm>
        </p:spPr>
        <p:txBody>
          <a:bodyPr>
            <a:normAutofit fontScale="77500" lnSpcReduction="20000"/>
          </a:bodyPr>
          <a:lstStyle/>
          <a:p>
            <a:r>
              <a:rPr lang="en-US" dirty="0"/>
              <a:t>The core advantage of exception handling is </a:t>
            </a:r>
            <a:r>
              <a:rPr lang="en-US" b="1" dirty="0"/>
              <a:t>to maintain the normal flow of the application</a:t>
            </a:r>
            <a:r>
              <a:rPr lang="en-US" dirty="0"/>
              <a:t>. Exception normally disrupts the normal flow of the application that is why we use exception handling. Let's take a scenario:</a:t>
            </a:r>
          </a:p>
          <a:p>
            <a:pPr lvl="1"/>
            <a:r>
              <a:rPr lang="en-US" dirty="0"/>
              <a:t>statement 1;  </a:t>
            </a:r>
          </a:p>
          <a:p>
            <a:pPr lvl="1"/>
            <a:r>
              <a:rPr lang="en-US" dirty="0"/>
              <a:t>statement 2;  </a:t>
            </a:r>
          </a:p>
          <a:p>
            <a:pPr lvl="1"/>
            <a:r>
              <a:rPr lang="en-US" dirty="0"/>
              <a:t>statement 3;  </a:t>
            </a:r>
          </a:p>
          <a:p>
            <a:pPr lvl="1"/>
            <a:r>
              <a:rPr lang="en-US" dirty="0"/>
              <a:t>statement 4;  </a:t>
            </a:r>
          </a:p>
          <a:p>
            <a:pPr lvl="1"/>
            <a:r>
              <a:rPr lang="en-US" dirty="0"/>
              <a:t>statement 5;//exception occurs  </a:t>
            </a:r>
          </a:p>
          <a:p>
            <a:pPr lvl="1"/>
            <a:r>
              <a:rPr lang="en-US" dirty="0"/>
              <a:t>statement 6;  </a:t>
            </a:r>
          </a:p>
          <a:p>
            <a:pPr lvl="1"/>
            <a:r>
              <a:rPr lang="en-US" dirty="0"/>
              <a:t>statement 7;  </a:t>
            </a:r>
          </a:p>
          <a:p>
            <a:pPr lvl="1"/>
            <a:r>
              <a:rPr lang="en-US" dirty="0"/>
              <a:t>statement 8;  </a:t>
            </a:r>
          </a:p>
          <a:p>
            <a:pPr lvl="1"/>
            <a:r>
              <a:rPr lang="en-US" dirty="0"/>
              <a:t>statement 9;  </a:t>
            </a:r>
          </a:p>
          <a:p>
            <a:pPr lvl="1"/>
            <a:r>
              <a:rPr lang="en-US" dirty="0"/>
              <a:t>statement 10;  </a:t>
            </a:r>
          </a:p>
          <a:p>
            <a:r>
              <a:rPr lang="en-US" dirty="0"/>
              <a:t>Suppose there is 10 statements in your program and there occurs an exception at statement 5, rest of the code will not be executed i.e. statement 6 to 10 will not run. If we perform exception handling, rest of the statement will be executed. That is why we use exception handling in java.</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r>
              <a:rPr lang="en-US" dirty="0"/>
              <a:t>Java final example</a:t>
            </a:r>
          </a:p>
          <a:p>
            <a:pPr lvl="1"/>
            <a:r>
              <a:rPr lang="en-US" b="1" dirty="0"/>
              <a:t>class</a:t>
            </a:r>
            <a:r>
              <a:rPr lang="en-US" dirty="0"/>
              <a:t> </a:t>
            </a:r>
            <a:r>
              <a:rPr lang="en-US" dirty="0" err="1"/>
              <a:t>FinalExample</a:t>
            </a:r>
            <a:r>
              <a:rPr lang="en-US" dirty="0"/>
              <a:t>{  </a:t>
            </a:r>
          </a:p>
          <a:p>
            <a:pPr lvl="1"/>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b="1" dirty="0"/>
              <a:t>final</a:t>
            </a:r>
            <a:r>
              <a:rPr lang="en-US" dirty="0"/>
              <a:t> </a:t>
            </a:r>
            <a:r>
              <a:rPr lang="en-US" b="1" dirty="0" err="1"/>
              <a:t>int</a:t>
            </a:r>
            <a:r>
              <a:rPr lang="en-US" dirty="0"/>
              <a:t> x=100;  </a:t>
            </a:r>
          </a:p>
          <a:p>
            <a:pPr lvl="1"/>
            <a:r>
              <a:rPr lang="en-US" dirty="0"/>
              <a:t>x=200;//Compile Time Error  </a:t>
            </a:r>
          </a:p>
          <a:p>
            <a:pPr lvl="1"/>
            <a:r>
              <a:rPr lang="en-US" dirty="0"/>
              <a:t>}}  </a:t>
            </a:r>
          </a:p>
          <a:p>
            <a:r>
              <a:rPr lang="en-US" dirty="0"/>
              <a:t>Java finally example</a:t>
            </a:r>
          </a:p>
          <a:p>
            <a:pPr lvl="1"/>
            <a:r>
              <a:rPr lang="en-US" b="1" dirty="0"/>
              <a:t>class</a:t>
            </a:r>
            <a:r>
              <a:rPr lang="en-US" dirty="0"/>
              <a:t> </a:t>
            </a:r>
            <a:r>
              <a:rPr lang="en-US" dirty="0" err="1"/>
              <a:t>FinallyExample</a:t>
            </a:r>
            <a:r>
              <a:rPr lang="en-US" dirty="0"/>
              <a:t>{  </a:t>
            </a:r>
          </a:p>
          <a:p>
            <a:pPr lvl="1"/>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b="1" dirty="0"/>
              <a:t>try</a:t>
            </a:r>
            <a:r>
              <a:rPr lang="en-US" dirty="0"/>
              <a:t>{  </a:t>
            </a:r>
          </a:p>
          <a:p>
            <a:pPr lvl="1"/>
            <a:r>
              <a:rPr lang="en-US" b="1" dirty="0" err="1"/>
              <a:t>int</a:t>
            </a:r>
            <a:r>
              <a:rPr lang="en-US" dirty="0"/>
              <a:t> x=300;  </a:t>
            </a:r>
          </a:p>
          <a:p>
            <a:pPr lvl="1"/>
            <a:r>
              <a:rPr lang="en-US" dirty="0"/>
              <a:t>}</a:t>
            </a:r>
            <a:r>
              <a:rPr lang="en-US" b="1" dirty="0"/>
              <a:t>catch</a:t>
            </a:r>
            <a:r>
              <a:rPr lang="en-US" dirty="0"/>
              <a:t>(Exception e){</a:t>
            </a:r>
            <a:r>
              <a:rPr lang="en-US" dirty="0" err="1"/>
              <a:t>System.out.println</a:t>
            </a:r>
            <a:r>
              <a:rPr lang="en-US" dirty="0"/>
              <a:t>(e);}  </a:t>
            </a:r>
          </a:p>
          <a:p>
            <a:pPr lvl="1"/>
            <a:r>
              <a:rPr lang="en-US" b="1" dirty="0"/>
              <a:t>finally</a:t>
            </a:r>
            <a:r>
              <a:rPr lang="en-US" dirty="0"/>
              <a:t>{</a:t>
            </a:r>
            <a:r>
              <a:rPr lang="en-US" dirty="0" err="1"/>
              <a:t>System.out.println</a:t>
            </a:r>
            <a:r>
              <a:rPr lang="en-US" dirty="0"/>
              <a:t>("finally block is executed");}  </a:t>
            </a:r>
          </a:p>
          <a:p>
            <a:pPr lvl="1"/>
            <a:r>
              <a:rPr lang="en-US" dirty="0"/>
              <a:t>}}  </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a:t>Java finalize example</a:t>
            </a:r>
          </a:p>
          <a:p>
            <a:pPr lvl="1"/>
            <a:r>
              <a:rPr lang="en-US" b="1" dirty="0"/>
              <a:t>class</a:t>
            </a:r>
            <a:r>
              <a:rPr lang="en-US" dirty="0"/>
              <a:t> </a:t>
            </a:r>
            <a:r>
              <a:rPr lang="en-US" dirty="0" err="1"/>
              <a:t>FinalizeExample</a:t>
            </a:r>
            <a:r>
              <a:rPr lang="en-US" dirty="0"/>
              <a:t>{  </a:t>
            </a:r>
          </a:p>
          <a:p>
            <a:pPr lvl="1"/>
            <a:r>
              <a:rPr lang="en-US" b="1" dirty="0"/>
              <a:t>public</a:t>
            </a:r>
            <a:r>
              <a:rPr lang="en-US" dirty="0"/>
              <a:t> </a:t>
            </a:r>
            <a:r>
              <a:rPr lang="en-US" b="1" dirty="0"/>
              <a:t>void</a:t>
            </a:r>
            <a:r>
              <a:rPr lang="en-US" dirty="0"/>
              <a:t> finalize(){</a:t>
            </a:r>
            <a:r>
              <a:rPr lang="en-US" dirty="0" err="1"/>
              <a:t>System.out.println</a:t>
            </a:r>
            <a:r>
              <a:rPr lang="en-US" dirty="0"/>
              <a:t>("finalize called");}  </a:t>
            </a:r>
          </a:p>
          <a:p>
            <a:pPr lvl="1"/>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err="1"/>
              <a:t>FinalizeExample</a:t>
            </a:r>
            <a:r>
              <a:rPr lang="en-US" dirty="0"/>
              <a:t> f1=</a:t>
            </a:r>
            <a:r>
              <a:rPr lang="en-US" b="1" dirty="0"/>
              <a:t>new</a:t>
            </a:r>
            <a:r>
              <a:rPr lang="en-US" dirty="0"/>
              <a:t> </a:t>
            </a:r>
            <a:r>
              <a:rPr lang="en-US" dirty="0" err="1"/>
              <a:t>FinalizeExample</a:t>
            </a:r>
            <a:r>
              <a:rPr lang="en-US" dirty="0"/>
              <a:t>();  </a:t>
            </a:r>
          </a:p>
          <a:p>
            <a:pPr lvl="1"/>
            <a:r>
              <a:rPr lang="en-US" dirty="0" err="1"/>
              <a:t>FinalizeExample</a:t>
            </a:r>
            <a:r>
              <a:rPr lang="en-US" dirty="0"/>
              <a:t> f2=</a:t>
            </a:r>
            <a:r>
              <a:rPr lang="en-US" b="1" dirty="0"/>
              <a:t>new</a:t>
            </a:r>
            <a:r>
              <a:rPr lang="en-US" dirty="0"/>
              <a:t> </a:t>
            </a:r>
            <a:r>
              <a:rPr lang="en-US" dirty="0" err="1"/>
              <a:t>FinalizeExample</a:t>
            </a:r>
            <a:r>
              <a:rPr lang="en-US" dirty="0"/>
              <a:t>();  </a:t>
            </a:r>
          </a:p>
          <a:p>
            <a:pPr lvl="1"/>
            <a:r>
              <a:rPr lang="en-US" dirty="0"/>
              <a:t>f1=</a:t>
            </a:r>
            <a:r>
              <a:rPr lang="en-US" b="1" dirty="0"/>
              <a:t>null</a:t>
            </a:r>
            <a:r>
              <a:rPr lang="en-US" dirty="0"/>
              <a:t>;  </a:t>
            </a:r>
          </a:p>
          <a:p>
            <a:pPr lvl="1"/>
            <a:r>
              <a:rPr lang="en-US" dirty="0"/>
              <a:t>f2=</a:t>
            </a:r>
            <a:r>
              <a:rPr lang="en-US" b="1" dirty="0"/>
              <a:t>null</a:t>
            </a:r>
            <a:r>
              <a:rPr lang="en-US" dirty="0"/>
              <a:t>;  </a:t>
            </a:r>
          </a:p>
          <a:p>
            <a:pPr lvl="1"/>
            <a:r>
              <a:rPr lang="en-US" dirty="0" err="1"/>
              <a:t>System.gc</a:t>
            </a:r>
            <a:r>
              <a:rPr lang="en-US" dirty="0"/>
              <a:t>();  </a:t>
            </a:r>
          </a:p>
          <a:p>
            <a:pPr lvl="1"/>
            <a:r>
              <a:rPr lang="en-US" dirty="0"/>
              <a:t>}}  </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Autoclose</a:t>
            </a:r>
            <a:r>
              <a:rPr lang="en-US" dirty="0"/>
              <a:t> resources with a try-with resources statement</a:t>
            </a:r>
          </a:p>
        </p:txBody>
      </p:sp>
      <p:sp>
        <p:nvSpPr>
          <p:cNvPr id="3" name="Content Placeholder 2"/>
          <p:cNvSpPr>
            <a:spLocks noGrp="1"/>
          </p:cNvSpPr>
          <p:nvPr>
            <p:ph sz="quarter" idx="1"/>
          </p:nvPr>
        </p:nvSpPr>
        <p:spPr>
          <a:xfrm>
            <a:off x="914400" y="1447800"/>
            <a:ext cx="7772400" cy="5257800"/>
          </a:xfrm>
        </p:spPr>
        <p:txBody>
          <a:bodyPr>
            <a:normAutofit fontScale="92500" lnSpcReduction="20000"/>
          </a:bodyPr>
          <a:lstStyle/>
          <a:p>
            <a:pPr algn="just"/>
            <a:r>
              <a:rPr lang="en-US" b="1" dirty="0"/>
              <a:t>Try with Resource Statement</a:t>
            </a:r>
          </a:p>
          <a:p>
            <a:pPr algn="just"/>
            <a:r>
              <a:rPr lang="en-US" dirty="0"/>
              <a:t>JDK 7 introduces a new version of try statement known as </a:t>
            </a:r>
            <a:r>
              <a:rPr lang="en-US" b="1" dirty="0"/>
              <a:t>try-with-resources statement</a:t>
            </a:r>
            <a:r>
              <a:rPr lang="en-US" dirty="0"/>
              <a:t>. This feature add another way to exception handling with resources management, it is also referred to as </a:t>
            </a:r>
            <a:r>
              <a:rPr lang="en-US" b="1" dirty="0"/>
              <a:t>automatic resource management</a:t>
            </a:r>
            <a:r>
              <a:rPr lang="en-US" dirty="0"/>
              <a:t>.</a:t>
            </a:r>
          </a:p>
          <a:p>
            <a:pPr algn="just"/>
            <a:r>
              <a:rPr lang="en-US" b="1" dirty="0"/>
              <a:t>Syntax</a:t>
            </a:r>
            <a:endParaRPr lang="en-US" dirty="0"/>
          </a:p>
          <a:p>
            <a:pPr lvl="1" algn="just"/>
            <a:r>
              <a:rPr lang="en-US" dirty="0"/>
              <a:t>try(resource-specification) { //use the resource }catch() {...} </a:t>
            </a:r>
          </a:p>
          <a:p>
            <a:pPr algn="just"/>
            <a:r>
              <a:rPr lang="en-US" dirty="0"/>
              <a:t>This </a:t>
            </a:r>
            <a:r>
              <a:rPr lang="en-US" b="1" dirty="0"/>
              <a:t>try statement</a:t>
            </a:r>
            <a:r>
              <a:rPr lang="en-US" dirty="0"/>
              <a:t> contains a </a:t>
            </a:r>
            <a:r>
              <a:rPr lang="en-US" dirty="0" err="1"/>
              <a:t>paranthesis</a:t>
            </a:r>
            <a:r>
              <a:rPr lang="en-US" dirty="0"/>
              <a:t> in which one or more resources is declare. Any object that implements </a:t>
            </a:r>
            <a:r>
              <a:rPr lang="en-US" dirty="0" err="1"/>
              <a:t>java.lang.AutoCloseable</a:t>
            </a:r>
            <a:r>
              <a:rPr lang="en-US" dirty="0"/>
              <a:t> or </a:t>
            </a:r>
            <a:r>
              <a:rPr lang="en-US" dirty="0" err="1"/>
              <a:t>java.io.Closeable</a:t>
            </a:r>
            <a:r>
              <a:rPr lang="en-US" dirty="0"/>
              <a:t>, can be passed as a parameter to </a:t>
            </a:r>
            <a:r>
              <a:rPr lang="en-US" b="1" dirty="0"/>
              <a:t>try statement</a:t>
            </a:r>
            <a:r>
              <a:rPr lang="en-US" dirty="0"/>
              <a:t>. A resource is an object that is used in program and must be closed after the program is finished. The </a:t>
            </a:r>
            <a:r>
              <a:rPr lang="en-US" b="1" dirty="0"/>
              <a:t>try-with-resources statement</a:t>
            </a:r>
            <a:r>
              <a:rPr lang="en-US" dirty="0"/>
              <a:t> ensures that each resource is closed at the end of the statement, you do not have to explicitly close the resources.</a:t>
            </a:r>
          </a:p>
          <a:p>
            <a:pPr algn="just"/>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257800"/>
          </a:xfrm>
        </p:spPr>
        <p:txBody>
          <a:bodyPr>
            <a:normAutofit lnSpcReduction="10000"/>
          </a:bodyPr>
          <a:lstStyle/>
          <a:p>
            <a:r>
              <a:rPr lang="en-US" b="1" dirty="0"/>
              <a:t>Example without using </a:t>
            </a:r>
            <a:r>
              <a:rPr lang="en-US" b="1" i="1" dirty="0"/>
              <a:t>try</a:t>
            </a:r>
            <a:r>
              <a:rPr lang="en-US" b="1" dirty="0"/>
              <a:t> with Resource Statement</a:t>
            </a:r>
          </a:p>
          <a:p>
            <a:pPr lvl="1"/>
            <a:r>
              <a:rPr lang="en-US" dirty="0"/>
              <a:t>import java.io.*;  </a:t>
            </a:r>
          </a:p>
          <a:p>
            <a:pPr lvl="1"/>
            <a:r>
              <a:rPr lang="en-US" dirty="0"/>
              <a:t>class Test {</a:t>
            </a:r>
          </a:p>
          <a:p>
            <a:pPr lvl="1"/>
            <a:r>
              <a:rPr lang="en-US" dirty="0"/>
              <a:t> public static void main(String[] </a:t>
            </a:r>
            <a:r>
              <a:rPr lang="en-US" dirty="0" err="1"/>
              <a:t>args</a:t>
            </a:r>
            <a:r>
              <a:rPr lang="en-US" dirty="0"/>
              <a:t>) {</a:t>
            </a:r>
          </a:p>
          <a:p>
            <a:pPr lvl="1"/>
            <a:r>
              <a:rPr lang="en-US" dirty="0"/>
              <a:t> try{ String </a:t>
            </a:r>
            <a:r>
              <a:rPr lang="en-US" dirty="0" err="1"/>
              <a:t>str</a:t>
            </a:r>
            <a:r>
              <a:rPr lang="en-US" dirty="0"/>
              <a:t>; </a:t>
            </a:r>
          </a:p>
          <a:p>
            <a:pPr lvl="1"/>
            <a:r>
              <a:rPr lang="en-US" dirty="0" err="1"/>
              <a:t>BufferedReader</a:t>
            </a:r>
            <a:r>
              <a:rPr lang="en-US" dirty="0"/>
              <a:t> </a:t>
            </a:r>
            <a:r>
              <a:rPr lang="en-US" dirty="0" err="1"/>
              <a:t>br</a:t>
            </a:r>
            <a:r>
              <a:rPr lang="en-US" dirty="0"/>
              <a:t>=new </a:t>
            </a:r>
            <a:r>
              <a:rPr lang="en-US" dirty="0" err="1"/>
              <a:t>BufferedReader</a:t>
            </a:r>
            <a:r>
              <a:rPr lang="en-US" dirty="0"/>
              <a:t>(new </a:t>
            </a:r>
            <a:r>
              <a:rPr lang="en-US" dirty="0" err="1"/>
              <a:t>FileReader</a:t>
            </a:r>
            <a:r>
              <a:rPr lang="en-US" dirty="0"/>
              <a:t>("d:\\myfile.txt")); </a:t>
            </a:r>
          </a:p>
          <a:p>
            <a:pPr lvl="1"/>
            <a:r>
              <a:rPr lang="en-US" dirty="0"/>
              <a:t>while((</a:t>
            </a:r>
            <a:r>
              <a:rPr lang="en-US" dirty="0" err="1"/>
              <a:t>str</a:t>
            </a:r>
            <a:r>
              <a:rPr lang="en-US" dirty="0"/>
              <a:t>=</a:t>
            </a:r>
            <a:r>
              <a:rPr lang="en-US" dirty="0" err="1"/>
              <a:t>br.readLine</a:t>
            </a:r>
            <a:r>
              <a:rPr lang="en-US" dirty="0"/>
              <a:t>())!=null) { </a:t>
            </a:r>
          </a:p>
          <a:p>
            <a:pPr lvl="1"/>
            <a:r>
              <a:rPr lang="en-US" dirty="0" err="1"/>
              <a:t>System.out.println</a:t>
            </a:r>
            <a:r>
              <a:rPr lang="en-US" dirty="0"/>
              <a:t>(</a:t>
            </a:r>
            <a:r>
              <a:rPr lang="en-US" dirty="0" err="1"/>
              <a:t>str</a:t>
            </a:r>
            <a:r>
              <a:rPr lang="en-US" dirty="0"/>
              <a:t>); } </a:t>
            </a:r>
          </a:p>
          <a:p>
            <a:pPr lvl="1"/>
            <a:r>
              <a:rPr lang="en-US" dirty="0" err="1"/>
              <a:t>br.close</a:t>
            </a:r>
            <a:r>
              <a:rPr lang="en-US" dirty="0"/>
              <a:t>(); </a:t>
            </a:r>
            <a:r>
              <a:rPr lang="en-US" b="1" dirty="0"/>
              <a:t>//closing </a:t>
            </a:r>
            <a:r>
              <a:rPr lang="en-US" b="1" dirty="0" err="1"/>
              <a:t>BufferedReader</a:t>
            </a:r>
            <a:r>
              <a:rPr lang="en-US" b="1" dirty="0"/>
              <a:t> stream</a:t>
            </a:r>
            <a:r>
              <a:rPr lang="en-US" dirty="0"/>
              <a:t> }catch(</a:t>
            </a:r>
            <a:r>
              <a:rPr lang="en-US" dirty="0" err="1"/>
              <a:t>IOException</a:t>
            </a:r>
            <a:r>
              <a:rPr lang="en-US" dirty="0"/>
              <a:t> </a:t>
            </a:r>
            <a:r>
              <a:rPr lang="en-US" dirty="0" err="1"/>
              <a:t>ie</a:t>
            </a:r>
            <a:r>
              <a:rPr lang="en-US" dirty="0"/>
              <a:t>)</a:t>
            </a:r>
          </a:p>
          <a:p>
            <a:pPr lvl="1"/>
            <a:r>
              <a:rPr lang="en-US" dirty="0"/>
              <a:t> { </a:t>
            </a:r>
            <a:r>
              <a:rPr lang="en-US" dirty="0" err="1"/>
              <a:t>System.out.println</a:t>
            </a:r>
            <a:r>
              <a:rPr lang="en-US" dirty="0"/>
              <a:t>("exception"); </a:t>
            </a:r>
          </a:p>
          <a:p>
            <a:pPr lvl="1"/>
            <a:r>
              <a:rPr lang="en-US" dirty="0"/>
              <a:t>} }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a:bodyPr>
          <a:lstStyle/>
          <a:p>
            <a:r>
              <a:rPr lang="en-US" b="1" dirty="0"/>
              <a:t>Example using </a:t>
            </a:r>
            <a:r>
              <a:rPr lang="en-US" b="1" i="1" dirty="0"/>
              <a:t>try</a:t>
            </a:r>
            <a:r>
              <a:rPr lang="en-US" b="1" dirty="0"/>
              <a:t> with Resource Statement</a:t>
            </a:r>
          </a:p>
          <a:p>
            <a:r>
              <a:rPr lang="en-US" dirty="0"/>
              <a:t>import java.io.*;  </a:t>
            </a:r>
          </a:p>
          <a:p>
            <a:r>
              <a:rPr lang="en-US" dirty="0"/>
              <a:t>class Test { public static void main(String[] </a:t>
            </a:r>
            <a:r>
              <a:rPr lang="en-US" dirty="0" err="1"/>
              <a:t>args</a:t>
            </a:r>
            <a:r>
              <a:rPr lang="en-US" dirty="0"/>
              <a:t>) </a:t>
            </a:r>
          </a:p>
          <a:p>
            <a:r>
              <a:rPr lang="en-US" dirty="0"/>
              <a:t>{ </a:t>
            </a:r>
            <a:r>
              <a:rPr lang="en-US" b="1" dirty="0"/>
              <a:t>try(</a:t>
            </a:r>
            <a:r>
              <a:rPr lang="en-US" b="1" dirty="0" err="1"/>
              <a:t>BufferedReader</a:t>
            </a:r>
            <a:r>
              <a:rPr lang="en-US" b="1" dirty="0"/>
              <a:t> </a:t>
            </a:r>
            <a:r>
              <a:rPr lang="en-US" b="1" dirty="0" err="1"/>
              <a:t>br</a:t>
            </a:r>
            <a:r>
              <a:rPr lang="en-US" b="1" dirty="0"/>
              <a:t>=new </a:t>
            </a:r>
            <a:r>
              <a:rPr lang="en-US" b="1" dirty="0" err="1"/>
              <a:t>BufferedReader</a:t>
            </a:r>
            <a:r>
              <a:rPr lang="en-US" b="1" dirty="0"/>
              <a:t>(new </a:t>
            </a:r>
            <a:r>
              <a:rPr lang="en-US" b="1" dirty="0" err="1"/>
              <a:t>FileReader</a:t>
            </a:r>
            <a:r>
              <a:rPr lang="en-US" b="1" dirty="0"/>
              <a:t>("d:\\myfile.txt")))</a:t>
            </a:r>
            <a:r>
              <a:rPr lang="en-US" dirty="0"/>
              <a:t> </a:t>
            </a:r>
          </a:p>
          <a:p>
            <a:r>
              <a:rPr lang="en-US" dirty="0"/>
              <a:t>{ String </a:t>
            </a:r>
            <a:r>
              <a:rPr lang="en-US" dirty="0" err="1"/>
              <a:t>str</a:t>
            </a:r>
            <a:r>
              <a:rPr lang="en-US" dirty="0"/>
              <a:t>; while((</a:t>
            </a:r>
            <a:r>
              <a:rPr lang="en-US" dirty="0" err="1"/>
              <a:t>str</a:t>
            </a:r>
            <a:r>
              <a:rPr lang="en-US" dirty="0"/>
              <a:t>=</a:t>
            </a:r>
            <a:r>
              <a:rPr lang="en-US" dirty="0" err="1"/>
              <a:t>br.readLine</a:t>
            </a:r>
            <a:r>
              <a:rPr lang="en-US" dirty="0"/>
              <a:t>())!=null) { </a:t>
            </a:r>
            <a:r>
              <a:rPr lang="en-US" dirty="0" err="1"/>
              <a:t>System.out.println</a:t>
            </a:r>
            <a:r>
              <a:rPr lang="en-US" dirty="0"/>
              <a:t>(</a:t>
            </a:r>
            <a:r>
              <a:rPr lang="en-US" dirty="0" err="1"/>
              <a:t>str</a:t>
            </a:r>
            <a:r>
              <a:rPr lang="en-US" dirty="0"/>
              <a:t>); </a:t>
            </a:r>
          </a:p>
          <a:p>
            <a:r>
              <a:rPr lang="en-US" dirty="0"/>
              <a:t>} }catch(</a:t>
            </a:r>
            <a:r>
              <a:rPr lang="en-US" dirty="0" err="1"/>
              <a:t>IOException</a:t>
            </a:r>
            <a:r>
              <a:rPr lang="en-US" dirty="0"/>
              <a:t> </a:t>
            </a:r>
            <a:r>
              <a:rPr lang="en-US" dirty="0" err="1"/>
              <a:t>ie</a:t>
            </a:r>
            <a:r>
              <a:rPr lang="en-US" dirty="0"/>
              <a:t>) </a:t>
            </a:r>
          </a:p>
          <a:p>
            <a:r>
              <a:rPr lang="en-US" dirty="0"/>
              <a:t>{ </a:t>
            </a:r>
            <a:r>
              <a:rPr lang="en-US" dirty="0" err="1"/>
              <a:t>System.out.println</a:t>
            </a:r>
            <a:r>
              <a:rPr lang="en-US" dirty="0"/>
              <a:t>("exception"); </a:t>
            </a:r>
          </a:p>
          <a:p>
            <a:r>
              <a:rPr lang="en-US" dirty="0"/>
              <a:t>} }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a:bodyPr>
          <a:lstStyle/>
          <a:p>
            <a:r>
              <a:rPr lang="en-US" b="1" dirty="0"/>
              <a:t>Custom </a:t>
            </a:r>
            <a:r>
              <a:rPr lang="en-US" b="1" dirty="0" err="1"/>
              <a:t>AutoClosable</a:t>
            </a:r>
            <a:r>
              <a:rPr lang="en-US" b="1" dirty="0"/>
              <a:t> Implementations</a:t>
            </a:r>
          </a:p>
          <a:p>
            <a:r>
              <a:rPr lang="en-US" dirty="0"/>
              <a:t>The try-with-resources construct does not just work with Java's built-in classes. You can also implement the </a:t>
            </a:r>
            <a:r>
              <a:rPr lang="en-US" dirty="0" err="1"/>
              <a:t>java.lang.AutoCloseable</a:t>
            </a:r>
            <a:r>
              <a:rPr lang="en-US" dirty="0"/>
              <a:t> interface in your own classes, and use them with the try-with-resources construct.</a:t>
            </a:r>
          </a:p>
          <a:p>
            <a:r>
              <a:rPr lang="en-US" dirty="0"/>
              <a:t>The </a:t>
            </a:r>
            <a:r>
              <a:rPr lang="en-US" dirty="0" err="1"/>
              <a:t>AutoClosable</a:t>
            </a:r>
            <a:r>
              <a:rPr lang="en-US" dirty="0"/>
              <a:t> interface only has a single method called close(). Here is how the interface looks:</a:t>
            </a:r>
          </a:p>
          <a:p>
            <a:pPr lvl="1"/>
            <a:r>
              <a:rPr lang="en-US" dirty="0"/>
              <a:t>public interface </a:t>
            </a:r>
            <a:r>
              <a:rPr lang="en-US" dirty="0" err="1"/>
              <a:t>AutoClosable</a:t>
            </a:r>
            <a:r>
              <a:rPr lang="en-US" dirty="0"/>
              <a:t> { </a:t>
            </a:r>
          </a:p>
          <a:p>
            <a:pPr lvl="1"/>
            <a:r>
              <a:rPr lang="en-US" dirty="0"/>
              <a:t> public void close() throws Exception; </a:t>
            </a:r>
          </a:p>
          <a:p>
            <a:pPr lvl="1"/>
            <a:r>
              <a:rPr lang="en-US" dirty="0"/>
              <a:t>} .</a:t>
            </a:r>
          </a:p>
          <a:p>
            <a:pPr>
              <a:buNone/>
            </a:pPr>
            <a:br>
              <a:rPr lang="en-US" dirty="0"/>
            </a:b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Recognizing common exception classes and categories</a:t>
            </a:r>
          </a:p>
        </p:txBody>
      </p:sp>
      <p:sp>
        <p:nvSpPr>
          <p:cNvPr id="3" name="Content Placeholder 2"/>
          <p:cNvSpPr>
            <a:spLocks noGrp="1"/>
          </p:cNvSpPr>
          <p:nvPr>
            <p:ph sz="quarter" idx="1"/>
          </p:nvPr>
        </p:nvSpPr>
        <p:spPr/>
        <p:txBody>
          <a:bodyPr/>
          <a:lstStyle/>
          <a:p>
            <a:r>
              <a:rPr lang="en-US" dirty="0"/>
              <a:t>http://rymden.nu/exceptions.html</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Custom Exception</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a:bodyPr>
          <a:lstStyle/>
          <a:p>
            <a:r>
              <a:rPr lang="en-US" dirty="0"/>
              <a:t>If you are creating your own Exception that is known as custom exception or user-defined exception. Java custom exceptions are used to customize the exception according to user need.</a:t>
            </a:r>
          </a:p>
          <a:p>
            <a:r>
              <a:rPr lang="en-US" dirty="0"/>
              <a:t>By the help of custom exception, you can have your own exception and message.</a:t>
            </a:r>
          </a:p>
          <a:p>
            <a:r>
              <a:rPr lang="en-US" dirty="0"/>
              <a:t>Let's see a simple example of java custom exception.</a:t>
            </a:r>
          </a:p>
          <a:p>
            <a:pPr lvl="1"/>
            <a:r>
              <a:rPr lang="en-US" b="1" dirty="0"/>
              <a:t>class</a:t>
            </a:r>
            <a:r>
              <a:rPr lang="en-US" dirty="0"/>
              <a:t> </a:t>
            </a:r>
            <a:r>
              <a:rPr lang="en-US" dirty="0" err="1"/>
              <a:t>InvalidAgeException</a:t>
            </a:r>
            <a:r>
              <a:rPr lang="en-US" dirty="0"/>
              <a:t> </a:t>
            </a:r>
            <a:r>
              <a:rPr lang="en-US" b="1" dirty="0"/>
              <a:t>extends</a:t>
            </a:r>
            <a:r>
              <a:rPr lang="en-US" dirty="0"/>
              <a:t> Exception{  </a:t>
            </a:r>
          </a:p>
          <a:p>
            <a:pPr lvl="1"/>
            <a:r>
              <a:rPr lang="en-US" dirty="0"/>
              <a:t> </a:t>
            </a:r>
            <a:r>
              <a:rPr lang="en-US" dirty="0" err="1"/>
              <a:t>InvalidAgeException</a:t>
            </a:r>
            <a:r>
              <a:rPr lang="en-US" dirty="0"/>
              <a:t>(String s){  </a:t>
            </a:r>
          </a:p>
          <a:p>
            <a:pPr lvl="1"/>
            <a:r>
              <a:rPr lang="en-US" dirty="0"/>
              <a:t>  </a:t>
            </a:r>
            <a:r>
              <a:rPr lang="en-US" b="1" dirty="0"/>
              <a:t>super</a:t>
            </a:r>
            <a:r>
              <a:rPr lang="en-US" dirty="0"/>
              <a:t>(s);  </a:t>
            </a:r>
          </a:p>
          <a:p>
            <a:pPr lvl="1"/>
            <a:r>
              <a:rPr lang="en-US" dirty="0"/>
              <a:t> }  </a:t>
            </a:r>
          </a:p>
          <a:p>
            <a:pPr lvl="1"/>
            <a:r>
              <a:rPr lang="en-US" dirty="0"/>
              <a:t>}  </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fontScale="70000" lnSpcReduction="20000"/>
          </a:bodyPr>
          <a:lstStyle/>
          <a:p>
            <a:r>
              <a:rPr lang="en-US" b="1" dirty="0"/>
              <a:t>class</a:t>
            </a:r>
            <a:r>
              <a:rPr lang="en-US" dirty="0"/>
              <a:t> TestCustomException1{  </a:t>
            </a:r>
          </a:p>
          <a:p>
            <a:r>
              <a:rPr lang="en-US" dirty="0"/>
              <a:t>  </a:t>
            </a:r>
          </a:p>
          <a:p>
            <a:r>
              <a:rPr lang="en-US" dirty="0"/>
              <a:t>   </a:t>
            </a:r>
            <a:r>
              <a:rPr lang="en-US" b="1" dirty="0"/>
              <a:t>static</a:t>
            </a:r>
            <a:r>
              <a:rPr lang="en-US" dirty="0"/>
              <a:t> </a:t>
            </a:r>
            <a:r>
              <a:rPr lang="en-US" b="1" dirty="0"/>
              <a:t>void</a:t>
            </a:r>
            <a:r>
              <a:rPr lang="en-US" dirty="0"/>
              <a:t> validate(</a:t>
            </a:r>
            <a:r>
              <a:rPr lang="en-US" b="1" dirty="0" err="1"/>
              <a:t>int</a:t>
            </a:r>
            <a:r>
              <a:rPr lang="en-US" dirty="0"/>
              <a:t> age)</a:t>
            </a:r>
            <a:r>
              <a:rPr lang="en-US" b="1" dirty="0"/>
              <a:t>throws</a:t>
            </a:r>
            <a:r>
              <a:rPr lang="en-US" dirty="0"/>
              <a:t> </a:t>
            </a:r>
            <a:r>
              <a:rPr lang="en-US" dirty="0" err="1"/>
              <a:t>InvalidAgeException</a:t>
            </a:r>
            <a:r>
              <a:rPr lang="en-US" dirty="0"/>
              <a:t>{  </a:t>
            </a:r>
          </a:p>
          <a:p>
            <a:r>
              <a:rPr lang="en-US" dirty="0"/>
              <a:t>     </a:t>
            </a:r>
            <a:r>
              <a:rPr lang="en-US" b="1" dirty="0"/>
              <a:t>if</a:t>
            </a:r>
            <a:r>
              <a:rPr lang="en-US" dirty="0"/>
              <a:t>(age&lt;18)  </a:t>
            </a:r>
          </a:p>
          <a:p>
            <a:r>
              <a:rPr lang="en-US" dirty="0"/>
              <a:t>      </a:t>
            </a:r>
            <a:r>
              <a:rPr lang="en-US" b="1" dirty="0"/>
              <a:t>throw</a:t>
            </a:r>
            <a:r>
              <a:rPr lang="en-US" dirty="0"/>
              <a:t> </a:t>
            </a:r>
            <a:r>
              <a:rPr lang="en-US" b="1" dirty="0"/>
              <a:t>new</a:t>
            </a:r>
            <a:r>
              <a:rPr lang="en-US" dirty="0"/>
              <a:t> </a:t>
            </a:r>
            <a:r>
              <a:rPr lang="en-US" dirty="0" err="1"/>
              <a:t>InvalidAgeException</a:t>
            </a:r>
            <a:r>
              <a:rPr lang="en-US" dirty="0"/>
              <a:t>("not valid");  </a:t>
            </a:r>
          </a:p>
          <a:p>
            <a:r>
              <a:rPr lang="en-US" dirty="0"/>
              <a:t>     </a:t>
            </a:r>
            <a:r>
              <a:rPr lang="en-US" b="1" dirty="0"/>
              <a:t>else</a:t>
            </a:r>
            <a:r>
              <a:rPr lang="en-US" dirty="0"/>
              <a:t>  </a:t>
            </a:r>
          </a:p>
          <a:p>
            <a:r>
              <a:rPr lang="en-US" dirty="0"/>
              <a:t>      </a:t>
            </a:r>
            <a:r>
              <a:rPr lang="en-US" dirty="0" err="1"/>
              <a:t>System.out.println</a:t>
            </a:r>
            <a:r>
              <a:rPr lang="en-US" dirty="0"/>
              <a:t>("welcome to vote");  </a:t>
            </a:r>
          </a:p>
          <a:p>
            <a:r>
              <a:rPr lang="en-US" dirty="0"/>
              <a:t>   }  </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a:t>try</a:t>
            </a:r>
            <a:r>
              <a:rPr lang="en-US" dirty="0"/>
              <a:t>{  </a:t>
            </a:r>
          </a:p>
          <a:p>
            <a:r>
              <a:rPr lang="en-US" dirty="0"/>
              <a:t>      validate(13);  </a:t>
            </a:r>
          </a:p>
          <a:p>
            <a:r>
              <a:rPr lang="en-US" dirty="0"/>
              <a:t>      }</a:t>
            </a:r>
            <a:r>
              <a:rPr lang="en-US" b="1" dirty="0"/>
              <a:t>catch</a:t>
            </a:r>
            <a:r>
              <a:rPr lang="en-US" dirty="0"/>
              <a:t>(Exception m){</a:t>
            </a:r>
            <a:r>
              <a:rPr lang="en-US" dirty="0" err="1"/>
              <a:t>System.out.println</a:t>
            </a:r>
            <a:r>
              <a:rPr lang="en-US" dirty="0"/>
              <a:t>("Exception </a:t>
            </a:r>
            <a:r>
              <a:rPr lang="en-US" dirty="0" err="1"/>
              <a:t>occured</a:t>
            </a:r>
            <a:r>
              <a:rPr lang="en-US" dirty="0"/>
              <a:t>: "+m);}  </a:t>
            </a:r>
          </a:p>
          <a:p>
            <a:r>
              <a:rPr lang="en-US" dirty="0"/>
              <a:t>  </a:t>
            </a:r>
          </a:p>
          <a:p>
            <a:r>
              <a:rPr lang="en-US" dirty="0"/>
              <a:t>      </a:t>
            </a:r>
            <a:r>
              <a:rPr lang="en-US" dirty="0" err="1"/>
              <a:t>System.out.println</a:t>
            </a:r>
            <a:r>
              <a:rPr lang="en-US" dirty="0"/>
              <a:t>("rest of the code...");  </a:t>
            </a:r>
          </a:p>
          <a:p>
            <a:r>
              <a:rPr lang="en-US" dirty="0"/>
              <a:t>  }  </a:t>
            </a:r>
          </a:p>
          <a:p>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Exception</a:t>
            </a:r>
            <a:br>
              <a:rPr lang="en-US" dirty="0"/>
            </a:br>
            <a:endParaRPr lang="en-US" dirty="0"/>
          </a:p>
        </p:txBody>
      </p:sp>
      <p:sp>
        <p:nvSpPr>
          <p:cNvPr id="3" name="Content Placeholder 2"/>
          <p:cNvSpPr>
            <a:spLocks noGrp="1"/>
          </p:cNvSpPr>
          <p:nvPr>
            <p:ph sz="quarter" idx="1"/>
          </p:nvPr>
        </p:nvSpPr>
        <p:spPr/>
        <p:txBody>
          <a:bodyPr/>
          <a:lstStyle/>
          <a:p>
            <a:r>
              <a:rPr lang="en-US" dirty="0"/>
              <a:t>There are mainly two types of exceptions: checked and unchecked where error is considered as unchecked exception. </a:t>
            </a:r>
          </a:p>
          <a:p>
            <a:r>
              <a:rPr lang="en-US" dirty="0"/>
              <a:t>Checked Exception</a:t>
            </a:r>
          </a:p>
          <a:p>
            <a:r>
              <a:rPr lang="en-US" dirty="0"/>
              <a:t>Unchecked Exception</a:t>
            </a:r>
          </a:p>
          <a:p>
            <a:r>
              <a:rPr lang="en-US" dirty="0"/>
              <a:t>Error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r>
              <a:rPr lang="en-US" dirty="0"/>
              <a:t>Checked Exception</a:t>
            </a:r>
          </a:p>
          <a:p>
            <a:pPr lvl="1"/>
            <a:r>
              <a:rPr lang="en-US" dirty="0"/>
              <a:t>The classes that extend </a:t>
            </a:r>
            <a:r>
              <a:rPr lang="en-US" dirty="0" err="1"/>
              <a:t>Throwable</a:t>
            </a:r>
            <a:r>
              <a:rPr lang="en-US" dirty="0"/>
              <a:t> class except </a:t>
            </a:r>
            <a:r>
              <a:rPr lang="en-US" dirty="0" err="1"/>
              <a:t>RuntimeException</a:t>
            </a:r>
            <a:r>
              <a:rPr lang="en-US" dirty="0"/>
              <a:t> and Error are known as checked exceptions </a:t>
            </a:r>
            <a:r>
              <a:rPr lang="en-US" dirty="0" err="1"/>
              <a:t>e.g.IOException</a:t>
            </a:r>
            <a:r>
              <a:rPr lang="en-US" dirty="0"/>
              <a:t>, </a:t>
            </a:r>
            <a:r>
              <a:rPr lang="en-US" dirty="0" err="1"/>
              <a:t>SQLException</a:t>
            </a:r>
            <a:r>
              <a:rPr lang="en-US" dirty="0"/>
              <a:t> etc. Checked exceptions are checked at compile-time.</a:t>
            </a:r>
          </a:p>
          <a:p>
            <a:r>
              <a:rPr lang="en-US" dirty="0"/>
              <a:t>Unchecked Exception</a:t>
            </a:r>
          </a:p>
          <a:p>
            <a:pPr lvl="1"/>
            <a:r>
              <a:rPr lang="en-US" dirty="0"/>
              <a:t>The classes that extend </a:t>
            </a:r>
            <a:r>
              <a:rPr lang="en-US" dirty="0" err="1"/>
              <a:t>RuntimeException</a:t>
            </a:r>
            <a:r>
              <a:rPr lang="en-US" dirty="0"/>
              <a:t> are known as unchecked exceptions e.g. </a:t>
            </a:r>
            <a:r>
              <a:rPr lang="en-US" dirty="0" err="1"/>
              <a:t>ArithmeticException</a:t>
            </a:r>
            <a:r>
              <a:rPr lang="en-US" dirty="0"/>
              <a:t>, </a:t>
            </a:r>
            <a:r>
              <a:rPr lang="en-US" dirty="0" err="1"/>
              <a:t>NullPointerException</a:t>
            </a:r>
            <a:r>
              <a:rPr lang="en-US" dirty="0"/>
              <a:t>, </a:t>
            </a:r>
            <a:r>
              <a:rPr lang="en-US" dirty="0" err="1"/>
              <a:t>ArrayIndexOutOfBoundsException</a:t>
            </a:r>
            <a:r>
              <a:rPr lang="en-US" dirty="0"/>
              <a:t> etc. Unchecked exceptions are not checked at compile-time rather they are checked at runtime.</a:t>
            </a:r>
          </a:p>
          <a:p>
            <a:r>
              <a:rPr lang="en-US" dirty="0"/>
              <a:t>Error</a:t>
            </a:r>
          </a:p>
          <a:p>
            <a:pPr lvl="1"/>
            <a:r>
              <a:rPr lang="en-US" dirty="0"/>
              <a:t>Error is irrecoverable e.g. </a:t>
            </a:r>
            <a:r>
              <a:rPr lang="en-US" dirty="0" err="1"/>
              <a:t>OutOfMemoryError</a:t>
            </a:r>
            <a:r>
              <a:rPr lang="en-US" dirty="0"/>
              <a:t>, </a:t>
            </a:r>
            <a:r>
              <a:rPr lang="en-US" dirty="0" err="1"/>
              <a:t>VirtualMachineError</a:t>
            </a:r>
            <a:r>
              <a:rPr lang="en-US" dirty="0"/>
              <a:t>, </a:t>
            </a:r>
            <a:r>
              <a:rPr lang="en-US" dirty="0" err="1"/>
              <a:t>AssertionError</a:t>
            </a:r>
            <a:r>
              <a:rPr lang="en-US" dirty="0"/>
              <a:t> etc.</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 Common scenarios where exceptions may occur</a:t>
            </a:r>
          </a:p>
        </p:txBody>
      </p:sp>
      <p:sp>
        <p:nvSpPr>
          <p:cNvPr id="3" name="Content Placeholder 2"/>
          <p:cNvSpPr>
            <a:spLocks noGrp="1"/>
          </p:cNvSpPr>
          <p:nvPr>
            <p:ph sz="quarter" idx="1"/>
          </p:nvPr>
        </p:nvSpPr>
        <p:spPr>
          <a:xfrm>
            <a:off x="914400" y="1447800"/>
            <a:ext cx="7772400" cy="5181600"/>
          </a:xfrm>
        </p:spPr>
        <p:txBody>
          <a:bodyPr>
            <a:normAutofit/>
          </a:bodyPr>
          <a:lstStyle/>
          <a:p>
            <a:r>
              <a:rPr lang="en-US" dirty="0"/>
              <a:t>There are given some scenarios where unchecked exceptions can occur. They are as follows:</a:t>
            </a:r>
          </a:p>
          <a:p>
            <a:pPr lvl="1"/>
            <a:r>
              <a:rPr lang="en-US" dirty="0"/>
              <a:t>Scenario where </a:t>
            </a:r>
            <a:r>
              <a:rPr lang="en-US" dirty="0" err="1"/>
              <a:t>ArithmeticException</a:t>
            </a:r>
            <a:r>
              <a:rPr lang="en-US" dirty="0"/>
              <a:t> occurs</a:t>
            </a:r>
          </a:p>
          <a:p>
            <a:pPr lvl="2"/>
            <a:r>
              <a:rPr lang="en-US" dirty="0"/>
              <a:t>If we divide any number by zero, there occurs an </a:t>
            </a:r>
            <a:r>
              <a:rPr lang="en-US" dirty="0" err="1"/>
              <a:t>ArithmeticException</a:t>
            </a:r>
            <a:r>
              <a:rPr lang="en-US" dirty="0"/>
              <a:t>.</a:t>
            </a:r>
          </a:p>
          <a:p>
            <a:pPr lvl="2"/>
            <a:r>
              <a:rPr lang="en-US" b="1" dirty="0" err="1"/>
              <a:t>int</a:t>
            </a:r>
            <a:r>
              <a:rPr lang="en-US" dirty="0"/>
              <a:t> a=50/0;//</a:t>
            </a:r>
            <a:r>
              <a:rPr lang="en-US" dirty="0" err="1"/>
              <a:t>ArithmeticException</a:t>
            </a:r>
            <a:r>
              <a:rPr lang="en-US" dirty="0"/>
              <a:t>  </a:t>
            </a:r>
          </a:p>
          <a:p>
            <a:pPr lvl="2"/>
            <a:endParaRPr lang="en-US" dirty="0"/>
          </a:p>
          <a:p>
            <a:pPr lvl="1"/>
            <a:r>
              <a:rPr lang="en-US" dirty="0"/>
              <a:t>Scenario where </a:t>
            </a:r>
            <a:r>
              <a:rPr lang="en-US" dirty="0" err="1"/>
              <a:t>NullPointerException</a:t>
            </a:r>
            <a:r>
              <a:rPr lang="en-US" dirty="0"/>
              <a:t> occurs</a:t>
            </a:r>
          </a:p>
          <a:p>
            <a:pPr lvl="2"/>
            <a:r>
              <a:rPr lang="en-US" dirty="0"/>
              <a:t>If we have null value in any variable, performing any operation by the variable occurs an </a:t>
            </a:r>
            <a:r>
              <a:rPr lang="en-US" dirty="0" err="1"/>
              <a:t>NullPointerException</a:t>
            </a:r>
            <a:r>
              <a:rPr lang="en-US" dirty="0"/>
              <a:t>.</a:t>
            </a:r>
          </a:p>
          <a:p>
            <a:pPr lvl="2"/>
            <a:r>
              <a:rPr lang="en-US" dirty="0"/>
              <a:t>String s=</a:t>
            </a:r>
            <a:r>
              <a:rPr lang="en-US" b="1" dirty="0"/>
              <a:t>null</a:t>
            </a:r>
            <a:r>
              <a:rPr lang="en-US" dirty="0"/>
              <a:t>;  </a:t>
            </a:r>
          </a:p>
          <a:p>
            <a:pPr lvl="2"/>
            <a:r>
              <a:rPr lang="en-US" dirty="0" err="1"/>
              <a:t>System.out.println</a:t>
            </a:r>
            <a:r>
              <a:rPr lang="en-US" dirty="0"/>
              <a:t>(</a:t>
            </a:r>
            <a:r>
              <a:rPr lang="en-US" dirty="0" err="1"/>
              <a:t>s.length</a:t>
            </a:r>
            <a:r>
              <a:rPr lang="en-US" dirty="0"/>
              <a:t>());//</a:t>
            </a:r>
            <a:r>
              <a:rPr lang="en-US" dirty="0" err="1"/>
              <a:t>NullPointerException</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a:bodyPr>
          <a:lstStyle/>
          <a:p>
            <a:r>
              <a:rPr lang="en-US" dirty="0"/>
              <a:t>Scenario where </a:t>
            </a:r>
            <a:r>
              <a:rPr lang="en-US" dirty="0" err="1"/>
              <a:t>NumberFormatException</a:t>
            </a:r>
            <a:r>
              <a:rPr lang="en-US" dirty="0"/>
              <a:t> occurs</a:t>
            </a:r>
          </a:p>
          <a:p>
            <a:pPr lvl="1"/>
            <a:r>
              <a:rPr lang="en-US" dirty="0"/>
              <a:t>The wrong formatting of any value, may occur </a:t>
            </a:r>
            <a:r>
              <a:rPr lang="en-US" dirty="0" err="1"/>
              <a:t>NumberFormatException</a:t>
            </a:r>
            <a:r>
              <a:rPr lang="en-US" dirty="0"/>
              <a:t>. Suppose I have a string variable that have characters, converting this variable into digit will occur </a:t>
            </a:r>
            <a:r>
              <a:rPr lang="en-US" dirty="0" err="1"/>
              <a:t>NumberFormatException</a:t>
            </a:r>
            <a:r>
              <a:rPr lang="en-US" dirty="0"/>
              <a:t>.</a:t>
            </a:r>
          </a:p>
          <a:p>
            <a:pPr lvl="2"/>
            <a:r>
              <a:rPr lang="en-US" dirty="0"/>
              <a:t>String s="</a:t>
            </a:r>
            <a:r>
              <a:rPr lang="en-US" dirty="0" err="1"/>
              <a:t>abc</a:t>
            </a:r>
            <a:r>
              <a:rPr lang="en-US" dirty="0"/>
              <a:t>";  </a:t>
            </a:r>
          </a:p>
          <a:p>
            <a:pPr lvl="2"/>
            <a:r>
              <a:rPr lang="en-US" b="1" dirty="0" err="1"/>
              <a:t>int</a:t>
            </a:r>
            <a:r>
              <a:rPr lang="en-US" dirty="0"/>
              <a:t> </a:t>
            </a:r>
            <a:r>
              <a:rPr lang="en-US" dirty="0" err="1"/>
              <a:t>i</a:t>
            </a:r>
            <a:r>
              <a:rPr lang="en-US" dirty="0"/>
              <a:t>=</a:t>
            </a:r>
            <a:r>
              <a:rPr lang="en-US" dirty="0" err="1"/>
              <a:t>Integer.parseInt</a:t>
            </a:r>
            <a:r>
              <a:rPr lang="en-US" dirty="0"/>
              <a:t>(s);//</a:t>
            </a:r>
            <a:r>
              <a:rPr lang="en-US" dirty="0" err="1"/>
              <a:t>NumberFormatException</a:t>
            </a:r>
            <a:r>
              <a:rPr lang="en-US" dirty="0"/>
              <a:t>  </a:t>
            </a:r>
          </a:p>
          <a:p>
            <a:r>
              <a:rPr lang="en-US" dirty="0"/>
              <a:t>Scenario where </a:t>
            </a:r>
            <a:r>
              <a:rPr lang="en-US" dirty="0" err="1"/>
              <a:t>ArrayIndexOutOfBoundsException</a:t>
            </a:r>
            <a:r>
              <a:rPr lang="en-US" dirty="0"/>
              <a:t> occurs</a:t>
            </a:r>
          </a:p>
          <a:p>
            <a:pPr lvl="1"/>
            <a:r>
              <a:rPr lang="en-US" dirty="0"/>
              <a:t>If you are inserting any value in the wrong index, it would result </a:t>
            </a:r>
            <a:r>
              <a:rPr lang="en-US" dirty="0" err="1"/>
              <a:t>ArrayIndexOutOfBoundsException</a:t>
            </a:r>
            <a:r>
              <a:rPr lang="en-US" dirty="0"/>
              <a:t> as shown below:</a:t>
            </a:r>
          </a:p>
          <a:p>
            <a:pPr lvl="2"/>
            <a:r>
              <a:rPr lang="en-US" b="1" dirty="0" err="1"/>
              <a:t>int</a:t>
            </a:r>
            <a:r>
              <a:rPr lang="en-US" dirty="0"/>
              <a:t> a[]=</a:t>
            </a:r>
            <a:r>
              <a:rPr lang="en-US" b="1" dirty="0"/>
              <a:t>new</a:t>
            </a:r>
            <a:r>
              <a:rPr lang="en-US" dirty="0"/>
              <a:t> </a:t>
            </a:r>
            <a:r>
              <a:rPr lang="en-US" b="1" dirty="0" err="1"/>
              <a:t>int</a:t>
            </a:r>
            <a:r>
              <a:rPr lang="en-US" dirty="0"/>
              <a:t>[5];  </a:t>
            </a:r>
          </a:p>
          <a:p>
            <a:pPr lvl="2"/>
            <a:r>
              <a:rPr lang="en-US" dirty="0"/>
              <a:t>a[10]=50; //</a:t>
            </a:r>
            <a:r>
              <a:rPr lang="en-US" dirty="0" err="1"/>
              <a:t>ArrayIndexOutOfBoundsException</a:t>
            </a:r>
            <a:r>
              <a:rPr lang="en-US" dirty="0"/>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Exception Handling Keywords</a:t>
            </a:r>
            <a:br>
              <a:rPr lang="en-US" dirty="0"/>
            </a:br>
            <a:endParaRPr lang="en-US" dirty="0"/>
          </a:p>
        </p:txBody>
      </p:sp>
      <p:sp>
        <p:nvSpPr>
          <p:cNvPr id="3" name="Content Placeholder 2"/>
          <p:cNvSpPr>
            <a:spLocks noGrp="1"/>
          </p:cNvSpPr>
          <p:nvPr>
            <p:ph sz="quarter" idx="1"/>
          </p:nvPr>
        </p:nvSpPr>
        <p:spPr/>
        <p:txBody>
          <a:bodyPr/>
          <a:lstStyle/>
          <a:p>
            <a:r>
              <a:rPr lang="en-US" dirty="0"/>
              <a:t>There are 5 keywords used in java exception handling.</a:t>
            </a:r>
          </a:p>
          <a:p>
            <a:pPr lvl="1"/>
            <a:r>
              <a:rPr lang="en-US" dirty="0"/>
              <a:t>try</a:t>
            </a:r>
          </a:p>
          <a:p>
            <a:pPr lvl="1"/>
            <a:r>
              <a:rPr lang="en-US" dirty="0"/>
              <a:t>catch</a:t>
            </a:r>
          </a:p>
          <a:p>
            <a:pPr lvl="1"/>
            <a:r>
              <a:rPr lang="en-US" dirty="0"/>
              <a:t>finally</a:t>
            </a:r>
          </a:p>
          <a:p>
            <a:pPr lvl="1"/>
            <a:r>
              <a:rPr lang="en-US" dirty="0"/>
              <a:t>throw</a:t>
            </a:r>
          </a:p>
          <a:p>
            <a:pPr lvl="1"/>
            <a:r>
              <a:rPr lang="en-US" dirty="0"/>
              <a:t>throws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1490</TotalTime>
  <Words>3914</Words>
  <Application>Microsoft Office PowerPoint</Application>
  <PresentationFormat>On-screen Show (4:3)</PresentationFormat>
  <Paragraphs>486</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Franklin Gothic Book</vt:lpstr>
      <vt:lpstr>Perpetua</vt:lpstr>
      <vt:lpstr>times new roman</vt:lpstr>
      <vt:lpstr>verdana</vt:lpstr>
      <vt:lpstr>Wingdings 2</vt:lpstr>
      <vt:lpstr>Equity</vt:lpstr>
      <vt:lpstr>PROGRAMMING IN JAVA</vt:lpstr>
      <vt:lpstr>PowerPoint Presentation</vt:lpstr>
      <vt:lpstr>PowerPoint Presentation</vt:lpstr>
      <vt:lpstr>Advantage of Exception Handling </vt:lpstr>
      <vt:lpstr>Types of Exception </vt:lpstr>
      <vt:lpstr>PowerPoint Presentation</vt:lpstr>
      <vt:lpstr>  Common scenarios where exceptions may occur</vt:lpstr>
      <vt:lpstr>PowerPoint Presentation</vt:lpstr>
      <vt:lpstr>Java Exception Handling Keywords </vt:lpstr>
      <vt:lpstr>try-catch </vt:lpstr>
      <vt:lpstr>PowerPoint Presentation</vt:lpstr>
      <vt:lpstr>Problem without exception handling </vt:lpstr>
      <vt:lpstr>catch multiple exceptions </vt:lpstr>
      <vt:lpstr>PowerPoint Presentation</vt:lpstr>
      <vt:lpstr>Nested try block </vt:lpstr>
      <vt:lpstr>PowerPoint Presentation</vt:lpstr>
      <vt:lpstr>PowerPoint Presentation</vt:lpstr>
      <vt:lpstr>finally block </vt:lpstr>
      <vt:lpstr>PowerPoint Presentation</vt:lpstr>
      <vt:lpstr>PowerPoint Presentation</vt:lpstr>
      <vt:lpstr>PowerPoint Presentation</vt:lpstr>
      <vt:lpstr>PowerPoint Presentation</vt:lpstr>
      <vt:lpstr>throw exception </vt:lpstr>
      <vt:lpstr>PowerPoint Presentation</vt:lpstr>
      <vt:lpstr>Exception propagation </vt:lpstr>
      <vt:lpstr>PowerPoint Presentation</vt:lpstr>
      <vt:lpstr>PowerPoint Presentation</vt:lpstr>
      <vt:lpstr>PowerPoint Presentation</vt:lpstr>
      <vt:lpstr>throws keyword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Difference between throw and throws in Java</vt:lpstr>
      <vt:lpstr>PowerPoint Presentation</vt:lpstr>
      <vt:lpstr>  Difference between final, finally and finalize</vt:lpstr>
      <vt:lpstr>PowerPoint Presentation</vt:lpstr>
      <vt:lpstr>PowerPoint Presentation</vt:lpstr>
      <vt:lpstr>Autoclose resources with a try-with resources statement</vt:lpstr>
      <vt:lpstr>PowerPoint Presentation</vt:lpstr>
      <vt:lpstr>PowerPoint Presentation</vt:lpstr>
      <vt:lpstr>PowerPoint Presentation</vt:lpstr>
      <vt:lpstr>Recognizing common exception classes and categories</vt:lpstr>
      <vt:lpstr>Java Custom Exception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Surbhi</dc:creator>
  <cp:lastModifiedBy>Surbhi Sharma</cp:lastModifiedBy>
  <cp:revision>28</cp:revision>
  <dcterms:created xsi:type="dcterms:W3CDTF">2017-03-29T03:47:36Z</dcterms:created>
  <dcterms:modified xsi:type="dcterms:W3CDTF">2024-09-02T04:11:02Z</dcterms:modified>
</cp:coreProperties>
</file>