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04" r:id="rId2"/>
    <p:sldId id="256" r:id="rId3"/>
    <p:sldId id="413" r:id="rId4"/>
    <p:sldId id="414" r:id="rId5"/>
    <p:sldId id="416" r:id="rId6"/>
    <p:sldId id="417" r:id="rId7"/>
    <p:sldId id="418" r:id="rId8"/>
    <p:sldId id="419" r:id="rId9"/>
    <p:sldId id="420" r:id="rId10"/>
    <p:sldId id="421" r:id="rId11"/>
    <p:sldId id="422" r:id="rId12"/>
    <p:sldId id="360" r:id="rId13"/>
    <p:sldId id="361" r:id="rId14"/>
    <p:sldId id="362" r:id="rId15"/>
    <p:sldId id="363" r:id="rId16"/>
    <p:sldId id="364" r:id="rId17"/>
    <p:sldId id="400" r:id="rId18"/>
    <p:sldId id="401" r:id="rId19"/>
    <p:sldId id="402" r:id="rId20"/>
    <p:sldId id="406" r:id="rId21"/>
    <p:sldId id="412" r:id="rId22"/>
    <p:sldId id="365" r:id="rId23"/>
    <p:sldId id="367" r:id="rId24"/>
    <p:sldId id="407" r:id="rId25"/>
    <p:sldId id="409" r:id="rId26"/>
    <p:sldId id="437" r:id="rId27"/>
    <p:sldId id="410" r:id="rId28"/>
    <p:sldId id="386" r:id="rId29"/>
    <p:sldId id="387" r:id="rId30"/>
    <p:sldId id="438" r:id="rId31"/>
    <p:sldId id="397" r:id="rId32"/>
    <p:sldId id="398" r:id="rId33"/>
    <p:sldId id="297" r:id="rId34"/>
    <p:sldId id="327" r:id="rId35"/>
    <p:sldId id="328" r:id="rId36"/>
    <p:sldId id="423" r:id="rId37"/>
    <p:sldId id="424" r:id="rId38"/>
    <p:sldId id="425" r:id="rId39"/>
    <p:sldId id="426" r:id="rId40"/>
    <p:sldId id="427" r:id="rId41"/>
    <p:sldId id="428" r:id="rId42"/>
    <p:sldId id="429" r:id="rId43"/>
    <p:sldId id="430" r:id="rId44"/>
    <p:sldId id="374" r:id="rId45"/>
    <p:sldId id="436" r:id="rId46"/>
    <p:sldId id="431" r:id="rId47"/>
    <p:sldId id="432" r:id="rId48"/>
    <p:sldId id="384" r:id="rId49"/>
    <p:sldId id="433" r:id="rId50"/>
    <p:sldId id="435" r:id="rId51"/>
    <p:sldId id="434" r:id="rId52"/>
    <p:sldId id="390" r:id="rId53"/>
    <p:sldId id="391" r:id="rId54"/>
    <p:sldId id="392" r:id="rId55"/>
    <p:sldId id="394" r:id="rId56"/>
    <p:sldId id="395" r:id="rId57"/>
    <p:sldId id="396" r:id="rId58"/>
    <p:sldId id="399"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59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686F-8CD8-46D1-85A8-C80756924375}"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D54760-9AC9-40D7-BE0D-FB96DD2B4C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D54760-9AC9-40D7-BE0D-FB96DD2B4CDB}"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D54760-9AC9-40D7-BE0D-FB96DD2B4CDB}"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244E0C-E17A-4D93-9761-E8A2C1AA4679}"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5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5FD8F-8C46-4B35-A45C-F7FC4E08F791}"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208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BC449-F9DD-4353-B0F3-51DA1B476219}"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29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CB291B-E544-481F-A433-1B1DC84BCA5C}"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32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91F4E1-ECF8-45E4-94BE-0E7DB1AB0699}"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186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D3331-CD30-421B-95FB-E9478211FF72}" type="datetime1">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64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F05ED-FCA7-4234-871C-8CDAC7B2B48A}" type="datetime1">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842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8B1FE-0E7A-4787-9212-2E190CF0CA4C}" type="datetime1">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9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E0FFE54-5281-4EAC-8746-84DB9A1656D2}" type="datetime1">
              <a:rPr lang="en-US" smtClean="0"/>
              <a:pPr/>
              <a:t>9/2/2024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649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DCF7BC5-AE5F-4568-82D6-591F61862549}" type="datetime1">
              <a:rPr lang="en-US" smtClean="0"/>
              <a:pPr/>
              <a:t>9/2/2024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3210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9ABC13-642C-4480-9870-FF5F440DCE6F}" type="datetime1">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763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6090E54-9089-4977-B1D6-9A4D158F41A0}" type="datetime1">
              <a:rPr lang="en-US" smtClean="0"/>
              <a:pPr/>
              <a:t>9/2/2024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71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PROGRAMMING IN JAVA</a:t>
            </a:r>
            <a:endParaRPr lang="en-US" dirty="0"/>
          </a:p>
        </p:txBody>
      </p:sp>
      <p:sp>
        <p:nvSpPr>
          <p:cNvPr id="3" name="Subtitle 2"/>
          <p:cNvSpPr>
            <a:spLocks noGrp="1"/>
          </p:cNvSpPr>
          <p:nvPr>
            <p:ph type="subTitle" idx="1"/>
          </p:nvPr>
        </p:nvSpPr>
        <p:spPr/>
        <p:txBody>
          <a:bodyPr/>
          <a:lstStyle/>
          <a:p>
            <a:r>
              <a:rPr lang="en-US" dirty="0"/>
              <a:t>By Surbhi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Byte Streams</a:t>
            </a:r>
          </a:p>
        </p:txBody>
      </p:sp>
      <p:sp>
        <p:nvSpPr>
          <p:cNvPr id="2" name="Content Placeholder 1"/>
          <p:cNvSpPr>
            <a:spLocks noGrp="1"/>
          </p:cNvSpPr>
          <p:nvPr>
            <p:ph idx="1"/>
          </p:nvPr>
        </p:nvSpPr>
        <p:spPr>
          <a:xfrm>
            <a:off x="457200" y="1143000"/>
            <a:ext cx="8382000" cy="4873752"/>
          </a:xfrm>
        </p:spPr>
        <p:txBody>
          <a:bodyPr>
            <a:normAutofit fontScale="85000" lnSpcReduction="20000"/>
          </a:bodyPr>
          <a:lstStyle/>
          <a:p>
            <a:r>
              <a:rPr lang="en-US" sz="2400" dirty="0">
                <a:solidFill>
                  <a:srgbClr val="002060"/>
                </a:solidFill>
                <a:latin typeface="Times New Roman" pitchFamily="18" charset="0"/>
                <a:cs typeface="Times New Roman" pitchFamily="18" charset="0"/>
              </a:rPr>
              <a:t>Programs use </a:t>
            </a:r>
            <a:r>
              <a:rPr lang="en-US" sz="2400" i="1" dirty="0">
                <a:solidFill>
                  <a:srgbClr val="002060"/>
                </a:solidFill>
                <a:latin typeface="Times New Roman" pitchFamily="18" charset="0"/>
                <a:cs typeface="Times New Roman" pitchFamily="18" charset="0"/>
              </a:rPr>
              <a:t>byte streams</a:t>
            </a:r>
            <a:r>
              <a:rPr lang="en-US" sz="2400" dirty="0">
                <a:solidFill>
                  <a:srgbClr val="002060"/>
                </a:solidFill>
                <a:latin typeface="Times New Roman" pitchFamily="18" charset="0"/>
                <a:cs typeface="Times New Roman" pitchFamily="18" charset="0"/>
              </a:rPr>
              <a:t> to perform input and output of 8-bit bytes.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Byte streams are defined by using two class hierarchies.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At the top, there are two abstract classes: </a:t>
            </a:r>
            <a:r>
              <a:rPr lang="en-US" sz="2400" dirty="0">
                <a:solidFill>
                  <a:srgbClr val="FF0000"/>
                </a:solidFill>
                <a:latin typeface="Times New Roman" pitchFamily="18" charset="0"/>
                <a:cs typeface="Times New Roman" pitchFamily="18" charset="0"/>
              </a:rPr>
              <a:t>InputStream</a:t>
            </a:r>
            <a:r>
              <a:rPr lang="en-US" sz="2400" dirty="0">
                <a:solidFill>
                  <a:srgbClr val="002060"/>
                </a:solidFill>
                <a:latin typeface="Times New Roman" pitchFamily="18" charset="0"/>
                <a:cs typeface="Times New Roman" pitchFamily="18" charset="0"/>
              </a:rPr>
              <a:t> and </a:t>
            </a:r>
            <a:r>
              <a:rPr lang="en-US" sz="2400" dirty="0">
                <a:solidFill>
                  <a:srgbClr val="FF0000"/>
                </a:solidFill>
                <a:latin typeface="Times New Roman" pitchFamily="18" charset="0"/>
                <a:cs typeface="Times New Roman" pitchFamily="18" charset="0"/>
              </a:rPr>
              <a:t>OutputStream</a:t>
            </a:r>
            <a:r>
              <a:rPr lang="en-US" sz="2400" dirty="0">
                <a:solidFill>
                  <a:srgbClr val="002060"/>
                </a:solidFill>
                <a:latin typeface="Times New Roman" pitchFamily="18" charset="0"/>
                <a:cs typeface="Times New Roman" pitchFamily="18" charset="0"/>
              </a:rPr>
              <a:t>.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The abstract classes InputStream and OutputStream define several key methods that the other stream classes implement.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Two of the most important methods are read( )and write( ), which, respectively, read and write bytes of data.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Both methods are declared as abstract inside InputStream and OutputStream. </a:t>
            </a:r>
          </a:p>
          <a:p>
            <a:pPr>
              <a:buNone/>
            </a:pPr>
            <a:endParaRPr lang="en-US" sz="2400" dirty="0">
              <a:solidFill>
                <a:srgbClr val="002060"/>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wipe(down)">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Closing the Streams</a:t>
            </a:r>
          </a:p>
        </p:txBody>
      </p:sp>
      <p:sp>
        <p:nvSpPr>
          <p:cNvPr id="2" name="Content Placeholder 1"/>
          <p:cNvSpPr>
            <a:spLocks noGrp="1"/>
          </p:cNvSpPr>
          <p:nvPr>
            <p:ph idx="1"/>
          </p:nvPr>
        </p:nvSpPr>
        <p:spPr>
          <a:xfrm>
            <a:off x="457200" y="990600"/>
            <a:ext cx="8382000" cy="5026152"/>
          </a:xfrm>
        </p:spPr>
        <p:txBody>
          <a:bodyPr>
            <a:normAutofit/>
          </a:bodyPr>
          <a:lstStyle/>
          <a:p>
            <a:endParaRPr lang="en-US" sz="2200" dirty="0">
              <a:solidFill>
                <a:srgbClr val="002060"/>
              </a:solidFill>
              <a:latin typeface="Times New Roman" pitchFamily="18" charset="0"/>
              <a:cs typeface="Times New Roman" pitchFamily="18" charset="0"/>
            </a:endParaRPr>
          </a:p>
          <a:p>
            <a:r>
              <a:rPr lang="en-US" sz="2200" dirty="0">
                <a:solidFill>
                  <a:srgbClr val="002060"/>
                </a:solidFill>
                <a:latin typeface="Times New Roman" pitchFamily="18" charset="0"/>
                <a:cs typeface="Times New Roman" pitchFamily="18" charset="0"/>
              </a:rPr>
              <a:t>Closing a stream when it's no longer needed is very important.</a:t>
            </a:r>
          </a:p>
          <a:p>
            <a:endParaRPr lang="en-US" sz="2200" dirty="0">
              <a:solidFill>
                <a:srgbClr val="002060"/>
              </a:solidFill>
              <a:latin typeface="Times New Roman" pitchFamily="18" charset="0"/>
              <a:cs typeface="Times New Roman" pitchFamily="18" charset="0"/>
            </a:endParaRPr>
          </a:p>
          <a:p>
            <a:r>
              <a:rPr lang="en-US" sz="2200" dirty="0">
                <a:solidFill>
                  <a:srgbClr val="002060"/>
                </a:solidFill>
                <a:latin typeface="Times New Roman" pitchFamily="18" charset="0"/>
                <a:cs typeface="Times New Roman" pitchFamily="18" charset="0"/>
              </a:rPr>
              <a:t>It is so important that we have used a finally block to guarantee that both streams will be closed even if an error occurs. This practice helps avoid serious resource leaks.</a:t>
            </a:r>
          </a:p>
          <a:p>
            <a:endParaRPr lang="en-US" sz="2200" dirty="0">
              <a:solidFill>
                <a:srgbClr val="002060"/>
              </a:solidFill>
              <a:latin typeface="Times New Roman" pitchFamily="18" charset="0"/>
              <a:cs typeface="Times New Roman" pitchFamily="18" charset="0"/>
            </a:endParaRPr>
          </a:p>
          <a:p>
            <a:r>
              <a:rPr lang="en-US" sz="2200" dirty="0">
                <a:solidFill>
                  <a:srgbClr val="7030A0"/>
                </a:solidFill>
                <a:latin typeface="Times New Roman" pitchFamily="18" charset="0"/>
                <a:cs typeface="Times New Roman" pitchFamily="18" charset="0"/>
              </a:rPr>
              <a:t>When we call the close(), it clears the buffer by performing the write operation to the destination and then closes the stream.  </a:t>
            </a:r>
          </a:p>
          <a:p>
            <a:pPr>
              <a:buNone/>
            </a:pPr>
            <a:endParaRPr lang="en-US" sz="2200" dirty="0">
              <a:solidFill>
                <a:srgbClr val="00206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a:p>
            <a:pPr>
              <a:buNone/>
            </a:pPr>
            <a:endParaRPr lang="en-US" sz="2200" dirty="0">
              <a:solidFill>
                <a:srgbClr val="002060"/>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533400" y="2438400"/>
            <a:ext cx="8183880" cy="1051560"/>
          </a:xfrm>
        </p:spPr>
        <p:txBody>
          <a:bodyPr>
            <a:normAutofit fontScale="90000"/>
          </a:bodyPr>
          <a:lstStyle/>
          <a:p>
            <a:pPr algn="ctr"/>
            <a:br>
              <a:rPr lang="en-US" b="0" dirty="0">
                <a:solidFill>
                  <a:srgbClr val="7030A0"/>
                </a:solidFill>
                <a:effectLst/>
                <a:latin typeface="Algerian" pitchFamily="82" charset="0"/>
                <a:cs typeface="Times New Roman" pitchFamily="18" charset="0"/>
              </a:rPr>
            </a:br>
            <a:r>
              <a:rPr lang="en-US" sz="8000" b="0" dirty="0">
                <a:solidFill>
                  <a:srgbClr val="7030A0"/>
                </a:solidFill>
                <a:effectLst/>
                <a:latin typeface="Algerian" pitchFamily="82" charset="0"/>
                <a:cs typeface="Times New Roman" pitchFamily="18" charset="0"/>
              </a:rPr>
              <a:t>Files</a:t>
            </a:r>
            <a:endParaRPr lang="en-US" b="0" dirty="0">
              <a:solidFill>
                <a:srgbClr val="7030A0"/>
              </a:solidFill>
              <a:effectLst/>
              <a:latin typeface="Algerian" pitchFamily="82" charset="0"/>
              <a:cs typeface="Times New Roman" pitchFamily="18" charset="0"/>
            </a:endParaRPr>
          </a:p>
        </p:txBody>
      </p:sp>
    </p:spTree>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File Class</a:t>
            </a: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a:solidFill>
                  <a:srgbClr val="002060"/>
                </a:solidFill>
                <a:latin typeface="Times New Roman" pitchFamily="18" charset="0"/>
                <a:cs typeface="Times New Roman" pitchFamily="18" charset="0"/>
              </a:rPr>
              <a:t>The File class provides the methods for obtaining the properties of a file/directory and for renaming and deleting a file/directory.</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An absolute file name (or full name) contains a file name with its complete path and drive letter. </a:t>
            </a:r>
          </a:p>
          <a:p>
            <a:r>
              <a:rPr lang="en-US" sz="2400" dirty="0">
                <a:solidFill>
                  <a:srgbClr val="002060"/>
                </a:solidFill>
                <a:latin typeface="Times New Roman" pitchFamily="18" charset="0"/>
                <a:cs typeface="Times New Roman" pitchFamily="18" charset="0"/>
              </a:rPr>
              <a:t>For example, </a:t>
            </a:r>
            <a:r>
              <a:rPr lang="en-US" sz="2400" dirty="0">
                <a:solidFill>
                  <a:srgbClr val="7030A0"/>
                </a:solidFill>
                <a:latin typeface="Times New Roman" pitchFamily="18" charset="0"/>
                <a:cs typeface="Times New Roman" pitchFamily="18" charset="0"/>
              </a:rPr>
              <a:t>c:\book\Welcome.java</a:t>
            </a:r>
          </a:p>
          <a:p>
            <a:endParaRPr lang="en-US" sz="2400" dirty="0">
              <a:solidFill>
                <a:srgbClr val="7030A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 relative file name is in relation to the current working directory. </a:t>
            </a:r>
          </a:p>
          <a:p>
            <a:r>
              <a:rPr lang="en-US" sz="2400" dirty="0">
                <a:solidFill>
                  <a:srgbClr val="002060"/>
                </a:solidFill>
                <a:latin typeface="Times New Roman" pitchFamily="18" charset="0"/>
                <a:cs typeface="Times New Roman" pitchFamily="18" charset="0"/>
              </a:rPr>
              <a:t>The complete directory path for a relative file name is omitted. </a:t>
            </a:r>
          </a:p>
          <a:p>
            <a:r>
              <a:rPr lang="en-US" sz="2400" dirty="0">
                <a:solidFill>
                  <a:srgbClr val="002060"/>
                </a:solidFill>
                <a:latin typeface="Times New Roman" pitchFamily="18" charset="0"/>
                <a:cs typeface="Times New Roman" pitchFamily="18" charset="0"/>
              </a:rPr>
              <a:t>For example, </a:t>
            </a:r>
            <a:r>
              <a:rPr lang="en-US" sz="2400" dirty="0">
                <a:solidFill>
                  <a:srgbClr val="7030A0"/>
                </a:solidFill>
                <a:latin typeface="Times New Roman" pitchFamily="18" charset="0"/>
                <a:cs typeface="Times New Roman" pitchFamily="18" charset="0"/>
              </a:rPr>
              <a:t>Welcome.java</a:t>
            </a:r>
          </a:p>
          <a:p>
            <a:endParaRPr lang="en-US" sz="2400" i="1" dirty="0">
              <a:solidFill>
                <a:schemeClr val="accent2">
                  <a:lumMod val="75000"/>
                </a:schemeClr>
              </a:solidFill>
              <a:latin typeface="Times New Roman" pitchFamily="18" charset="0"/>
              <a:cs typeface="Times New Roman" pitchFamily="18"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File Class</a:t>
            </a:r>
          </a:p>
        </p:txBody>
      </p:sp>
      <p:sp>
        <p:nvSpPr>
          <p:cNvPr id="2" name="Content Placeholder 1"/>
          <p:cNvSpPr>
            <a:spLocks noGrp="1"/>
          </p:cNvSpPr>
          <p:nvPr>
            <p:ph idx="1"/>
          </p:nvPr>
        </p:nvSpPr>
        <p:spPr>
          <a:xfrm>
            <a:off x="457200" y="1143000"/>
            <a:ext cx="8382000" cy="4873752"/>
          </a:xfrm>
        </p:spPr>
        <p:txBody>
          <a:bodyPr>
            <a:normAutofit lnSpcReduction="10000"/>
          </a:bodyPr>
          <a:lstStyle/>
          <a:p>
            <a:r>
              <a:rPr lang="en-US" sz="2400" dirty="0">
                <a:solidFill>
                  <a:srgbClr val="002060"/>
                </a:solidFill>
                <a:latin typeface="Times New Roman" pitchFamily="18" charset="0"/>
                <a:cs typeface="Times New Roman" pitchFamily="18" charset="0"/>
              </a:rPr>
              <a:t>The File class is a wrapper class for the file name and its directory path. </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For example, </a:t>
            </a:r>
            <a:r>
              <a:rPr lang="en-US" sz="2400" dirty="0">
                <a:solidFill>
                  <a:srgbClr val="C00000"/>
                </a:solidFill>
                <a:latin typeface="Times New Roman" pitchFamily="18" charset="0"/>
                <a:cs typeface="Times New Roman" pitchFamily="18" charset="0"/>
              </a:rPr>
              <a:t>new File("c:\\book") </a:t>
            </a:r>
          </a:p>
          <a:p>
            <a:pPr>
              <a:buNone/>
            </a:pPr>
            <a:r>
              <a:rPr lang="en-US" sz="2400" dirty="0">
                <a:solidFill>
                  <a:srgbClr val="C0000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creates a File object for the directory c:\book, </a:t>
            </a:r>
          </a:p>
          <a:p>
            <a:endParaRPr lang="en-US" sz="2400" dirty="0">
              <a:solidFill>
                <a:srgbClr val="002060"/>
              </a:solidFill>
              <a:latin typeface="Times New Roman" pitchFamily="18" charset="0"/>
              <a:cs typeface="Times New Roman" pitchFamily="18" charset="0"/>
            </a:endParaRPr>
          </a:p>
          <a:p>
            <a:r>
              <a:rPr lang="en-US" sz="2400" dirty="0">
                <a:solidFill>
                  <a:srgbClr val="C00000"/>
                </a:solidFill>
                <a:latin typeface="Times New Roman" pitchFamily="18" charset="0"/>
                <a:cs typeface="Times New Roman" pitchFamily="18" charset="0"/>
              </a:rPr>
              <a:t>new File("c:\\book\\test.dat") </a:t>
            </a:r>
          </a:p>
          <a:p>
            <a:pPr>
              <a:buNone/>
            </a:pPr>
            <a:r>
              <a:rPr lang="en-US" sz="2400" dirty="0">
                <a:solidFill>
                  <a:srgbClr val="C0000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creates a File object for the file c:\book\test.dat</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File class does not contain the methods for reading and writing file contents.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Methods and Constructors</a:t>
            </a:r>
          </a:p>
        </p:txBody>
      </p:sp>
      <p:sp>
        <p:nvSpPr>
          <p:cNvPr id="2" name="Content Placeholder 1"/>
          <p:cNvSpPr>
            <a:spLocks noGrp="1"/>
          </p:cNvSpPr>
          <p:nvPr>
            <p:ph idx="1"/>
          </p:nvPr>
        </p:nvSpPr>
        <p:spPr>
          <a:xfrm>
            <a:off x="457200" y="1143000"/>
            <a:ext cx="8382000" cy="4873752"/>
          </a:xfrm>
        </p:spPr>
        <p:txBody>
          <a:bodyPr>
            <a:normAutofit/>
          </a:bodyPr>
          <a:lstStyle/>
          <a:p>
            <a:pPr>
              <a:buNone/>
            </a:pPr>
            <a:r>
              <a:rPr lang="en-US" sz="2400" dirty="0">
                <a:solidFill>
                  <a:srgbClr val="C00000"/>
                </a:solidFill>
                <a:latin typeface="Times New Roman" pitchFamily="18" charset="0"/>
                <a:cs typeface="Times New Roman" pitchFamily="18" charset="0"/>
              </a:rPr>
              <a:t>Constructor:</a:t>
            </a:r>
          </a:p>
          <a:p>
            <a:pPr>
              <a:buNone/>
            </a:pPr>
            <a:r>
              <a:rPr lang="en-US" sz="2400" dirty="0">
                <a:solidFill>
                  <a:srgbClr val="002060"/>
                </a:solidFill>
                <a:latin typeface="Times New Roman" pitchFamily="18" charset="0"/>
                <a:cs typeface="Times New Roman" pitchFamily="18" charset="0"/>
              </a:rPr>
              <a:t>				</a:t>
            </a:r>
          </a:p>
          <a:p>
            <a:pPr>
              <a:buNone/>
            </a:pPr>
            <a:endParaRPr lang="en-US" sz="2400" dirty="0">
              <a:solidFill>
                <a:srgbClr val="C00000"/>
              </a:solidFill>
              <a:latin typeface="Times New Roman" pitchFamily="18" charset="0"/>
              <a:cs typeface="Times New Roman" pitchFamily="18" charset="0"/>
            </a:endParaRPr>
          </a:p>
          <a:p>
            <a:endParaRPr lang="en-US" sz="2400" dirty="0">
              <a:solidFill>
                <a:srgbClr val="C0000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447800" y="1524000"/>
          <a:ext cx="6096000" cy="16764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pPr algn="l" fontAlgn="t"/>
                      <a:r>
                        <a:rPr lang="en-US" dirty="0" err="1"/>
                        <a:t>Sr.No</a:t>
                      </a:r>
                      <a:r>
                        <a:rPr lang="en-US" dirty="0"/>
                        <a:t>.</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370840">
                <a:tc>
                  <a:txBody>
                    <a:bodyPr/>
                    <a:lstStyle/>
                    <a:p>
                      <a:pPr algn="ctr" fontAlgn="ctr"/>
                      <a:r>
                        <a:rPr lang="en-US" dirty="0"/>
                        <a:t>1</a:t>
                      </a:r>
                    </a:p>
                  </a:txBody>
                  <a:tcPr marL="76200" marR="76200" marT="76200" marB="76200" anchor="ctr"/>
                </a:tc>
                <a:tc>
                  <a:txBody>
                    <a:bodyPr/>
                    <a:lstStyle/>
                    <a:p>
                      <a:pPr algn="just" fontAlgn="t"/>
                      <a:r>
                        <a:rPr lang="en-US" b="1" dirty="0">
                          <a:solidFill>
                            <a:srgbClr val="000000"/>
                          </a:solidFill>
                        </a:rPr>
                        <a:t>File(String pathname)</a:t>
                      </a:r>
                      <a:endParaRPr lang="en-US" dirty="0">
                        <a:solidFill>
                          <a:srgbClr val="000000"/>
                        </a:solidFill>
                      </a:endParaRPr>
                    </a:p>
                    <a:p>
                      <a:pPr algn="just" fontAlgn="t"/>
                      <a:r>
                        <a:rPr lang="en-US" dirty="0">
                          <a:solidFill>
                            <a:srgbClr val="000000"/>
                          </a:solidFill>
                        </a:rPr>
                        <a:t>This constructor creates a new File instance by converting the given pathname string into an abstract pathname.</a:t>
                      </a:r>
                    </a:p>
                  </a:txBody>
                  <a:tcPr marL="76200" marR="76200" marT="76200" marB="76200"/>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Methods </a:t>
            </a:r>
            <a:r>
              <a:rPr lang="en-US" sz="3600" dirty="0">
                <a:solidFill>
                  <a:srgbClr val="C00000"/>
                </a:solidFill>
                <a:latin typeface="Times New Roman" pitchFamily="18" charset="0"/>
                <a:cs typeface="Times New Roman" pitchFamily="18" charset="0"/>
              </a:rPr>
              <a:t>of File Class</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5181600"/>
          </a:xfrm>
        </p:spPr>
        <p:txBody>
          <a:bodyPr>
            <a:normAutofit/>
          </a:bodyPr>
          <a:lstStyle/>
          <a:p>
            <a:pPr>
              <a:buNone/>
            </a:pPr>
            <a:r>
              <a:rPr lang="en-US" sz="2400" dirty="0">
                <a:solidFill>
                  <a:srgbClr val="002060"/>
                </a:solidFill>
                <a:latin typeface="Times New Roman" pitchFamily="18" charset="0"/>
                <a:cs typeface="Times New Roman" pitchFamily="18" charset="0"/>
              </a:rPr>
              <a:t>	</a:t>
            </a:r>
            <a:r>
              <a:rPr lang="en-US" sz="3100" dirty="0">
                <a:solidFill>
                  <a:srgbClr val="C00000"/>
                </a:solidFill>
                <a:latin typeface="Times New Roman" pitchFamily="18" charset="0"/>
                <a:cs typeface="Times New Roman" pitchFamily="18" charset="0"/>
              </a:rPr>
              <a:t>Methods:</a:t>
            </a:r>
            <a:endParaRPr lang="en-US" sz="2400" dirty="0">
              <a:solidFill>
                <a:srgbClr val="C00000"/>
              </a:solidFill>
              <a:latin typeface="Times New Roman" pitchFamily="18" charset="0"/>
              <a:cs typeface="Times New Roman" pitchFamily="18" charset="0"/>
            </a:endParaRPr>
          </a:p>
          <a:p>
            <a:pPr>
              <a:buNone/>
            </a:pPr>
            <a:r>
              <a:rPr lang="en-US" sz="2400" dirty="0">
                <a:solidFill>
                  <a:srgbClr val="C00000"/>
                </a:solidFill>
                <a:latin typeface="Times New Roman" pitchFamily="18" charset="0"/>
                <a:cs typeface="Times New Roman" pitchFamily="18" charset="0"/>
              </a:rPr>
              <a:t>			</a:t>
            </a:r>
            <a:endParaRPr lang="en-US" sz="2900" dirty="0">
              <a:solidFill>
                <a:srgbClr val="002060"/>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295400" y="1828800"/>
          <a:ext cx="7239000" cy="3078480"/>
        </p:xfrm>
        <a:graphic>
          <a:graphicData uri="http://schemas.openxmlformats.org/drawingml/2006/table">
            <a:tbl>
              <a:tblPr firstRow="1" bandRow="1">
                <a:tableStyleId>{5C22544A-7EE6-4342-B048-85BDC9FD1C3A}</a:tableStyleId>
              </a:tblPr>
              <a:tblGrid>
                <a:gridCol w="904875">
                  <a:extLst>
                    <a:ext uri="{9D8B030D-6E8A-4147-A177-3AD203B41FA5}">
                      <a16:colId xmlns:a16="http://schemas.microsoft.com/office/drawing/2014/main" val="20000"/>
                    </a:ext>
                  </a:extLst>
                </a:gridCol>
                <a:gridCol w="6334125">
                  <a:extLst>
                    <a:ext uri="{9D8B030D-6E8A-4147-A177-3AD203B41FA5}">
                      <a16:colId xmlns:a16="http://schemas.microsoft.com/office/drawing/2014/main" val="20001"/>
                    </a:ext>
                  </a:extLst>
                </a:gridCol>
              </a:tblGrid>
              <a:tr h="368531">
                <a:tc>
                  <a:txBody>
                    <a:bodyPr/>
                    <a:lstStyle/>
                    <a:p>
                      <a:pPr algn="l" fontAlgn="t"/>
                      <a:r>
                        <a:rPr lang="en-US" dirty="0" err="1"/>
                        <a:t>Sr.No</a:t>
                      </a:r>
                      <a:r>
                        <a:rPr lang="en-US" dirty="0"/>
                        <a:t>.</a:t>
                      </a:r>
                    </a:p>
                  </a:txBody>
                  <a:tcPr marL="76200" marR="76200" marT="76200" marB="76200"/>
                </a:tc>
                <a:tc>
                  <a:txBody>
                    <a:bodyPr/>
                    <a:lstStyle/>
                    <a:p>
                      <a:pPr algn="ctr" fontAlgn="t"/>
                      <a:r>
                        <a:rPr lang="en-US"/>
                        <a:t>Method &amp; Description</a:t>
                      </a:r>
                    </a:p>
                  </a:txBody>
                  <a:tcPr marL="76200" marR="76200" marT="76200" marB="76200"/>
                </a:tc>
                <a:extLst>
                  <a:ext uri="{0D108BD9-81ED-4DB2-BD59-A6C34878D82A}">
                    <a16:rowId xmlns:a16="http://schemas.microsoft.com/office/drawing/2014/main" val="10000"/>
                  </a:ext>
                </a:extLst>
              </a:tr>
              <a:tr h="842356">
                <a:tc>
                  <a:txBody>
                    <a:bodyPr/>
                    <a:lstStyle/>
                    <a:p>
                      <a:pPr algn="ctr" fontAlgn="ctr"/>
                      <a:r>
                        <a:rPr lang="en-US"/>
                        <a:t>1</a:t>
                      </a:r>
                    </a:p>
                  </a:txBody>
                  <a:tcPr marL="76200" marR="76200" marT="76200" marB="76200" anchor="ctr"/>
                </a:tc>
                <a:tc>
                  <a:txBody>
                    <a:bodyPr/>
                    <a:lstStyle/>
                    <a:p>
                      <a:pPr algn="just" fontAlgn="t"/>
                      <a:r>
                        <a:rPr lang="en-US" b="1">
                          <a:solidFill>
                            <a:srgbClr val="000000"/>
                          </a:solidFill>
                        </a:rPr>
                        <a:t>public String getName()</a:t>
                      </a:r>
                      <a:endParaRPr lang="en-US">
                        <a:solidFill>
                          <a:srgbClr val="000000"/>
                        </a:solidFill>
                      </a:endParaRPr>
                    </a:p>
                    <a:p>
                      <a:pPr algn="just" fontAlgn="t"/>
                      <a:r>
                        <a:rPr lang="en-US">
                          <a:solidFill>
                            <a:srgbClr val="000000"/>
                          </a:solidFill>
                        </a:rPr>
                        <a:t>Returns the name of the file or directory denoted by this abstract pathname.</a:t>
                      </a:r>
                    </a:p>
                  </a:txBody>
                  <a:tcPr marL="76200" marR="76200" marT="76200" marB="76200"/>
                </a:tc>
                <a:extLst>
                  <a:ext uri="{0D108BD9-81ED-4DB2-BD59-A6C34878D82A}">
                    <a16:rowId xmlns:a16="http://schemas.microsoft.com/office/drawing/2014/main" val="10001"/>
                  </a:ext>
                </a:extLst>
              </a:tr>
              <a:tr h="605444">
                <a:tc>
                  <a:txBody>
                    <a:bodyPr/>
                    <a:lstStyle/>
                    <a:p>
                      <a:pPr algn="ctr" fontAlgn="ctr"/>
                      <a:r>
                        <a:rPr lang="en-US" dirty="0"/>
                        <a:t>2</a:t>
                      </a:r>
                    </a:p>
                  </a:txBody>
                  <a:tcPr marL="76200" marR="76200" marT="76200" marB="76200" anchor="ctr"/>
                </a:tc>
                <a:tc>
                  <a:txBody>
                    <a:bodyPr/>
                    <a:lstStyle/>
                    <a:p>
                      <a:pPr algn="just" fontAlgn="t"/>
                      <a:r>
                        <a:rPr lang="en-US" b="1" dirty="0">
                          <a:solidFill>
                            <a:srgbClr val="000000"/>
                          </a:solidFill>
                        </a:rPr>
                        <a:t>public String </a:t>
                      </a:r>
                      <a:r>
                        <a:rPr lang="en-US" b="1" dirty="0" err="1">
                          <a:solidFill>
                            <a:srgbClr val="000000"/>
                          </a:solidFill>
                        </a:rPr>
                        <a:t>getPath</a:t>
                      </a:r>
                      <a:r>
                        <a:rPr lang="en-US" b="1" dirty="0">
                          <a:solidFill>
                            <a:srgbClr val="000000"/>
                          </a:solidFill>
                        </a:rPr>
                        <a:t>()</a:t>
                      </a:r>
                      <a:endParaRPr lang="en-US" dirty="0">
                        <a:solidFill>
                          <a:srgbClr val="000000"/>
                        </a:solidFill>
                      </a:endParaRPr>
                    </a:p>
                    <a:p>
                      <a:pPr algn="just" fontAlgn="t"/>
                      <a:r>
                        <a:rPr lang="en-US" dirty="0">
                          <a:solidFill>
                            <a:srgbClr val="000000"/>
                          </a:solidFill>
                        </a:rPr>
                        <a:t>Converts this abstract pathname into a pathname string.</a:t>
                      </a:r>
                    </a:p>
                  </a:txBody>
                  <a:tcPr marL="76200" marR="76200" marT="76200" marB="76200"/>
                </a:tc>
                <a:extLst>
                  <a:ext uri="{0D108BD9-81ED-4DB2-BD59-A6C34878D82A}">
                    <a16:rowId xmlns:a16="http://schemas.microsoft.com/office/drawing/2014/main" val="10002"/>
                  </a:ext>
                </a:extLst>
              </a:tr>
              <a:tr h="842356">
                <a:tc>
                  <a:txBody>
                    <a:bodyPr/>
                    <a:lstStyle/>
                    <a:p>
                      <a:pPr algn="ctr" fontAlgn="ctr"/>
                      <a:r>
                        <a:rPr lang="en-US" dirty="0"/>
                        <a:t>3</a:t>
                      </a:r>
                    </a:p>
                  </a:txBody>
                  <a:tcPr marL="76200" marR="76200" marT="76200" marB="76200" anchor="ctr"/>
                </a:tc>
                <a:tc>
                  <a:txBody>
                    <a:bodyPr/>
                    <a:lstStyle/>
                    <a:p>
                      <a:pPr algn="just" fontAlgn="t"/>
                      <a:r>
                        <a:rPr lang="en-US" b="1" dirty="0">
                          <a:solidFill>
                            <a:srgbClr val="000000"/>
                          </a:solidFill>
                        </a:rPr>
                        <a:t>public </a:t>
                      </a:r>
                      <a:r>
                        <a:rPr lang="en-US" b="1" dirty="0" err="1">
                          <a:solidFill>
                            <a:srgbClr val="000000"/>
                          </a:solidFill>
                        </a:rPr>
                        <a:t>boolean</a:t>
                      </a:r>
                      <a:r>
                        <a:rPr lang="en-US" b="1" dirty="0">
                          <a:solidFill>
                            <a:srgbClr val="000000"/>
                          </a:solidFill>
                        </a:rPr>
                        <a:t> </a:t>
                      </a:r>
                      <a:r>
                        <a:rPr lang="en-US" b="1" dirty="0" err="1">
                          <a:solidFill>
                            <a:srgbClr val="000000"/>
                          </a:solidFill>
                        </a:rPr>
                        <a:t>isAbsolute</a:t>
                      </a:r>
                      <a:r>
                        <a:rPr lang="en-US" b="1" dirty="0">
                          <a:solidFill>
                            <a:srgbClr val="000000"/>
                          </a:solidFill>
                        </a:rPr>
                        <a:t>()</a:t>
                      </a:r>
                      <a:endParaRPr lang="en-US" dirty="0">
                        <a:solidFill>
                          <a:srgbClr val="000000"/>
                        </a:solidFill>
                      </a:endParaRPr>
                    </a:p>
                    <a:p>
                      <a:pPr algn="just" fontAlgn="t"/>
                      <a:r>
                        <a:rPr lang="en-US" dirty="0">
                          <a:solidFill>
                            <a:srgbClr val="000000"/>
                          </a:solidFill>
                        </a:rPr>
                        <a:t>Tests whether this abstract pathname is absolute. Returns true if this abstract pathname is absolute, false otherwise.</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609600" y="609600"/>
          <a:ext cx="8229600" cy="59740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370840">
                <a:tc>
                  <a:txBody>
                    <a:bodyPr/>
                    <a:lstStyle/>
                    <a:p>
                      <a:pPr algn="ctr" fontAlgn="ctr"/>
                      <a:r>
                        <a:rPr lang="en-US" dirty="0"/>
                        <a:t>4</a:t>
                      </a:r>
                    </a:p>
                  </a:txBody>
                  <a:tcPr marL="76200" marR="76200" marT="76200" marB="76200" anchor="ctr"/>
                </a:tc>
                <a:tc>
                  <a:txBody>
                    <a:bodyPr/>
                    <a:lstStyle/>
                    <a:p>
                      <a:pPr algn="just" fontAlgn="t"/>
                      <a:r>
                        <a:rPr lang="en-US" b="1" dirty="0">
                          <a:solidFill>
                            <a:srgbClr val="000000"/>
                          </a:solidFill>
                        </a:rPr>
                        <a:t>public String </a:t>
                      </a:r>
                      <a:r>
                        <a:rPr lang="en-US" b="1" dirty="0" err="1">
                          <a:solidFill>
                            <a:srgbClr val="000000"/>
                          </a:solidFill>
                        </a:rPr>
                        <a:t>getAbsolutePath</a:t>
                      </a:r>
                      <a:r>
                        <a:rPr lang="en-US" b="1" dirty="0">
                          <a:solidFill>
                            <a:srgbClr val="000000"/>
                          </a:solidFill>
                        </a:rPr>
                        <a:t>()</a:t>
                      </a:r>
                      <a:endParaRPr lang="en-US" dirty="0">
                        <a:solidFill>
                          <a:srgbClr val="000000"/>
                        </a:solidFill>
                      </a:endParaRPr>
                    </a:p>
                    <a:p>
                      <a:pPr algn="just" fontAlgn="t"/>
                      <a:r>
                        <a:rPr lang="en-US" dirty="0">
                          <a:solidFill>
                            <a:srgbClr val="000000"/>
                          </a:solidFill>
                        </a:rPr>
                        <a:t>Returns the absolute pathname string of this abstract pathname.</a:t>
                      </a:r>
                    </a:p>
                  </a:txBody>
                  <a:tcPr marL="76200" marR="76200" marT="76200" marB="76200"/>
                </a:tc>
                <a:extLst>
                  <a:ext uri="{0D108BD9-81ED-4DB2-BD59-A6C34878D82A}">
                    <a16:rowId xmlns:a16="http://schemas.microsoft.com/office/drawing/2014/main" val="10000"/>
                  </a:ext>
                </a:extLst>
              </a:tr>
              <a:tr h="370840">
                <a:tc>
                  <a:txBody>
                    <a:bodyPr/>
                    <a:lstStyle/>
                    <a:p>
                      <a:pPr algn="ctr" fontAlgn="ctr"/>
                      <a:r>
                        <a:rPr lang="en-US" dirty="0"/>
                        <a:t>5</a:t>
                      </a:r>
                    </a:p>
                  </a:txBody>
                  <a:tcPr marL="76200" marR="76200" marT="76200" marB="76200" anchor="ctr"/>
                </a:tc>
                <a:tc>
                  <a:txBody>
                    <a:bodyPr/>
                    <a:lstStyle/>
                    <a:p>
                      <a:pPr algn="just" fontAlgn="t"/>
                      <a:r>
                        <a:rPr lang="en-US" b="1">
                          <a:solidFill>
                            <a:srgbClr val="000000"/>
                          </a:solidFill>
                        </a:rPr>
                        <a:t>public boolean canRead()</a:t>
                      </a:r>
                      <a:endParaRPr lang="en-US">
                        <a:solidFill>
                          <a:srgbClr val="000000"/>
                        </a:solidFill>
                      </a:endParaRPr>
                    </a:p>
                    <a:p>
                      <a:pPr algn="just" fontAlgn="t"/>
                      <a:r>
                        <a:rPr lang="en-US">
                          <a:solidFill>
                            <a:srgbClr val="000000"/>
                          </a:solidFill>
                        </a:rPr>
                        <a:t>Tests whether the application can read the file denoted by this abstract pathname. Returns true if and only if the file specified by this abstract pathname exists and can be read by the application; false otherwise.</a:t>
                      </a:r>
                    </a:p>
                  </a:txBody>
                  <a:tcPr marL="76200" marR="76200" marT="76200" marB="76200"/>
                </a:tc>
                <a:extLst>
                  <a:ext uri="{0D108BD9-81ED-4DB2-BD59-A6C34878D82A}">
                    <a16:rowId xmlns:a16="http://schemas.microsoft.com/office/drawing/2014/main" val="10001"/>
                  </a:ext>
                </a:extLst>
              </a:tr>
              <a:tr h="370840">
                <a:tc>
                  <a:txBody>
                    <a:bodyPr/>
                    <a:lstStyle/>
                    <a:p>
                      <a:pPr algn="ctr" fontAlgn="ctr"/>
                      <a:r>
                        <a:rPr lang="en-US" dirty="0"/>
                        <a:t>6</a:t>
                      </a:r>
                    </a:p>
                  </a:txBody>
                  <a:tcPr marL="76200" marR="76200" marT="76200" marB="76200" anchor="ctr"/>
                </a:tc>
                <a:tc>
                  <a:txBody>
                    <a:bodyPr/>
                    <a:lstStyle/>
                    <a:p>
                      <a:pPr algn="just" fontAlgn="t"/>
                      <a:r>
                        <a:rPr lang="en-US" b="1">
                          <a:solidFill>
                            <a:srgbClr val="000000"/>
                          </a:solidFill>
                        </a:rPr>
                        <a:t>public boolean canWrite()</a:t>
                      </a:r>
                      <a:endParaRPr lang="en-US">
                        <a:solidFill>
                          <a:srgbClr val="000000"/>
                        </a:solidFill>
                      </a:endParaRPr>
                    </a:p>
                    <a:p>
                      <a:pPr algn="just" fontAlgn="t"/>
                      <a:r>
                        <a:rPr lang="en-US">
                          <a:solidFill>
                            <a:srgbClr val="000000"/>
                          </a:solidFill>
                        </a:rPr>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marL="76200" marR="76200" marT="76200" marB="76200"/>
                </a:tc>
                <a:extLst>
                  <a:ext uri="{0D108BD9-81ED-4DB2-BD59-A6C34878D82A}">
                    <a16:rowId xmlns:a16="http://schemas.microsoft.com/office/drawing/2014/main" val="10002"/>
                  </a:ext>
                </a:extLst>
              </a:tr>
              <a:tr h="370840">
                <a:tc>
                  <a:txBody>
                    <a:bodyPr/>
                    <a:lstStyle/>
                    <a:p>
                      <a:pPr algn="ctr" fontAlgn="ctr"/>
                      <a:r>
                        <a:rPr lang="en-US" dirty="0"/>
                        <a:t>7</a:t>
                      </a:r>
                    </a:p>
                  </a:txBody>
                  <a:tcPr marL="76200" marR="76200" marT="76200" marB="76200" anchor="ctr"/>
                </a:tc>
                <a:tc>
                  <a:txBody>
                    <a:bodyPr/>
                    <a:lstStyle/>
                    <a:p>
                      <a:pPr algn="just" fontAlgn="t"/>
                      <a:r>
                        <a:rPr lang="en-US" b="1">
                          <a:solidFill>
                            <a:srgbClr val="000000"/>
                          </a:solidFill>
                        </a:rPr>
                        <a:t>public boolean exists()</a:t>
                      </a:r>
                      <a:endParaRPr lang="en-US">
                        <a:solidFill>
                          <a:srgbClr val="000000"/>
                        </a:solidFill>
                      </a:endParaRPr>
                    </a:p>
                    <a:p>
                      <a:pPr algn="just" fontAlgn="t"/>
                      <a:r>
                        <a:rPr lang="en-US">
                          <a:solidFill>
                            <a:srgbClr val="000000"/>
                          </a:solidFill>
                        </a:rPr>
                        <a:t>Tests whether the file or directory denoted by this abstract pathname exists. Returns true if and only if the file or directory denoted by this abstract pathname exists; false otherwise.</a:t>
                      </a:r>
                    </a:p>
                  </a:txBody>
                  <a:tcPr marL="76200" marR="76200" marT="76200" marB="76200"/>
                </a:tc>
                <a:extLst>
                  <a:ext uri="{0D108BD9-81ED-4DB2-BD59-A6C34878D82A}">
                    <a16:rowId xmlns:a16="http://schemas.microsoft.com/office/drawing/2014/main" val="10003"/>
                  </a:ext>
                </a:extLst>
              </a:tr>
              <a:tr h="370840">
                <a:tc>
                  <a:txBody>
                    <a:bodyPr/>
                    <a:lstStyle/>
                    <a:p>
                      <a:pPr algn="ctr" fontAlgn="ctr"/>
                      <a:r>
                        <a:rPr lang="en-US" dirty="0"/>
                        <a:t>8</a:t>
                      </a:r>
                    </a:p>
                  </a:txBody>
                  <a:tcPr marL="76200" marR="76200" marT="76200" marB="76200" anchor="ctr"/>
                </a:tc>
                <a:tc>
                  <a:txBody>
                    <a:bodyPr/>
                    <a:lstStyle/>
                    <a:p>
                      <a:pPr algn="just" fontAlgn="t"/>
                      <a:r>
                        <a:rPr lang="en-US" b="1" dirty="0">
                          <a:solidFill>
                            <a:srgbClr val="000000"/>
                          </a:solidFill>
                        </a:rPr>
                        <a:t>public </a:t>
                      </a:r>
                      <a:r>
                        <a:rPr lang="en-US" b="1" dirty="0" err="1">
                          <a:solidFill>
                            <a:srgbClr val="000000"/>
                          </a:solidFill>
                        </a:rPr>
                        <a:t>boolean</a:t>
                      </a:r>
                      <a:r>
                        <a:rPr lang="en-US" b="1" dirty="0">
                          <a:solidFill>
                            <a:srgbClr val="000000"/>
                          </a:solidFill>
                        </a:rPr>
                        <a:t> </a:t>
                      </a:r>
                      <a:r>
                        <a:rPr lang="en-US" b="1" dirty="0" err="1">
                          <a:solidFill>
                            <a:srgbClr val="000000"/>
                          </a:solidFill>
                        </a:rPr>
                        <a:t>isDirectory</a:t>
                      </a:r>
                      <a:r>
                        <a:rPr lang="en-US" b="1" dirty="0">
                          <a:solidFill>
                            <a:srgbClr val="000000"/>
                          </a:solidFill>
                        </a:rPr>
                        <a:t>()</a:t>
                      </a:r>
                      <a:endParaRPr lang="en-US" dirty="0">
                        <a:solidFill>
                          <a:srgbClr val="000000"/>
                        </a:solidFill>
                      </a:endParaRPr>
                    </a:p>
                    <a:p>
                      <a:pPr algn="just" fontAlgn="t"/>
                      <a:r>
                        <a:rPr lang="en-US" dirty="0">
                          <a:solidFill>
                            <a:srgbClr val="000000"/>
                          </a:solidFill>
                        </a:rPr>
                        <a:t>Tests whether the file denoted by this abstract pathname is a directory. Returns true if and only if the file denoted by this abstract pathname exists and is a directory; false otherwise.</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533400" y="990600"/>
          <a:ext cx="8229600" cy="30480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7696200">
                  <a:extLst>
                    <a:ext uri="{9D8B030D-6E8A-4147-A177-3AD203B41FA5}">
                      <a16:colId xmlns:a16="http://schemas.microsoft.com/office/drawing/2014/main" val="20001"/>
                    </a:ext>
                  </a:extLst>
                </a:gridCol>
              </a:tblGrid>
              <a:tr h="370840">
                <a:tc>
                  <a:txBody>
                    <a:bodyPr/>
                    <a:lstStyle/>
                    <a:p>
                      <a:pPr algn="ctr" fontAlgn="ctr"/>
                      <a:r>
                        <a:rPr lang="en-US" dirty="0"/>
                        <a:t>9</a:t>
                      </a:r>
                    </a:p>
                  </a:txBody>
                  <a:tcPr marL="76200" marR="76200" marT="76200" marB="76200" anchor="ctr"/>
                </a:tc>
                <a:tc>
                  <a:txBody>
                    <a:bodyPr/>
                    <a:lstStyle/>
                    <a:p>
                      <a:pPr algn="just" fontAlgn="t"/>
                      <a:r>
                        <a:rPr lang="en-US" b="1">
                          <a:solidFill>
                            <a:srgbClr val="000000"/>
                          </a:solidFill>
                        </a:rPr>
                        <a:t>public boolean isFile()</a:t>
                      </a:r>
                      <a:endParaRPr lang="en-US">
                        <a:solidFill>
                          <a:srgbClr val="000000"/>
                        </a:solidFill>
                      </a:endParaRPr>
                    </a:p>
                    <a:p>
                      <a:pPr algn="just" fontAlgn="t"/>
                      <a:r>
                        <a:rPr lang="en-US">
                          <a:solidFill>
                            <a:srgbClr val="000000"/>
                          </a:solidFill>
                        </a:rPr>
                        <a:t>Tests whether the file denoted by this abstract pathname is a normal file. A file is normal if it is not a directory and, in addition, satisfies other system-dependent criteria. Any non-directory file created by a Java application is guaranteed to be a normal file. Returns true if and only if the file denoted by this abstract pathname exists and is a normal file; false otherwise.</a:t>
                      </a:r>
                    </a:p>
                  </a:txBody>
                  <a:tcPr marL="76200" marR="76200" marT="76200" marB="76200"/>
                </a:tc>
                <a:extLst>
                  <a:ext uri="{0D108BD9-81ED-4DB2-BD59-A6C34878D82A}">
                    <a16:rowId xmlns:a16="http://schemas.microsoft.com/office/drawing/2014/main" val="10000"/>
                  </a:ext>
                </a:extLst>
              </a:tr>
              <a:tr h="370840">
                <a:tc>
                  <a:txBody>
                    <a:bodyPr/>
                    <a:lstStyle/>
                    <a:p>
                      <a:pPr algn="ctr" fontAlgn="ctr"/>
                      <a:r>
                        <a:rPr lang="en-US" dirty="0"/>
                        <a:t>10</a:t>
                      </a:r>
                    </a:p>
                  </a:txBody>
                  <a:tcPr marL="76200" marR="76200" marT="76200" marB="76200" anchor="ctr"/>
                </a:tc>
                <a:tc>
                  <a:txBody>
                    <a:bodyPr/>
                    <a:lstStyle/>
                    <a:p>
                      <a:pPr algn="just" fontAlgn="t"/>
                      <a:r>
                        <a:rPr lang="en-US" b="1" dirty="0">
                          <a:solidFill>
                            <a:srgbClr val="000000"/>
                          </a:solidFill>
                        </a:rPr>
                        <a:t>public </a:t>
                      </a:r>
                      <a:r>
                        <a:rPr lang="en-US" b="1" dirty="0" err="1">
                          <a:solidFill>
                            <a:srgbClr val="000000"/>
                          </a:solidFill>
                        </a:rPr>
                        <a:t>boolean</a:t>
                      </a:r>
                      <a:r>
                        <a:rPr lang="en-US" b="1" dirty="0">
                          <a:solidFill>
                            <a:srgbClr val="000000"/>
                          </a:solidFill>
                        </a:rPr>
                        <a:t> </a:t>
                      </a:r>
                      <a:r>
                        <a:rPr lang="en-US" b="1" dirty="0" err="1">
                          <a:solidFill>
                            <a:srgbClr val="000000"/>
                          </a:solidFill>
                        </a:rPr>
                        <a:t>createNewFile</a:t>
                      </a:r>
                      <a:r>
                        <a:rPr lang="en-US" b="1" dirty="0">
                          <a:solidFill>
                            <a:srgbClr val="000000"/>
                          </a:solidFill>
                        </a:rPr>
                        <a:t>() throws </a:t>
                      </a:r>
                      <a:r>
                        <a:rPr lang="en-US" b="1" dirty="0" err="1">
                          <a:solidFill>
                            <a:srgbClr val="000000"/>
                          </a:solidFill>
                        </a:rPr>
                        <a:t>IOException</a:t>
                      </a:r>
                      <a:endParaRPr lang="en-US" dirty="0">
                        <a:solidFill>
                          <a:srgbClr val="000000"/>
                        </a:solidFill>
                      </a:endParaRPr>
                    </a:p>
                    <a:p>
                      <a:pPr algn="just" fontAlgn="t"/>
                      <a:r>
                        <a:rPr lang="en-US" dirty="0">
                          <a:solidFill>
                            <a:srgbClr val="000000"/>
                          </a:solidFill>
                        </a:rPr>
                        <a:t>Atomically creates a new, empty file named by this abstract pathname if and only if a file with this name does not yet exist. Returns true if the named file does not exist and was successfully created; false if the named file already exists.</a:t>
                      </a:r>
                    </a:p>
                  </a:txBody>
                  <a:tcPr marL="76200" marR="76200" marT="76200" marB="76200"/>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381000" y="1066800"/>
          <a:ext cx="8229600" cy="24993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7086600">
                  <a:extLst>
                    <a:ext uri="{9D8B030D-6E8A-4147-A177-3AD203B41FA5}">
                      <a16:colId xmlns:a16="http://schemas.microsoft.com/office/drawing/2014/main" val="20001"/>
                    </a:ext>
                  </a:extLst>
                </a:gridCol>
              </a:tblGrid>
              <a:tr h="370840">
                <a:tc>
                  <a:txBody>
                    <a:bodyPr/>
                    <a:lstStyle/>
                    <a:p>
                      <a:pPr algn="ctr" fontAlgn="ctr"/>
                      <a:r>
                        <a:rPr lang="en-US" dirty="0"/>
                        <a:t>11</a:t>
                      </a:r>
                    </a:p>
                  </a:txBody>
                  <a:tcPr marL="76200" marR="76200" marT="76200" marB="76200" anchor="ctr"/>
                </a:tc>
                <a:tc>
                  <a:txBody>
                    <a:bodyPr/>
                    <a:lstStyle/>
                    <a:p>
                      <a:pPr algn="just" fontAlgn="t"/>
                      <a:r>
                        <a:rPr lang="en-US" b="1">
                          <a:solidFill>
                            <a:srgbClr val="000000"/>
                          </a:solidFill>
                        </a:rPr>
                        <a:t>public boolean delete()</a:t>
                      </a:r>
                      <a:endParaRPr lang="en-US">
                        <a:solidFill>
                          <a:srgbClr val="000000"/>
                        </a:solidFill>
                      </a:endParaRPr>
                    </a:p>
                    <a:p>
                      <a:pPr algn="just" fontAlgn="t"/>
                      <a:r>
                        <a:rPr lang="en-US">
                          <a:solidFill>
                            <a:srgbClr val="000000"/>
                          </a:solidFill>
                        </a:rPr>
                        <a:t>Deletes the file or directory denoted by this abstract pathname. If this pathname denotes a directory, then the directory must be empty in order to be deleted. Returns true if and only if the file or directory is successfully deleted; false otherwise.</a:t>
                      </a:r>
                    </a:p>
                  </a:txBody>
                  <a:tcPr marL="76200" marR="76200" marT="76200" marB="76200"/>
                </a:tc>
                <a:extLst>
                  <a:ext uri="{0D108BD9-81ED-4DB2-BD59-A6C34878D82A}">
                    <a16:rowId xmlns:a16="http://schemas.microsoft.com/office/drawing/2014/main" val="10000"/>
                  </a:ext>
                </a:extLst>
              </a:tr>
              <a:tr h="370840">
                <a:tc>
                  <a:txBody>
                    <a:bodyPr/>
                    <a:lstStyle/>
                    <a:p>
                      <a:pPr algn="ctr" fontAlgn="ctr"/>
                      <a:r>
                        <a:rPr lang="en-US" dirty="0"/>
                        <a:t>12</a:t>
                      </a:r>
                    </a:p>
                  </a:txBody>
                  <a:tcPr marL="76200" marR="76200" marT="76200" marB="76200" anchor="ctr"/>
                </a:tc>
                <a:tc>
                  <a:txBody>
                    <a:bodyPr/>
                    <a:lstStyle/>
                    <a:p>
                      <a:pPr algn="just" fontAlgn="t"/>
                      <a:r>
                        <a:rPr lang="en-US" b="1" dirty="0">
                          <a:solidFill>
                            <a:srgbClr val="000000"/>
                          </a:solidFill>
                        </a:rPr>
                        <a:t>public File[] </a:t>
                      </a:r>
                      <a:r>
                        <a:rPr lang="en-US" b="1" dirty="0" err="1">
                          <a:solidFill>
                            <a:srgbClr val="000000"/>
                          </a:solidFill>
                        </a:rPr>
                        <a:t>listFiles</a:t>
                      </a:r>
                      <a:r>
                        <a:rPr lang="en-US" b="1" dirty="0">
                          <a:solidFill>
                            <a:srgbClr val="000000"/>
                          </a:solidFill>
                        </a:rPr>
                        <a:t>()</a:t>
                      </a:r>
                      <a:endParaRPr lang="en-US" dirty="0">
                        <a:solidFill>
                          <a:srgbClr val="000000"/>
                        </a:solidFill>
                      </a:endParaRPr>
                    </a:p>
                    <a:p>
                      <a:pPr algn="just" fontAlgn="t"/>
                      <a:r>
                        <a:rPr lang="en-US" dirty="0">
                          <a:solidFill>
                            <a:srgbClr val="000000"/>
                          </a:solidFill>
                        </a:rPr>
                        <a:t>Returns an array of abstract pathnames denoting the files in the directory denoted by this abstract pathname.</a:t>
                      </a:r>
                    </a:p>
                  </a:txBody>
                  <a:tcPr marL="76200" marR="76200" marT="76200" marB="76200"/>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981200"/>
          </a:xfrm>
        </p:spPr>
        <p:txBody>
          <a:bodyPr>
            <a:normAutofit fontScale="90000"/>
          </a:bodyPr>
          <a:lstStyle/>
          <a:p>
            <a:pPr algn="ctr"/>
            <a:br>
              <a:rPr lang="en-US" b="0" dirty="0">
                <a:solidFill>
                  <a:srgbClr val="C00000"/>
                </a:solidFill>
                <a:effectLst/>
                <a:latin typeface="Times New Roman" pitchFamily="18" charset="0"/>
                <a:cs typeface="Times New Roman" pitchFamily="18" charset="0"/>
              </a:rPr>
            </a:br>
            <a:br>
              <a:rPr lang="en-US" b="0" dirty="0">
                <a:solidFill>
                  <a:srgbClr val="C00000"/>
                </a:solidFill>
                <a:effectLst/>
                <a:latin typeface="Times New Roman" pitchFamily="18" charset="0"/>
                <a:cs typeface="Times New Roman" pitchFamily="18" charset="0"/>
              </a:rPr>
            </a:br>
            <a:r>
              <a:rPr lang="en-US" sz="3600" dirty="0">
                <a:solidFill>
                  <a:srgbClr val="7030A0"/>
                </a:solidFill>
                <a:latin typeface="Times New Roman" pitchFamily="18" charset="0"/>
                <a:cs typeface="Times New Roman" pitchFamily="18" charset="0"/>
              </a:rPr>
              <a:t> Files and I/O Streams </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endParaRPr lang="en-US"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32500" lnSpcReduction="20000"/>
          </a:bodyPr>
          <a:lstStyle/>
          <a:p>
            <a:r>
              <a:rPr lang="en-US" dirty="0"/>
              <a:t>import </a:t>
            </a:r>
            <a:r>
              <a:rPr lang="en-US" dirty="0" err="1"/>
              <a:t>java.io.File</a:t>
            </a:r>
            <a:r>
              <a:rPr lang="en-US" dirty="0"/>
              <a:t>; </a:t>
            </a:r>
          </a:p>
          <a:p>
            <a:r>
              <a:rPr lang="en-US" dirty="0"/>
              <a:t>public class </a:t>
            </a:r>
            <a:r>
              <a:rPr lang="en-US" dirty="0" err="1"/>
              <a:t>FileDemo</a:t>
            </a:r>
            <a:r>
              <a:rPr lang="en-US" dirty="0"/>
              <a:t> { </a:t>
            </a:r>
          </a:p>
          <a:p>
            <a:r>
              <a:rPr lang="en-US" dirty="0"/>
              <a:t>public static void main(String[] </a:t>
            </a:r>
            <a:r>
              <a:rPr lang="en-US" dirty="0" err="1"/>
              <a:t>args</a:t>
            </a:r>
            <a:r>
              <a:rPr lang="en-US" dirty="0"/>
              <a:t>) { </a:t>
            </a:r>
          </a:p>
          <a:p>
            <a:r>
              <a:rPr lang="en-US" dirty="0"/>
              <a:t>File f = null;</a:t>
            </a:r>
          </a:p>
          <a:p>
            <a:r>
              <a:rPr lang="en-US" dirty="0"/>
              <a:t> String[] </a:t>
            </a:r>
            <a:r>
              <a:rPr lang="en-US" dirty="0" err="1"/>
              <a:t>strs</a:t>
            </a:r>
            <a:r>
              <a:rPr lang="en-US" dirty="0"/>
              <a:t> = {"test1.txt", "test2.txt"}; </a:t>
            </a:r>
          </a:p>
          <a:p>
            <a:r>
              <a:rPr lang="en-US" dirty="0"/>
              <a:t>try { // for each string in string array </a:t>
            </a:r>
          </a:p>
          <a:p>
            <a:r>
              <a:rPr lang="en-US" dirty="0"/>
              <a:t>for(String s:strs ) { </a:t>
            </a:r>
          </a:p>
          <a:p>
            <a:r>
              <a:rPr lang="en-US" dirty="0"/>
              <a:t>// create new file</a:t>
            </a:r>
          </a:p>
          <a:p>
            <a:r>
              <a:rPr lang="en-US" dirty="0"/>
              <a:t> f = new File(s); </a:t>
            </a:r>
          </a:p>
          <a:p>
            <a:r>
              <a:rPr lang="en-US" dirty="0"/>
              <a:t>// true if the file is executable </a:t>
            </a:r>
          </a:p>
          <a:p>
            <a:r>
              <a:rPr lang="en-US" dirty="0" err="1"/>
              <a:t>boolean</a:t>
            </a:r>
            <a:r>
              <a:rPr lang="en-US" dirty="0"/>
              <a:t> </a:t>
            </a:r>
            <a:r>
              <a:rPr lang="en-US" dirty="0" err="1"/>
              <a:t>bool</a:t>
            </a:r>
            <a:r>
              <a:rPr lang="en-US" dirty="0"/>
              <a:t> = </a:t>
            </a:r>
            <a:r>
              <a:rPr lang="en-US" dirty="0" err="1"/>
              <a:t>f.canExecute</a:t>
            </a:r>
            <a:r>
              <a:rPr lang="en-US" dirty="0"/>
              <a:t>(); </a:t>
            </a:r>
          </a:p>
          <a:p>
            <a:r>
              <a:rPr lang="en-US" dirty="0"/>
              <a:t>// find the absolute path </a:t>
            </a:r>
          </a:p>
          <a:p>
            <a:r>
              <a:rPr lang="en-US" dirty="0"/>
              <a:t>String a = </a:t>
            </a:r>
            <a:r>
              <a:rPr lang="en-US" dirty="0" err="1"/>
              <a:t>f.getAbsolutePath</a:t>
            </a:r>
            <a:r>
              <a:rPr lang="en-US" dirty="0"/>
              <a:t>(); </a:t>
            </a:r>
          </a:p>
          <a:p>
            <a:r>
              <a:rPr lang="en-US" dirty="0"/>
              <a:t>// prints absolute path </a:t>
            </a:r>
          </a:p>
          <a:p>
            <a:r>
              <a:rPr lang="en-US" dirty="0" err="1"/>
              <a:t>System.out.print</a:t>
            </a:r>
            <a:r>
              <a:rPr lang="en-US" dirty="0"/>
              <a:t>(a); </a:t>
            </a:r>
          </a:p>
          <a:p>
            <a:r>
              <a:rPr lang="en-US" dirty="0"/>
              <a:t>// prints </a:t>
            </a:r>
          </a:p>
          <a:p>
            <a:r>
              <a:rPr lang="en-US" dirty="0" err="1"/>
              <a:t>System.out.println</a:t>
            </a:r>
            <a:r>
              <a:rPr lang="en-US" dirty="0"/>
              <a:t>(" is executable: "+ </a:t>
            </a:r>
            <a:r>
              <a:rPr lang="en-US" dirty="0" err="1"/>
              <a:t>bool</a:t>
            </a:r>
            <a:r>
              <a:rPr lang="en-US" dirty="0"/>
              <a:t>); </a:t>
            </a:r>
          </a:p>
          <a:p>
            <a:r>
              <a:rPr lang="en-US" dirty="0"/>
              <a:t>} }</a:t>
            </a:r>
          </a:p>
          <a:p>
            <a:r>
              <a:rPr lang="en-US" dirty="0"/>
              <a:t>catch(Exception e) { // if any I/O error occurs </a:t>
            </a:r>
          </a:p>
          <a:p>
            <a:r>
              <a:rPr lang="en-US" dirty="0" err="1"/>
              <a:t>e.printStackTrace</a:t>
            </a:r>
            <a:r>
              <a:rPr lang="en-US" dirty="0"/>
              <a:t>(); </a:t>
            </a:r>
          </a:p>
          <a:p>
            <a:r>
              <a:rPr lang="en-US" dirty="0"/>
              <a:t>}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533400" y="2438400"/>
            <a:ext cx="8183880" cy="1051560"/>
          </a:xfrm>
        </p:spPr>
        <p:txBody>
          <a:bodyPr>
            <a:normAutofit fontScale="90000"/>
          </a:bodyPr>
          <a:lstStyle/>
          <a:p>
            <a:r>
              <a:rPr lang="en-US" dirty="0"/>
              <a:t>Read and write data from the console</a:t>
            </a:r>
          </a:p>
        </p:txBody>
      </p:sp>
    </p:spTree>
  </p:cSld>
  <p:clrMapOvr>
    <a:masterClrMapping/>
  </p:clrMapOvr>
  <p:transition spd="med">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Reading and Writing Files</a:t>
            </a:r>
          </a:p>
        </p:txBody>
      </p:sp>
      <p:sp>
        <p:nvSpPr>
          <p:cNvPr id="2" name="Content Placeholder 1"/>
          <p:cNvSpPr>
            <a:spLocks noGrp="1"/>
          </p:cNvSpPr>
          <p:nvPr>
            <p:ph idx="1"/>
          </p:nvPr>
        </p:nvSpPr>
        <p:spPr>
          <a:xfrm>
            <a:off x="457200" y="1143000"/>
            <a:ext cx="8382000" cy="4873752"/>
          </a:xfrm>
        </p:spPr>
        <p:txBody>
          <a:bodyPr>
            <a:normAutofit/>
          </a:bodyPr>
          <a:lstStyle/>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In Java, all files are byte-oriented, and Java provides methods to read and write bytes from and to a file.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Java allows us to wrap a byte-oriented file stream within a character-based object.</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We can use </a:t>
            </a:r>
            <a:r>
              <a:rPr lang="en-US" sz="2400" dirty="0">
                <a:solidFill>
                  <a:srgbClr val="FF0000"/>
                </a:solidFill>
                <a:latin typeface="Times New Roman" pitchFamily="18" charset="0"/>
                <a:cs typeface="Times New Roman" pitchFamily="18" charset="0"/>
              </a:rPr>
              <a:t>Scanner</a:t>
            </a:r>
            <a:r>
              <a:rPr lang="en-US" sz="2400" dirty="0">
                <a:solidFill>
                  <a:srgbClr val="002060"/>
                </a:solidFill>
                <a:latin typeface="Times New Roman" pitchFamily="18" charset="0"/>
                <a:cs typeface="Times New Roman" pitchFamily="18" charset="0"/>
              </a:rPr>
              <a:t> and </a:t>
            </a:r>
            <a:r>
              <a:rPr lang="en-US" sz="2400" dirty="0" err="1">
                <a:solidFill>
                  <a:srgbClr val="FF0000"/>
                </a:solidFill>
                <a:latin typeface="Times New Roman" pitchFamily="18" charset="0"/>
                <a:cs typeface="Times New Roman" pitchFamily="18" charset="0"/>
              </a:rPr>
              <a:t>PrintWriter</a:t>
            </a:r>
            <a:r>
              <a:rPr lang="en-US" sz="2400" dirty="0">
                <a:solidFill>
                  <a:srgbClr val="002060"/>
                </a:solidFill>
                <a:latin typeface="Times New Roman" pitchFamily="18" charset="0"/>
                <a:cs typeface="Times New Roman" pitchFamily="18" charset="0"/>
              </a:rPr>
              <a:t> class to read and write Files. </a:t>
            </a:r>
          </a:p>
          <a:p>
            <a:endParaRPr lang="en-US" sz="2400" i="1" dirty="0">
              <a:solidFill>
                <a:schemeClr val="accent2">
                  <a:lumMod val="75000"/>
                </a:schemeClr>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a:solidFill>
                  <a:srgbClr val="C00000"/>
                </a:solidFill>
                <a:effectLst/>
                <a:latin typeface="Times New Roman" pitchFamily="18" charset="0"/>
                <a:cs typeface="Times New Roman" pitchFamily="18" charset="0"/>
              </a:rPr>
              <a:t>PrinterWriter</a:t>
            </a:r>
            <a:r>
              <a:rPr lang="en-US" b="0" dirty="0">
                <a:solidFill>
                  <a:srgbClr val="C00000"/>
                </a:solidFill>
                <a:effectLst/>
                <a:latin typeface="Times New Roman" pitchFamily="18" charset="0"/>
                <a:cs typeface="Times New Roman" pitchFamily="18" charset="0"/>
              </a:rPr>
              <a:t> Class</a:t>
            </a:r>
          </a:p>
        </p:txBody>
      </p:sp>
      <p:sp>
        <p:nvSpPr>
          <p:cNvPr id="2" name="Content Placeholder 1"/>
          <p:cNvSpPr>
            <a:spLocks noGrp="1"/>
          </p:cNvSpPr>
          <p:nvPr>
            <p:ph idx="1"/>
          </p:nvPr>
        </p:nvSpPr>
        <p:spPr>
          <a:xfrm>
            <a:off x="304800" y="1143000"/>
            <a:ext cx="8839200" cy="5715000"/>
          </a:xfrm>
        </p:spPr>
        <p:txBody>
          <a:bodyPr>
            <a:normAutofit/>
          </a:bodyPr>
          <a:lstStyle/>
          <a:p>
            <a:r>
              <a:rPr lang="en-US" sz="2400" dirty="0">
                <a:solidFill>
                  <a:srgbClr val="002060"/>
                </a:solidFill>
                <a:latin typeface="Times New Roman" pitchFamily="18" charset="0"/>
                <a:cs typeface="Times New Roman" pitchFamily="18" charset="0"/>
              </a:rPr>
              <a:t>Although using </a:t>
            </a:r>
            <a:r>
              <a:rPr lang="en-US" sz="2400" dirty="0" err="1">
                <a:solidFill>
                  <a:srgbClr val="002060"/>
                </a:solidFill>
                <a:latin typeface="Times New Roman" pitchFamily="18" charset="0"/>
                <a:cs typeface="Times New Roman" pitchFamily="18" charset="0"/>
              </a:rPr>
              <a:t>System.out</a:t>
            </a:r>
            <a:r>
              <a:rPr lang="en-US" sz="2400" dirty="0">
                <a:solidFill>
                  <a:srgbClr val="002060"/>
                </a:solidFill>
                <a:latin typeface="Times New Roman" pitchFamily="18" charset="0"/>
                <a:cs typeface="Times New Roman" pitchFamily="18" charset="0"/>
              </a:rPr>
              <a:t> to write to the console is acceptable.</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The recommended method of writing to the console when using Java is through a </a:t>
            </a:r>
            <a:r>
              <a:rPr lang="en-US" sz="2400" dirty="0" err="1">
                <a:solidFill>
                  <a:srgbClr val="002060"/>
                </a:solidFill>
                <a:latin typeface="Times New Roman" pitchFamily="18" charset="0"/>
                <a:cs typeface="Times New Roman" pitchFamily="18" charset="0"/>
              </a:rPr>
              <a:t>PrintWriter</a:t>
            </a:r>
            <a:r>
              <a:rPr lang="en-US" sz="2400" dirty="0">
                <a:solidFill>
                  <a:srgbClr val="002060"/>
                </a:solidFill>
                <a:latin typeface="Times New Roman" pitchFamily="18" charset="0"/>
                <a:cs typeface="Times New Roman" pitchFamily="18" charset="0"/>
              </a:rPr>
              <a:t> stream.</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Using a character-based class for console output makes it easier to internationalize your program.</a:t>
            </a:r>
          </a:p>
          <a:p>
            <a:endParaRPr lang="en-US" sz="2400" dirty="0">
              <a:solidFill>
                <a:srgbClr val="002060"/>
              </a:solidFill>
              <a:latin typeface="Times New Roman" pitchFamily="18" charset="0"/>
              <a:cs typeface="Times New Roman" pitchFamily="18" charset="0"/>
            </a:endParaRPr>
          </a:p>
          <a:p>
            <a:pPr>
              <a:buNone/>
            </a:pPr>
            <a:endParaRPr lang="en-US" sz="2400" i="1" dirty="0">
              <a:solidFill>
                <a:schemeClr val="accent2">
                  <a:lumMod val="75000"/>
                </a:schemeClr>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a:bodyPr>
          <a:lstStyle/>
          <a:p>
            <a:r>
              <a:rPr lang="en-US" dirty="0"/>
              <a:t>Class declaration</a:t>
            </a:r>
          </a:p>
          <a:p>
            <a:pPr algn="just"/>
            <a:r>
              <a:rPr lang="en-US" dirty="0"/>
              <a:t>Let's see the declaration for </a:t>
            </a:r>
            <a:r>
              <a:rPr lang="en-US" dirty="0" err="1"/>
              <a:t>Java.io.PrintWriter</a:t>
            </a:r>
            <a:r>
              <a:rPr lang="en-US" dirty="0"/>
              <a:t> class:</a:t>
            </a:r>
          </a:p>
          <a:p>
            <a:pPr lvl="1"/>
            <a:r>
              <a:rPr lang="en-US" b="1" dirty="0"/>
              <a:t>public</a:t>
            </a:r>
            <a:r>
              <a:rPr lang="en-US" dirty="0"/>
              <a:t> </a:t>
            </a:r>
            <a:r>
              <a:rPr lang="en-US" b="1" dirty="0"/>
              <a:t>class</a:t>
            </a:r>
            <a:r>
              <a:rPr lang="en-US" dirty="0"/>
              <a:t> </a:t>
            </a:r>
            <a:r>
              <a:rPr lang="en-US" dirty="0" err="1"/>
              <a:t>PrintWriter</a:t>
            </a:r>
            <a:r>
              <a:rPr lang="en-US" dirty="0"/>
              <a:t> </a:t>
            </a:r>
            <a:r>
              <a:rPr lang="en-US" b="1" dirty="0"/>
              <a:t>extends</a:t>
            </a:r>
            <a:r>
              <a:rPr lang="en-US" dirty="0"/>
              <a:t> Writer  </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Methods of </a:t>
            </a:r>
            <a:r>
              <a:rPr lang="en-US" dirty="0" err="1"/>
              <a:t>FileWriter</a:t>
            </a:r>
            <a:r>
              <a:rPr lang="en-US" dirty="0"/>
              <a:t> class</a:t>
            </a:r>
          </a:p>
          <a:p>
            <a:pPr>
              <a:buNone/>
            </a:pPr>
            <a:endParaRPr lang="en-US" dirty="0"/>
          </a:p>
        </p:txBody>
      </p:sp>
      <p:graphicFrame>
        <p:nvGraphicFramePr>
          <p:cNvPr id="4" name="Table 3"/>
          <p:cNvGraphicFramePr>
            <a:graphicFrameLocks noGrp="1"/>
          </p:cNvGraphicFramePr>
          <p:nvPr/>
        </p:nvGraphicFramePr>
        <p:xfrm>
          <a:off x="685800" y="2362200"/>
          <a:ext cx="8001000" cy="331724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840">
                <a:tc>
                  <a:txBody>
                    <a:bodyPr/>
                    <a:lstStyle/>
                    <a:p>
                      <a:pPr algn="l" fontAlgn="t"/>
                      <a:r>
                        <a:rPr lang="en-US">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void println(boolean x)</a:t>
                      </a:r>
                    </a:p>
                  </a:txBody>
                  <a:tcPr marL="47625" marR="47625" marT="47625" marB="47625"/>
                </a:tc>
                <a:tc>
                  <a:txBody>
                    <a:bodyPr/>
                    <a:lstStyle/>
                    <a:p>
                      <a:pPr algn="just" fontAlgn="t"/>
                      <a:r>
                        <a:rPr lang="en-US" b="0" i="0">
                          <a:solidFill>
                            <a:srgbClr val="000000"/>
                          </a:solidFill>
                          <a:latin typeface="verdana"/>
                        </a:rPr>
                        <a:t>It is used to print the boolean value.</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void println(char[] x)</a:t>
                      </a:r>
                    </a:p>
                  </a:txBody>
                  <a:tcPr marL="47625" marR="47625" marT="47625" marB="47625"/>
                </a:tc>
                <a:tc>
                  <a:txBody>
                    <a:bodyPr/>
                    <a:lstStyle/>
                    <a:p>
                      <a:pPr algn="just" fontAlgn="t"/>
                      <a:r>
                        <a:rPr lang="en-US" b="0" i="0">
                          <a:solidFill>
                            <a:srgbClr val="000000"/>
                          </a:solidFill>
                          <a:latin typeface="verdana"/>
                        </a:rPr>
                        <a:t>It is used to print an array of characters.</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void println(int x)</a:t>
                      </a:r>
                    </a:p>
                  </a:txBody>
                  <a:tcPr marL="47625" marR="47625" marT="47625" marB="47625"/>
                </a:tc>
                <a:tc>
                  <a:txBody>
                    <a:bodyPr/>
                    <a:lstStyle/>
                    <a:p>
                      <a:pPr algn="just" fontAlgn="t"/>
                      <a:r>
                        <a:rPr lang="en-US" b="0" i="0">
                          <a:solidFill>
                            <a:srgbClr val="000000"/>
                          </a:solidFill>
                          <a:latin typeface="verdana"/>
                        </a:rPr>
                        <a:t>It is used to print an integer.</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PrintWriter append(char c)</a:t>
                      </a:r>
                    </a:p>
                  </a:txBody>
                  <a:tcPr marL="47625" marR="47625" marT="47625" marB="47625"/>
                </a:tc>
                <a:tc>
                  <a:txBody>
                    <a:bodyPr/>
                    <a:lstStyle/>
                    <a:p>
                      <a:pPr algn="just" fontAlgn="t"/>
                      <a:r>
                        <a:rPr lang="en-US" b="0" i="0">
                          <a:solidFill>
                            <a:srgbClr val="000000"/>
                          </a:solidFill>
                          <a:latin typeface="verdana"/>
                        </a:rPr>
                        <a:t>It is used to append the specified character to the writer.</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PrintWriter append(CharSequence ch)</a:t>
                      </a:r>
                    </a:p>
                  </a:txBody>
                  <a:tcPr marL="47625" marR="47625" marT="47625" marB="47625"/>
                </a:tc>
                <a:tc>
                  <a:txBody>
                    <a:bodyPr/>
                    <a:lstStyle/>
                    <a:p>
                      <a:pPr algn="just" fontAlgn="t"/>
                      <a:r>
                        <a:rPr lang="en-US" b="0" i="0" dirty="0">
                          <a:solidFill>
                            <a:srgbClr val="000000"/>
                          </a:solidFill>
                          <a:latin typeface="verdana"/>
                        </a:rPr>
                        <a:t>It is used to append the specified character sequence to the writer.</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22325" y="1846263"/>
          <a:ext cx="7543800" cy="4022725"/>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pPr algn="just" fontAlgn="t"/>
                      <a:r>
                        <a:rPr lang="en-US" b="0" i="0" dirty="0" err="1">
                          <a:solidFill>
                            <a:srgbClr val="000000"/>
                          </a:solidFill>
                          <a:latin typeface="verdana"/>
                        </a:rPr>
                        <a:t>boolean</a:t>
                      </a:r>
                      <a:r>
                        <a:rPr lang="en-US" b="0" i="0" dirty="0">
                          <a:solidFill>
                            <a:srgbClr val="000000"/>
                          </a:solidFill>
                          <a:latin typeface="verdana"/>
                        </a:rPr>
                        <a:t> </a:t>
                      </a:r>
                      <a:r>
                        <a:rPr lang="en-US" b="0" i="0" dirty="0" err="1">
                          <a:solidFill>
                            <a:srgbClr val="000000"/>
                          </a:solidFill>
                          <a:latin typeface="verdana"/>
                        </a:rPr>
                        <a:t>checkError</a:t>
                      </a:r>
                      <a:r>
                        <a:rPr lang="en-US" b="0" i="0" dirty="0">
                          <a:solidFill>
                            <a:srgbClr val="000000"/>
                          </a:solidFill>
                          <a:latin typeface="verdana"/>
                        </a:rPr>
                        <a:t>()</a:t>
                      </a:r>
                    </a:p>
                  </a:txBody>
                  <a:tcPr marL="43656" marR="43656" marT="47625" marB="47625"/>
                </a:tc>
                <a:tc>
                  <a:txBody>
                    <a:bodyPr/>
                    <a:lstStyle/>
                    <a:p>
                      <a:pPr algn="just" fontAlgn="t"/>
                      <a:r>
                        <a:rPr lang="en-US" b="0" i="0">
                          <a:solidFill>
                            <a:srgbClr val="000000"/>
                          </a:solidFill>
                          <a:latin typeface="verdana"/>
                        </a:rPr>
                        <a:t>It is used to flushes the stream and check its error state.</a:t>
                      </a:r>
                    </a:p>
                  </a:txBody>
                  <a:tcPr marL="43656" marR="43656"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protected void setError()</a:t>
                      </a:r>
                    </a:p>
                  </a:txBody>
                  <a:tcPr marL="43656" marR="43656" marT="47625" marB="47625"/>
                </a:tc>
                <a:tc>
                  <a:txBody>
                    <a:bodyPr/>
                    <a:lstStyle/>
                    <a:p>
                      <a:pPr algn="just" fontAlgn="t"/>
                      <a:r>
                        <a:rPr lang="en-US" b="0" i="0">
                          <a:solidFill>
                            <a:srgbClr val="000000"/>
                          </a:solidFill>
                          <a:latin typeface="verdana"/>
                        </a:rPr>
                        <a:t>It is used to indicate that an error occurs.</a:t>
                      </a:r>
                    </a:p>
                  </a:txBody>
                  <a:tcPr marL="43656" marR="43656"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protected void clearError()</a:t>
                      </a:r>
                    </a:p>
                  </a:txBody>
                  <a:tcPr marL="43656" marR="43656" marT="47625" marB="47625"/>
                </a:tc>
                <a:tc>
                  <a:txBody>
                    <a:bodyPr/>
                    <a:lstStyle/>
                    <a:p>
                      <a:pPr algn="just" fontAlgn="t"/>
                      <a:r>
                        <a:rPr lang="en-US" b="0" i="0">
                          <a:solidFill>
                            <a:srgbClr val="000000"/>
                          </a:solidFill>
                          <a:latin typeface="verdana"/>
                        </a:rPr>
                        <a:t>It is used to clear the error state of a stream.</a:t>
                      </a:r>
                    </a:p>
                  </a:txBody>
                  <a:tcPr marL="43656" marR="43656"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PrintWriter format(String format, Object... args)</a:t>
                      </a:r>
                    </a:p>
                  </a:txBody>
                  <a:tcPr marL="43656" marR="43656" marT="47625" marB="47625"/>
                </a:tc>
                <a:tc>
                  <a:txBody>
                    <a:bodyPr/>
                    <a:lstStyle/>
                    <a:p>
                      <a:pPr algn="just" fontAlgn="t"/>
                      <a:r>
                        <a:rPr lang="en-US" b="0" i="0">
                          <a:solidFill>
                            <a:srgbClr val="000000"/>
                          </a:solidFill>
                          <a:latin typeface="verdana"/>
                        </a:rPr>
                        <a:t>It is used to write a formatted string to the writer using specified arguments and format string.</a:t>
                      </a:r>
                    </a:p>
                  </a:txBody>
                  <a:tcPr marL="43656" marR="43656"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void print(Object obj)</a:t>
                      </a:r>
                    </a:p>
                  </a:txBody>
                  <a:tcPr marL="43656" marR="43656" marT="47625" marB="47625"/>
                </a:tc>
                <a:tc>
                  <a:txBody>
                    <a:bodyPr/>
                    <a:lstStyle/>
                    <a:p>
                      <a:pPr algn="just" fontAlgn="t"/>
                      <a:r>
                        <a:rPr lang="en-US" b="0" i="0">
                          <a:solidFill>
                            <a:srgbClr val="000000"/>
                          </a:solidFill>
                          <a:latin typeface="verdana"/>
                        </a:rPr>
                        <a:t>It is used to print an object.</a:t>
                      </a:r>
                    </a:p>
                  </a:txBody>
                  <a:tcPr marL="43656" marR="43656" marT="47625" marB="47625"/>
                </a:tc>
                <a:extLst>
                  <a:ext uri="{0D108BD9-81ED-4DB2-BD59-A6C34878D82A}">
                    <a16:rowId xmlns:a16="http://schemas.microsoft.com/office/drawing/2014/main" val="10004"/>
                  </a:ext>
                </a:extLst>
              </a:tr>
              <a:tr h="370840">
                <a:tc>
                  <a:txBody>
                    <a:bodyPr/>
                    <a:lstStyle/>
                    <a:p>
                      <a:pPr algn="just" fontAlgn="t"/>
                      <a:r>
                        <a:rPr lang="en-US" b="0" i="0">
                          <a:solidFill>
                            <a:srgbClr val="000000"/>
                          </a:solidFill>
                          <a:latin typeface="verdana"/>
                        </a:rPr>
                        <a:t>void flush()</a:t>
                      </a:r>
                    </a:p>
                  </a:txBody>
                  <a:tcPr marL="43656" marR="43656" marT="47625" marB="47625"/>
                </a:tc>
                <a:tc>
                  <a:txBody>
                    <a:bodyPr/>
                    <a:lstStyle/>
                    <a:p>
                      <a:pPr algn="just" fontAlgn="t"/>
                      <a:r>
                        <a:rPr lang="en-US" b="0" i="0">
                          <a:solidFill>
                            <a:srgbClr val="000000"/>
                          </a:solidFill>
                          <a:latin typeface="verdana"/>
                        </a:rPr>
                        <a:t>It is used to flushes the stream.</a:t>
                      </a:r>
                    </a:p>
                  </a:txBody>
                  <a:tcPr marL="43656" marR="43656"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void close()</a:t>
                      </a:r>
                    </a:p>
                  </a:txBody>
                  <a:tcPr marL="43656" marR="43656" marT="47625" marB="47625"/>
                </a:tc>
                <a:tc>
                  <a:txBody>
                    <a:bodyPr/>
                    <a:lstStyle/>
                    <a:p>
                      <a:pPr algn="just" fontAlgn="t"/>
                      <a:r>
                        <a:rPr lang="en-US" b="0" i="0" dirty="0">
                          <a:solidFill>
                            <a:srgbClr val="000000"/>
                          </a:solidFill>
                          <a:latin typeface="verdana"/>
                        </a:rPr>
                        <a:t>It is used to close the stream.</a:t>
                      </a:r>
                    </a:p>
                  </a:txBody>
                  <a:tcPr marL="43656" marR="43656"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r>
              <a:rPr lang="en-US" b="1" dirty="0"/>
              <a:t>import</a:t>
            </a:r>
            <a:r>
              <a:rPr lang="en-US" dirty="0"/>
              <a:t> </a:t>
            </a:r>
            <a:r>
              <a:rPr lang="en-US" dirty="0" err="1"/>
              <a:t>java.io.File</a:t>
            </a:r>
            <a:r>
              <a:rPr lang="en-US" dirty="0"/>
              <a:t>;  </a:t>
            </a:r>
          </a:p>
          <a:p>
            <a:r>
              <a:rPr lang="en-US" b="1" dirty="0"/>
              <a:t>import</a:t>
            </a:r>
            <a:r>
              <a:rPr lang="en-US" dirty="0"/>
              <a:t> </a:t>
            </a:r>
            <a:r>
              <a:rPr lang="en-US" dirty="0" err="1"/>
              <a:t>java.io.PrintWriter</a:t>
            </a:r>
            <a:r>
              <a:rPr lang="en-US" dirty="0"/>
              <a:t>;  </a:t>
            </a:r>
          </a:p>
          <a:p>
            <a:r>
              <a:rPr lang="en-US" b="1" dirty="0"/>
              <a:t>public</a:t>
            </a:r>
            <a:r>
              <a:rPr lang="en-US" dirty="0"/>
              <a:t> </a:t>
            </a:r>
            <a:r>
              <a:rPr lang="en-US" b="1" dirty="0"/>
              <a:t>class</a:t>
            </a:r>
            <a:r>
              <a:rPr lang="en-US" dirty="0"/>
              <a:t> </a:t>
            </a:r>
            <a:r>
              <a:rPr lang="en-US" dirty="0" err="1"/>
              <a:t>PrintWriterExample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r>
              <a:rPr lang="en-US" b="1" dirty="0"/>
              <a:t>throws</a:t>
            </a:r>
            <a:r>
              <a:rPr lang="en-US" dirty="0"/>
              <a:t> Exception {  </a:t>
            </a:r>
          </a:p>
          <a:p>
            <a:r>
              <a:rPr lang="en-US" dirty="0"/>
              <a:t>             //Data to write on Console using </a:t>
            </a:r>
            <a:r>
              <a:rPr lang="en-US" dirty="0" err="1"/>
              <a:t>PrintWriter</a:t>
            </a:r>
            <a:r>
              <a:rPr lang="en-US" dirty="0"/>
              <a:t>  </a:t>
            </a:r>
          </a:p>
          <a:p>
            <a:r>
              <a:rPr lang="en-US" dirty="0"/>
              <a:t>      </a:t>
            </a:r>
            <a:r>
              <a:rPr lang="en-US" dirty="0" err="1"/>
              <a:t>PrintWriter</a:t>
            </a:r>
            <a:r>
              <a:rPr lang="en-US" dirty="0"/>
              <a:t> writer = </a:t>
            </a:r>
            <a:r>
              <a:rPr lang="en-US" b="1" dirty="0"/>
              <a:t>new</a:t>
            </a:r>
            <a:r>
              <a:rPr lang="en-US" dirty="0"/>
              <a:t> </a:t>
            </a:r>
            <a:r>
              <a:rPr lang="en-US" dirty="0" err="1"/>
              <a:t>PrintWriter</a:t>
            </a:r>
            <a:r>
              <a:rPr lang="en-US" dirty="0"/>
              <a:t>(</a:t>
            </a:r>
            <a:r>
              <a:rPr lang="en-US" dirty="0" err="1"/>
              <a:t>System.out</a:t>
            </a:r>
            <a:r>
              <a:rPr lang="en-US" dirty="0"/>
              <a:t>);    </a:t>
            </a:r>
          </a:p>
          <a:p>
            <a:r>
              <a:rPr lang="en-US" dirty="0"/>
              <a:t>      </a:t>
            </a:r>
            <a:r>
              <a:rPr lang="en-US" dirty="0" err="1"/>
              <a:t>writer.write</a:t>
            </a:r>
            <a:r>
              <a:rPr lang="en-US" dirty="0"/>
              <a:t>("Java is a language.");        </a:t>
            </a:r>
          </a:p>
          <a:p>
            <a:r>
              <a:rPr lang="en-US" dirty="0"/>
              <a:t> </a:t>
            </a:r>
            <a:r>
              <a:rPr lang="en-US" dirty="0" err="1"/>
              <a:t>writer.flush</a:t>
            </a:r>
            <a:r>
              <a:rPr lang="en-US" dirty="0"/>
              <a:t>();  </a:t>
            </a:r>
          </a:p>
          <a:p>
            <a:r>
              <a:rPr lang="en-US" dirty="0"/>
              <a:t>      </a:t>
            </a:r>
            <a:r>
              <a:rPr lang="en-US" dirty="0" err="1"/>
              <a:t>writer.close</a:t>
            </a:r>
            <a:r>
              <a:rPr lang="en-US" dirty="0"/>
              <a:t>();  </a:t>
            </a:r>
          </a:p>
          <a:p>
            <a:r>
              <a:rPr lang="en-US" dirty="0"/>
              <a:t>//Data to write in File using </a:t>
            </a:r>
            <a:r>
              <a:rPr lang="en-US" dirty="0" err="1"/>
              <a:t>PrintWriter</a:t>
            </a:r>
            <a:r>
              <a:rPr lang="en-US" dirty="0"/>
              <a:t>       </a:t>
            </a:r>
          </a:p>
          <a:p>
            <a:r>
              <a:rPr lang="en-US" dirty="0"/>
              <a:t>      </a:t>
            </a:r>
            <a:r>
              <a:rPr lang="en-US" dirty="0" err="1"/>
              <a:t>PrintWriter</a:t>
            </a:r>
            <a:r>
              <a:rPr lang="en-US" dirty="0"/>
              <a:t> writer1 =</a:t>
            </a:r>
            <a:r>
              <a:rPr lang="en-US" b="1" dirty="0"/>
              <a:t>null</a:t>
            </a:r>
            <a:r>
              <a:rPr lang="en-US" dirty="0"/>
              <a:t>;      </a:t>
            </a:r>
          </a:p>
          <a:p>
            <a:r>
              <a:rPr lang="en-US" dirty="0"/>
              <a:t>         writer1 = </a:t>
            </a:r>
            <a:r>
              <a:rPr lang="en-US" b="1" dirty="0"/>
              <a:t>new</a:t>
            </a:r>
            <a:r>
              <a:rPr lang="en-US" dirty="0"/>
              <a:t> </a:t>
            </a:r>
            <a:r>
              <a:rPr lang="en-US" dirty="0" err="1"/>
              <a:t>PrintWriter</a:t>
            </a:r>
            <a:r>
              <a:rPr lang="en-US" dirty="0"/>
              <a:t>(</a:t>
            </a:r>
            <a:r>
              <a:rPr lang="en-US" b="1" dirty="0"/>
              <a:t>new</a:t>
            </a:r>
            <a:r>
              <a:rPr lang="en-US" dirty="0"/>
              <a:t> File("D:\\testout.txt"));  </a:t>
            </a:r>
          </a:p>
          <a:p>
            <a:r>
              <a:rPr lang="en-US" dirty="0"/>
              <a:t>         writer1.write("Like Java, Spring, Hibernate, Android, PHP etc.");                                                   </a:t>
            </a:r>
          </a:p>
          <a:p>
            <a:r>
              <a:rPr lang="en-US" dirty="0"/>
              <a:t>                         writer1.flush();  </a:t>
            </a:r>
          </a:p>
          <a:p>
            <a:r>
              <a:rPr lang="en-US" dirty="0"/>
              <a:t>         writer1.close();  </a:t>
            </a:r>
          </a:p>
          <a:p>
            <a:r>
              <a:rPr lang="en-US" dirty="0"/>
              <a:t>    }  </a:t>
            </a:r>
          </a:p>
          <a:p>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Using </a:t>
            </a:r>
            <a:r>
              <a:rPr lang="en-US" sz="3600" dirty="0">
                <a:solidFill>
                  <a:srgbClr val="C00000"/>
                </a:solidFill>
                <a:latin typeface="Times New Roman" pitchFamily="18" charset="0"/>
                <a:cs typeface="Times New Roman" pitchFamily="18" charset="0"/>
              </a:rPr>
              <a:t>Scanner</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lnSpcReduction="10000"/>
          </a:bodyPr>
          <a:lstStyle/>
          <a:p>
            <a:r>
              <a:rPr lang="en-US" sz="2400" dirty="0">
                <a:solidFill>
                  <a:srgbClr val="002060"/>
                </a:solidFill>
                <a:latin typeface="Times New Roman" pitchFamily="18" charset="0"/>
                <a:cs typeface="Times New Roman" pitchFamily="18" charset="0"/>
              </a:rPr>
              <a:t>The </a:t>
            </a:r>
            <a:r>
              <a:rPr lang="en-US" sz="2400" dirty="0" err="1">
                <a:solidFill>
                  <a:srgbClr val="002060"/>
                </a:solidFill>
                <a:latin typeface="Times New Roman" pitchFamily="18" charset="0"/>
                <a:cs typeface="Times New Roman" pitchFamily="18" charset="0"/>
              </a:rPr>
              <a:t>java.util.Scanner</a:t>
            </a:r>
            <a:r>
              <a:rPr lang="en-US" sz="2400" dirty="0">
                <a:solidFill>
                  <a:srgbClr val="002060"/>
                </a:solidFill>
                <a:latin typeface="Times New Roman" pitchFamily="18" charset="0"/>
                <a:cs typeface="Times New Roman" pitchFamily="18" charset="0"/>
              </a:rPr>
              <a:t> class is used to read strings and primitive values from the console.</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 Scanner breaks the input into tokens delimited by whitespace characters. </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To read from the keyboard, we create a Scanner as follows:</a:t>
            </a:r>
          </a:p>
          <a:p>
            <a:pPr algn="ctr">
              <a:buNone/>
            </a:pPr>
            <a:r>
              <a:rPr lang="en-US" sz="2400" dirty="0">
                <a:solidFill>
                  <a:srgbClr val="7030A0"/>
                </a:solidFill>
                <a:latin typeface="Times New Roman" pitchFamily="18" charset="0"/>
                <a:cs typeface="Times New Roman" pitchFamily="18" charset="0"/>
              </a:rPr>
              <a:t>Scanner s = new Scanner(</a:t>
            </a:r>
            <a:r>
              <a:rPr lang="en-US" sz="2400" dirty="0" err="1">
                <a:solidFill>
                  <a:srgbClr val="7030A0"/>
                </a:solidFill>
                <a:latin typeface="Times New Roman" pitchFamily="18" charset="0"/>
                <a:cs typeface="Times New Roman" pitchFamily="18" charset="0"/>
              </a:rPr>
              <a:t>System.in</a:t>
            </a:r>
            <a:r>
              <a:rPr lang="en-US" sz="2400" dirty="0">
                <a:solidFill>
                  <a:srgbClr val="7030A0"/>
                </a:solidFill>
                <a:latin typeface="Times New Roman" pitchFamily="18" charset="0"/>
                <a:cs typeface="Times New Roman" pitchFamily="18" charset="0"/>
              </a:rPr>
              <a:t>);</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To read from a file, create a Scanner for a file, as follows:</a:t>
            </a:r>
          </a:p>
          <a:p>
            <a:pPr algn="ctr">
              <a:buNone/>
            </a:pPr>
            <a:r>
              <a:rPr lang="en-US" sz="2400" dirty="0">
                <a:solidFill>
                  <a:srgbClr val="002060"/>
                </a:solidFill>
                <a:latin typeface="Times New Roman" pitchFamily="18" charset="0"/>
                <a:cs typeface="Times New Roman" pitchFamily="18" charset="0"/>
              </a:rPr>
              <a:t>		</a:t>
            </a:r>
            <a:r>
              <a:rPr lang="en-US" sz="2400" dirty="0">
                <a:solidFill>
                  <a:srgbClr val="7030A0"/>
                </a:solidFill>
                <a:latin typeface="Times New Roman" pitchFamily="18" charset="0"/>
                <a:cs typeface="Times New Roman" pitchFamily="18" charset="0"/>
              </a:rPr>
              <a:t>Scanner s = new Scanner(new File(filename));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wipe(down)">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dirty="0">
                <a:solidFill>
                  <a:srgbClr val="C00000"/>
                </a:solidFill>
                <a:latin typeface="Times New Roman" pitchFamily="18" charset="0"/>
                <a:cs typeface="Times New Roman" pitchFamily="18" charset="0"/>
              </a:rPr>
              <a:t>Scanner Methods</a:t>
            </a:r>
            <a:endParaRPr lang="en-US" sz="3600" b="0" dirty="0">
              <a:solidFill>
                <a:srgbClr val="C00000"/>
              </a:solidFill>
              <a:effectLst/>
              <a:latin typeface="Times New Roman" pitchFamily="18" charset="0"/>
              <a:cs typeface="Times New Roman" pitchFamily="18" charset="0"/>
            </a:endParaRPr>
          </a:p>
        </p:txBody>
      </p:sp>
      <p:pic>
        <p:nvPicPr>
          <p:cNvPr id="7" name="Content Placeholder 6" descr="sc.JPG"/>
          <p:cNvPicPr>
            <a:picLocks noGrp="1" noChangeAspect="1"/>
          </p:cNvPicPr>
          <p:nvPr>
            <p:ph idx="1"/>
          </p:nvPr>
        </p:nvPicPr>
        <p:blipFill>
          <a:blip r:embed="rId2"/>
          <a:stretch>
            <a:fillRect/>
          </a:stretch>
        </p:blipFill>
        <p:spPr>
          <a:xfrm>
            <a:off x="2590801" y="1156856"/>
            <a:ext cx="4114799" cy="4862944"/>
          </a:xfr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stream to make I/O operation fast. The java.io package contains all the classes required for input and output operations.</a:t>
            </a:r>
          </a:p>
          <a:p>
            <a:r>
              <a:rPr lang="en-US" dirty="0"/>
              <a:t>We can perform </a:t>
            </a:r>
            <a:r>
              <a:rPr lang="en-US" b="1" dirty="0"/>
              <a:t>file handling in java</a:t>
            </a:r>
            <a:r>
              <a:rPr lang="en-US" dirty="0"/>
              <a:t> by Java I/O API.</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Autofit/>
          </a:bodyPr>
          <a:lstStyle/>
          <a:p>
            <a:r>
              <a:rPr lang="en-US" sz="1600" dirty="0"/>
              <a:t>import java.io.*;</a:t>
            </a:r>
          </a:p>
          <a:p>
            <a:r>
              <a:rPr lang="en-US" sz="1600" dirty="0"/>
              <a:t>import </a:t>
            </a:r>
            <a:r>
              <a:rPr lang="en-US" sz="1600" dirty="0" err="1"/>
              <a:t>java.util.Scanner</a:t>
            </a:r>
            <a:r>
              <a:rPr lang="en-US" sz="1600" dirty="0"/>
              <a:t>;</a:t>
            </a:r>
          </a:p>
          <a:p>
            <a:r>
              <a:rPr lang="en-US" sz="1600" dirty="0"/>
              <a:t>class </a:t>
            </a:r>
            <a:r>
              <a:rPr lang="en-US" sz="1600" dirty="0" err="1"/>
              <a:t>Scanfile</a:t>
            </a:r>
            <a:r>
              <a:rPr lang="en-US" sz="1600" dirty="0"/>
              <a:t> {</a:t>
            </a:r>
          </a:p>
          <a:p>
            <a:r>
              <a:rPr lang="en-US" sz="1600" dirty="0"/>
              <a:t>public static void main(String [] </a:t>
            </a:r>
            <a:r>
              <a:rPr lang="en-US" sz="1600" dirty="0" err="1"/>
              <a:t>args</a:t>
            </a:r>
            <a:r>
              <a:rPr lang="en-US" sz="1600" dirty="0"/>
              <a:t>) throws </a:t>
            </a:r>
            <a:r>
              <a:rPr lang="en-US" sz="1600" dirty="0" err="1"/>
              <a:t>IOException</a:t>
            </a:r>
            <a:r>
              <a:rPr lang="en-US" sz="1600" dirty="0"/>
              <a:t>{</a:t>
            </a:r>
          </a:p>
          <a:p>
            <a:r>
              <a:rPr lang="en-US" sz="1600" dirty="0"/>
              <a:t>Scanner s=new Scanner( new </a:t>
            </a:r>
            <a:r>
              <a:rPr lang="en-US" sz="1600" dirty="0" err="1"/>
              <a:t>BufferedReader</a:t>
            </a:r>
            <a:r>
              <a:rPr lang="en-US" sz="1600" dirty="0"/>
              <a:t>( new </a:t>
            </a:r>
            <a:r>
              <a:rPr lang="en-US" sz="1600" dirty="0" err="1"/>
              <a:t>FileReader</a:t>
            </a:r>
            <a:r>
              <a:rPr lang="en-US" sz="1600" dirty="0"/>
              <a:t>("D:\\testout.txt“)));</a:t>
            </a:r>
          </a:p>
          <a:p>
            <a:r>
              <a:rPr lang="en-US" sz="1600" dirty="0"/>
              <a:t>try{</a:t>
            </a:r>
          </a:p>
          <a:p>
            <a:r>
              <a:rPr lang="en-US" sz="1600" dirty="0"/>
              <a:t>while(</a:t>
            </a:r>
            <a:r>
              <a:rPr lang="en-US" sz="1600" dirty="0" err="1"/>
              <a:t>s.hasNext</a:t>
            </a:r>
            <a:r>
              <a:rPr lang="en-US" sz="1600" dirty="0"/>
              <a:t>()){</a:t>
            </a:r>
          </a:p>
          <a:p>
            <a:r>
              <a:rPr lang="en-US" sz="1600" dirty="0" err="1"/>
              <a:t>System.out.println</a:t>
            </a:r>
            <a:r>
              <a:rPr lang="en-US" sz="1600" dirty="0"/>
              <a:t>(</a:t>
            </a:r>
            <a:r>
              <a:rPr lang="en-US" sz="1600" dirty="0" err="1"/>
              <a:t>s.next</a:t>
            </a:r>
            <a:r>
              <a:rPr lang="en-US" sz="1600" dirty="0"/>
              <a:t>());</a:t>
            </a:r>
          </a:p>
          <a:p>
            <a:r>
              <a:rPr lang="en-US" sz="1600" dirty="0"/>
              <a:t>}}</a:t>
            </a:r>
          </a:p>
          <a:p>
            <a:r>
              <a:rPr lang="en-US" sz="1600" dirty="0"/>
              <a:t>finally{</a:t>
            </a:r>
          </a:p>
          <a:p>
            <a:r>
              <a:rPr lang="en-US" sz="1600" dirty="0" err="1"/>
              <a:t>s.close</a:t>
            </a:r>
            <a:r>
              <a:rPr lang="en-US" sz="1600" dirty="0"/>
              <a:t>();</a:t>
            </a:r>
          </a:p>
          <a:p>
            <a:r>
              <a:rPr lang="en-US" sz="1600" dirty="0"/>
              <a:t>}</a:t>
            </a:r>
          </a:p>
          <a:p>
            <a:r>
              <a:rPr lang="en-US" sz="1600" dirty="0"/>
              <a: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a:buNone/>
            </a:pP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533400" y="2377440"/>
            <a:ext cx="8183880" cy="1051560"/>
          </a:xfrm>
        </p:spPr>
        <p:txBody>
          <a:bodyPr>
            <a:noAutofit/>
          </a:bodyPr>
          <a:lstStyle/>
          <a:p>
            <a:pPr algn="ctr"/>
            <a:br>
              <a:rPr lang="en-US" sz="2400" b="0" dirty="0">
                <a:solidFill>
                  <a:srgbClr val="7030A0"/>
                </a:solidFill>
                <a:effectLst/>
                <a:latin typeface="Algerian" pitchFamily="82" charset="0"/>
                <a:cs typeface="Times New Roman" pitchFamily="18" charset="0"/>
              </a:rPr>
            </a:br>
            <a:r>
              <a:rPr lang="en-US" sz="4800" b="0" dirty="0">
                <a:solidFill>
                  <a:srgbClr val="7030A0"/>
                </a:solidFill>
                <a:effectLst/>
                <a:latin typeface="Algerian" pitchFamily="82" charset="0"/>
                <a:cs typeface="Times New Roman" pitchFamily="18" charset="0"/>
              </a:rPr>
              <a:t>Binary I/O classes</a:t>
            </a:r>
            <a:endParaRPr lang="en-US" sz="2400" b="0" dirty="0">
              <a:solidFill>
                <a:srgbClr val="7030A0"/>
              </a:solidFill>
              <a:effectLst/>
              <a:latin typeface="Algerian" pitchFamily="82" charset="0"/>
              <a:cs typeface="Times New Roman" pitchFamily="18" charset="0"/>
            </a:endParaRPr>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Binary </a:t>
            </a:r>
            <a:r>
              <a:rPr lang="en-US" sz="3600" b="0" dirty="0" err="1">
                <a:solidFill>
                  <a:srgbClr val="C00000"/>
                </a:solidFill>
                <a:effectLst/>
                <a:latin typeface="Times New Roman" pitchFamily="18" charset="0"/>
                <a:cs typeface="Times New Roman" pitchFamily="18" charset="0"/>
              </a:rPr>
              <a:t>Input/Output</a:t>
            </a:r>
            <a:r>
              <a:rPr lang="en-US" sz="3600" b="0" dirty="0">
                <a:solidFill>
                  <a:srgbClr val="C00000"/>
                </a:solidFill>
                <a:effectLst/>
                <a:latin typeface="Times New Roman" pitchFamily="18" charset="0"/>
                <a:cs typeface="Times New Roman" pitchFamily="18" charset="0"/>
              </a:rPr>
              <a:t> Classes</a:t>
            </a:r>
          </a:p>
        </p:txBody>
      </p:sp>
      <p:pic>
        <p:nvPicPr>
          <p:cNvPr id="7" name="Content Placeholder 6" descr="1.JPG"/>
          <p:cNvPicPr>
            <a:picLocks noGrp="1" noChangeAspect="1"/>
          </p:cNvPicPr>
          <p:nvPr>
            <p:ph idx="1"/>
          </p:nvPr>
        </p:nvPicPr>
        <p:blipFill>
          <a:blip r:embed="rId2"/>
          <a:stretch>
            <a:fillRect/>
          </a:stretch>
        </p:blipFill>
        <p:spPr>
          <a:xfrm>
            <a:off x="418692" y="1219200"/>
            <a:ext cx="8344308" cy="4953000"/>
          </a:xfr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strVal val="#ppt_w*2.5"/>
                                          </p:val>
                                        </p:tav>
                                        <p:tav tm="100000">
                                          <p:val>
                                            <p:strVal val="#ppt_w"/>
                                          </p:val>
                                        </p:tav>
                                      </p:tavLst>
                                    </p:anim>
                                    <p:anim calcmode="lin" valueType="num">
                                      <p:cBhvr>
                                        <p:cTn id="8" dur="2000" fill="hold"/>
                                        <p:tgtEl>
                                          <p:spTgt spid="7"/>
                                        </p:tgtEl>
                                        <p:attrNameLst>
                                          <p:attrName>ppt_h</p:attrName>
                                        </p:attrNameLst>
                                      </p:cBhvr>
                                      <p:tavLst>
                                        <p:tav tm="0">
                                          <p:val>
                                            <p:strVal val="#ppt_h*0.01"/>
                                          </p:val>
                                        </p:tav>
                                        <p:tav tm="100000">
                                          <p:val>
                                            <p:strVal val="#ppt_h"/>
                                          </p:val>
                                        </p:tav>
                                      </p:tavLst>
                                    </p:anim>
                                    <p:anim calcmode="lin" valueType="num">
                                      <p:cBhvr>
                                        <p:cTn id="9" dur="2000" fill="hold"/>
                                        <p:tgtEl>
                                          <p:spTgt spid="7"/>
                                        </p:tgtEl>
                                        <p:attrNameLst>
                                          <p:attrName>ppt_x</p:attrName>
                                        </p:attrNameLst>
                                      </p:cBhvr>
                                      <p:tavLst>
                                        <p:tav tm="0">
                                          <p:val>
                                            <p:strVal val="#ppt_x"/>
                                          </p:val>
                                        </p:tav>
                                        <p:tav tm="100000">
                                          <p:val>
                                            <p:strVal val="#ppt_x"/>
                                          </p:val>
                                        </p:tav>
                                      </p:tavLst>
                                    </p:anim>
                                    <p:anim calcmode="lin" valueType="num">
                                      <p:cBhvr>
                                        <p:cTn id="10" dur="2000" fill="hold"/>
                                        <p:tgtEl>
                                          <p:spTgt spid="7"/>
                                        </p:tgtEl>
                                        <p:attrNameLst>
                                          <p:attrName>ppt_y</p:attrName>
                                        </p:attrNameLst>
                                      </p:cBhvr>
                                      <p:tavLst>
                                        <p:tav tm="0">
                                          <p:val>
                                            <p:strVal val="#ppt_h+1"/>
                                          </p:val>
                                        </p:tav>
                                        <p:tav tm="100000">
                                          <p:val>
                                            <p:strVal val="#ppt_y"/>
                                          </p:val>
                                        </p:tav>
                                      </p:tavLst>
                                    </p:anim>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dirty="0">
                <a:solidFill>
                  <a:srgbClr val="C00000"/>
                </a:solidFill>
                <a:latin typeface="Times New Roman" pitchFamily="18" charset="0"/>
                <a:cs typeface="Times New Roman" pitchFamily="18" charset="0"/>
              </a:rPr>
              <a:t>Byte</a:t>
            </a:r>
            <a:r>
              <a:rPr lang="en-US" sz="3600" b="0" dirty="0">
                <a:solidFill>
                  <a:srgbClr val="C00000"/>
                </a:solidFill>
                <a:effectLst/>
                <a:latin typeface="Times New Roman" pitchFamily="18" charset="0"/>
                <a:cs typeface="Times New Roman" pitchFamily="18" charset="0"/>
              </a:rPr>
              <a:t> Stream Classes</a:t>
            </a:r>
          </a:p>
        </p:txBody>
      </p:sp>
      <p:sp>
        <p:nvSpPr>
          <p:cNvPr id="2" name="Content Placeholder 1"/>
          <p:cNvSpPr>
            <a:spLocks noGrp="1"/>
          </p:cNvSpPr>
          <p:nvPr>
            <p:ph idx="1"/>
          </p:nvPr>
        </p:nvSpPr>
        <p:spPr>
          <a:xfrm>
            <a:off x="457200" y="990600"/>
            <a:ext cx="8382000" cy="5257800"/>
          </a:xfrm>
        </p:spPr>
        <p:txBody>
          <a:bodyPr>
            <a:normAutofit/>
          </a:bodyPr>
          <a:lstStyle/>
          <a:p>
            <a:pPr>
              <a:buNone/>
            </a:pPr>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0" y="990592"/>
          <a:ext cx="9144000" cy="5867407"/>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94462">
                <a:tc>
                  <a:txBody>
                    <a:bodyPr/>
                    <a:lstStyle/>
                    <a:p>
                      <a:pPr algn="ctr"/>
                      <a:r>
                        <a:rPr lang="en-US" dirty="0">
                          <a:latin typeface="Times New Roman" pitchFamily="18" charset="0"/>
                          <a:cs typeface="Times New Roman" pitchFamily="18" charset="0"/>
                        </a:rPr>
                        <a:t>Stream Class</a:t>
                      </a:r>
                    </a:p>
                  </a:txBody>
                  <a:tcPr/>
                </a:tc>
                <a:tc>
                  <a:txBody>
                    <a:bodyPr/>
                    <a:lstStyle/>
                    <a:p>
                      <a:pPr algn="ctr"/>
                      <a:r>
                        <a:rPr lang="en-US" dirty="0">
                          <a:latin typeface="Times New Roman" pitchFamily="18" charset="0"/>
                          <a:cs typeface="Times New Roman" pitchFamily="18" charset="0"/>
                        </a:rPr>
                        <a:t>Meaning / Use </a:t>
                      </a:r>
                    </a:p>
                  </a:txBody>
                  <a:tcPr/>
                </a:tc>
                <a:extLst>
                  <a:ext uri="{0D108BD9-81ED-4DB2-BD59-A6C34878D82A}">
                    <a16:rowId xmlns:a16="http://schemas.microsoft.com/office/drawing/2014/main" val="10000"/>
                  </a:ext>
                </a:extLst>
              </a:tr>
              <a:tr h="394462">
                <a:tc>
                  <a:txBody>
                    <a:bodyPr/>
                    <a:lstStyle/>
                    <a:p>
                      <a:r>
                        <a:rPr lang="en-US" dirty="0" err="1">
                          <a:latin typeface="Times New Roman" pitchFamily="18" charset="0"/>
                          <a:cs typeface="Times New Roman" pitchFamily="18" charset="0"/>
                        </a:rPr>
                        <a:t>BufferedInputStream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Buffered input stream</a:t>
                      </a:r>
                    </a:p>
                  </a:txBody>
                  <a:tcPr/>
                </a:tc>
                <a:extLst>
                  <a:ext uri="{0D108BD9-81ED-4DB2-BD59-A6C34878D82A}">
                    <a16:rowId xmlns:a16="http://schemas.microsoft.com/office/drawing/2014/main" val="10001"/>
                  </a:ext>
                </a:extLst>
              </a:tr>
              <a:tr h="394462">
                <a:tc>
                  <a:txBody>
                    <a:bodyPr/>
                    <a:lstStyle/>
                    <a:p>
                      <a:r>
                        <a:rPr lang="en-US" dirty="0" err="1">
                          <a:latin typeface="Times New Roman" pitchFamily="18" charset="0"/>
                          <a:cs typeface="Times New Roman" pitchFamily="18" charset="0"/>
                        </a:rPr>
                        <a:t>BufferedOutputStream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Buffered output stream</a:t>
                      </a:r>
                    </a:p>
                  </a:txBody>
                  <a:tcPr/>
                </a:tc>
                <a:extLst>
                  <a:ext uri="{0D108BD9-81ED-4DB2-BD59-A6C34878D82A}">
                    <a16:rowId xmlns:a16="http://schemas.microsoft.com/office/drawing/2014/main" val="10002"/>
                  </a:ext>
                </a:extLst>
              </a:tr>
              <a:tr h="690308">
                <a:tc>
                  <a:txBody>
                    <a:bodyPr/>
                    <a:lstStyle/>
                    <a:p>
                      <a:r>
                        <a:rPr lang="en-US" dirty="0" err="1">
                          <a:latin typeface="Times New Roman" pitchFamily="18" charset="0"/>
                          <a:cs typeface="Times New Roman" pitchFamily="18" charset="0"/>
                        </a:rPr>
                        <a:t>DataInputStream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contains methods for reading the Java standard</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data types</a:t>
                      </a:r>
                    </a:p>
                  </a:txBody>
                  <a:tcPr/>
                </a:tc>
                <a:extLst>
                  <a:ext uri="{0D108BD9-81ED-4DB2-BD59-A6C34878D82A}">
                    <a16:rowId xmlns:a16="http://schemas.microsoft.com/office/drawing/2014/main" val="10003"/>
                  </a:ext>
                </a:extLst>
              </a:tr>
              <a:tr h="690308">
                <a:tc>
                  <a:txBody>
                    <a:bodyPr/>
                    <a:lstStyle/>
                    <a:p>
                      <a:r>
                        <a:rPr lang="en-US" dirty="0" err="1">
                          <a:latin typeface="Times New Roman" pitchFamily="18" charset="0"/>
                          <a:cs typeface="Times New Roman" pitchFamily="18" charset="0"/>
                        </a:rPr>
                        <a:t>DataOutputStream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contains methods for writing the Java standard</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data types</a:t>
                      </a:r>
                    </a:p>
                  </a:txBody>
                  <a:tcPr/>
                </a:tc>
                <a:extLst>
                  <a:ext uri="{0D108BD9-81ED-4DB2-BD59-A6C34878D82A}">
                    <a16:rowId xmlns:a16="http://schemas.microsoft.com/office/drawing/2014/main" val="10004"/>
                  </a:ext>
                </a:extLst>
              </a:tr>
              <a:tr h="394462">
                <a:tc>
                  <a:txBody>
                    <a:bodyPr/>
                    <a:lstStyle/>
                    <a:p>
                      <a:r>
                        <a:rPr lang="en-US" dirty="0" err="1">
                          <a:latin typeface="Times New Roman" pitchFamily="18" charset="0"/>
                          <a:cs typeface="Times New Roman" pitchFamily="18" charset="0"/>
                        </a:rPr>
                        <a:t>FileInputStream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Input stream that reads from a file</a:t>
                      </a:r>
                    </a:p>
                  </a:txBody>
                  <a:tcPr/>
                </a:tc>
                <a:extLst>
                  <a:ext uri="{0D108BD9-81ED-4DB2-BD59-A6C34878D82A}">
                    <a16:rowId xmlns:a16="http://schemas.microsoft.com/office/drawing/2014/main" val="10005"/>
                  </a:ext>
                </a:extLst>
              </a:tr>
              <a:tr h="394462">
                <a:tc>
                  <a:txBody>
                    <a:bodyPr/>
                    <a:lstStyle/>
                    <a:p>
                      <a:r>
                        <a:rPr lang="en-US" dirty="0" err="1">
                          <a:latin typeface="Times New Roman" pitchFamily="18" charset="0"/>
                          <a:cs typeface="Times New Roman" pitchFamily="18" charset="0"/>
                        </a:rPr>
                        <a:t>FileOutputStream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Output stream that writes to a file</a:t>
                      </a:r>
                    </a:p>
                  </a:txBody>
                  <a:tcPr/>
                </a:tc>
                <a:extLst>
                  <a:ext uri="{0D108BD9-81ED-4DB2-BD59-A6C34878D82A}">
                    <a16:rowId xmlns:a16="http://schemas.microsoft.com/office/drawing/2014/main" val="10006"/>
                  </a:ext>
                </a:extLst>
              </a:tr>
              <a:tr h="394462">
                <a:tc>
                  <a:txBody>
                    <a:bodyPr/>
                    <a:lstStyle/>
                    <a:p>
                      <a:r>
                        <a:rPr lang="en-US" dirty="0" err="1">
                          <a:latin typeface="Times New Roman" pitchFamily="18" charset="0"/>
                          <a:cs typeface="Times New Roman" pitchFamily="18" charset="0"/>
                        </a:rPr>
                        <a:t>InputStream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Abstract class that describes stream input</a:t>
                      </a:r>
                    </a:p>
                  </a:txBody>
                  <a:tcPr/>
                </a:tc>
                <a:extLst>
                  <a:ext uri="{0D108BD9-81ED-4DB2-BD59-A6C34878D82A}">
                    <a16:rowId xmlns:a16="http://schemas.microsoft.com/office/drawing/2014/main" val="10007"/>
                  </a:ext>
                </a:extLst>
              </a:tr>
              <a:tr h="640787">
                <a:tc>
                  <a:txBody>
                    <a:bodyPr/>
                    <a:lstStyle/>
                    <a:p>
                      <a:r>
                        <a:rPr lang="en-US" dirty="0" err="1">
                          <a:latin typeface="Times New Roman" pitchFamily="18" charset="0"/>
                          <a:cs typeface="Times New Roman" pitchFamily="18" charset="0"/>
                        </a:rPr>
                        <a:t>OutputStream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Abstract class that describes stream output</a:t>
                      </a:r>
                    </a:p>
                  </a:txBody>
                  <a:tcPr/>
                </a:tc>
                <a:extLst>
                  <a:ext uri="{0D108BD9-81ED-4DB2-BD59-A6C34878D82A}">
                    <a16:rowId xmlns:a16="http://schemas.microsoft.com/office/drawing/2014/main" val="10008"/>
                  </a:ext>
                </a:extLst>
              </a:tr>
              <a:tr h="690308">
                <a:tc>
                  <a:txBody>
                    <a:bodyPr/>
                    <a:lstStyle/>
                    <a:p>
                      <a:r>
                        <a:rPr lang="en-US" dirty="0" err="1">
                          <a:latin typeface="Times New Roman" pitchFamily="18" charset="0"/>
                          <a:cs typeface="Times New Roman" pitchFamily="18" charset="0"/>
                        </a:rPr>
                        <a:t>PrintStream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Output stream that contains print() and </a:t>
                      </a:r>
                      <a:r>
                        <a:rPr lang="en-US" dirty="0" err="1">
                          <a:latin typeface="Times New Roman" pitchFamily="18" charset="0"/>
                          <a:cs typeface="Times New Roman" pitchFamily="18" charset="0"/>
                        </a:rPr>
                        <a:t>println</a:t>
                      </a:r>
                      <a:r>
                        <a:rPr lang="en-US" dirty="0">
                          <a:latin typeface="Times New Roman" pitchFamily="18" charset="0"/>
                          <a:cs typeface="Times New Roman" pitchFamily="18" charset="0"/>
                        </a:rPr>
                        <a:t>( )</a:t>
                      </a:r>
                    </a:p>
                  </a:txBody>
                  <a:tcPr/>
                </a:tc>
                <a:extLst>
                  <a:ext uri="{0D108BD9-81ED-4DB2-BD59-A6C34878D82A}">
                    <a16:rowId xmlns:a16="http://schemas.microsoft.com/office/drawing/2014/main" val="10009"/>
                  </a:ext>
                </a:extLst>
              </a:tr>
              <a:tr h="394462">
                <a:tc>
                  <a:txBody>
                    <a:bodyPr/>
                    <a:lstStyle/>
                    <a:p>
                      <a:r>
                        <a:rPr lang="en-US" dirty="0" err="1">
                          <a:latin typeface="Times New Roman" pitchFamily="18" charset="0"/>
                          <a:cs typeface="Times New Roman" pitchFamily="18" charset="0"/>
                        </a:rPr>
                        <a:t>PipedInputStream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Input Pipe</a:t>
                      </a:r>
                    </a:p>
                  </a:txBody>
                  <a:tcPr/>
                </a:tc>
                <a:extLst>
                  <a:ext uri="{0D108BD9-81ED-4DB2-BD59-A6C34878D82A}">
                    <a16:rowId xmlns:a16="http://schemas.microsoft.com/office/drawing/2014/main" val="10010"/>
                  </a:ext>
                </a:extLst>
              </a:tr>
              <a:tr h="394462">
                <a:tc>
                  <a:txBody>
                    <a:bodyPr/>
                    <a:lstStyle/>
                    <a:p>
                      <a:r>
                        <a:rPr lang="en-US" dirty="0" err="1">
                          <a:latin typeface="Times New Roman" pitchFamily="18" charset="0"/>
                          <a:cs typeface="Times New Roman" pitchFamily="18" charset="0"/>
                        </a:rPr>
                        <a:t>PipedOutputStream</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Output Pipe</a:t>
                      </a:r>
                    </a:p>
                  </a:txBody>
                  <a:tcPr/>
                </a:tc>
                <a:extLst>
                  <a:ext uri="{0D108BD9-81ED-4DB2-BD59-A6C34878D82A}">
                    <a16:rowId xmlns:a16="http://schemas.microsoft.com/office/drawing/2014/main" val="10011"/>
                  </a:ext>
                </a:extLst>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Methods defined by ‘</a:t>
            </a:r>
            <a:r>
              <a:rPr lang="en-US" sz="3600" b="0" dirty="0" err="1">
                <a:solidFill>
                  <a:srgbClr val="C00000"/>
                </a:solidFill>
                <a:effectLst/>
                <a:latin typeface="Times New Roman" pitchFamily="18" charset="0"/>
                <a:cs typeface="Times New Roman" pitchFamily="18" charset="0"/>
              </a:rPr>
              <a:t>InputStream</a:t>
            </a:r>
            <a:r>
              <a:rPr lang="en-US" sz="3600" b="0" dirty="0">
                <a:solidFill>
                  <a:srgbClr val="C00000"/>
                </a:solidFill>
                <a:effectLst/>
                <a:latin typeface="Times New Roman" pitchFamily="18" charset="0"/>
                <a:cs typeface="Times New Roman" pitchFamily="18" charset="0"/>
              </a:rPr>
              <a:t>’</a:t>
            </a:r>
          </a:p>
        </p:txBody>
      </p:sp>
      <p:sp>
        <p:nvSpPr>
          <p:cNvPr id="2" name="Content Placeholder 1"/>
          <p:cNvSpPr>
            <a:spLocks noGrp="1"/>
          </p:cNvSpPr>
          <p:nvPr>
            <p:ph idx="1"/>
          </p:nvPr>
        </p:nvSpPr>
        <p:spPr>
          <a:xfrm>
            <a:off x="457200" y="1143000"/>
            <a:ext cx="8382000" cy="4873752"/>
          </a:xfrm>
        </p:spPr>
        <p:txBody>
          <a:bodyPr>
            <a:normAutofit/>
          </a:bodyPr>
          <a:lstStyle/>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pic>
        <p:nvPicPr>
          <p:cNvPr id="7" name="Picture 6" descr="1.JPG"/>
          <p:cNvPicPr>
            <a:picLocks noChangeAspect="1"/>
          </p:cNvPicPr>
          <p:nvPr/>
        </p:nvPicPr>
        <p:blipFill>
          <a:blip r:embed="rId2"/>
          <a:stretch>
            <a:fillRect/>
          </a:stretch>
        </p:blipFill>
        <p:spPr>
          <a:xfrm>
            <a:off x="-18635" y="990600"/>
            <a:ext cx="9162635" cy="59436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r>
              <a:rPr lang="en-US" sz="3600" dirty="0">
                <a:solidFill>
                  <a:srgbClr val="C00000"/>
                </a:solidFill>
                <a:latin typeface="Times New Roman" pitchFamily="18" charset="0"/>
                <a:cs typeface="Times New Roman" pitchFamily="18" charset="0"/>
              </a:rPr>
              <a:t>Methods defined by ‘</a:t>
            </a:r>
            <a:r>
              <a:rPr lang="en-US" sz="3600" dirty="0" err="1">
                <a:solidFill>
                  <a:srgbClr val="C00000"/>
                </a:solidFill>
                <a:latin typeface="Times New Roman" pitchFamily="18" charset="0"/>
                <a:cs typeface="Times New Roman" pitchFamily="18" charset="0"/>
              </a:rPr>
              <a:t>OutputStream</a:t>
            </a:r>
            <a:r>
              <a:rPr lang="en-US" sz="3600" dirty="0">
                <a:solidFill>
                  <a:srgbClr val="C00000"/>
                </a:solidFill>
                <a:latin typeface="Times New Roman" pitchFamily="18" charset="0"/>
                <a:cs typeface="Times New Roman" pitchFamily="18" charset="0"/>
              </a:rPr>
              <a:t>’</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382000" cy="4873752"/>
          </a:xfrm>
        </p:spPr>
        <p:txBody>
          <a:bodyPr>
            <a:normAutofit/>
          </a:bodyPr>
          <a:lstStyle/>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pic>
        <p:nvPicPr>
          <p:cNvPr id="7" name="Picture 6" descr="2.JPG"/>
          <p:cNvPicPr>
            <a:picLocks noChangeAspect="1"/>
          </p:cNvPicPr>
          <p:nvPr/>
        </p:nvPicPr>
        <p:blipFill>
          <a:blip r:embed="rId2"/>
          <a:stretch>
            <a:fillRect/>
          </a:stretch>
        </p:blipFill>
        <p:spPr>
          <a:xfrm>
            <a:off x="152400" y="1600200"/>
            <a:ext cx="8915400" cy="373380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FileOutputStream</a:t>
            </a:r>
            <a:r>
              <a:rPr lang="en-US" dirty="0"/>
              <a:t> Class</a:t>
            </a:r>
            <a:br>
              <a:rPr lang="en-US" dirty="0"/>
            </a:br>
            <a:endParaRPr lang="en-US" dirty="0"/>
          </a:p>
        </p:txBody>
      </p:sp>
      <p:sp>
        <p:nvSpPr>
          <p:cNvPr id="3" name="Content Placeholder 2"/>
          <p:cNvSpPr>
            <a:spLocks noGrp="1"/>
          </p:cNvSpPr>
          <p:nvPr>
            <p:ph idx="1"/>
          </p:nvPr>
        </p:nvSpPr>
        <p:spPr/>
        <p:txBody>
          <a:bodyPr>
            <a:normAutofit/>
          </a:bodyPr>
          <a:lstStyle/>
          <a:p>
            <a:r>
              <a:rPr lang="en-US" dirty="0"/>
              <a:t>Java </a:t>
            </a:r>
            <a:r>
              <a:rPr lang="en-US" dirty="0" err="1"/>
              <a:t>FileOutputStream</a:t>
            </a:r>
            <a:r>
              <a:rPr lang="en-US" dirty="0"/>
              <a:t> is an output stream used for writing data to a file.</a:t>
            </a:r>
          </a:p>
          <a:p>
            <a:r>
              <a:rPr lang="en-US" dirty="0"/>
              <a:t>If you have to write primitive values into a file, use </a:t>
            </a:r>
            <a:r>
              <a:rPr lang="en-US" dirty="0" err="1"/>
              <a:t>FileOutputStream</a:t>
            </a:r>
            <a:r>
              <a:rPr lang="en-US" dirty="0"/>
              <a:t> class. You can write byte-oriented as well as character-oriented data through </a:t>
            </a:r>
            <a:r>
              <a:rPr lang="en-US" dirty="0" err="1"/>
              <a:t>FileOutputStream</a:t>
            </a:r>
            <a:r>
              <a:rPr lang="en-US" dirty="0"/>
              <a:t> class. But, for character-oriented data, it is preferred to use </a:t>
            </a:r>
            <a:r>
              <a:rPr lang="en-US" dirty="0" err="1"/>
              <a:t>FileWriter</a:t>
            </a:r>
            <a:r>
              <a:rPr lang="en-US" dirty="0"/>
              <a:t> than </a:t>
            </a:r>
            <a:r>
              <a:rPr lang="en-US" dirty="0" err="1"/>
              <a:t>FileOutStream</a:t>
            </a:r>
            <a:r>
              <a:rPr lang="en-US" dirty="0"/>
              <a:t>.</a:t>
            </a:r>
          </a:p>
          <a:p>
            <a:r>
              <a:rPr lang="en-US" dirty="0" err="1"/>
              <a:t>FileOutputStream</a:t>
            </a:r>
            <a:r>
              <a:rPr lang="en-US" dirty="0"/>
              <a:t> class declaration</a:t>
            </a:r>
          </a:p>
          <a:p>
            <a:r>
              <a:rPr lang="en-US" dirty="0"/>
              <a:t>Let's see the declaration for </a:t>
            </a:r>
            <a:r>
              <a:rPr lang="en-US" dirty="0" err="1"/>
              <a:t>Java.io.FileOutputStream</a:t>
            </a:r>
            <a:r>
              <a:rPr lang="en-US" dirty="0"/>
              <a:t> class:</a:t>
            </a:r>
          </a:p>
          <a:p>
            <a:pPr lvl="1"/>
            <a:r>
              <a:rPr lang="en-US" b="1" dirty="0"/>
              <a:t>public</a:t>
            </a:r>
            <a:r>
              <a:rPr lang="en-US" dirty="0"/>
              <a:t> </a:t>
            </a:r>
            <a:r>
              <a:rPr lang="en-US" b="1" dirty="0"/>
              <a:t>class</a:t>
            </a:r>
            <a:r>
              <a:rPr lang="en-US" dirty="0"/>
              <a:t> </a:t>
            </a:r>
            <a:r>
              <a:rPr lang="en-US" dirty="0" err="1"/>
              <a:t>FileOutputStream</a:t>
            </a:r>
            <a:r>
              <a:rPr lang="en-US" dirty="0"/>
              <a:t> </a:t>
            </a:r>
            <a:r>
              <a:rPr lang="en-US" b="1" dirty="0"/>
              <a:t>extends</a:t>
            </a:r>
            <a:r>
              <a:rPr lang="en-US" dirty="0"/>
              <a:t> </a:t>
            </a:r>
            <a:r>
              <a:rPr lang="en-US" dirty="0" err="1"/>
              <a:t>OutputStream</a:t>
            </a:r>
            <a:r>
              <a:rPr lang="en-US" dirty="0"/>
              <a: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FileOutputStream</a:t>
            </a:r>
            <a:r>
              <a:rPr lang="en-US" dirty="0"/>
              <a:t> class methods</a:t>
            </a:r>
            <a:br>
              <a:rPr lang="en-US" dirty="0"/>
            </a:br>
            <a:endParaRPr lang="en-US" dirty="0"/>
          </a:p>
        </p:txBody>
      </p:sp>
      <p:graphicFrame>
        <p:nvGraphicFramePr>
          <p:cNvPr id="4" name="Content Placeholder 3"/>
          <p:cNvGraphicFramePr>
            <a:graphicFrameLocks noGrp="1"/>
          </p:cNvGraphicFramePr>
          <p:nvPr>
            <p:ph idx="1"/>
          </p:nvPr>
        </p:nvGraphicFramePr>
        <p:xfrm>
          <a:off x="381000" y="1143000"/>
          <a:ext cx="8229600" cy="386461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protected void finalize()</a:t>
                      </a:r>
                    </a:p>
                  </a:txBody>
                  <a:tcPr marL="47625" marR="47625" marT="47625" marB="47625"/>
                </a:tc>
                <a:tc>
                  <a:txBody>
                    <a:bodyPr/>
                    <a:lstStyle/>
                    <a:p>
                      <a:pPr algn="just" fontAlgn="t"/>
                      <a:r>
                        <a:rPr lang="en-US" b="0" i="0">
                          <a:solidFill>
                            <a:srgbClr val="000000"/>
                          </a:solidFill>
                          <a:latin typeface="verdana"/>
                        </a:rPr>
                        <a:t>It is sued to clean up the connection with the file output stream.</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void write(byte[] ary)</a:t>
                      </a:r>
                    </a:p>
                  </a:txBody>
                  <a:tcPr marL="47625" marR="47625" marT="47625" marB="47625"/>
                </a:tc>
                <a:tc>
                  <a:txBody>
                    <a:bodyPr/>
                    <a:lstStyle/>
                    <a:p>
                      <a:pPr algn="just" fontAlgn="t"/>
                      <a:r>
                        <a:rPr lang="en-US" b="0" i="0">
                          <a:solidFill>
                            <a:srgbClr val="000000"/>
                          </a:solidFill>
                          <a:latin typeface="verdana"/>
                        </a:rPr>
                        <a:t>It is used to write </a:t>
                      </a:r>
                      <a:r>
                        <a:rPr lang="en-US" b="1" i="0">
                          <a:solidFill>
                            <a:srgbClr val="000000"/>
                          </a:solidFill>
                          <a:latin typeface="verdana"/>
                        </a:rPr>
                        <a:t>ary.length</a:t>
                      </a:r>
                      <a:r>
                        <a:rPr lang="en-US" b="0" i="0">
                          <a:solidFill>
                            <a:srgbClr val="000000"/>
                          </a:solidFill>
                          <a:latin typeface="verdana"/>
                        </a:rPr>
                        <a:t> bytes from the byte array to the file output stream.</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dirty="0">
                          <a:solidFill>
                            <a:srgbClr val="000000"/>
                          </a:solidFill>
                          <a:latin typeface="verdana"/>
                        </a:rPr>
                        <a:t>void write(byte[] </a:t>
                      </a:r>
                      <a:r>
                        <a:rPr lang="en-US" b="0" i="0" dirty="0" err="1">
                          <a:solidFill>
                            <a:srgbClr val="000000"/>
                          </a:solidFill>
                          <a:latin typeface="verdana"/>
                        </a:rPr>
                        <a:t>ary</a:t>
                      </a:r>
                      <a:r>
                        <a:rPr lang="en-US" b="0" i="0" dirty="0">
                          <a:solidFill>
                            <a:srgbClr val="000000"/>
                          </a:solidFill>
                          <a:latin typeface="verdana"/>
                        </a:rPr>
                        <a:t>, </a:t>
                      </a:r>
                      <a:r>
                        <a:rPr lang="en-US" b="0" i="0" dirty="0" err="1">
                          <a:solidFill>
                            <a:srgbClr val="000000"/>
                          </a:solidFill>
                          <a:latin typeface="verdana"/>
                        </a:rPr>
                        <a:t>int</a:t>
                      </a:r>
                      <a:r>
                        <a:rPr lang="en-US" b="0" i="0" dirty="0">
                          <a:solidFill>
                            <a:srgbClr val="000000"/>
                          </a:solidFill>
                          <a:latin typeface="verdana"/>
                        </a:rPr>
                        <a:t> off, </a:t>
                      </a:r>
                      <a:r>
                        <a:rPr lang="en-US" b="0" i="0" dirty="0" err="1">
                          <a:solidFill>
                            <a:srgbClr val="000000"/>
                          </a:solidFill>
                          <a:latin typeface="verdana"/>
                        </a:rPr>
                        <a:t>int</a:t>
                      </a:r>
                      <a:r>
                        <a:rPr lang="en-US" b="0" i="0" dirty="0">
                          <a:solidFill>
                            <a:srgbClr val="000000"/>
                          </a:solidFill>
                          <a:latin typeface="verdana"/>
                        </a:rPr>
                        <a:t> </a:t>
                      </a:r>
                      <a:r>
                        <a:rPr lang="en-US" b="0" i="0" dirty="0" err="1">
                          <a:solidFill>
                            <a:srgbClr val="000000"/>
                          </a:solidFill>
                          <a:latin typeface="verdana"/>
                        </a:rPr>
                        <a:t>len</a:t>
                      </a:r>
                      <a:r>
                        <a:rPr lang="en-US" b="0" i="0" dirty="0">
                          <a:solidFill>
                            <a:srgbClr val="000000"/>
                          </a:solidFill>
                          <a:latin typeface="verdana"/>
                        </a:rPr>
                        <a:t>)</a:t>
                      </a:r>
                    </a:p>
                  </a:txBody>
                  <a:tcPr marL="47625" marR="47625" marT="47625" marB="47625"/>
                </a:tc>
                <a:tc>
                  <a:txBody>
                    <a:bodyPr/>
                    <a:lstStyle/>
                    <a:p>
                      <a:pPr algn="just" fontAlgn="t"/>
                      <a:r>
                        <a:rPr lang="en-US" b="0" i="0">
                          <a:solidFill>
                            <a:srgbClr val="000000"/>
                          </a:solidFill>
                          <a:latin typeface="verdana"/>
                        </a:rPr>
                        <a:t>It is used to write </a:t>
                      </a:r>
                      <a:r>
                        <a:rPr lang="en-US" b="1" i="0">
                          <a:solidFill>
                            <a:srgbClr val="000000"/>
                          </a:solidFill>
                          <a:latin typeface="verdana"/>
                        </a:rPr>
                        <a:t>len</a:t>
                      </a:r>
                      <a:r>
                        <a:rPr lang="en-US" b="0" i="0">
                          <a:solidFill>
                            <a:srgbClr val="000000"/>
                          </a:solidFill>
                          <a:latin typeface="verdana"/>
                        </a:rPr>
                        <a:t> bytes from the byte array starting at offset </a:t>
                      </a:r>
                      <a:r>
                        <a:rPr lang="en-US" b="1" i="0">
                          <a:solidFill>
                            <a:srgbClr val="000000"/>
                          </a:solidFill>
                          <a:latin typeface="verdana"/>
                        </a:rPr>
                        <a:t>off</a:t>
                      </a:r>
                      <a:r>
                        <a:rPr lang="en-US" b="0" i="0">
                          <a:solidFill>
                            <a:srgbClr val="000000"/>
                          </a:solidFill>
                          <a:latin typeface="verdana"/>
                        </a:rPr>
                        <a:t> to the file output stream.</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void write(int b)</a:t>
                      </a:r>
                    </a:p>
                  </a:txBody>
                  <a:tcPr marL="47625" marR="47625" marT="47625" marB="47625"/>
                </a:tc>
                <a:tc>
                  <a:txBody>
                    <a:bodyPr/>
                    <a:lstStyle/>
                    <a:p>
                      <a:pPr algn="just" fontAlgn="t"/>
                      <a:r>
                        <a:rPr lang="en-US" b="0" i="0">
                          <a:solidFill>
                            <a:srgbClr val="000000"/>
                          </a:solidFill>
                          <a:latin typeface="verdana"/>
                        </a:rPr>
                        <a:t>It is used to write the specified byte to the file output stream.</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dirty="0">
                          <a:solidFill>
                            <a:srgbClr val="000000"/>
                          </a:solidFill>
                          <a:latin typeface="verdana"/>
                        </a:rPr>
                        <a:t>void close()</a:t>
                      </a:r>
                    </a:p>
                  </a:txBody>
                  <a:tcPr marL="47625" marR="47625" marT="47625" marB="47625"/>
                </a:tc>
                <a:tc>
                  <a:txBody>
                    <a:bodyPr/>
                    <a:lstStyle/>
                    <a:p>
                      <a:pPr algn="just" fontAlgn="t"/>
                      <a:r>
                        <a:rPr lang="en-US" b="0" i="0" dirty="0">
                          <a:solidFill>
                            <a:srgbClr val="000000"/>
                          </a:solidFill>
                          <a:latin typeface="verdana"/>
                        </a:rPr>
                        <a:t>It is used to closes the file output stream.</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FileOutputStream</a:t>
            </a:r>
            <a:r>
              <a:rPr lang="en-US" dirty="0"/>
              <a:t> Example 1: write byte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import</a:t>
            </a:r>
            <a:r>
              <a:rPr lang="en-US" dirty="0"/>
              <a:t> </a:t>
            </a:r>
            <a:r>
              <a:rPr lang="en-US" dirty="0" err="1"/>
              <a:t>java.io.FileOutputStream</a:t>
            </a:r>
            <a:r>
              <a:rPr lang="en-US" dirty="0"/>
              <a:t>;  </a:t>
            </a:r>
          </a:p>
          <a:p>
            <a:r>
              <a:rPr lang="en-US" b="1" dirty="0"/>
              <a:t>public</a:t>
            </a:r>
            <a:r>
              <a:rPr lang="en-US" dirty="0"/>
              <a:t> </a:t>
            </a:r>
            <a:r>
              <a:rPr lang="en-US" b="1" dirty="0"/>
              <a:t>class</a:t>
            </a:r>
            <a:r>
              <a:rPr lang="en-US" dirty="0"/>
              <a:t> </a:t>
            </a:r>
            <a:r>
              <a:rPr lang="en-US" dirty="0" err="1"/>
              <a:t>FileOutputStreamExample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("D:\\testout.txt");    </a:t>
            </a:r>
          </a:p>
          <a:p>
            <a:r>
              <a:rPr lang="en-US" dirty="0"/>
              <a:t>             </a:t>
            </a:r>
            <a:r>
              <a:rPr lang="en-US" dirty="0" err="1"/>
              <a:t>fout.write</a:t>
            </a:r>
            <a:r>
              <a:rPr lang="en-US" dirty="0"/>
              <a:t>(65);    </a:t>
            </a:r>
          </a:p>
          <a:p>
            <a:r>
              <a:rPr lang="en-US" dirty="0"/>
              <a:t>             </a:t>
            </a:r>
            <a:r>
              <a:rPr lang="en-US" dirty="0" err="1"/>
              <a:t>fout.close</a:t>
            </a:r>
            <a:r>
              <a:rPr lang="en-US" dirty="0"/>
              <a:t>();    </a:t>
            </a:r>
          </a:p>
          <a:p>
            <a:r>
              <a:rPr lang="en-US" dirty="0"/>
              <a:t>             </a:t>
            </a:r>
            <a:r>
              <a:rPr lang="en-US" dirty="0" err="1"/>
              <a:t>System.out.println</a:t>
            </a:r>
            <a:r>
              <a:rPr lang="en-US" dirty="0"/>
              <a:t>("success...");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FileOutputStream</a:t>
            </a:r>
            <a:r>
              <a:rPr lang="en-US" dirty="0"/>
              <a:t> example 2: write string</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a:t>import</a:t>
            </a:r>
            <a:r>
              <a:rPr lang="en-US" dirty="0"/>
              <a:t> </a:t>
            </a:r>
            <a:r>
              <a:rPr lang="en-US" dirty="0" err="1"/>
              <a:t>java.io.FileOutputStream</a:t>
            </a:r>
            <a:r>
              <a:rPr lang="en-US" dirty="0"/>
              <a:t>;  </a:t>
            </a:r>
          </a:p>
          <a:p>
            <a:r>
              <a:rPr lang="en-US" b="1" dirty="0"/>
              <a:t>public</a:t>
            </a:r>
            <a:r>
              <a:rPr lang="en-US" dirty="0"/>
              <a:t> </a:t>
            </a:r>
            <a:r>
              <a:rPr lang="en-US" b="1" dirty="0"/>
              <a:t>class</a:t>
            </a:r>
            <a:r>
              <a:rPr lang="en-US" dirty="0"/>
              <a:t> </a:t>
            </a:r>
            <a:r>
              <a:rPr lang="en-US" dirty="0" err="1"/>
              <a:t>FileOutputStreamExample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FileOutputStream</a:t>
            </a:r>
            <a:r>
              <a:rPr lang="en-US" dirty="0"/>
              <a:t> </a:t>
            </a:r>
            <a:r>
              <a:rPr lang="en-US" dirty="0" err="1"/>
              <a:t>fout</a:t>
            </a:r>
            <a:r>
              <a:rPr lang="en-US" dirty="0"/>
              <a:t>=</a:t>
            </a:r>
            <a:r>
              <a:rPr lang="en-US" b="1" dirty="0"/>
              <a:t>new</a:t>
            </a:r>
            <a:r>
              <a:rPr lang="en-US" dirty="0"/>
              <a:t> </a:t>
            </a:r>
            <a:r>
              <a:rPr lang="en-US" dirty="0" err="1"/>
              <a:t>FileOutputStream</a:t>
            </a:r>
            <a:r>
              <a:rPr lang="en-US" dirty="0"/>
              <a:t>("D:\\testout.txt");    </a:t>
            </a:r>
          </a:p>
          <a:p>
            <a:r>
              <a:rPr lang="en-US" dirty="0"/>
              <a:t>             String s="Welcome to </a:t>
            </a:r>
            <a:r>
              <a:rPr lang="en-US" dirty="0" err="1"/>
              <a:t>javaTpoint</a:t>
            </a:r>
            <a:r>
              <a:rPr lang="en-US" dirty="0"/>
              <a:t>.";    </a:t>
            </a:r>
          </a:p>
          <a:p>
            <a:r>
              <a:rPr lang="en-US" dirty="0"/>
              <a:t>             </a:t>
            </a:r>
            <a:r>
              <a:rPr lang="en-US" b="1" dirty="0"/>
              <a:t>byte</a:t>
            </a:r>
            <a:r>
              <a:rPr lang="en-US" dirty="0"/>
              <a:t> b[]=</a:t>
            </a:r>
            <a:r>
              <a:rPr lang="en-US" dirty="0" err="1"/>
              <a:t>s.getBytes</a:t>
            </a:r>
            <a:r>
              <a:rPr lang="en-US" dirty="0"/>
              <a:t>();//converting string into byte array    </a:t>
            </a:r>
          </a:p>
          <a:p>
            <a:r>
              <a:rPr lang="en-US" dirty="0"/>
              <a:t>             </a:t>
            </a:r>
            <a:r>
              <a:rPr lang="en-US" dirty="0" err="1"/>
              <a:t>fout.write</a:t>
            </a:r>
            <a:r>
              <a:rPr lang="en-US" dirty="0"/>
              <a:t>(b);    </a:t>
            </a:r>
          </a:p>
          <a:p>
            <a:r>
              <a:rPr lang="en-US" dirty="0"/>
              <a:t>             </a:t>
            </a:r>
            <a:r>
              <a:rPr lang="en-US" dirty="0" err="1"/>
              <a:t>fout.close</a:t>
            </a:r>
            <a:r>
              <a:rPr lang="en-US" dirty="0"/>
              <a:t>();    </a:t>
            </a:r>
          </a:p>
          <a:p>
            <a:r>
              <a:rPr lang="en-US" dirty="0"/>
              <a:t>             </a:t>
            </a:r>
            <a:r>
              <a:rPr lang="en-US" dirty="0" err="1"/>
              <a:t>System.out.println</a:t>
            </a:r>
            <a:r>
              <a:rPr lang="en-US" dirty="0"/>
              <a:t>("success...");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Stream</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A stream is a sequence of </a:t>
            </a:r>
            <a:r>
              <a:rPr lang="en-US" dirty="0" err="1"/>
              <a:t>data.In</a:t>
            </a:r>
            <a:r>
              <a:rPr lang="en-US" dirty="0"/>
              <a:t> Java a stream is composed of bytes. It's called a stream because it is like a stream of water that continues to flow.</a:t>
            </a:r>
          </a:p>
          <a:p>
            <a:r>
              <a:rPr lang="en-US" dirty="0"/>
              <a:t>In java, 3 streams are created for us automatically. All these streams are attached with console.</a:t>
            </a:r>
          </a:p>
          <a:p>
            <a:pPr lvl="1"/>
            <a:r>
              <a:rPr lang="en-US" b="1" dirty="0"/>
              <a:t>1) </a:t>
            </a:r>
            <a:r>
              <a:rPr lang="en-US" b="1" dirty="0" err="1"/>
              <a:t>System.out</a:t>
            </a:r>
            <a:r>
              <a:rPr lang="en-US" b="1" dirty="0"/>
              <a:t>: </a:t>
            </a:r>
            <a:r>
              <a:rPr lang="en-US" dirty="0"/>
              <a:t>standard output stream</a:t>
            </a:r>
          </a:p>
          <a:p>
            <a:pPr lvl="1"/>
            <a:r>
              <a:rPr lang="en-US" b="1" dirty="0"/>
              <a:t>2) </a:t>
            </a:r>
            <a:r>
              <a:rPr lang="en-US" b="1" dirty="0" err="1"/>
              <a:t>System.in</a:t>
            </a:r>
            <a:r>
              <a:rPr lang="en-US" b="1" dirty="0"/>
              <a:t>: </a:t>
            </a:r>
            <a:r>
              <a:rPr lang="en-US" dirty="0"/>
              <a:t>standard input stream</a:t>
            </a:r>
          </a:p>
          <a:p>
            <a:pPr lvl="1"/>
            <a:r>
              <a:rPr lang="en-US" b="1" dirty="0"/>
              <a:t>3) System.err: </a:t>
            </a:r>
            <a:r>
              <a:rPr lang="en-US" dirty="0"/>
              <a:t>standard error stream</a:t>
            </a:r>
          </a:p>
          <a:p>
            <a:r>
              <a:rPr lang="en-US" dirty="0"/>
              <a:t>Let's see the code to print </a:t>
            </a:r>
            <a:r>
              <a:rPr lang="en-US" b="1" dirty="0"/>
              <a:t>output and error</a:t>
            </a:r>
            <a:r>
              <a:rPr lang="en-US" dirty="0"/>
              <a:t> message to the console.</a:t>
            </a:r>
          </a:p>
          <a:p>
            <a:pPr lvl="1"/>
            <a:r>
              <a:rPr lang="en-US" dirty="0" err="1"/>
              <a:t>System.out.println</a:t>
            </a:r>
            <a:r>
              <a:rPr lang="en-US" dirty="0"/>
              <a:t>("simple message");  </a:t>
            </a:r>
          </a:p>
          <a:p>
            <a:pPr lvl="1"/>
            <a:r>
              <a:rPr lang="en-US" dirty="0" err="1"/>
              <a:t>System.err.println</a:t>
            </a:r>
            <a:r>
              <a:rPr lang="en-US" dirty="0"/>
              <a:t>("error message");  </a:t>
            </a:r>
          </a:p>
          <a:p>
            <a:r>
              <a:rPr lang="en-US" dirty="0"/>
              <a:t>Let's see the code to get </a:t>
            </a:r>
            <a:r>
              <a:rPr lang="en-US" b="1" dirty="0"/>
              <a:t>input</a:t>
            </a:r>
            <a:r>
              <a:rPr lang="en-US" dirty="0"/>
              <a:t> from console.</a:t>
            </a:r>
          </a:p>
          <a:p>
            <a:pPr lvl="1"/>
            <a:r>
              <a:rPr lang="en-US" b="1" dirty="0" err="1"/>
              <a:t>int</a:t>
            </a:r>
            <a:r>
              <a:rPr lang="en-US" dirty="0"/>
              <a:t> </a:t>
            </a:r>
            <a:r>
              <a:rPr lang="en-US" dirty="0" err="1"/>
              <a:t>i</a:t>
            </a:r>
            <a:r>
              <a:rPr lang="en-US" dirty="0"/>
              <a:t>=</a:t>
            </a:r>
            <a:r>
              <a:rPr lang="en-US" dirty="0" err="1"/>
              <a:t>System.in.read</a:t>
            </a:r>
            <a:r>
              <a:rPr lang="en-US" dirty="0"/>
              <a:t>();//returns ASCII code of 1st character  </a:t>
            </a:r>
          </a:p>
          <a:p>
            <a:pPr lvl="1"/>
            <a:r>
              <a:rPr lang="en-US" dirty="0" err="1"/>
              <a:t>System.out.println</a:t>
            </a:r>
            <a:r>
              <a:rPr lang="en-US" dirty="0"/>
              <a:t>((</a:t>
            </a:r>
            <a:r>
              <a:rPr lang="en-US" b="1" dirty="0"/>
              <a:t>char</a:t>
            </a:r>
            <a:r>
              <a:rPr lang="en-US" dirty="0"/>
              <a:t>)</a:t>
            </a:r>
            <a:r>
              <a:rPr lang="en-US" dirty="0" err="1"/>
              <a:t>i</a:t>
            </a:r>
            <a:r>
              <a:rPr lang="en-US" dirty="0"/>
              <a:t>);//will print the character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a:t>
            </a:r>
            <a:r>
              <a:rPr lang="en-US" dirty="0" err="1"/>
              <a:t>FileInputStream</a:t>
            </a:r>
            <a:r>
              <a:rPr lang="en-US" dirty="0"/>
              <a:t> Class</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Java </a:t>
            </a:r>
            <a:r>
              <a:rPr lang="en-US" dirty="0" err="1"/>
              <a:t>FileInputStream</a:t>
            </a:r>
            <a:r>
              <a:rPr lang="en-US" dirty="0"/>
              <a:t> class obtains input bytes from a file. It is used for reading byte-oriented data (streams of raw bytes) such as image data, audio, video etc. You can also read character-stream data. But, for reading streams of characters, it is recommended to use </a:t>
            </a:r>
            <a:r>
              <a:rPr lang="en-US" dirty="0" err="1"/>
              <a:t>FileReader</a:t>
            </a:r>
            <a:r>
              <a:rPr lang="en-US" dirty="0"/>
              <a:t> class.</a:t>
            </a:r>
          </a:p>
          <a:p>
            <a:r>
              <a:rPr lang="en-US" dirty="0"/>
              <a:t>Java </a:t>
            </a:r>
            <a:r>
              <a:rPr lang="en-US" dirty="0" err="1"/>
              <a:t>FileInputStream</a:t>
            </a:r>
            <a:r>
              <a:rPr lang="en-US" dirty="0"/>
              <a:t> class declaration</a:t>
            </a:r>
          </a:p>
          <a:p>
            <a:r>
              <a:rPr lang="en-US" dirty="0"/>
              <a:t>Let's see the declaration for </a:t>
            </a:r>
            <a:r>
              <a:rPr lang="en-US" dirty="0" err="1"/>
              <a:t>java.io.FileInputStream</a:t>
            </a:r>
            <a:r>
              <a:rPr lang="en-US" dirty="0"/>
              <a:t> class:</a:t>
            </a:r>
          </a:p>
          <a:p>
            <a:pPr lvl="1"/>
            <a:r>
              <a:rPr lang="en-US" b="1" dirty="0"/>
              <a:t>public</a:t>
            </a:r>
            <a:r>
              <a:rPr lang="en-US" dirty="0"/>
              <a:t> </a:t>
            </a:r>
            <a:r>
              <a:rPr lang="en-US" b="1" dirty="0"/>
              <a:t>class</a:t>
            </a:r>
            <a:r>
              <a:rPr lang="en-US" dirty="0"/>
              <a:t> </a:t>
            </a:r>
            <a:r>
              <a:rPr lang="en-US" dirty="0" err="1"/>
              <a:t>FileInputStream</a:t>
            </a:r>
            <a:r>
              <a:rPr lang="en-US" dirty="0"/>
              <a:t> </a:t>
            </a:r>
            <a:r>
              <a:rPr lang="en-US" b="1" dirty="0"/>
              <a:t>extends</a:t>
            </a:r>
            <a:r>
              <a:rPr lang="en-US" dirty="0"/>
              <a:t> </a:t>
            </a:r>
            <a:r>
              <a:rPr lang="en-US" dirty="0" err="1"/>
              <a:t>InputStream</a:t>
            </a:r>
            <a:r>
              <a:rPr lang="en-US" dirty="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FileInputStream</a:t>
            </a:r>
            <a:r>
              <a:rPr lang="en-US" dirty="0"/>
              <a:t> class methods</a:t>
            </a:r>
            <a:br>
              <a:rPr lang="en-US" dirty="0"/>
            </a:br>
            <a:endParaRPr lang="en-US" dirty="0"/>
          </a:p>
        </p:txBody>
      </p:sp>
      <p:graphicFrame>
        <p:nvGraphicFramePr>
          <p:cNvPr id="4" name="Content Placeholder 3"/>
          <p:cNvGraphicFramePr>
            <a:graphicFrameLocks noGrp="1"/>
          </p:cNvGraphicFramePr>
          <p:nvPr>
            <p:ph idx="1"/>
          </p:nvPr>
        </p:nvGraphicFramePr>
        <p:xfrm>
          <a:off x="0" y="963930"/>
          <a:ext cx="9144000" cy="423545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7625" marR="47625" marT="47625" marB="47625"/>
                </a:tc>
                <a:tc>
                  <a:txBody>
                    <a:bodyPr/>
                    <a:lstStyle/>
                    <a:p>
                      <a:pPr algn="l" fontAlgn="t"/>
                      <a:r>
                        <a:rPr lang="en-US">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370840">
                <a:tc>
                  <a:txBody>
                    <a:bodyPr/>
                    <a:lstStyle/>
                    <a:p>
                      <a:pPr algn="just" fontAlgn="t"/>
                      <a:r>
                        <a:rPr lang="en-US" b="0" i="0" dirty="0" err="1">
                          <a:solidFill>
                            <a:srgbClr val="000000"/>
                          </a:solidFill>
                          <a:latin typeface="verdana"/>
                        </a:rPr>
                        <a:t>int</a:t>
                      </a:r>
                      <a:r>
                        <a:rPr lang="en-US" b="0" i="0" dirty="0">
                          <a:solidFill>
                            <a:srgbClr val="000000"/>
                          </a:solidFill>
                          <a:latin typeface="verdana"/>
                        </a:rPr>
                        <a:t> read()</a:t>
                      </a:r>
                    </a:p>
                  </a:txBody>
                  <a:tcPr marL="47625" marR="47625" marT="47625" marB="47625"/>
                </a:tc>
                <a:tc>
                  <a:txBody>
                    <a:bodyPr/>
                    <a:lstStyle/>
                    <a:p>
                      <a:pPr algn="just" fontAlgn="t"/>
                      <a:r>
                        <a:rPr lang="en-US" b="0" i="0">
                          <a:solidFill>
                            <a:srgbClr val="000000"/>
                          </a:solidFill>
                          <a:latin typeface="verdana"/>
                        </a:rPr>
                        <a:t>It is used to read the byte of data from the input stream.</a:t>
                      </a:r>
                    </a:p>
                  </a:txBody>
                  <a:tcPr marL="47625" marR="47625"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int read(byte[] b)</a:t>
                      </a:r>
                    </a:p>
                  </a:txBody>
                  <a:tcPr marL="47625" marR="47625" marT="47625" marB="47625"/>
                </a:tc>
                <a:tc>
                  <a:txBody>
                    <a:bodyPr/>
                    <a:lstStyle/>
                    <a:p>
                      <a:pPr algn="just" fontAlgn="t"/>
                      <a:r>
                        <a:rPr lang="en-US" b="0" i="0">
                          <a:solidFill>
                            <a:srgbClr val="000000"/>
                          </a:solidFill>
                          <a:latin typeface="verdana"/>
                        </a:rPr>
                        <a:t>It is used to read up to </a:t>
                      </a:r>
                      <a:r>
                        <a:rPr lang="en-US" b="1" i="0">
                          <a:solidFill>
                            <a:srgbClr val="000000"/>
                          </a:solidFill>
                          <a:latin typeface="verdana"/>
                        </a:rPr>
                        <a:t>b.length</a:t>
                      </a:r>
                      <a:r>
                        <a:rPr lang="en-US" b="0" i="0">
                          <a:solidFill>
                            <a:srgbClr val="000000"/>
                          </a:solidFill>
                          <a:latin typeface="verdana"/>
                        </a:rPr>
                        <a:t> bytes of data from the input stream.</a:t>
                      </a:r>
                    </a:p>
                  </a:txBody>
                  <a:tcPr marL="47625" marR="47625"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int read(byte[] b, int off, int len)</a:t>
                      </a:r>
                    </a:p>
                  </a:txBody>
                  <a:tcPr marL="47625" marR="47625" marT="47625" marB="47625"/>
                </a:tc>
                <a:tc>
                  <a:txBody>
                    <a:bodyPr/>
                    <a:lstStyle/>
                    <a:p>
                      <a:pPr algn="just" fontAlgn="t"/>
                      <a:r>
                        <a:rPr lang="en-US" b="0" i="0">
                          <a:solidFill>
                            <a:srgbClr val="000000"/>
                          </a:solidFill>
                          <a:latin typeface="verdana"/>
                        </a:rPr>
                        <a:t>It is used to read up to </a:t>
                      </a:r>
                      <a:r>
                        <a:rPr lang="en-US" b="1" i="0">
                          <a:solidFill>
                            <a:srgbClr val="000000"/>
                          </a:solidFill>
                          <a:latin typeface="verdana"/>
                        </a:rPr>
                        <a:t>len</a:t>
                      </a:r>
                      <a:r>
                        <a:rPr lang="en-US" b="0" i="0">
                          <a:solidFill>
                            <a:srgbClr val="000000"/>
                          </a:solidFill>
                          <a:latin typeface="verdana"/>
                        </a:rPr>
                        <a:t> bytes of data from the input stream.</a:t>
                      </a:r>
                    </a:p>
                  </a:txBody>
                  <a:tcPr marL="47625" marR="47625" marT="47625" marB="47625"/>
                </a:tc>
                <a:extLst>
                  <a:ext uri="{0D108BD9-81ED-4DB2-BD59-A6C34878D82A}">
                    <a16:rowId xmlns:a16="http://schemas.microsoft.com/office/drawing/2014/main" val="10003"/>
                  </a:ext>
                </a:extLst>
              </a:tr>
              <a:tr h="370840">
                <a:tc>
                  <a:txBody>
                    <a:bodyPr/>
                    <a:lstStyle/>
                    <a:p>
                      <a:pPr algn="just" fontAlgn="t"/>
                      <a:r>
                        <a:rPr lang="en-US" b="0" i="0">
                          <a:solidFill>
                            <a:srgbClr val="000000"/>
                          </a:solidFill>
                          <a:latin typeface="verdana"/>
                        </a:rPr>
                        <a:t>long skip(long x)</a:t>
                      </a:r>
                    </a:p>
                  </a:txBody>
                  <a:tcPr marL="47625" marR="47625" marT="47625" marB="47625"/>
                </a:tc>
                <a:tc>
                  <a:txBody>
                    <a:bodyPr/>
                    <a:lstStyle/>
                    <a:p>
                      <a:pPr algn="just" fontAlgn="t"/>
                      <a:r>
                        <a:rPr lang="en-US" b="0" i="0">
                          <a:solidFill>
                            <a:srgbClr val="000000"/>
                          </a:solidFill>
                          <a:latin typeface="verdana"/>
                        </a:rPr>
                        <a:t>It is used to skip over and discards x bytes of data from the input stream.</a:t>
                      </a:r>
                    </a:p>
                  </a:txBody>
                  <a:tcPr marL="47625" marR="47625" marT="47625" marB="47625"/>
                </a:tc>
                <a:extLst>
                  <a:ext uri="{0D108BD9-81ED-4DB2-BD59-A6C34878D82A}">
                    <a16:rowId xmlns:a16="http://schemas.microsoft.com/office/drawing/2014/main" val="10004"/>
                  </a:ext>
                </a:extLst>
              </a:tr>
              <a:tr h="370840">
                <a:tc>
                  <a:txBody>
                    <a:bodyPr/>
                    <a:lstStyle/>
                    <a:p>
                      <a:pPr algn="just" fontAlgn="t"/>
                      <a:r>
                        <a:rPr lang="en-US" b="0" i="0" dirty="0">
                          <a:solidFill>
                            <a:srgbClr val="000000"/>
                          </a:solidFill>
                          <a:latin typeface="verdana"/>
                        </a:rPr>
                        <a:t>protected void finalize()</a:t>
                      </a:r>
                    </a:p>
                  </a:txBody>
                  <a:tcPr marL="47625" marR="47625" marT="47625" marB="47625"/>
                </a:tc>
                <a:tc>
                  <a:txBody>
                    <a:bodyPr/>
                    <a:lstStyle/>
                    <a:p>
                      <a:pPr algn="just" fontAlgn="t"/>
                      <a:r>
                        <a:rPr lang="en-US" b="0" i="0">
                          <a:solidFill>
                            <a:srgbClr val="000000"/>
                          </a:solidFill>
                          <a:latin typeface="verdana"/>
                        </a:rPr>
                        <a:t>It is used to ensure that the close method is call when there is no more reference to the file input stream.</a:t>
                      </a:r>
                    </a:p>
                  </a:txBody>
                  <a:tcPr marL="47625" marR="47625" marT="47625" marB="47625"/>
                </a:tc>
                <a:extLst>
                  <a:ext uri="{0D108BD9-81ED-4DB2-BD59-A6C34878D82A}">
                    <a16:rowId xmlns:a16="http://schemas.microsoft.com/office/drawing/2014/main" val="10005"/>
                  </a:ext>
                </a:extLst>
              </a:tr>
              <a:tr h="370840">
                <a:tc>
                  <a:txBody>
                    <a:bodyPr/>
                    <a:lstStyle/>
                    <a:p>
                      <a:pPr algn="just" fontAlgn="t"/>
                      <a:r>
                        <a:rPr lang="en-US" b="0" i="0">
                          <a:solidFill>
                            <a:srgbClr val="000000"/>
                          </a:solidFill>
                          <a:latin typeface="verdana"/>
                        </a:rPr>
                        <a:t>void close()</a:t>
                      </a:r>
                    </a:p>
                  </a:txBody>
                  <a:tcPr marL="47625" marR="47625" marT="47625" marB="47625"/>
                </a:tc>
                <a:tc>
                  <a:txBody>
                    <a:bodyPr/>
                    <a:lstStyle/>
                    <a:p>
                      <a:pPr algn="just" fontAlgn="t"/>
                      <a:r>
                        <a:rPr lang="en-US" b="0" i="0" dirty="0">
                          <a:solidFill>
                            <a:srgbClr val="000000"/>
                          </a:solidFill>
                          <a:latin typeface="verdana"/>
                        </a:rPr>
                        <a:t>It is used to closes the stream.</a:t>
                      </a:r>
                    </a:p>
                  </a:txBody>
                  <a:tcPr marL="47625" marR="47625" marT="47625" marB="47625"/>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FileInputStream</a:t>
            </a:r>
            <a:r>
              <a:rPr lang="en-US" dirty="0"/>
              <a:t> example 1: read single character</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a:t>import</a:t>
            </a:r>
            <a:r>
              <a:rPr lang="en-US" dirty="0"/>
              <a:t> </a:t>
            </a:r>
            <a:r>
              <a:rPr lang="en-US" dirty="0" err="1"/>
              <a:t>java.io.FileInputStream</a:t>
            </a:r>
            <a:r>
              <a:rPr lang="en-US" dirty="0"/>
              <a:t>;  </a:t>
            </a:r>
          </a:p>
          <a:p>
            <a:r>
              <a:rPr lang="en-US" b="1" dirty="0"/>
              <a:t>public</a:t>
            </a:r>
            <a:r>
              <a:rPr lang="en-US" dirty="0"/>
              <a:t> </a:t>
            </a:r>
            <a:r>
              <a:rPr lang="en-US" b="1" dirty="0"/>
              <a:t>class</a:t>
            </a:r>
            <a:r>
              <a:rPr lang="en-US" dirty="0"/>
              <a:t> </a:t>
            </a:r>
            <a:r>
              <a:rPr lang="en-US" dirty="0" err="1"/>
              <a:t>DataStreamExample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FileInputStream</a:t>
            </a:r>
            <a:r>
              <a:rPr lang="en-US" dirty="0"/>
              <a:t> fin=</a:t>
            </a:r>
            <a:r>
              <a:rPr lang="en-US" b="1" dirty="0"/>
              <a:t>new</a:t>
            </a:r>
            <a:r>
              <a:rPr lang="en-US" dirty="0"/>
              <a:t> </a:t>
            </a:r>
            <a:r>
              <a:rPr lang="en-US" dirty="0" err="1"/>
              <a:t>FileInputStream</a:t>
            </a:r>
            <a:r>
              <a:rPr lang="en-US" dirty="0"/>
              <a:t>("D:\\testout.txt");    </a:t>
            </a:r>
          </a:p>
          <a:p>
            <a:r>
              <a:rPr lang="en-US" dirty="0"/>
              <a:t>            </a:t>
            </a:r>
            <a:r>
              <a:rPr lang="en-US" b="1" dirty="0" err="1"/>
              <a:t>int</a:t>
            </a:r>
            <a:r>
              <a:rPr lang="en-US" dirty="0"/>
              <a:t> </a:t>
            </a:r>
            <a:r>
              <a:rPr lang="en-US" dirty="0" err="1"/>
              <a:t>i</a:t>
            </a:r>
            <a:r>
              <a:rPr lang="en-US" dirty="0"/>
              <a:t>=</a:t>
            </a:r>
            <a:r>
              <a:rPr lang="en-US" dirty="0" err="1"/>
              <a:t>fin.read</a:t>
            </a:r>
            <a:r>
              <a:rPr lang="en-US" dirty="0"/>
              <a:t>();  </a:t>
            </a:r>
          </a:p>
          <a:p>
            <a:r>
              <a:rPr lang="en-US" dirty="0"/>
              <a:t>            </a:t>
            </a:r>
            <a:r>
              <a:rPr lang="en-US" dirty="0" err="1"/>
              <a:t>System.out.print</a:t>
            </a:r>
            <a:r>
              <a:rPr lang="en-US" dirty="0"/>
              <a:t>((</a:t>
            </a:r>
            <a:r>
              <a:rPr lang="en-US" b="1" dirty="0"/>
              <a:t>char</a:t>
            </a:r>
            <a:r>
              <a:rPr lang="en-US" dirty="0"/>
              <a:t>)</a:t>
            </a:r>
            <a:r>
              <a:rPr lang="en-US" dirty="0" err="1"/>
              <a:t>i</a:t>
            </a:r>
            <a:r>
              <a:rPr lang="en-US" dirty="0"/>
              <a:t>);    </a:t>
            </a:r>
          </a:p>
          <a:p>
            <a:r>
              <a:rPr lang="en-US" dirty="0"/>
              <a:t>  </a:t>
            </a:r>
          </a:p>
          <a:p>
            <a:r>
              <a:rPr lang="en-US" dirty="0"/>
              <a:t>            </a:t>
            </a:r>
            <a:r>
              <a:rPr lang="en-US" dirty="0" err="1"/>
              <a:t>fin.close</a:t>
            </a:r>
            <a:r>
              <a:rPr lang="en-US" dirty="0"/>
              <a:t>();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FileInputStream</a:t>
            </a:r>
            <a:r>
              <a:rPr lang="en-US" dirty="0"/>
              <a:t> example 2: read all characters</a:t>
            </a:r>
            <a:br>
              <a:rPr lang="en-US" dirty="0"/>
            </a:b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a:buNone/>
            </a:pPr>
            <a:r>
              <a:rPr lang="en-US" dirty="0"/>
              <a:t>  </a:t>
            </a:r>
          </a:p>
          <a:p>
            <a:r>
              <a:rPr lang="en-US" b="1" dirty="0"/>
              <a:t>import</a:t>
            </a:r>
            <a:r>
              <a:rPr lang="en-US" dirty="0"/>
              <a:t> </a:t>
            </a:r>
            <a:r>
              <a:rPr lang="en-US" dirty="0" err="1"/>
              <a:t>java.io.FileInputStream</a:t>
            </a:r>
            <a:r>
              <a:rPr lang="en-US" dirty="0"/>
              <a:t>;  </a:t>
            </a:r>
          </a:p>
          <a:p>
            <a:r>
              <a:rPr lang="en-US" b="1" dirty="0"/>
              <a:t>public</a:t>
            </a:r>
            <a:r>
              <a:rPr lang="en-US" dirty="0"/>
              <a:t> </a:t>
            </a:r>
            <a:r>
              <a:rPr lang="en-US" b="1" dirty="0"/>
              <a:t>class</a:t>
            </a:r>
            <a:r>
              <a:rPr lang="en-US" dirty="0"/>
              <a:t> </a:t>
            </a:r>
            <a:r>
              <a:rPr lang="en-US" dirty="0" err="1"/>
              <a:t>DataStreamExample</a:t>
            </a:r>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b="1" dirty="0"/>
              <a:t>try</a:t>
            </a:r>
            <a:r>
              <a:rPr lang="en-US" dirty="0"/>
              <a:t>{    </a:t>
            </a:r>
          </a:p>
          <a:p>
            <a:r>
              <a:rPr lang="en-US" dirty="0"/>
              <a:t>            </a:t>
            </a:r>
            <a:r>
              <a:rPr lang="en-US" dirty="0" err="1"/>
              <a:t>FileInputStream</a:t>
            </a:r>
            <a:r>
              <a:rPr lang="en-US" dirty="0"/>
              <a:t> fin=</a:t>
            </a:r>
            <a:r>
              <a:rPr lang="en-US" b="1" dirty="0"/>
              <a:t>new</a:t>
            </a:r>
            <a:r>
              <a:rPr lang="en-US" dirty="0"/>
              <a:t> </a:t>
            </a:r>
            <a:r>
              <a:rPr lang="en-US" dirty="0" err="1"/>
              <a:t>FileInputStream</a:t>
            </a:r>
            <a:r>
              <a:rPr lang="en-US" dirty="0"/>
              <a:t>("D:\\testout.txt");    </a:t>
            </a:r>
          </a:p>
          <a:p>
            <a:r>
              <a:rPr lang="en-US" dirty="0"/>
              <a:t>            </a:t>
            </a:r>
            <a:r>
              <a:rPr lang="en-US" b="1" dirty="0" err="1"/>
              <a:t>int</a:t>
            </a:r>
            <a:r>
              <a:rPr lang="en-US" dirty="0"/>
              <a:t> </a:t>
            </a:r>
            <a:r>
              <a:rPr lang="en-US" dirty="0" err="1"/>
              <a:t>i</a:t>
            </a:r>
            <a:r>
              <a:rPr lang="en-US" dirty="0"/>
              <a:t>=0;    </a:t>
            </a:r>
          </a:p>
          <a:p>
            <a:r>
              <a:rPr lang="en-US" dirty="0"/>
              <a:t>            </a:t>
            </a:r>
            <a:r>
              <a:rPr lang="en-US" b="1" dirty="0"/>
              <a:t>while</a:t>
            </a:r>
            <a:r>
              <a:rPr lang="en-US" dirty="0"/>
              <a:t>((</a:t>
            </a:r>
            <a:r>
              <a:rPr lang="en-US" dirty="0" err="1"/>
              <a:t>i</a:t>
            </a:r>
            <a:r>
              <a:rPr lang="en-US" dirty="0"/>
              <a:t>=</a:t>
            </a:r>
            <a:r>
              <a:rPr lang="en-US" dirty="0" err="1"/>
              <a:t>fin.read</a:t>
            </a:r>
            <a:r>
              <a:rPr lang="en-US" dirty="0"/>
              <a:t>())!=-1){    </a:t>
            </a:r>
          </a:p>
          <a:p>
            <a:r>
              <a:rPr lang="en-US" dirty="0"/>
              <a:t>             </a:t>
            </a:r>
            <a:r>
              <a:rPr lang="en-US" dirty="0" err="1"/>
              <a:t>System.out.print</a:t>
            </a:r>
            <a:r>
              <a:rPr lang="en-US" dirty="0"/>
              <a:t>((</a:t>
            </a:r>
            <a:r>
              <a:rPr lang="en-US" b="1" dirty="0"/>
              <a:t>char</a:t>
            </a:r>
            <a:r>
              <a:rPr lang="en-US" dirty="0"/>
              <a:t>)</a:t>
            </a:r>
            <a:r>
              <a:rPr lang="en-US" dirty="0" err="1"/>
              <a:t>i</a:t>
            </a:r>
            <a:r>
              <a:rPr lang="en-US" dirty="0"/>
              <a:t>);    </a:t>
            </a:r>
          </a:p>
          <a:p>
            <a:r>
              <a:rPr lang="en-US" dirty="0"/>
              <a:t>            }    </a:t>
            </a:r>
          </a:p>
          <a:p>
            <a:r>
              <a:rPr lang="en-US" dirty="0"/>
              <a:t>            </a:t>
            </a:r>
            <a:r>
              <a:rPr lang="en-US" dirty="0" err="1"/>
              <a:t>fin.close</a:t>
            </a:r>
            <a:r>
              <a:rPr lang="en-US" dirty="0"/>
              <a:t>();    </a:t>
            </a:r>
          </a:p>
          <a:p>
            <a:r>
              <a:rPr lang="en-US" dirty="0"/>
              <a:t>          }</a:t>
            </a:r>
            <a:r>
              <a:rPr lang="en-US" b="1" dirty="0"/>
              <a:t>catch</a:t>
            </a:r>
            <a:r>
              <a:rPr lang="en-US" dirty="0"/>
              <a:t>(Exception e){</a:t>
            </a:r>
            <a:r>
              <a:rPr lang="en-US" dirty="0" err="1"/>
              <a:t>System.out.println</a:t>
            </a:r>
            <a:r>
              <a:rPr lang="en-US" dirty="0"/>
              <a:t>(e);}    </a:t>
            </a:r>
          </a:p>
          <a:p>
            <a:r>
              <a:rPr lang="en-US" dirty="0"/>
              <a:t>         }    </a:t>
            </a:r>
          </a:p>
          <a:p>
            <a:r>
              <a:rPr lang="en-US" dirty="0"/>
              <a:t>        }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457200"/>
            <a:ext cx="7924800" cy="5867400"/>
          </a:xfrm>
        </p:spPr>
        <p:txBody>
          <a:bodyPr>
            <a:noAutofit/>
          </a:bodyPr>
          <a:lstStyle/>
          <a:p>
            <a:pPr>
              <a:buNone/>
            </a:pPr>
            <a:r>
              <a:rPr lang="en-US" sz="1800" dirty="0">
                <a:solidFill>
                  <a:srgbClr val="7030A0"/>
                </a:solidFill>
                <a:latin typeface="Times New Roman" pitchFamily="18" charset="0"/>
                <a:cs typeface="Times New Roman" pitchFamily="18" charset="0"/>
              </a:rPr>
              <a:t>import java.io.*;</a:t>
            </a:r>
          </a:p>
          <a:p>
            <a:pPr>
              <a:buNone/>
            </a:pPr>
            <a:r>
              <a:rPr lang="en-US" sz="1800" dirty="0">
                <a:solidFill>
                  <a:srgbClr val="7030A0"/>
                </a:solidFill>
                <a:latin typeface="Times New Roman" pitchFamily="18" charset="0"/>
                <a:cs typeface="Times New Roman" pitchFamily="18" charset="0"/>
              </a:rPr>
              <a:t>class </a:t>
            </a:r>
            <a:r>
              <a:rPr lang="en-US" sz="1800" dirty="0" err="1">
                <a:solidFill>
                  <a:srgbClr val="7030A0"/>
                </a:solidFill>
                <a:latin typeface="Times New Roman" pitchFamily="18" charset="0"/>
                <a:cs typeface="Times New Roman" pitchFamily="18" charset="0"/>
              </a:rPr>
              <a:t>CopyFile</a:t>
            </a:r>
            <a:r>
              <a:rPr lang="en-US" sz="1800" dirty="0">
                <a:solidFill>
                  <a:srgbClr val="7030A0"/>
                </a:solidFill>
                <a:latin typeface="Times New Roman" pitchFamily="18" charset="0"/>
                <a:cs typeface="Times New Roman" pitchFamily="18" charset="0"/>
              </a:rPr>
              <a:t> {</a:t>
            </a:r>
          </a:p>
          <a:p>
            <a:pPr>
              <a:buNone/>
            </a:pPr>
            <a:r>
              <a:rPr lang="en-US" sz="1800" dirty="0">
                <a:solidFill>
                  <a:srgbClr val="7030A0"/>
                </a:solidFill>
                <a:latin typeface="Times New Roman" pitchFamily="18" charset="0"/>
                <a:cs typeface="Times New Roman" pitchFamily="18" charset="0"/>
              </a:rPr>
              <a:t>	public static void main(String </a:t>
            </a:r>
            <a:r>
              <a:rPr lang="en-US" sz="1800" dirty="0" err="1">
                <a:solidFill>
                  <a:srgbClr val="7030A0"/>
                </a:solidFill>
                <a:latin typeface="Times New Roman" pitchFamily="18" charset="0"/>
                <a:cs typeface="Times New Roman" pitchFamily="18" charset="0"/>
              </a:rPr>
              <a:t>args</a:t>
            </a:r>
            <a:r>
              <a:rPr lang="en-US" sz="1800" dirty="0">
                <a:solidFill>
                  <a:srgbClr val="7030A0"/>
                </a:solidFill>
                <a:latin typeface="Times New Roman" pitchFamily="18" charset="0"/>
                <a:cs typeface="Times New Roman" pitchFamily="18" charset="0"/>
              </a:rPr>
              <a:t>[])throws </a:t>
            </a:r>
            <a:r>
              <a:rPr lang="en-US" sz="1800" dirty="0" err="1">
                <a:solidFill>
                  <a:srgbClr val="7030A0"/>
                </a:solidFill>
                <a:latin typeface="Times New Roman" pitchFamily="18" charset="0"/>
                <a:cs typeface="Times New Roman" pitchFamily="18" charset="0"/>
              </a:rPr>
              <a:t>IOException</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int</a:t>
            </a: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i</a:t>
            </a: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FileInputStream</a:t>
            </a:r>
            <a:r>
              <a:rPr lang="en-US" sz="1800" dirty="0">
                <a:solidFill>
                  <a:srgbClr val="7030A0"/>
                </a:solidFill>
                <a:latin typeface="Times New Roman" pitchFamily="18" charset="0"/>
                <a:cs typeface="Times New Roman" pitchFamily="18" charset="0"/>
              </a:rPr>
              <a:t> fin=null; </a:t>
            </a:r>
            <a:r>
              <a:rPr lang="en-US" sz="1800" dirty="0" err="1">
                <a:solidFill>
                  <a:srgbClr val="7030A0"/>
                </a:solidFill>
                <a:latin typeface="Times New Roman" pitchFamily="18" charset="0"/>
                <a:cs typeface="Times New Roman" pitchFamily="18" charset="0"/>
              </a:rPr>
              <a:t>FileOutputStream</a:t>
            </a: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fout</a:t>
            </a:r>
            <a:r>
              <a:rPr lang="en-US" sz="1800" dirty="0">
                <a:solidFill>
                  <a:srgbClr val="7030A0"/>
                </a:solidFill>
                <a:latin typeface="Times New Roman" pitchFamily="18" charset="0"/>
                <a:cs typeface="Times New Roman" pitchFamily="18" charset="0"/>
              </a:rPr>
              <a:t>=null;</a:t>
            </a:r>
          </a:p>
          <a:p>
            <a:pPr>
              <a:buNone/>
            </a:pPr>
            <a:r>
              <a:rPr lang="en-US" sz="1800" dirty="0">
                <a:solidFill>
                  <a:srgbClr val="7030A0"/>
                </a:solidFill>
                <a:latin typeface="Times New Roman" pitchFamily="18" charset="0"/>
                <a:cs typeface="Times New Roman" pitchFamily="18" charset="0"/>
              </a:rPr>
              <a:t>		fin = new </a:t>
            </a:r>
            <a:r>
              <a:rPr lang="en-US" sz="1800" dirty="0" err="1">
                <a:solidFill>
                  <a:srgbClr val="7030A0"/>
                </a:solidFill>
                <a:latin typeface="Times New Roman" pitchFamily="18" charset="0"/>
                <a:cs typeface="Times New Roman" pitchFamily="18" charset="0"/>
              </a:rPr>
              <a:t>FileInputStream</a:t>
            </a:r>
            <a:r>
              <a:rPr lang="en-US" sz="1800" dirty="0">
                <a:solidFill>
                  <a:srgbClr val="7030A0"/>
                </a:solidFill>
                <a:latin typeface="Times New Roman" pitchFamily="18" charset="0"/>
                <a:cs typeface="Times New Roman" pitchFamily="18" charset="0"/>
              </a:rPr>
              <a:t>(</a:t>
            </a:r>
            <a:r>
              <a:rPr lang="en-US" sz="1800" dirty="0" err="1">
                <a:solidFill>
                  <a:srgbClr val="7030A0"/>
                </a:solidFill>
                <a:latin typeface="Times New Roman" pitchFamily="18" charset="0"/>
                <a:cs typeface="Times New Roman" pitchFamily="18" charset="0"/>
              </a:rPr>
              <a:t>args</a:t>
            </a:r>
            <a:r>
              <a:rPr lang="en-US" sz="1800" dirty="0">
                <a:solidFill>
                  <a:srgbClr val="7030A0"/>
                </a:solidFill>
                <a:latin typeface="Times New Roman" pitchFamily="18" charset="0"/>
                <a:cs typeface="Times New Roman" pitchFamily="18" charset="0"/>
              </a:rPr>
              <a:t>[0]);</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fout</a:t>
            </a:r>
            <a:r>
              <a:rPr lang="en-US" sz="1800" dirty="0">
                <a:solidFill>
                  <a:srgbClr val="7030A0"/>
                </a:solidFill>
                <a:latin typeface="Times New Roman" pitchFamily="18" charset="0"/>
                <a:cs typeface="Times New Roman" pitchFamily="18" charset="0"/>
              </a:rPr>
              <a:t> = new </a:t>
            </a:r>
            <a:r>
              <a:rPr lang="en-US" sz="1800" dirty="0" err="1">
                <a:solidFill>
                  <a:srgbClr val="7030A0"/>
                </a:solidFill>
                <a:latin typeface="Times New Roman" pitchFamily="18" charset="0"/>
                <a:cs typeface="Times New Roman" pitchFamily="18" charset="0"/>
              </a:rPr>
              <a:t>FileOutputStream</a:t>
            </a:r>
            <a:r>
              <a:rPr lang="en-US" sz="1800" dirty="0">
                <a:solidFill>
                  <a:srgbClr val="7030A0"/>
                </a:solidFill>
                <a:latin typeface="Times New Roman" pitchFamily="18" charset="0"/>
                <a:cs typeface="Times New Roman" pitchFamily="18" charset="0"/>
              </a:rPr>
              <a:t>(</a:t>
            </a:r>
            <a:r>
              <a:rPr lang="en-US" sz="1800" dirty="0" err="1">
                <a:solidFill>
                  <a:srgbClr val="7030A0"/>
                </a:solidFill>
                <a:latin typeface="Times New Roman" pitchFamily="18" charset="0"/>
                <a:cs typeface="Times New Roman" pitchFamily="18" charset="0"/>
              </a:rPr>
              <a:t>args</a:t>
            </a:r>
            <a:r>
              <a:rPr lang="en-US" sz="1800" dirty="0">
                <a:solidFill>
                  <a:srgbClr val="7030A0"/>
                </a:solidFill>
                <a:latin typeface="Times New Roman" pitchFamily="18" charset="0"/>
                <a:cs typeface="Times New Roman" pitchFamily="18" charset="0"/>
              </a:rPr>
              <a:t>[1]);</a:t>
            </a:r>
          </a:p>
          <a:p>
            <a:pPr>
              <a:buNone/>
            </a:pPr>
            <a:r>
              <a:rPr lang="en-US" sz="1800" dirty="0">
                <a:solidFill>
                  <a:srgbClr val="7030A0"/>
                </a:solidFill>
                <a:latin typeface="Times New Roman" pitchFamily="18" charset="0"/>
                <a:cs typeface="Times New Roman" pitchFamily="18" charset="0"/>
              </a:rPr>
              <a:t>	    try {</a:t>
            </a:r>
          </a:p>
          <a:p>
            <a:pPr>
              <a:buNone/>
            </a:pPr>
            <a:r>
              <a:rPr lang="en-US" sz="1800" dirty="0">
                <a:solidFill>
                  <a:srgbClr val="7030A0"/>
                </a:solidFill>
                <a:latin typeface="Times New Roman" pitchFamily="18" charset="0"/>
                <a:cs typeface="Times New Roman" pitchFamily="18" charset="0"/>
              </a:rPr>
              <a:t>		  do {       </a:t>
            </a:r>
            <a:r>
              <a:rPr lang="en-US" sz="1800" dirty="0" err="1">
                <a:solidFill>
                  <a:srgbClr val="7030A0"/>
                </a:solidFill>
                <a:latin typeface="Times New Roman" pitchFamily="18" charset="0"/>
                <a:cs typeface="Times New Roman" pitchFamily="18" charset="0"/>
              </a:rPr>
              <a:t>i</a:t>
            </a:r>
            <a:r>
              <a:rPr lang="en-US" sz="1800" dirty="0">
                <a:solidFill>
                  <a:srgbClr val="7030A0"/>
                </a:solidFill>
                <a:latin typeface="Times New Roman" pitchFamily="18" charset="0"/>
                <a:cs typeface="Times New Roman" pitchFamily="18" charset="0"/>
              </a:rPr>
              <a:t> = </a:t>
            </a:r>
            <a:r>
              <a:rPr lang="en-US" sz="1800" dirty="0" err="1">
                <a:solidFill>
                  <a:srgbClr val="7030A0"/>
                </a:solidFill>
                <a:latin typeface="Times New Roman" pitchFamily="18" charset="0"/>
                <a:cs typeface="Times New Roman" pitchFamily="18" charset="0"/>
              </a:rPr>
              <a:t>fin.read</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if(</a:t>
            </a:r>
            <a:r>
              <a:rPr lang="en-US" sz="1800" dirty="0" err="1">
                <a:solidFill>
                  <a:srgbClr val="7030A0"/>
                </a:solidFill>
                <a:latin typeface="Times New Roman" pitchFamily="18" charset="0"/>
                <a:cs typeface="Times New Roman" pitchFamily="18" charset="0"/>
              </a:rPr>
              <a:t>i</a:t>
            </a:r>
            <a:r>
              <a:rPr lang="en-US" sz="1800" dirty="0">
                <a:solidFill>
                  <a:srgbClr val="7030A0"/>
                </a:solidFill>
                <a:latin typeface="Times New Roman" pitchFamily="18" charset="0"/>
                <a:cs typeface="Times New Roman" pitchFamily="18" charset="0"/>
              </a:rPr>
              <a:t> != -1) </a:t>
            </a:r>
            <a:r>
              <a:rPr lang="en-US" sz="1800" dirty="0" err="1">
                <a:solidFill>
                  <a:srgbClr val="7030A0"/>
                </a:solidFill>
                <a:latin typeface="Times New Roman" pitchFamily="18" charset="0"/>
                <a:cs typeface="Times New Roman" pitchFamily="18" charset="0"/>
              </a:rPr>
              <a:t>fout.write</a:t>
            </a:r>
            <a:r>
              <a:rPr lang="en-US" sz="1800" dirty="0">
                <a:solidFill>
                  <a:srgbClr val="7030A0"/>
                </a:solidFill>
                <a:latin typeface="Times New Roman" pitchFamily="18" charset="0"/>
                <a:cs typeface="Times New Roman" pitchFamily="18" charset="0"/>
              </a:rPr>
              <a:t>(</a:t>
            </a:r>
            <a:r>
              <a:rPr lang="en-US" sz="1800" dirty="0" err="1">
                <a:solidFill>
                  <a:srgbClr val="7030A0"/>
                </a:solidFill>
                <a:latin typeface="Times New Roman" pitchFamily="18" charset="0"/>
                <a:cs typeface="Times New Roman" pitchFamily="18" charset="0"/>
              </a:rPr>
              <a:t>i</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       while(</a:t>
            </a:r>
            <a:r>
              <a:rPr lang="en-US" sz="1800" dirty="0" err="1">
                <a:solidFill>
                  <a:srgbClr val="7030A0"/>
                </a:solidFill>
                <a:latin typeface="Times New Roman" pitchFamily="18" charset="0"/>
                <a:cs typeface="Times New Roman" pitchFamily="18" charset="0"/>
              </a:rPr>
              <a:t>i</a:t>
            </a:r>
            <a:r>
              <a:rPr lang="en-US" sz="1800" dirty="0">
                <a:solidFill>
                  <a:srgbClr val="7030A0"/>
                </a:solidFill>
                <a:latin typeface="Times New Roman" pitchFamily="18" charset="0"/>
                <a:cs typeface="Times New Roman" pitchFamily="18" charset="0"/>
              </a:rPr>
              <a:t> != -1);</a:t>
            </a:r>
          </a:p>
          <a:p>
            <a:pPr>
              <a:buNone/>
            </a:pPr>
            <a:r>
              <a:rPr lang="en-US" sz="1800" dirty="0">
                <a:solidFill>
                  <a:srgbClr val="7030A0"/>
                </a:solidFill>
                <a:latin typeface="Times New Roman" pitchFamily="18" charset="0"/>
                <a:cs typeface="Times New Roman" pitchFamily="18" charset="0"/>
              </a:rPr>
              <a:t>		} </a:t>
            </a:r>
          </a:p>
          <a:p>
            <a:pPr>
              <a:buNone/>
            </a:pPr>
            <a:r>
              <a:rPr lang="en-US" sz="1800" dirty="0">
                <a:solidFill>
                  <a:srgbClr val="7030A0"/>
                </a:solidFill>
                <a:latin typeface="Times New Roman" pitchFamily="18" charset="0"/>
                <a:cs typeface="Times New Roman" pitchFamily="18" charset="0"/>
              </a:rPr>
              <a:t>	   catch(</a:t>
            </a:r>
            <a:r>
              <a:rPr lang="en-US" sz="1800" dirty="0" err="1">
                <a:solidFill>
                  <a:srgbClr val="7030A0"/>
                </a:solidFill>
                <a:latin typeface="Times New Roman" pitchFamily="18" charset="0"/>
                <a:cs typeface="Times New Roman" pitchFamily="18" charset="0"/>
              </a:rPr>
              <a:t>IOException</a:t>
            </a:r>
            <a:r>
              <a:rPr lang="en-US" sz="1800" dirty="0">
                <a:solidFill>
                  <a:srgbClr val="7030A0"/>
                </a:solidFill>
                <a:latin typeface="Times New Roman" pitchFamily="18" charset="0"/>
                <a:cs typeface="Times New Roman" pitchFamily="18" charset="0"/>
              </a:rPr>
              <a:t> e)    {</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System.out.println</a:t>
            </a:r>
            <a:r>
              <a:rPr lang="en-US" sz="1800" dirty="0">
                <a:solidFill>
                  <a:srgbClr val="7030A0"/>
                </a:solidFill>
                <a:latin typeface="Times New Roman" pitchFamily="18" charset="0"/>
                <a:cs typeface="Times New Roman" pitchFamily="18" charset="0"/>
              </a:rPr>
              <a:t>("File Error");</a:t>
            </a:r>
          </a:p>
          <a:p>
            <a:pPr>
              <a:buNone/>
            </a:pPr>
            <a:r>
              <a:rPr lang="en-US" sz="1800" dirty="0">
                <a:solidFill>
                  <a:srgbClr val="7030A0"/>
                </a:solidFill>
                <a:latin typeface="Times New Roman" pitchFamily="18" charset="0"/>
                <a:cs typeface="Times New Roman" pitchFamily="18" charset="0"/>
              </a:rPr>
              <a:t>				}</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fin.close</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fout.close</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a:t>
            </a:r>
          </a:p>
          <a:p>
            <a:pPr>
              <a:buNone/>
            </a:pPr>
            <a:r>
              <a:rPr lang="en-US" sz="1800" dirty="0">
                <a:solidFill>
                  <a:srgbClr val="7030A0"/>
                </a:solidFill>
                <a:latin typeface="Times New Roman" pitchFamily="18" charset="0"/>
                <a:cs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
                                            <p:txEl>
                                              <p:pRg st="16" end="16"/>
                                            </p:txEl>
                                          </p:spTgt>
                                        </p:tgtEl>
                                        <p:attrNameLst>
                                          <p:attrName>style.visibility</p:attrName>
                                        </p:attrNameLst>
                                      </p:cBhvr>
                                      <p:to>
                                        <p:strVal val="visible"/>
                                      </p:to>
                                    </p:set>
                                    <p:anim calcmode="lin" valueType="num">
                                      <p:cBhvr additive="base">
                                        <p:cTn id="71"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
                                            <p:txEl>
                                              <p:pRg st="17" end="17"/>
                                            </p:txEl>
                                          </p:spTgt>
                                        </p:tgtEl>
                                        <p:attrNameLst>
                                          <p:attrName>style.visibility</p:attrName>
                                        </p:attrNameLst>
                                      </p:cBhvr>
                                      <p:to>
                                        <p:strVal val="visible"/>
                                      </p:to>
                                    </p:set>
                                    <p:anim calcmode="lin" valueType="num">
                                      <p:cBhvr additive="base">
                                        <p:cTn id="75" dur="500" fill="hold"/>
                                        <p:tgtEl>
                                          <p:spTgt spid="2">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77440"/>
            <a:ext cx="8183880" cy="1051560"/>
          </a:xfrm>
        </p:spPr>
        <p:txBody>
          <a:bodyPr>
            <a:normAutofit/>
          </a:bodyPr>
          <a:lstStyle/>
          <a:p>
            <a:pPr algn="ctr"/>
            <a:r>
              <a:rPr lang="en-US" sz="4800" b="0" dirty="0">
                <a:solidFill>
                  <a:srgbClr val="0070C0"/>
                </a:solidFill>
                <a:effectLst/>
                <a:latin typeface="Algerian" pitchFamily="82" charset="0"/>
                <a:cs typeface="Times New Roman" pitchFamily="18" charset="0"/>
              </a:rPr>
              <a:t>Serialization</a:t>
            </a: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ObjectOutputStream</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ObjectOutputStream</a:t>
            </a:r>
            <a:r>
              <a:rPr lang="en-US" dirty="0"/>
              <a:t> class is used to write primitive data types and Java objects to an </a:t>
            </a:r>
            <a:r>
              <a:rPr lang="en-US" dirty="0" err="1"/>
              <a:t>OutputStream</a:t>
            </a:r>
            <a:r>
              <a:rPr lang="en-US" dirty="0"/>
              <a:t>. Only objects that support the </a:t>
            </a:r>
            <a:r>
              <a:rPr lang="en-US" dirty="0" err="1"/>
              <a:t>java.io.Serializable</a:t>
            </a:r>
            <a:r>
              <a:rPr lang="en-US" dirty="0"/>
              <a:t> interface can be written to streams.</a:t>
            </a:r>
          </a:p>
          <a:p>
            <a:r>
              <a:rPr lang="en-US" dirty="0"/>
              <a:t>Constructor</a:t>
            </a:r>
          </a:p>
          <a:p>
            <a:endParaRPr lang="en-US" dirty="0"/>
          </a:p>
        </p:txBody>
      </p:sp>
      <p:graphicFrame>
        <p:nvGraphicFramePr>
          <p:cNvPr id="5" name="Table 4"/>
          <p:cNvGraphicFramePr>
            <a:graphicFrameLocks noGrp="1"/>
          </p:cNvGraphicFramePr>
          <p:nvPr/>
        </p:nvGraphicFramePr>
        <p:xfrm>
          <a:off x="914399" y="5029200"/>
          <a:ext cx="7696201" cy="1463040"/>
        </p:xfrm>
        <a:graphic>
          <a:graphicData uri="http://schemas.openxmlformats.org/drawingml/2006/table">
            <a:tbl>
              <a:tblPr firstRow="1" bandRow="1">
                <a:tableStyleId>{5C22544A-7EE6-4342-B048-85BDC9FD1C3A}</a:tableStyleId>
              </a:tblPr>
              <a:tblGrid>
                <a:gridCol w="5791201">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70840">
                <a:tc>
                  <a:txBody>
                    <a:bodyPr/>
                    <a:lstStyle/>
                    <a:p>
                      <a:r>
                        <a:rPr lang="en-US" sz="1800" b="0" i="0" kern="1200" dirty="0">
                          <a:solidFill>
                            <a:schemeClr val="lt1"/>
                          </a:solidFill>
                          <a:latin typeface="+mn-lt"/>
                          <a:ea typeface="+mn-ea"/>
                          <a:cs typeface="+mn-cs"/>
                        </a:rPr>
                        <a:t>public </a:t>
                      </a:r>
                      <a:r>
                        <a:rPr lang="en-US" sz="1800" b="0" i="0" kern="1200" dirty="0" err="1">
                          <a:solidFill>
                            <a:schemeClr val="lt1"/>
                          </a:solidFill>
                          <a:latin typeface="+mn-lt"/>
                          <a:ea typeface="+mn-ea"/>
                          <a:cs typeface="+mn-cs"/>
                        </a:rPr>
                        <a:t>ObjectOutputStream</a:t>
                      </a:r>
                      <a:r>
                        <a:rPr lang="en-US" sz="1800" b="0" i="0" kern="1200" dirty="0">
                          <a:solidFill>
                            <a:schemeClr val="lt1"/>
                          </a:solidFill>
                          <a:latin typeface="+mn-lt"/>
                          <a:ea typeface="+mn-ea"/>
                          <a:cs typeface="+mn-cs"/>
                        </a:rPr>
                        <a:t>(</a:t>
                      </a:r>
                      <a:r>
                        <a:rPr lang="en-US" sz="1800" b="0" i="0" kern="1200" dirty="0" err="1">
                          <a:solidFill>
                            <a:schemeClr val="lt1"/>
                          </a:solidFill>
                          <a:latin typeface="+mn-lt"/>
                          <a:ea typeface="+mn-ea"/>
                          <a:cs typeface="+mn-cs"/>
                        </a:rPr>
                        <a:t>OutputStream</a:t>
                      </a:r>
                      <a:r>
                        <a:rPr lang="en-US" sz="1800" b="0" i="0" kern="1200" dirty="0">
                          <a:solidFill>
                            <a:schemeClr val="lt1"/>
                          </a:solidFill>
                          <a:latin typeface="+mn-lt"/>
                          <a:ea typeface="+mn-ea"/>
                          <a:cs typeface="+mn-cs"/>
                        </a:rPr>
                        <a:t> out) throws </a:t>
                      </a:r>
                      <a:r>
                        <a:rPr lang="en-US" sz="1800" b="0" i="0" kern="1200" dirty="0" err="1">
                          <a:solidFill>
                            <a:schemeClr val="lt1"/>
                          </a:solidFill>
                          <a:latin typeface="+mn-lt"/>
                          <a:ea typeface="+mn-ea"/>
                          <a:cs typeface="+mn-cs"/>
                        </a:rPr>
                        <a:t>IOException</a:t>
                      </a:r>
                      <a:r>
                        <a:rPr lang="en-US" sz="1800" b="0" i="0" kern="1200" dirty="0">
                          <a:solidFill>
                            <a:schemeClr val="lt1"/>
                          </a:solidFill>
                          <a:latin typeface="+mn-lt"/>
                          <a:ea typeface="+mn-ea"/>
                          <a:cs typeface="+mn-cs"/>
                        </a:rPr>
                        <a:t> {}</a:t>
                      </a:r>
                      <a:endParaRPr lang="en-US" dirty="0"/>
                    </a:p>
                  </a:txBody>
                  <a:tcPr/>
                </a:tc>
                <a:tc>
                  <a:txBody>
                    <a:bodyPr/>
                    <a:lstStyle/>
                    <a:p>
                      <a:r>
                        <a:rPr lang="en-US" sz="1800" b="0" i="0" kern="1200" dirty="0">
                          <a:solidFill>
                            <a:schemeClr val="lt1"/>
                          </a:solidFill>
                          <a:latin typeface="+mn-lt"/>
                          <a:ea typeface="+mn-ea"/>
                          <a:cs typeface="+mn-cs"/>
                        </a:rPr>
                        <a:t>creates an </a:t>
                      </a:r>
                      <a:r>
                        <a:rPr lang="en-US" sz="1800" b="0" i="0" kern="1200" dirty="0" err="1">
                          <a:solidFill>
                            <a:schemeClr val="lt1"/>
                          </a:solidFill>
                          <a:latin typeface="+mn-lt"/>
                          <a:ea typeface="+mn-ea"/>
                          <a:cs typeface="+mn-cs"/>
                        </a:rPr>
                        <a:t>ObjectOutputStream</a:t>
                      </a:r>
                      <a:r>
                        <a:rPr lang="en-US" sz="1800" b="0" i="0" kern="1200" dirty="0">
                          <a:solidFill>
                            <a:schemeClr val="lt1"/>
                          </a:solidFill>
                          <a:latin typeface="+mn-lt"/>
                          <a:ea typeface="+mn-ea"/>
                          <a:cs typeface="+mn-cs"/>
                        </a:rPr>
                        <a:t> that writes to the specified </a:t>
                      </a:r>
                      <a:r>
                        <a:rPr lang="en-US" sz="1800" b="0" i="0" kern="1200" dirty="0" err="1">
                          <a:solidFill>
                            <a:schemeClr val="lt1"/>
                          </a:solidFill>
                          <a:latin typeface="+mn-lt"/>
                          <a:ea typeface="+mn-ea"/>
                          <a:cs typeface="+mn-cs"/>
                        </a:rPr>
                        <a:t>OutputStream</a:t>
                      </a:r>
                      <a:r>
                        <a:rPr lang="en-US" sz="1800" b="0" i="0" kern="1200" dirty="0">
                          <a:solidFill>
                            <a:schemeClr val="lt1"/>
                          </a:solidFill>
                          <a:latin typeface="+mn-lt"/>
                          <a:ea typeface="+mn-ea"/>
                          <a:cs typeface="+mn-cs"/>
                        </a:rPr>
                        <a:t>.</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Methods</a:t>
            </a:r>
            <a:br>
              <a:rPr lang="en-US" dirty="0"/>
            </a:br>
            <a:endParaRPr lang="en-US" dirty="0"/>
          </a:p>
        </p:txBody>
      </p:sp>
      <p:graphicFrame>
        <p:nvGraphicFramePr>
          <p:cNvPr id="4" name="Content Placeholder 3"/>
          <p:cNvGraphicFramePr>
            <a:graphicFrameLocks noGrp="1"/>
          </p:cNvGraphicFramePr>
          <p:nvPr>
            <p:ph idx="1"/>
          </p:nvPr>
        </p:nvGraphicFramePr>
        <p:xfrm>
          <a:off x="822325" y="1846263"/>
          <a:ext cx="7543800" cy="4022725"/>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3656" marR="43656" marT="47625" marB="47625"/>
                </a:tc>
                <a:tc>
                  <a:txBody>
                    <a:bodyPr/>
                    <a:lstStyle/>
                    <a:p>
                      <a:pPr algn="l" fontAlgn="t"/>
                      <a:r>
                        <a:rPr lang="en-US">
                          <a:solidFill>
                            <a:srgbClr val="000000"/>
                          </a:solidFill>
                          <a:latin typeface="times new roman"/>
                        </a:rPr>
                        <a:t>Description</a:t>
                      </a:r>
                    </a:p>
                  </a:txBody>
                  <a:tcPr marL="43656" marR="43656"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1) public final void writeObject(Object obj) throws IOException {}</a:t>
                      </a:r>
                    </a:p>
                  </a:txBody>
                  <a:tcPr marL="43656" marR="43656" marT="47625" marB="47625"/>
                </a:tc>
                <a:tc>
                  <a:txBody>
                    <a:bodyPr/>
                    <a:lstStyle/>
                    <a:p>
                      <a:pPr algn="just" fontAlgn="t"/>
                      <a:r>
                        <a:rPr lang="en-US" b="0" i="0">
                          <a:solidFill>
                            <a:srgbClr val="000000"/>
                          </a:solidFill>
                          <a:latin typeface="verdana"/>
                        </a:rPr>
                        <a:t>writes the specified object to the ObjectOutputStream.</a:t>
                      </a:r>
                    </a:p>
                  </a:txBody>
                  <a:tcPr marL="43656" marR="43656"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2) public void flush() throws IOException {}</a:t>
                      </a:r>
                    </a:p>
                  </a:txBody>
                  <a:tcPr marL="43656" marR="43656" marT="47625" marB="47625"/>
                </a:tc>
                <a:tc>
                  <a:txBody>
                    <a:bodyPr/>
                    <a:lstStyle/>
                    <a:p>
                      <a:pPr algn="just" fontAlgn="t"/>
                      <a:r>
                        <a:rPr lang="en-US" b="0" i="0">
                          <a:solidFill>
                            <a:srgbClr val="000000"/>
                          </a:solidFill>
                          <a:latin typeface="verdana"/>
                        </a:rPr>
                        <a:t>flushes the current output stream.</a:t>
                      </a:r>
                    </a:p>
                  </a:txBody>
                  <a:tcPr marL="43656" marR="43656" marT="47625" marB="47625"/>
                </a:tc>
                <a:extLst>
                  <a:ext uri="{0D108BD9-81ED-4DB2-BD59-A6C34878D82A}">
                    <a16:rowId xmlns:a16="http://schemas.microsoft.com/office/drawing/2014/main" val="10002"/>
                  </a:ext>
                </a:extLst>
              </a:tr>
              <a:tr h="370840">
                <a:tc>
                  <a:txBody>
                    <a:bodyPr/>
                    <a:lstStyle/>
                    <a:p>
                      <a:pPr algn="just" fontAlgn="t"/>
                      <a:r>
                        <a:rPr lang="en-US" b="0" i="0">
                          <a:solidFill>
                            <a:srgbClr val="000000"/>
                          </a:solidFill>
                          <a:latin typeface="verdana"/>
                        </a:rPr>
                        <a:t>3) public void close() throws IOException {}</a:t>
                      </a:r>
                    </a:p>
                  </a:txBody>
                  <a:tcPr marL="43656" marR="43656" marT="47625" marB="47625"/>
                </a:tc>
                <a:tc>
                  <a:txBody>
                    <a:bodyPr/>
                    <a:lstStyle/>
                    <a:p>
                      <a:pPr algn="just" fontAlgn="t"/>
                      <a:r>
                        <a:rPr lang="en-US" b="0" i="0" dirty="0">
                          <a:solidFill>
                            <a:srgbClr val="000000"/>
                          </a:solidFill>
                          <a:latin typeface="verdana"/>
                        </a:rPr>
                        <a:t>closes the current output stream.</a:t>
                      </a:r>
                    </a:p>
                  </a:txBody>
                  <a:tcPr marL="43656" marR="43656" marT="47625" marB="47625"/>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0"/>
            <a:ext cx="830580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Constructor and Methods of </a:t>
            </a:r>
            <a:r>
              <a:rPr lang="en-US" sz="3600" b="0" dirty="0" err="1">
                <a:solidFill>
                  <a:srgbClr val="C00000"/>
                </a:solidFill>
                <a:effectLst/>
                <a:latin typeface="Times New Roman" pitchFamily="18" charset="0"/>
                <a:cs typeface="Times New Roman" pitchFamily="18" charset="0"/>
              </a:rPr>
              <a:t>ObjectOutputStream</a:t>
            </a:r>
            <a:endParaRPr lang="en-US" sz="3600" b="0" dirty="0">
              <a:solidFill>
                <a:srgbClr val="C00000"/>
              </a:solidFill>
              <a:effectLst/>
              <a:latin typeface="Times New Roman" pitchFamily="18" charset="0"/>
              <a:cs typeface="Times New Roman" pitchFamily="18" charset="0"/>
            </a:endParaRPr>
          </a:p>
        </p:txBody>
      </p:sp>
      <p:pic>
        <p:nvPicPr>
          <p:cNvPr id="8" name="Content Placeholder 7" descr="5.JPG"/>
          <p:cNvPicPr>
            <a:picLocks noGrp="1" noChangeAspect="1"/>
          </p:cNvPicPr>
          <p:nvPr>
            <p:ph idx="1"/>
          </p:nvPr>
        </p:nvPicPr>
        <p:blipFill>
          <a:blip r:embed="rId2"/>
          <a:stretch>
            <a:fillRect/>
          </a:stretch>
        </p:blipFill>
        <p:spPr>
          <a:xfrm>
            <a:off x="0" y="1752600"/>
            <a:ext cx="9067800" cy="3809999"/>
          </a:xfr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ObjectInputStream</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dirty="0"/>
              <a:t>An </a:t>
            </a:r>
            <a:r>
              <a:rPr lang="en-US" dirty="0" err="1"/>
              <a:t>ObjectInputStream</a:t>
            </a:r>
            <a:r>
              <a:rPr lang="en-US" dirty="0"/>
              <a:t> </a:t>
            </a:r>
            <a:r>
              <a:rPr lang="en-US" dirty="0" err="1"/>
              <a:t>deserializes</a:t>
            </a:r>
            <a:r>
              <a:rPr lang="en-US" dirty="0"/>
              <a:t> objects and primitive data written using an </a:t>
            </a:r>
            <a:r>
              <a:rPr lang="en-US" dirty="0" err="1"/>
              <a:t>ObjectOutputStream</a:t>
            </a:r>
            <a:r>
              <a:rPr lang="en-US" dirty="0"/>
              <a:t>.</a:t>
            </a:r>
          </a:p>
          <a:p>
            <a:r>
              <a:rPr lang="en-US" dirty="0"/>
              <a:t>Constructor</a:t>
            </a:r>
          </a:p>
          <a:p>
            <a:pPr>
              <a:buNone/>
            </a:pPr>
            <a:endParaRPr lang="en-US" dirty="0"/>
          </a:p>
          <a:p>
            <a:endParaRPr lang="en-US" dirty="0"/>
          </a:p>
        </p:txBody>
      </p:sp>
      <p:graphicFrame>
        <p:nvGraphicFramePr>
          <p:cNvPr id="4" name="Table 3"/>
          <p:cNvGraphicFramePr>
            <a:graphicFrameLocks noGrp="1"/>
          </p:cNvGraphicFramePr>
          <p:nvPr/>
        </p:nvGraphicFramePr>
        <p:xfrm>
          <a:off x="914400" y="3962400"/>
          <a:ext cx="7696200" cy="1192530"/>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370840">
                <a:tc>
                  <a:txBody>
                    <a:bodyPr/>
                    <a:lstStyle/>
                    <a:p>
                      <a:pPr algn="just" fontAlgn="t"/>
                      <a:r>
                        <a:rPr lang="en-US" b="1" i="0" dirty="0">
                          <a:solidFill>
                            <a:srgbClr val="000000"/>
                          </a:solidFill>
                          <a:latin typeface="verdana"/>
                        </a:rPr>
                        <a:t>public </a:t>
                      </a:r>
                      <a:r>
                        <a:rPr lang="en-US" b="1" i="0" dirty="0" err="1">
                          <a:solidFill>
                            <a:srgbClr val="000000"/>
                          </a:solidFill>
                          <a:latin typeface="verdana"/>
                        </a:rPr>
                        <a:t>ObjectInputStream</a:t>
                      </a:r>
                      <a:r>
                        <a:rPr lang="en-US" b="1" i="0" dirty="0">
                          <a:solidFill>
                            <a:srgbClr val="000000"/>
                          </a:solidFill>
                          <a:latin typeface="verdana"/>
                        </a:rPr>
                        <a:t>(</a:t>
                      </a:r>
                      <a:r>
                        <a:rPr lang="en-US" b="1" i="0" dirty="0" err="1">
                          <a:solidFill>
                            <a:srgbClr val="000000"/>
                          </a:solidFill>
                          <a:latin typeface="verdana"/>
                        </a:rPr>
                        <a:t>InputStream</a:t>
                      </a:r>
                      <a:r>
                        <a:rPr lang="en-US" b="1" i="0" dirty="0">
                          <a:solidFill>
                            <a:srgbClr val="000000"/>
                          </a:solidFill>
                          <a:latin typeface="verdana"/>
                        </a:rPr>
                        <a:t> in) throws </a:t>
                      </a:r>
                      <a:r>
                        <a:rPr lang="en-US" b="1" i="0" dirty="0" err="1">
                          <a:solidFill>
                            <a:srgbClr val="000000"/>
                          </a:solidFill>
                          <a:latin typeface="verdana"/>
                        </a:rPr>
                        <a:t>IOException</a:t>
                      </a:r>
                      <a:r>
                        <a:rPr lang="en-US" b="1" i="0" dirty="0">
                          <a:solidFill>
                            <a:srgbClr val="000000"/>
                          </a:solidFill>
                          <a:latin typeface="verdana"/>
                        </a:rPr>
                        <a:t> {}</a:t>
                      </a:r>
                      <a:endParaRPr lang="en-US" b="0" i="0" dirty="0">
                        <a:solidFill>
                          <a:srgbClr val="000000"/>
                        </a:solidFill>
                        <a:latin typeface="verdana"/>
                      </a:endParaRPr>
                    </a:p>
                  </a:txBody>
                  <a:tcPr marL="47625" marR="47625" marT="47625" marB="47625"/>
                </a:tc>
                <a:tc>
                  <a:txBody>
                    <a:bodyPr/>
                    <a:lstStyle/>
                    <a:p>
                      <a:pPr algn="just" fontAlgn="t"/>
                      <a:r>
                        <a:rPr lang="en-US" b="0" i="0" dirty="0">
                          <a:solidFill>
                            <a:srgbClr val="000000"/>
                          </a:solidFill>
                          <a:latin typeface="verdana"/>
                        </a:rPr>
                        <a:t>creates an </a:t>
                      </a:r>
                      <a:r>
                        <a:rPr lang="en-US" b="0" i="0" dirty="0" err="1">
                          <a:solidFill>
                            <a:srgbClr val="000000"/>
                          </a:solidFill>
                          <a:latin typeface="verdana"/>
                        </a:rPr>
                        <a:t>ObjectInputStream</a:t>
                      </a:r>
                      <a:r>
                        <a:rPr lang="en-US" b="0" i="0" dirty="0">
                          <a:solidFill>
                            <a:srgbClr val="000000"/>
                          </a:solidFill>
                          <a:latin typeface="verdana"/>
                        </a:rPr>
                        <a:t> that reads from the specified </a:t>
                      </a:r>
                      <a:r>
                        <a:rPr lang="en-US" b="0" i="0" dirty="0" err="1">
                          <a:solidFill>
                            <a:srgbClr val="000000"/>
                          </a:solidFill>
                          <a:latin typeface="verdana"/>
                        </a:rPr>
                        <a:t>InputStream</a:t>
                      </a:r>
                      <a:r>
                        <a:rPr lang="en-US" b="0" i="0" dirty="0">
                          <a:solidFill>
                            <a:srgbClr val="000000"/>
                          </a:solidFill>
                          <a:latin typeface="verdana"/>
                        </a:rPr>
                        <a:t>.</a:t>
                      </a:r>
                    </a:p>
                  </a:txBody>
                  <a:tcPr marL="47625" marR="47625" marT="47625" marB="47625"/>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Streams</a:t>
            </a:r>
          </a:p>
        </p:txBody>
      </p:sp>
      <p:sp>
        <p:nvSpPr>
          <p:cNvPr id="2" name="Content Placeholder 1"/>
          <p:cNvSpPr>
            <a:spLocks noGrp="1"/>
          </p:cNvSpPr>
          <p:nvPr>
            <p:ph idx="1"/>
          </p:nvPr>
        </p:nvSpPr>
        <p:spPr>
          <a:xfrm>
            <a:off x="457200" y="1143000"/>
            <a:ext cx="8382000" cy="4873752"/>
          </a:xfrm>
        </p:spPr>
        <p:txBody>
          <a:bodyPr>
            <a:normAutofit lnSpcReduction="10000"/>
          </a:bodyPr>
          <a:lstStyle/>
          <a:p>
            <a:r>
              <a:rPr lang="en-US" sz="2400" dirty="0">
                <a:solidFill>
                  <a:srgbClr val="002060"/>
                </a:solidFill>
                <a:latin typeface="Times New Roman" pitchFamily="18" charset="0"/>
                <a:cs typeface="Times New Roman" pitchFamily="18" charset="0"/>
              </a:rPr>
              <a:t>Java implements streams within class hierarchies defined in the java.io package.</a:t>
            </a:r>
          </a:p>
          <a:p>
            <a:endParaRPr lang="en-US" sz="2400" dirty="0">
              <a:solidFill>
                <a:srgbClr val="002060"/>
              </a:solidFill>
              <a:latin typeface="Times New Roman" pitchFamily="18" charset="0"/>
              <a:cs typeface="Times New Roman" pitchFamily="18" charset="0"/>
            </a:endParaRPr>
          </a:p>
          <a:p>
            <a:r>
              <a:rPr lang="en-US" sz="2400" i="1" dirty="0">
                <a:solidFill>
                  <a:srgbClr val="7030A0"/>
                </a:solidFill>
                <a:latin typeface="Times New Roman" pitchFamily="18" charset="0"/>
                <a:cs typeface="Times New Roman" pitchFamily="18" charset="0"/>
              </a:rPr>
              <a:t>A stream is an ordered sequence of data.</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 stream is linked to a physical device by the Java I/O system.</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All streams behave in the same manner, even if the actual physical devices to which they are linked differ.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An I/O Stream represents an input source or an output destination.</a:t>
            </a:r>
          </a:p>
          <a:p>
            <a:pPr>
              <a:buNone/>
            </a:pPr>
            <a:endParaRPr lang="en-US" sz="2400" dirty="0">
              <a:solidFill>
                <a:srgbClr val="002060"/>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Methods</a:t>
            </a:r>
            <a:br>
              <a:rPr lang="en-US" dirty="0"/>
            </a:br>
            <a:endParaRPr lang="en-US" dirty="0"/>
          </a:p>
        </p:txBody>
      </p:sp>
      <p:graphicFrame>
        <p:nvGraphicFramePr>
          <p:cNvPr id="4" name="Content Placeholder 3"/>
          <p:cNvGraphicFramePr>
            <a:graphicFrameLocks noGrp="1"/>
          </p:cNvGraphicFramePr>
          <p:nvPr>
            <p:ph idx="1"/>
          </p:nvPr>
        </p:nvGraphicFramePr>
        <p:xfrm>
          <a:off x="822325" y="1846263"/>
          <a:ext cx="7543800" cy="4022725"/>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43656" marR="43656" marT="47625" marB="47625"/>
                </a:tc>
                <a:tc>
                  <a:txBody>
                    <a:bodyPr/>
                    <a:lstStyle/>
                    <a:p>
                      <a:pPr algn="l" fontAlgn="t"/>
                      <a:r>
                        <a:rPr lang="en-US">
                          <a:solidFill>
                            <a:srgbClr val="000000"/>
                          </a:solidFill>
                          <a:latin typeface="times new roman"/>
                        </a:rPr>
                        <a:t>Description</a:t>
                      </a:r>
                    </a:p>
                  </a:txBody>
                  <a:tcPr marL="43656" marR="43656" marT="47625" marB="47625"/>
                </a:tc>
                <a:extLst>
                  <a:ext uri="{0D108BD9-81ED-4DB2-BD59-A6C34878D82A}">
                    <a16:rowId xmlns:a16="http://schemas.microsoft.com/office/drawing/2014/main" val="10000"/>
                  </a:ext>
                </a:extLst>
              </a:tr>
              <a:tr h="370840">
                <a:tc>
                  <a:txBody>
                    <a:bodyPr/>
                    <a:lstStyle/>
                    <a:p>
                      <a:pPr algn="just" fontAlgn="t"/>
                      <a:r>
                        <a:rPr lang="en-US" b="0" i="0">
                          <a:solidFill>
                            <a:srgbClr val="000000"/>
                          </a:solidFill>
                          <a:latin typeface="verdana"/>
                        </a:rPr>
                        <a:t>1) public final Object readObject() throws IOException, ClassNotFoundException{}</a:t>
                      </a:r>
                    </a:p>
                  </a:txBody>
                  <a:tcPr marL="43656" marR="43656" marT="47625" marB="47625"/>
                </a:tc>
                <a:tc>
                  <a:txBody>
                    <a:bodyPr/>
                    <a:lstStyle/>
                    <a:p>
                      <a:pPr algn="just" fontAlgn="t"/>
                      <a:r>
                        <a:rPr lang="en-US" b="0" i="0">
                          <a:solidFill>
                            <a:srgbClr val="000000"/>
                          </a:solidFill>
                          <a:latin typeface="verdana"/>
                        </a:rPr>
                        <a:t>reads an object from the input stream.</a:t>
                      </a:r>
                    </a:p>
                  </a:txBody>
                  <a:tcPr marL="43656" marR="43656" marT="47625" marB="47625"/>
                </a:tc>
                <a:extLst>
                  <a:ext uri="{0D108BD9-81ED-4DB2-BD59-A6C34878D82A}">
                    <a16:rowId xmlns:a16="http://schemas.microsoft.com/office/drawing/2014/main" val="10001"/>
                  </a:ext>
                </a:extLst>
              </a:tr>
              <a:tr h="370840">
                <a:tc>
                  <a:txBody>
                    <a:bodyPr/>
                    <a:lstStyle/>
                    <a:p>
                      <a:pPr algn="just" fontAlgn="t"/>
                      <a:r>
                        <a:rPr lang="en-US" b="0" i="0">
                          <a:solidFill>
                            <a:srgbClr val="000000"/>
                          </a:solidFill>
                          <a:latin typeface="verdana"/>
                        </a:rPr>
                        <a:t>2) public void close() throws IOException {}</a:t>
                      </a:r>
                    </a:p>
                  </a:txBody>
                  <a:tcPr marL="43656" marR="43656" marT="47625" marB="47625"/>
                </a:tc>
                <a:tc>
                  <a:txBody>
                    <a:bodyPr/>
                    <a:lstStyle/>
                    <a:p>
                      <a:pPr algn="just" fontAlgn="t"/>
                      <a:r>
                        <a:rPr lang="en-US" b="0" i="0" dirty="0">
                          <a:solidFill>
                            <a:srgbClr val="000000"/>
                          </a:solidFill>
                          <a:latin typeface="verdana"/>
                        </a:rPr>
                        <a:t>closes </a:t>
                      </a:r>
                      <a:r>
                        <a:rPr lang="en-US" b="0" i="0" dirty="0" err="1">
                          <a:solidFill>
                            <a:srgbClr val="000000"/>
                          </a:solidFill>
                          <a:latin typeface="verdana"/>
                        </a:rPr>
                        <a:t>ObjectInputStream</a:t>
                      </a:r>
                      <a:r>
                        <a:rPr lang="en-US" b="0" i="0" dirty="0">
                          <a:solidFill>
                            <a:srgbClr val="000000"/>
                          </a:solidFill>
                          <a:latin typeface="verdana"/>
                        </a:rPr>
                        <a:t>.</a:t>
                      </a:r>
                    </a:p>
                  </a:txBody>
                  <a:tcPr marL="43656" marR="43656" marT="47625" marB="47625"/>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3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Constructor and Methods of </a:t>
            </a:r>
            <a:r>
              <a:rPr lang="en-US" sz="3600" b="0" dirty="0" err="1">
                <a:solidFill>
                  <a:srgbClr val="C00000"/>
                </a:solidFill>
                <a:effectLst/>
                <a:latin typeface="Times New Roman" pitchFamily="18" charset="0"/>
                <a:cs typeface="Times New Roman" pitchFamily="18" charset="0"/>
              </a:rPr>
              <a:t>ObjectInputStream</a:t>
            </a:r>
            <a:endParaRPr lang="en-US" sz="3600" b="0" dirty="0">
              <a:solidFill>
                <a:srgbClr val="C00000"/>
              </a:solidFill>
              <a:effectLst/>
              <a:latin typeface="Times New Roman" pitchFamily="18" charset="0"/>
              <a:cs typeface="Times New Roman" pitchFamily="18" charset="0"/>
            </a:endParaRPr>
          </a:p>
        </p:txBody>
      </p:sp>
      <p:pic>
        <p:nvPicPr>
          <p:cNvPr id="9" name="Content Placeholder 8" descr="4.JPG"/>
          <p:cNvPicPr>
            <a:picLocks noGrp="1" noChangeAspect="1"/>
          </p:cNvPicPr>
          <p:nvPr>
            <p:ph idx="1"/>
          </p:nvPr>
        </p:nvPicPr>
        <p:blipFill>
          <a:blip r:embed="rId2"/>
          <a:stretch>
            <a:fillRect/>
          </a:stretch>
        </p:blipFill>
        <p:spPr>
          <a:xfrm>
            <a:off x="149209" y="2057400"/>
            <a:ext cx="8766191" cy="3276600"/>
          </a:xfr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Serialization</a:t>
            </a:r>
          </a:p>
        </p:txBody>
      </p:sp>
      <p:sp>
        <p:nvSpPr>
          <p:cNvPr id="2" name="Content Placeholder 1"/>
          <p:cNvSpPr>
            <a:spLocks noGrp="1"/>
          </p:cNvSpPr>
          <p:nvPr>
            <p:ph idx="1"/>
          </p:nvPr>
        </p:nvSpPr>
        <p:spPr>
          <a:xfrm>
            <a:off x="304800" y="1143000"/>
            <a:ext cx="8534400" cy="4873752"/>
          </a:xfrm>
        </p:spPr>
        <p:txBody>
          <a:bodyPr>
            <a:normAutofit/>
          </a:bodyPr>
          <a:lstStyle/>
          <a:p>
            <a:r>
              <a:rPr lang="en-US" sz="2400" dirty="0">
                <a:solidFill>
                  <a:srgbClr val="002060"/>
                </a:solidFill>
                <a:latin typeface="Times New Roman" pitchFamily="18" charset="0"/>
                <a:cs typeface="Times New Roman" pitchFamily="18" charset="0"/>
              </a:rPr>
              <a:t>Serialization is the process of writing the state of an object to a byte stream. </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This is useful when we want to save the state of our program to a persistent storage area, such as a file.</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At a later time, we may restore these objects by using the process of de-serialization.</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Serialization is also needed to implement Remote Method Invocation (</a:t>
            </a:r>
            <a:r>
              <a:rPr lang="en-US" sz="2400" dirty="0" err="1">
                <a:solidFill>
                  <a:srgbClr val="002060"/>
                </a:solidFill>
                <a:latin typeface="Times New Roman" pitchFamily="18" charset="0"/>
                <a:cs typeface="Times New Roman" pitchFamily="18" charset="0"/>
              </a:rPr>
              <a:t>RMI</a:t>
            </a:r>
            <a:r>
              <a:rPr lang="en-US" sz="2400" dirty="0">
                <a:solidFill>
                  <a:srgbClr val="002060"/>
                </a:solidFill>
                <a:latin typeface="Times New Roman" pitchFamily="18" charset="0"/>
                <a:cs typeface="Times New Roman" pitchFamily="18" charset="0"/>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382000" cy="5102352"/>
          </a:xfrm>
        </p:spPr>
        <p:txBody>
          <a:bodyPr>
            <a:normAutofit/>
          </a:bodyPr>
          <a:lstStyle/>
          <a:p>
            <a:r>
              <a:rPr lang="en-US" sz="2400" dirty="0">
                <a:solidFill>
                  <a:srgbClr val="002060"/>
                </a:solidFill>
                <a:latin typeface="Times New Roman" pitchFamily="18" charset="0"/>
                <a:cs typeface="Times New Roman" pitchFamily="18" charset="0"/>
              </a:rPr>
              <a:t>An object to be serialized may have references to other objects, which, in turn, have references to still more objects.</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If we attempt to serialize an object at the top of an object graph, all of the other referenced objects are recursively located and serialized.</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err="1">
                <a:solidFill>
                  <a:srgbClr val="C00000"/>
                </a:solidFill>
                <a:effectLst/>
                <a:latin typeface="Times New Roman" pitchFamily="18" charset="0"/>
                <a:cs typeface="Times New Roman" pitchFamily="18" charset="0"/>
              </a:rPr>
              <a:t>Serializable</a:t>
            </a:r>
            <a:r>
              <a:rPr lang="en-US" sz="3600" b="0" dirty="0">
                <a:solidFill>
                  <a:srgbClr val="C00000"/>
                </a:solidFill>
                <a:effectLst/>
                <a:latin typeface="Times New Roman" pitchFamily="18" charset="0"/>
                <a:cs typeface="Times New Roman" pitchFamily="18" charset="0"/>
              </a:rPr>
              <a:t> Interface</a:t>
            </a:r>
          </a:p>
        </p:txBody>
      </p:sp>
      <p:sp>
        <p:nvSpPr>
          <p:cNvPr id="2" name="Content Placeholder 1"/>
          <p:cNvSpPr>
            <a:spLocks noGrp="1"/>
          </p:cNvSpPr>
          <p:nvPr>
            <p:ph idx="1"/>
          </p:nvPr>
        </p:nvSpPr>
        <p:spPr>
          <a:xfrm>
            <a:off x="457200" y="914400"/>
            <a:ext cx="8382000" cy="5410200"/>
          </a:xfrm>
        </p:spPr>
        <p:txBody>
          <a:bodyPr>
            <a:normAutofit/>
          </a:bodyPr>
          <a:lstStyle/>
          <a:p>
            <a:endParaRPr lang="en-US" sz="2400" b="1" dirty="0">
              <a:solidFill>
                <a:srgbClr val="002060"/>
              </a:solidFill>
              <a:latin typeface="Times New Roman" pitchFamily="18" charset="0"/>
              <a:cs typeface="Times New Roman" pitchFamily="18" charset="0"/>
            </a:endParaRPr>
          </a:p>
          <a:p>
            <a:pPr lvl="1"/>
            <a:r>
              <a:rPr lang="en-US" sz="2400" dirty="0">
                <a:solidFill>
                  <a:srgbClr val="7030A0"/>
                </a:solidFill>
                <a:latin typeface="Times New Roman" pitchFamily="18" charset="0"/>
                <a:cs typeface="Times New Roman" pitchFamily="18" charset="0"/>
              </a:rPr>
              <a:t>Only an object that implements the </a:t>
            </a:r>
            <a:r>
              <a:rPr lang="en-US" sz="2400" dirty="0" err="1">
                <a:solidFill>
                  <a:srgbClr val="7030A0"/>
                </a:solidFill>
                <a:latin typeface="Times New Roman" pitchFamily="18" charset="0"/>
                <a:cs typeface="Times New Roman" pitchFamily="18" charset="0"/>
              </a:rPr>
              <a:t>Serializable</a:t>
            </a:r>
            <a:r>
              <a:rPr lang="en-US" sz="2400" dirty="0">
                <a:solidFill>
                  <a:srgbClr val="7030A0"/>
                </a:solidFill>
                <a:latin typeface="Times New Roman" pitchFamily="18" charset="0"/>
                <a:cs typeface="Times New Roman" pitchFamily="18" charset="0"/>
              </a:rPr>
              <a:t> interface can be saved and restored by the serialization facilities. </a:t>
            </a:r>
          </a:p>
          <a:p>
            <a:pPr lvl="1"/>
            <a:endParaRPr lang="en-US" sz="2400" dirty="0">
              <a:solidFill>
                <a:srgbClr val="7030A0"/>
              </a:solidFill>
              <a:latin typeface="Times New Roman" pitchFamily="18" charset="0"/>
              <a:cs typeface="Times New Roman" pitchFamily="18" charset="0"/>
            </a:endParaRPr>
          </a:p>
          <a:p>
            <a:pPr lvl="1"/>
            <a:r>
              <a:rPr lang="en-US" sz="2400" dirty="0">
                <a:solidFill>
                  <a:srgbClr val="7030A0"/>
                </a:solidFill>
                <a:latin typeface="Times New Roman" pitchFamily="18" charset="0"/>
                <a:cs typeface="Times New Roman" pitchFamily="18" charset="0"/>
              </a:rPr>
              <a:t>The </a:t>
            </a:r>
            <a:r>
              <a:rPr lang="en-US" sz="2400" dirty="0" err="1">
                <a:solidFill>
                  <a:srgbClr val="7030A0"/>
                </a:solidFill>
                <a:latin typeface="Times New Roman" pitchFamily="18" charset="0"/>
                <a:cs typeface="Times New Roman" pitchFamily="18" charset="0"/>
              </a:rPr>
              <a:t>Serializable</a:t>
            </a:r>
            <a:r>
              <a:rPr lang="en-US" sz="2400" dirty="0">
                <a:solidFill>
                  <a:srgbClr val="7030A0"/>
                </a:solidFill>
                <a:latin typeface="Times New Roman" pitchFamily="18" charset="0"/>
                <a:cs typeface="Times New Roman" pitchFamily="18" charset="0"/>
              </a:rPr>
              <a:t> interface defines no members. </a:t>
            </a:r>
          </a:p>
          <a:p>
            <a:pPr lvl="1"/>
            <a:endParaRPr lang="en-US" sz="2400" dirty="0">
              <a:solidFill>
                <a:srgbClr val="7030A0"/>
              </a:solidFill>
              <a:latin typeface="Times New Roman" pitchFamily="18" charset="0"/>
              <a:cs typeface="Times New Roman" pitchFamily="18" charset="0"/>
            </a:endParaRPr>
          </a:p>
          <a:p>
            <a:pPr lvl="1"/>
            <a:r>
              <a:rPr lang="en-US" sz="2400" dirty="0">
                <a:solidFill>
                  <a:srgbClr val="7030A0"/>
                </a:solidFill>
                <a:latin typeface="Times New Roman" pitchFamily="18" charset="0"/>
                <a:cs typeface="Times New Roman" pitchFamily="18" charset="0"/>
              </a:rPr>
              <a:t>It is simply used to indicate that a class may be serialized. </a:t>
            </a:r>
          </a:p>
          <a:p>
            <a:pPr lvl="1"/>
            <a:endParaRPr lang="en-US" sz="2400" dirty="0">
              <a:solidFill>
                <a:srgbClr val="7030A0"/>
              </a:solidFill>
              <a:latin typeface="Times New Roman" pitchFamily="18" charset="0"/>
              <a:cs typeface="Times New Roman" pitchFamily="18" charset="0"/>
            </a:endParaRPr>
          </a:p>
          <a:p>
            <a:pPr lvl="1"/>
            <a:r>
              <a:rPr lang="en-US" sz="2400" dirty="0">
                <a:solidFill>
                  <a:srgbClr val="7030A0"/>
                </a:solidFill>
                <a:latin typeface="Times New Roman" pitchFamily="18" charset="0"/>
                <a:cs typeface="Times New Roman" pitchFamily="18" charset="0"/>
              </a:rPr>
              <a:t>If a class is </a:t>
            </a:r>
            <a:r>
              <a:rPr lang="en-US" sz="2400" dirty="0" err="1">
                <a:solidFill>
                  <a:srgbClr val="7030A0"/>
                </a:solidFill>
                <a:latin typeface="Times New Roman" pitchFamily="18" charset="0"/>
                <a:cs typeface="Times New Roman" pitchFamily="18" charset="0"/>
              </a:rPr>
              <a:t>serializable</a:t>
            </a:r>
            <a:r>
              <a:rPr lang="en-US" sz="2400" dirty="0">
                <a:solidFill>
                  <a:srgbClr val="7030A0"/>
                </a:solidFill>
                <a:latin typeface="Times New Roman" pitchFamily="18" charset="0"/>
                <a:cs typeface="Times New Roman" pitchFamily="18" charset="0"/>
              </a:rPr>
              <a:t>, all of its subclasses are also </a:t>
            </a:r>
            <a:r>
              <a:rPr lang="en-US" sz="2400" dirty="0" err="1">
                <a:solidFill>
                  <a:srgbClr val="7030A0"/>
                </a:solidFill>
                <a:latin typeface="Times New Roman" pitchFamily="18" charset="0"/>
                <a:cs typeface="Times New Roman" pitchFamily="18" charset="0"/>
              </a:rPr>
              <a:t>serializable</a:t>
            </a:r>
            <a:r>
              <a:rPr lang="en-US" sz="2400" dirty="0">
                <a:solidFill>
                  <a:srgbClr val="7030A0"/>
                </a:solidFill>
                <a:latin typeface="Times New Roman" pitchFamily="18" charset="0"/>
                <a:cs typeface="Times New Roman" pitchFamily="18" charset="0"/>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wipe(down)">
                                      <p:cBhvr>
                                        <p:cTn id="10" dur="500"/>
                                        <p:tgtEl>
                                          <p:spTgt spid="2">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down)">
                                      <p:cBhvr>
                                        <p:cTn id="13" dur="500"/>
                                        <p:tgtEl>
                                          <p:spTgt spid="2">
                                            <p:txEl>
                                              <p:pRg st="5" end="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wipe(down)">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a:solidFill>
                  <a:srgbClr val="C00000"/>
                </a:solidFill>
                <a:effectLst/>
                <a:latin typeface="Times New Roman" pitchFamily="18" charset="0"/>
                <a:cs typeface="Times New Roman" pitchFamily="18" charset="0"/>
              </a:rPr>
              <a:t>Serialization Example</a:t>
            </a:r>
          </a:p>
        </p:txBody>
      </p:sp>
      <p:sp>
        <p:nvSpPr>
          <p:cNvPr id="2" name="Content Placeholder 1"/>
          <p:cNvSpPr>
            <a:spLocks noGrp="1"/>
          </p:cNvSpPr>
          <p:nvPr>
            <p:ph idx="1"/>
          </p:nvPr>
        </p:nvSpPr>
        <p:spPr>
          <a:xfrm>
            <a:off x="457200" y="990600"/>
            <a:ext cx="8382000" cy="5334000"/>
          </a:xfrm>
        </p:spPr>
        <p:txBody>
          <a:bodyPr>
            <a:normAutofit fontScale="70000" lnSpcReduction="20000"/>
          </a:bodyPr>
          <a:lstStyle/>
          <a:p>
            <a:pPr>
              <a:buNone/>
            </a:pPr>
            <a:r>
              <a:rPr lang="en-US" sz="2400" dirty="0">
                <a:solidFill>
                  <a:srgbClr val="7030A0"/>
                </a:solidFill>
                <a:latin typeface="Times New Roman" pitchFamily="18" charset="0"/>
                <a:cs typeface="Times New Roman" pitchFamily="18" charset="0"/>
              </a:rPr>
              <a:t>class </a:t>
            </a:r>
            <a:r>
              <a:rPr lang="en-US" sz="2400" dirty="0" err="1">
                <a:solidFill>
                  <a:srgbClr val="7030A0"/>
                </a:solidFill>
                <a:latin typeface="Times New Roman" pitchFamily="18" charset="0"/>
                <a:cs typeface="Times New Roman" pitchFamily="18" charset="0"/>
              </a:rPr>
              <a:t>MyClass</a:t>
            </a:r>
            <a:r>
              <a:rPr lang="en-US" sz="2400" dirty="0">
                <a:solidFill>
                  <a:srgbClr val="7030A0"/>
                </a:solidFill>
                <a:latin typeface="Times New Roman" pitchFamily="18" charset="0"/>
                <a:cs typeface="Times New Roman" pitchFamily="18" charset="0"/>
              </a:rPr>
              <a:t> implements </a:t>
            </a:r>
            <a:r>
              <a:rPr lang="en-US" sz="2400" dirty="0" err="1">
                <a:solidFill>
                  <a:srgbClr val="7030A0"/>
                </a:solidFill>
                <a:latin typeface="Times New Roman" pitchFamily="18" charset="0"/>
                <a:cs typeface="Times New Roman" pitchFamily="18" charset="0"/>
              </a:rPr>
              <a:t>Serializable</a:t>
            </a: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String s;</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int</a:t>
            </a: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i</a:t>
            </a:r>
            <a:r>
              <a:rPr lang="en-US" sz="2400" dirty="0">
                <a:solidFill>
                  <a:srgbClr val="7030A0"/>
                </a:solidFill>
                <a:latin typeface="Times New Roman" pitchFamily="18" charset="0"/>
                <a:cs typeface="Times New Roman" pitchFamily="18" charset="0"/>
              </a:rPr>
              <a:t>;</a:t>
            </a:r>
          </a:p>
          <a:p>
            <a:pPr>
              <a:buNone/>
            </a:pPr>
            <a:r>
              <a:rPr lang="en-US" sz="2400" dirty="0">
                <a:solidFill>
                  <a:srgbClr val="7030A0"/>
                </a:solidFill>
                <a:latin typeface="Times New Roman" pitchFamily="18" charset="0"/>
                <a:cs typeface="Times New Roman" pitchFamily="18" charset="0"/>
              </a:rPr>
              <a:t>		double d;</a:t>
            </a:r>
          </a:p>
          <a:p>
            <a:pPr>
              <a:buNone/>
            </a:pPr>
            <a:r>
              <a:rPr lang="en-US" sz="240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MyClass</a:t>
            </a:r>
            <a:r>
              <a:rPr lang="en-US" sz="2400" dirty="0">
                <a:solidFill>
                  <a:srgbClr val="7030A0"/>
                </a:solidFill>
                <a:latin typeface="Times New Roman" pitchFamily="18" charset="0"/>
                <a:cs typeface="Times New Roman" pitchFamily="18" charset="0"/>
              </a:rPr>
              <a:t>(String s, </a:t>
            </a:r>
            <a:r>
              <a:rPr lang="en-US" sz="2400" dirty="0" err="1">
                <a:solidFill>
                  <a:srgbClr val="7030A0"/>
                </a:solidFill>
                <a:latin typeface="Times New Roman" pitchFamily="18" charset="0"/>
                <a:cs typeface="Times New Roman" pitchFamily="18" charset="0"/>
              </a:rPr>
              <a:t>int</a:t>
            </a: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i</a:t>
            </a:r>
            <a:r>
              <a:rPr lang="en-US" sz="2400" dirty="0">
                <a:solidFill>
                  <a:srgbClr val="7030A0"/>
                </a:solidFill>
                <a:latin typeface="Times New Roman" pitchFamily="18" charset="0"/>
                <a:cs typeface="Times New Roman" pitchFamily="18" charset="0"/>
              </a:rPr>
              <a:t>, double d) {</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this.s</a:t>
            </a:r>
            <a:r>
              <a:rPr lang="en-US" sz="2400" dirty="0">
                <a:solidFill>
                  <a:srgbClr val="7030A0"/>
                </a:solidFill>
                <a:latin typeface="Times New Roman" pitchFamily="18" charset="0"/>
                <a:cs typeface="Times New Roman" pitchFamily="18" charset="0"/>
              </a:rPr>
              <a:t> = s;</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this.i</a:t>
            </a:r>
            <a:r>
              <a:rPr lang="en-US" sz="2400" dirty="0">
                <a:solidFill>
                  <a:srgbClr val="7030A0"/>
                </a:solidFill>
                <a:latin typeface="Times New Roman" pitchFamily="18" charset="0"/>
                <a:cs typeface="Times New Roman" pitchFamily="18" charset="0"/>
              </a:rPr>
              <a:t> = </a:t>
            </a:r>
            <a:r>
              <a:rPr lang="en-US" sz="2400" dirty="0" err="1">
                <a:solidFill>
                  <a:srgbClr val="7030A0"/>
                </a:solidFill>
                <a:latin typeface="Times New Roman" pitchFamily="18" charset="0"/>
                <a:cs typeface="Times New Roman" pitchFamily="18" charset="0"/>
              </a:rPr>
              <a:t>i</a:t>
            </a:r>
            <a:r>
              <a:rPr lang="en-US" sz="2400" dirty="0">
                <a:solidFill>
                  <a:srgbClr val="7030A0"/>
                </a:solidFill>
                <a:latin typeface="Times New Roman" pitchFamily="18" charset="0"/>
                <a:cs typeface="Times New Roman" pitchFamily="18" charset="0"/>
              </a:rPr>
              <a:t>;</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this.d</a:t>
            </a:r>
            <a:r>
              <a:rPr lang="en-US" sz="2400" dirty="0">
                <a:solidFill>
                  <a:srgbClr val="7030A0"/>
                </a:solidFill>
                <a:latin typeface="Times New Roman" pitchFamily="18" charset="0"/>
                <a:cs typeface="Times New Roman" pitchFamily="18" charset="0"/>
              </a:rPr>
              <a:t> = d;</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public String </a:t>
            </a:r>
            <a:r>
              <a:rPr lang="en-US" sz="2400" dirty="0" err="1">
                <a:solidFill>
                  <a:srgbClr val="7030A0"/>
                </a:solidFill>
                <a:latin typeface="Times New Roman" pitchFamily="18" charset="0"/>
                <a:cs typeface="Times New Roman" pitchFamily="18" charset="0"/>
              </a:rPr>
              <a:t>toString</a:t>
            </a: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return "s=" + s + "; </a:t>
            </a:r>
            <a:r>
              <a:rPr lang="en-US" sz="2400" dirty="0" err="1">
                <a:solidFill>
                  <a:srgbClr val="7030A0"/>
                </a:solidFill>
                <a:latin typeface="Times New Roman" pitchFamily="18" charset="0"/>
                <a:cs typeface="Times New Roman" pitchFamily="18" charset="0"/>
              </a:rPr>
              <a:t>i</a:t>
            </a:r>
            <a:r>
              <a:rPr lang="en-US" sz="2400" dirty="0">
                <a:solidFill>
                  <a:srgbClr val="7030A0"/>
                </a:solidFill>
                <a:latin typeface="Times New Roman" pitchFamily="18" charset="0"/>
                <a:cs typeface="Times New Roman" pitchFamily="18" charset="0"/>
              </a:rPr>
              <a:t>=" + </a:t>
            </a:r>
            <a:r>
              <a:rPr lang="en-US" sz="2400" dirty="0" err="1">
                <a:solidFill>
                  <a:srgbClr val="7030A0"/>
                </a:solidFill>
                <a:latin typeface="Times New Roman" pitchFamily="18" charset="0"/>
                <a:cs typeface="Times New Roman" pitchFamily="18" charset="0"/>
              </a:rPr>
              <a:t>i</a:t>
            </a:r>
            <a:r>
              <a:rPr lang="en-US" sz="2400" dirty="0">
                <a:solidFill>
                  <a:srgbClr val="7030A0"/>
                </a:solidFill>
                <a:latin typeface="Times New Roman" pitchFamily="18" charset="0"/>
                <a:cs typeface="Times New Roman" pitchFamily="18" charset="0"/>
              </a:rPr>
              <a:t> + "; d=" + d;</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533400"/>
            <a:ext cx="7848600" cy="5791200"/>
          </a:xfrm>
        </p:spPr>
        <p:txBody>
          <a:bodyPr>
            <a:noAutofit/>
          </a:bodyPr>
          <a:lstStyle/>
          <a:p>
            <a:pPr>
              <a:buNone/>
            </a:pPr>
            <a:r>
              <a:rPr lang="en-US" sz="1800" dirty="0">
                <a:solidFill>
                  <a:srgbClr val="7030A0"/>
                </a:solidFill>
                <a:latin typeface="Times New Roman" pitchFamily="18" charset="0"/>
                <a:cs typeface="Times New Roman" pitchFamily="18" charset="0"/>
              </a:rPr>
              <a:t>import java.io.*;</a:t>
            </a:r>
          </a:p>
          <a:p>
            <a:pPr>
              <a:buNone/>
            </a:pPr>
            <a:r>
              <a:rPr lang="en-US" sz="1800" dirty="0">
                <a:solidFill>
                  <a:srgbClr val="7030A0"/>
                </a:solidFill>
                <a:latin typeface="Times New Roman" pitchFamily="18" charset="0"/>
                <a:cs typeface="Times New Roman" pitchFamily="18" charset="0"/>
              </a:rPr>
              <a:t>public class </a:t>
            </a:r>
            <a:r>
              <a:rPr lang="en-US" sz="1800" dirty="0" err="1">
                <a:solidFill>
                  <a:srgbClr val="7030A0"/>
                </a:solidFill>
                <a:latin typeface="Times New Roman" pitchFamily="18" charset="0"/>
                <a:cs typeface="Times New Roman" pitchFamily="18" charset="0"/>
              </a:rPr>
              <a:t>SerializationDemo</a:t>
            </a:r>
            <a:r>
              <a:rPr lang="en-US" sz="1800" dirty="0">
                <a:solidFill>
                  <a:srgbClr val="7030A0"/>
                </a:solidFill>
                <a:latin typeface="Times New Roman" pitchFamily="18" charset="0"/>
                <a:cs typeface="Times New Roman" pitchFamily="18" charset="0"/>
              </a:rPr>
              <a:t> {</a:t>
            </a:r>
          </a:p>
          <a:p>
            <a:pPr>
              <a:buNone/>
            </a:pPr>
            <a:r>
              <a:rPr lang="en-US" sz="1800" dirty="0">
                <a:solidFill>
                  <a:srgbClr val="7030A0"/>
                </a:solidFill>
                <a:latin typeface="Times New Roman" pitchFamily="18" charset="0"/>
                <a:cs typeface="Times New Roman" pitchFamily="18" charset="0"/>
              </a:rPr>
              <a:t>	public static void main(String </a:t>
            </a:r>
            <a:r>
              <a:rPr lang="en-US" sz="1800" dirty="0" err="1">
                <a:solidFill>
                  <a:srgbClr val="7030A0"/>
                </a:solidFill>
                <a:latin typeface="Times New Roman" pitchFamily="18" charset="0"/>
                <a:cs typeface="Times New Roman" pitchFamily="18" charset="0"/>
              </a:rPr>
              <a:t>args</a:t>
            </a:r>
            <a:r>
              <a:rPr lang="en-US" sz="1800" dirty="0">
                <a:solidFill>
                  <a:srgbClr val="7030A0"/>
                </a:solidFill>
                <a:latin typeface="Times New Roman" pitchFamily="18" charset="0"/>
                <a:cs typeface="Times New Roman" pitchFamily="18" charset="0"/>
              </a:rPr>
              <a:t>[]) {</a:t>
            </a:r>
          </a:p>
          <a:p>
            <a:pPr>
              <a:buNone/>
            </a:pPr>
            <a:r>
              <a:rPr lang="en-US" sz="1800" dirty="0">
                <a:solidFill>
                  <a:srgbClr val="7030A0"/>
                </a:solidFill>
                <a:latin typeface="Times New Roman" pitchFamily="18" charset="0"/>
                <a:cs typeface="Times New Roman" pitchFamily="18" charset="0"/>
              </a:rPr>
              <a:t>		try {</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MyClass</a:t>
            </a:r>
            <a:r>
              <a:rPr lang="en-US" sz="1800" dirty="0">
                <a:solidFill>
                  <a:srgbClr val="7030A0"/>
                </a:solidFill>
                <a:latin typeface="Times New Roman" pitchFamily="18" charset="0"/>
                <a:cs typeface="Times New Roman" pitchFamily="18" charset="0"/>
              </a:rPr>
              <a:t> object1 = new </a:t>
            </a:r>
            <a:r>
              <a:rPr lang="en-US" sz="1800" dirty="0" err="1">
                <a:solidFill>
                  <a:srgbClr val="7030A0"/>
                </a:solidFill>
                <a:latin typeface="Times New Roman" pitchFamily="18" charset="0"/>
                <a:cs typeface="Times New Roman" pitchFamily="18" charset="0"/>
              </a:rPr>
              <a:t>MyClass</a:t>
            </a:r>
            <a:r>
              <a:rPr lang="en-US" sz="1800" dirty="0">
                <a:solidFill>
                  <a:srgbClr val="7030A0"/>
                </a:solidFill>
                <a:latin typeface="Times New Roman" pitchFamily="18" charset="0"/>
                <a:cs typeface="Times New Roman" pitchFamily="18" charset="0"/>
              </a:rPr>
              <a:t>("Hello", -7, 2.7e10);</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System.out.println</a:t>
            </a:r>
            <a:r>
              <a:rPr lang="en-US" sz="1800" dirty="0">
                <a:solidFill>
                  <a:srgbClr val="7030A0"/>
                </a:solidFill>
                <a:latin typeface="Times New Roman" pitchFamily="18" charset="0"/>
                <a:cs typeface="Times New Roman" pitchFamily="18" charset="0"/>
              </a:rPr>
              <a:t>("object1: " + object1);</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FileOutputStream</a:t>
            </a: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fos</a:t>
            </a:r>
            <a:r>
              <a:rPr lang="en-US" sz="1800" dirty="0">
                <a:solidFill>
                  <a:srgbClr val="7030A0"/>
                </a:solidFill>
                <a:latin typeface="Times New Roman" pitchFamily="18" charset="0"/>
                <a:cs typeface="Times New Roman" pitchFamily="18" charset="0"/>
              </a:rPr>
              <a:t> = new </a:t>
            </a:r>
            <a:r>
              <a:rPr lang="en-US" sz="1800" dirty="0" err="1">
                <a:solidFill>
                  <a:srgbClr val="7030A0"/>
                </a:solidFill>
                <a:latin typeface="Times New Roman" pitchFamily="18" charset="0"/>
                <a:cs typeface="Times New Roman" pitchFamily="18" charset="0"/>
              </a:rPr>
              <a:t>FileOutputStream</a:t>
            </a:r>
            <a:r>
              <a:rPr lang="en-US" sz="1800" dirty="0">
                <a:solidFill>
                  <a:srgbClr val="7030A0"/>
                </a:solidFill>
                <a:latin typeface="Times New Roman" pitchFamily="18" charset="0"/>
                <a:cs typeface="Times New Roman" pitchFamily="18" charset="0"/>
              </a:rPr>
              <a:t>("serial.txt");</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ObjectOutputStream</a:t>
            </a: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oos</a:t>
            </a:r>
            <a:r>
              <a:rPr lang="en-US" sz="1800" dirty="0">
                <a:solidFill>
                  <a:srgbClr val="7030A0"/>
                </a:solidFill>
                <a:latin typeface="Times New Roman" pitchFamily="18" charset="0"/>
                <a:cs typeface="Times New Roman" pitchFamily="18" charset="0"/>
              </a:rPr>
              <a:t> = new </a:t>
            </a:r>
            <a:r>
              <a:rPr lang="en-US" sz="1800" dirty="0" err="1">
                <a:solidFill>
                  <a:srgbClr val="7030A0"/>
                </a:solidFill>
                <a:latin typeface="Times New Roman" pitchFamily="18" charset="0"/>
                <a:cs typeface="Times New Roman" pitchFamily="18" charset="0"/>
              </a:rPr>
              <a:t>ObjectOutputStream</a:t>
            </a:r>
            <a:r>
              <a:rPr lang="en-US" sz="1800" dirty="0">
                <a:solidFill>
                  <a:srgbClr val="7030A0"/>
                </a:solidFill>
                <a:latin typeface="Times New Roman" pitchFamily="18" charset="0"/>
                <a:cs typeface="Times New Roman" pitchFamily="18" charset="0"/>
              </a:rPr>
              <a:t>(</a:t>
            </a:r>
            <a:r>
              <a:rPr lang="en-US" sz="1800" dirty="0" err="1">
                <a:solidFill>
                  <a:srgbClr val="7030A0"/>
                </a:solidFill>
                <a:latin typeface="Times New Roman" pitchFamily="18" charset="0"/>
                <a:cs typeface="Times New Roman" pitchFamily="18" charset="0"/>
              </a:rPr>
              <a:t>fos</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oos.writeObject</a:t>
            </a:r>
            <a:r>
              <a:rPr lang="en-US" sz="1800" dirty="0">
                <a:solidFill>
                  <a:srgbClr val="7030A0"/>
                </a:solidFill>
                <a:latin typeface="Times New Roman" pitchFamily="18" charset="0"/>
                <a:cs typeface="Times New Roman" pitchFamily="18" charset="0"/>
              </a:rPr>
              <a:t>(object1);</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oos.flush</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oos.close</a:t>
            </a:r>
            <a:r>
              <a:rPr lang="en-US" sz="1800" dirty="0">
                <a:solidFill>
                  <a:srgbClr val="7030A0"/>
                </a:solidFill>
                <a:latin typeface="Times New Roman" pitchFamily="18" charset="0"/>
                <a:cs typeface="Times New Roman" pitchFamily="18" charset="0"/>
              </a:rPr>
              <a:t>();</a:t>
            </a:r>
          </a:p>
          <a:p>
            <a:pPr>
              <a:buNone/>
            </a:pPr>
            <a:r>
              <a:rPr lang="en-US" sz="1800" dirty="0">
                <a:solidFill>
                  <a:srgbClr val="7030A0"/>
                </a:solidFill>
                <a:latin typeface="Times New Roman" pitchFamily="18" charset="0"/>
                <a:cs typeface="Times New Roman" pitchFamily="18" charset="0"/>
              </a:rPr>
              <a:t>		      }</a:t>
            </a:r>
          </a:p>
          <a:p>
            <a:pPr>
              <a:buNone/>
            </a:pPr>
            <a:r>
              <a:rPr lang="en-US" sz="1800" dirty="0">
                <a:solidFill>
                  <a:srgbClr val="7030A0"/>
                </a:solidFill>
                <a:latin typeface="Times New Roman" pitchFamily="18" charset="0"/>
                <a:cs typeface="Times New Roman" pitchFamily="18" charset="0"/>
              </a:rPr>
              <a:t>		catch(</a:t>
            </a:r>
            <a:r>
              <a:rPr lang="en-US" sz="1800" dirty="0" err="1">
                <a:solidFill>
                  <a:srgbClr val="7030A0"/>
                </a:solidFill>
                <a:latin typeface="Times New Roman" pitchFamily="18" charset="0"/>
                <a:cs typeface="Times New Roman" pitchFamily="18" charset="0"/>
              </a:rPr>
              <a:t>IOException</a:t>
            </a:r>
            <a:r>
              <a:rPr lang="en-US" sz="1800" dirty="0">
                <a:solidFill>
                  <a:srgbClr val="7030A0"/>
                </a:solidFill>
                <a:latin typeface="Times New Roman" pitchFamily="18" charset="0"/>
                <a:cs typeface="Times New Roman" pitchFamily="18" charset="0"/>
              </a:rPr>
              <a:t> e) {</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System.out.println</a:t>
            </a:r>
            <a:r>
              <a:rPr lang="en-US" sz="1800" dirty="0">
                <a:solidFill>
                  <a:srgbClr val="7030A0"/>
                </a:solidFill>
                <a:latin typeface="Times New Roman" pitchFamily="18" charset="0"/>
                <a:cs typeface="Times New Roman" pitchFamily="18" charset="0"/>
              </a:rPr>
              <a:t>("Exception during serialization: " + e);</a:t>
            </a:r>
          </a:p>
          <a:p>
            <a:pPr>
              <a:buNone/>
            </a:pPr>
            <a:r>
              <a:rPr lang="en-US" sz="1800" dirty="0">
                <a:solidFill>
                  <a:srgbClr val="7030A0"/>
                </a:solidFill>
                <a:latin typeface="Times New Roman" pitchFamily="18" charset="0"/>
                <a:cs typeface="Times New Roman" pitchFamily="18" charset="0"/>
              </a:rPr>
              <a:t>			</a:t>
            </a:r>
            <a:r>
              <a:rPr lang="en-US" sz="1800" dirty="0" err="1">
                <a:solidFill>
                  <a:srgbClr val="7030A0"/>
                </a:solidFill>
                <a:latin typeface="Times New Roman" pitchFamily="18" charset="0"/>
                <a:cs typeface="Times New Roman" pitchFamily="18" charset="0"/>
              </a:rPr>
              <a:t>System.exit</a:t>
            </a:r>
            <a:r>
              <a:rPr lang="en-US" sz="1800" dirty="0">
                <a:solidFill>
                  <a:srgbClr val="7030A0"/>
                </a:solidFill>
                <a:latin typeface="Times New Roman" pitchFamily="18" charset="0"/>
                <a:cs typeface="Times New Roman" pitchFamily="18" charset="0"/>
              </a:rPr>
              <a:t>(0);</a:t>
            </a:r>
          </a:p>
          <a:p>
            <a:pPr>
              <a:buNone/>
            </a:pPr>
            <a:r>
              <a:rPr lang="en-US" sz="1800" dirty="0">
                <a:solidFill>
                  <a:srgbClr val="7030A0"/>
                </a:solidFill>
                <a:latin typeface="Times New Roman" pitchFamily="18" charset="0"/>
                <a:cs typeface="Times New Roman" pitchFamily="18" charset="0"/>
              </a:rPr>
              <a:t>		      }</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anim calcmode="lin" valueType="num">
                                      <p:cBhvr additive="base">
                                        <p:cTn id="67"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609600"/>
            <a:ext cx="7924800" cy="5407152"/>
          </a:xfrm>
        </p:spPr>
        <p:txBody>
          <a:bodyPr>
            <a:normAutofit fontScale="62500" lnSpcReduction="20000"/>
          </a:bodyPr>
          <a:lstStyle/>
          <a:p>
            <a:pPr>
              <a:buNone/>
            </a:pPr>
            <a:r>
              <a:rPr lang="en-US" sz="2400" dirty="0">
                <a:solidFill>
                  <a:srgbClr val="7030A0"/>
                </a:solidFill>
                <a:latin typeface="Times New Roman" pitchFamily="18" charset="0"/>
                <a:cs typeface="Times New Roman" pitchFamily="18" charset="0"/>
              </a:rPr>
              <a:t>// Object </a:t>
            </a:r>
            <a:r>
              <a:rPr lang="en-US" sz="2400" dirty="0" err="1">
                <a:solidFill>
                  <a:srgbClr val="7030A0"/>
                </a:solidFill>
                <a:latin typeface="Times New Roman" pitchFamily="18" charset="0"/>
                <a:cs typeface="Times New Roman" pitchFamily="18" charset="0"/>
              </a:rPr>
              <a:t>deserialization</a:t>
            </a:r>
            <a:endParaRPr lang="en-US" sz="2400" dirty="0">
              <a:solidFill>
                <a:srgbClr val="7030A0"/>
              </a:solidFill>
              <a:latin typeface="Times New Roman" pitchFamily="18" charset="0"/>
              <a:cs typeface="Times New Roman" pitchFamily="18" charset="0"/>
            </a:endParaRPr>
          </a:p>
          <a:p>
            <a:pPr>
              <a:buNone/>
            </a:pPr>
            <a:endParaRPr lang="en-US" sz="2400" dirty="0">
              <a:solidFill>
                <a:srgbClr val="7030A0"/>
              </a:solidFill>
              <a:latin typeface="Times New Roman" pitchFamily="18" charset="0"/>
              <a:cs typeface="Times New Roman" pitchFamily="18" charset="0"/>
            </a:endParaRPr>
          </a:p>
          <a:p>
            <a:pPr>
              <a:buNone/>
            </a:pPr>
            <a:r>
              <a:rPr lang="en-US" sz="2400" dirty="0">
                <a:solidFill>
                  <a:srgbClr val="7030A0"/>
                </a:solidFill>
                <a:latin typeface="Times New Roman" pitchFamily="18" charset="0"/>
                <a:cs typeface="Times New Roman" pitchFamily="18" charset="0"/>
              </a:rPr>
              <a:t>try {</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MyClass</a:t>
            </a:r>
            <a:r>
              <a:rPr lang="en-US" sz="2400" dirty="0">
                <a:solidFill>
                  <a:srgbClr val="7030A0"/>
                </a:solidFill>
                <a:latin typeface="Times New Roman" pitchFamily="18" charset="0"/>
                <a:cs typeface="Times New Roman" pitchFamily="18" charset="0"/>
              </a:rPr>
              <a:t> object2;</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FileInputStream</a:t>
            </a: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fis</a:t>
            </a:r>
            <a:r>
              <a:rPr lang="en-US" sz="2400" dirty="0">
                <a:solidFill>
                  <a:srgbClr val="7030A0"/>
                </a:solidFill>
                <a:latin typeface="Times New Roman" pitchFamily="18" charset="0"/>
                <a:cs typeface="Times New Roman" pitchFamily="18" charset="0"/>
              </a:rPr>
              <a:t> = new </a:t>
            </a:r>
            <a:r>
              <a:rPr lang="en-US" sz="2400" dirty="0" err="1">
                <a:solidFill>
                  <a:srgbClr val="7030A0"/>
                </a:solidFill>
                <a:latin typeface="Times New Roman" pitchFamily="18" charset="0"/>
                <a:cs typeface="Times New Roman" pitchFamily="18" charset="0"/>
              </a:rPr>
              <a:t>FileInputStream</a:t>
            </a:r>
            <a:r>
              <a:rPr lang="en-US" sz="2400" dirty="0">
                <a:solidFill>
                  <a:srgbClr val="7030A0"/>
                </a:solidFill>
                <a:latin typeface="Times New Roman" pitchFamily="18" charset="0"/>
                <a:cs typeface="Times New Roman" pitchFamily="18" charset="0"/>
              </a:rPr>
              <a:t>("serial.txt");</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ObjectInputStream</a:t>
            </a: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ois</a:t>
            </a:r>
            <a:r>
              <a:rPr lang="en-US" sz="2400" dirty="0">
                <a:solidFill>
                  <a:srgbClr val="7030A0"/>
                </a:solidFill>
                <a:latin typeface="Times New Roman" pitchFamily="18" charset="0"/>
                <a:cs typeface="Times New Roman" pitchFamily="18" charset="0"/>
              </a:rPr>
              <a:t> = new </a:t>
            </a:r>
            <a:r>
              <a:rPr lang="en-US" sz="2400" dirty="0" err="1">
                <a:solidFill>
                  <a:srgbClr val="7030A0"/>
                </a:solidFill>
                <a:latin typeface="Times New Roman" pitchFamily="18" charset="0"/>
                <a:cs typeface="Times New Roman" pitchFamily="18" charset="0"/>
              </a:rPr>
              <a:t>ObjectInputStream</a:t>
            </a:r>
            <a:r>
              <a:rPr lang="en-US" sz="2400" dirty="0">
                <a:solidFill>
                  <a:srgbClr val="7030A0"/>
                </a:solidFill>
                <a:latin typeface="Times New Roman" pitchFamily="18" charset="0"/>
                <a:cs typeface="Times New Roman" pitchFamily="18" charset="0"/>
              </a:rPr>
              <a:t>(</a:t>
            </a:r>
            <a:r>
              <a:rPr lang="en-US" sz="2400" dirty="0" err="1">
                <a:solidFill>
                  <a:srgbClr val="7030A0"/>
                </a:solidFill>
                <a:latin typeface="Times New Roman" pitchFamily="18" charset="0"/>
                <a:cs typeface="Times New Roman" pitchFamily="18" charset="0"/>
              </a:rPr>
              <a:t>fis</a:t>
            </a:r>
            <a:r>
              <a:rPr lang="en-US" sz="2400" dirty="0">
                <a:solidFill>
                  <a:srgbClr val="7030A0"/>
                </a:solidFill>
                <a:latin typeface="Times New Roman" pitchFamily="18" charset="0"/>
                <a:cs typeface="Times New Roman" pitchFamily="18" charset="0"/>
              </a:rPr>
              <a:t>);</a:t>
            </a:r>
          </a:p>
          <a:p>
            <a:pPr>
              <a:buNone/>
            </a:pPr>
            <a:r>
              <a:rPr lang="en-US" sz="2400" dirty="0">
                <a:solidFill>
                  <a:srgbClr val="7030A0"/>
                </a:solidFill>
                <a:latin typeface="Times New Roman" pitchFamily="18" charset="0"/>
                <a:cs typeface="Times New Roman" pitchFamily="18" charset="0"/>
              </a:rPr>
              <a:t>	object2 = (</a:t>
            </a:r>
            <a:r>
              <a:rPr lang="en-US" sz="2400" dirty="0" err="1">
                <a:solidFill>
                  <a:srgbClr val="7030A0"/>
                </a:solidFill>
                <a:latin typeface="Times New Roman" pitchFamily="18" charset="0"/>
                <a:cs typeface="Times New Roman" pitchFamily="18" charset="0"/>
              </a:rPr>
              <a:t>MyClass</a:t>
            </a:r>
            <a:r>
              <a:rPr lang="en-US" sz="2400" dirty="0">
                <a:solidFill>
                  <a:srgbClr val="7030A0"/>
                </a:solidFill>
                <a:latin typeface="Times New Roman" pitchFamily="18" charset="0"/>
                <a:cs typeface="Times New Roman" pitchFamily="18" charset="0"/>
              </a:rPr>
              <a:t>)</a:t>
            </a:r>
            <a:r>
              <a:rPr lang="en-US" sz="2400" dirty="0" err="1">
                <a:solidFill>
                  <a:srgbClr val="7030A0"/>
                </a:solidFill>
                <a:latin typeface="Times New Roman" pitchFamily="18" charset="0"/>
                <a:cs typeface="Times New Roman" pitchFamily="18" charset="0"/>
              </a:rPr>
              <a:t>ois.readObject</a:t>
            </a:r>
            <a:r>
              <a:rPr lang="en-US" sz="2400" dirty="0">
                <a:solidFill>
                  <a:srgbClr val="7030A0"/>
                </a:solidFill>
                <a:latin typeface="Times New Roman" pitchFamily="18" charset="0"/>
                <a:cs typeface="Times New Roman" pitchFamily="18" charset="0"/>
              </a:rPr>
              <a:t>();</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ois.close</a:t>
            </a:r>
            <a:r>
              <a:rPr lang="en-US" sz="2400" dirty="0">
                <a:solidFill>
                  <a:srgbClr val="7030A0"/>
                </a:solidFill>
                <a:latin typeface="Times New Roman" pitchFamily="18" charset="0"/>
                <a:cs typeface="Times New Roman" pitchFamily="18" charset="0"/>
              </a:rPr>
              <a:t>();</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System.out.println</a:t>
            </a:r>
            <a:r>
              <a:rPr lang="en-US" sz="2400" dirty="0">
                <a:solidFill>
                  <a:srgbClr val="7030A0"/>
                </a:solidFill>
                <a:latin typeface="Times New Roman" pitchFamily="18" charset="0"/>
                <a:cs typeface="Times New Roman" pitchFamily="18" charset="0"/>
              </a:rPr>
              <a:t>("object2: " + object2);</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catch(Exception e) {</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System.out.println</a:t>
            </a:r>
            <a:r>
              <a:rPr lang="en-US" sz="2400" dirty="0">
                <a:solidFill>
                  <a:srgbClr val="7030A0"/>
                </a:solidFill>
                <a:latin typeface="Times New Roman" pitchFamily="18" charset="0"/>
                <a:cs typeface="Times New Roman" pitchFamily="18" charset="0"/>
              </a:rPr>
              <a:t>("Exception during </a:t>
            </a:r>
            <a:r>
              <a:rPr lang="en-US" sz="2400" dirty="0" err="1">
                <a:solidFill>
                  <a:srgbClr val="7030A0"/>
                </a:solidFill>
                <a:latin typeface="Times New Roman" pitchFamily="18" charset="0"/>
                <a:cs typeface="Times New Roman" pitchFamily="18" charset="0"/>
              </a:rPr>
              <a:t>deserialization</a:t>
            </a:r>
            <a:r>
              <a:rPr lang="en-US" sz="2400" dirty="0">
                <a:solidFill>
                  <a:srgbClr val="7030A0"/>
                </a:solidFill>
                <a:latin typeface="Times New Roman" pitchFamily="18" charset="0"/>
                <a:cs typeface="Times New Roman" pitchFamily="18" charset="0"/>
              </a:rPr>
              <a:t>: " + e);</a:t>
            </a:r>
          </a:p>
          <a:p>
            <a:pPr>
              <a:buNone/>
            </a:pPr>
            <a:r>
              <a:rPr lang="en-US" sz="2400" dirty="0">
                <a:solidFill>
                  <a:srgbClr val="7030A0"/>
                </a:solidFill>
                <a:latin typeface="Times New Roman" pitchFamily="18" charset="0"/>
                <a:cs typeface="Times New Roman" pitchFamily="18" charset="0"/>
              </a:rPr>
              <a:t>	</a:t>
            </a:r>
            <a:r>
              <a:rPr lang="en-US" sz="2400" dirty="0" err="1">
                <a:solidFill>
                  <a:srgbClr val="7030A0"/>
                </a:solidFill>
                <a:latin typeface="Times New Roman" pitchFamily="18" charset="0"/>
                <a:cs typeface="Times New Roman" pitchFamily="18" charset="0"/>
              </a:rPr>
              <a:t>System.exit</a:t>
            </a:r>
            <a:r>
              <a:rPr lang="en-US" sz="2400" dirty="0">
                <a:solidFill>
                  <a:srgbClr val="7030A0"/>
                </a:solidFill>
                <a:latin typeface="Times New Roman" pitchFamily="18" charset="0"/>
                <a:cs typeface="Times New Roman" pitchFamily="18" charset="0"/>
              </a:rPr>
              <a:t>(0);</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  }</a:t>
            </a:r>
          </a:p>
          <a:p>
            <a:pPr>
              <a:buNone/>
            </a:pPr>
            <a:r>
              <a:rPr lang="en-US" sz="2400" dirty="0">
                <a:solidFill>
                  <a:srgbClr val="7030A0"/>
                </a:solidFill>
                <a:latin typeface="Times New Roman" pitchFamily="18" charset="0"/>
                <a:cs typeface="Times New Roman" pitchFamily="18" charset="0"/>
              </a:rPr>
              <a:t>}</a:t>
            </a:r>
          </a:p>
          <a:p>
            <a:pPr>
              <a:buNone/>
            </a:pPr>
            <a:endParaRPr lang="en-US" sz="2400" i="1" dirty="0">
              <a:solidFill>
                <a:srgbClr val="7030A0"/>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 calcmode="lin" valueType="num">
                                      <p:cBhvr additive="base">
                                        <p:cTn id="3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 calcmode="lin" valueType="num">
                                      <p:cBhvr additive="base">
                                        <p:cTn id="4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 calcmode="lin" valueType="num">
                                      <p:cBhvr additive="base">
                                        <p:cTn id="4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 calcmode="lin" valueType="num">
                                      <p:cBhvr additive="base">
                                        <p:cTn id="5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
                                            <p:txEl>
                                              <p:pRg st="13" end="13"/>
                                            </p:txEl>
                                          </p:spTgt>
                                        </p:tgtEl>
                                        <p:attrNameLst>
                                          <p:attrName>style.visibility</p:attrName>
                                        </p:attrNameLst>
                                      </p:cBhvr>
                                      <p:to>
                                        <p:strVal val="visible"/>
                                      </p:to>
                                    </p:set>
                                    <p:anim calcmode="lin" valueType="num">
                                      <p:cBhvr additive="base">
                                        <p:cTn id="5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
                                            <p:txEl>
                                              <p:pRg st="14" end="14"/>
                                            </p:txEl>
                                          </p:spTgt>
                                        </p:tgtEl>
                                        <p:attrNameLst>
                                          <p:attrName>style.visibility</p:attrName>
                                        </p:attrNameLst>
                                      </p:cBhvr>
                                      <p:to>
                                        <p:strVal val="visible"/>
                                      </p:to>
                                    </p:set>
                                    <p:anim calcmode="lin" valueType="num">
                                      <p:cBhvr additive="base">
                                        <p:cTn id="5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
                                            <p:txEl>
                                              <p:pRg st="15" end="15"/>
                                            </p:txEl>
                                          </p:spTgt>
                                        </p:tgtEl>
                                        <p:attrNameLst>
                                          <p:attrName>style.visibility</p:attrName>
                                        </p:attrNameLst>
                                      </p:cBhvr>
                                      <p:to>
                                        <p:strVal val="visible"/>
                                      </p:to>
                                    </p:set>
                                    <p:anim calcmode="lin" valueType="num">
                                      <p:cBhvr additive="base">
                                        <p:cTn id="63"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609600"/>
            <a:ext cx="7924800" cy="5407152"/>
          </a:xfrm>
        </p:spPr>
        <p:txBody>
          <a:bodyPr>
            <a:normAutofit/>
          </a:bodyPr>
          <a:lstStyle/>
          <a:p>
            <a:pPr algn="ctr">
              <a:buNone/>
            </a:pPr>
            <a:r>
              <a:rPr lang="en-US" sz="3600" dirty="0">
                <a:solidFill>
                  <a:srgbClr val="C00000"/>
                </a:solidFill>
                <a:latin typeface="Times New Roman" pitchFamily="18" charset="0"/>
                <a:cs typeface="Times New Roman" pitchFamily="18" charset="0"/>
              </a:rPr>
              <a:t>Exercise</a:t>
            </a:r>
          </a:p>
          <a:p>
            <a:pPr>
              <a:buNone/>
            </a:pPr>
            <a:endParaRPr lang="en-US" sz="2400" dirty="0">
              <a:solidFill>
                <a:srgbClr val="002060"/>
              </a:solidFill>
              <a:latin typeface="Times New Roman" pitchFamily="18" charset="0"/>
              <a:cs typeface="Times New Roman" pitchFamily="18" charset="0"/>
            </a:endParaRPr>
          </a:p>
          <a:p>
            <a:pPr>
              <a:buNone/>
            </a:pPr>
            <a:r>
              <a:rPr lang="en-US" sz="2400" dirty="0">
                <a:solidFill>
                  <a:srgbClr val="002060"/>
                </a:solidFill>
                <a:latin typeface="Times New Roman" pitchFamily="18" charset="0"/>
                <a:cs typeface="Times New Roman" pitchFamily="18" charset="0"/>
              </a:rPr>
              <a:t>Write a program which prompts the user to enter the path of the file to be read (f1) and file to be written(f2).</a:t>
            </a:r>
          </a:p>
          <a:p>
            <a:pPr>
              <a:buNone/>
            </a:pPr>
            <a:r>
              <a:rPr lang="en-US" sz="2400" dirty="0">
                <a:solidFill>
                  <a:srgbClr val="002060"/>
                </a:solidFill>
                <a:latin typeface="Times New Roman" pitchFamily="18" charset="0"/>
                <a:cs typeface="Times New Roman" pitchFamily="18" charset="0"/>
              </a:rPr>
              <a:t>	Append the content of the file f1 at the end of file f2. </a:t>
            </a:r>
          </a:p>
          <a:p>
            <a:pPr>
              <a:buNone/>
            </a:pPr>
            <a:endParaRPr lang="en-US" sz="2400" i="1" dirty="0">
              <a:solidFill>
                <a:srgbClr val="7030A0"/>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I/O Streams</a:t>
            </a: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a:solidFill>
                  <a:srgbClr val="002060"/>
                </a:solidFill>
                <a:latin typeface="Times New Roman" pitchFamily="18" charset="0"/>
                <a:cs typeface="Times New Roman" pitchFamily="18" charset="0"/>
              </a:rPr>
              <a:t>A stream can represent many different kinds of sources and destinations</a:t>
            </a:r>
          </a:p>
          <a:p>
            <a:pPr>
              <a:buNone/>
            </a:pPr>
            <a:r>
              <a:rPr lang="en-US" sz="2400" dirty="0">
                <a:solidFill>
                  <a:srgbClr val="002060"/>
                </a:solidFill>
                <a:latin typeface="Times New Roman" pitchFamily="18" charset="0"/>
                <a:cs typeface="Times New Roman" pitchFamily="18" charset="0"/>
              </a:rPr>
              <a:t>	– disk files, devices, other programs, a network socket, and memory arrays</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Streams support many different kinds of data</a:t>
            </a:r>
          </a:p>
          <a:p>
            <a:pPr>
              <a:buNone/>
            </a:pPr>
            <a:r>
              <a:rPr lang="en-US" sz="2400" dirty="0">
                <a:solidFill>
                  <a:srgbClr val="002060"/>
                </a:solidFill>
                <a:latin typeface="Times New Roman" pitchFamily="18" charset="0"/>
                <a:cs typeface="Times New Roman" pitchFamily="18" charset="0"/>
              </a:rPr>
              <a:t>	– simple bytes, primitive data types, localized characters, and objects</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Some streams simply pass on data; others manipulate and transform the data in useful ways. </a:t>
            </a:r>
          </a:p>
          <a:p>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Input Stream</a:t>
            </a: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a:solidFill>
                  <a:srgbClr val="002060"/>
                </a:solidFill>
                <a:latin typeface="Times New Roman" pitchFamily="18" charset="0"/>
                <a:cs typeface="Times New Roman" pitchFamily="18" charset="0"/>
              </a:rPr>
              <a:t>A program uses an input stream to read data from a source, one item at a time.</a:t>
            </a:r>
          </a:p>
          <a:p>
            <a:pPr>
              <a:buNone/>
            </a:pPr>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lgn="ctr">
              <a:buNone/>
            </a:pPr>
            <a:r>
              <a:rPr lang="en-US" sz="2000" dirty="0">
                <a:solidFill>
                  <a:srgbClr val="FF0000"/>
                </a:solidFill>
                <a:latin typeface="Times New Roman" pitchFamily="18" charset="0"/>
                <a:cs typeface="Times New Roman" pitchFamily="18" charset="0"/>
              </a:rPr>
              <a:t>Reading information into a program.</a:t>
            </a:r>
          </a:p>
        </p:txBody>
      </p:sp>
      <p:pic>
        <p:nvPicPr>
          <p:cNvPr id="7" name="Picture 6" descr="Capture.JPG"/>
          <p:cNvPicPr>
            <a:picLocks noChangeAspect="1"/>
          </p:cNvPicPr>
          <p:nvPr/>
        </p:nvPicPr>
        <p:blipFill>
          <a:blip r:embed="rId2"/>
          <a:stretch>
            <a:fillRect/>
          </a:stretch>
        </p:blipFill>
        <p:spPr>
          <a:xfrm>
            <a:off x="958733" y="2286000"/>
            <a:ext cx="7000701" cy="2666999"/>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Output Stream</a:t>
            </a: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a:solidFill>
                  <a:srgbClr val="002060"/>
                </a:solidFill>
                <a:latin typeface="Times New Roman" pitchFamily="18" charset="0"/>
                <a:cs typeface="Times New Roman" pitchFamily="18" charset="0"/>
              </a:rPr>
              <a:t>A program uses an </a:t>
            </a:r>
            <a:r>
              <a:rPr lang="en-US" sz="2400" i="1" dirty="0">
                <a:solidFill>
                  <a:srgbClr val="002060"/>
                </a:solidFill>
                <a:latin typeface="Times New Roman" pitchFamily="18" charset="0"/>
                <a:cs typeface="Times New Roman" pitchFamily="18" charset="0"/>
              </a:rPr>
              <a:t>output stream</a:t>
            </a:r>
            <a:r>
              <a:rPr lang="en-US" sz="2400" dirty="0">
                <a:solidFill>
                  <a:srgbClr val="002060"/>
                </a:solidFill>
                <a:latin typeface="Times New Roman" pitchFamily="18" charset="0"/>
                <a:cs typeface="Times New Roman" pitchFamily="18" charset="0"/>
              </a:rPr>
              <a:t> to write data to a destination, one item at time:</a:t>
            </a:r>
          </a:p>
          <a:p>
            <a:pPr>
              <a:buNone/>
            </a:pPr>
            <a:endParaRPr lang="en-US" sz="2400" dirty="0">
              <a:solidFill>
                <a:srgbClr val="002060"/>
              </a:solidFill>
              <a:latin typeface="Times New Roman" pitchFamily="18" charset="0"/>
              <a:cs typeface="Times New Roman" pitchFamily="18" charset="0"/>
            </a:endParaRPr>
          </a:p>
          <a:p>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a:p>
            <a:pPr algn="ctr">
              <a:buNone/>
            </a:pPr>
            <a:r>
              <a:rPr lang="en-US" sz="2000" dirty="0">
                <a:solidFill>
                  <a:srgbClr val="FF0000"/>
                </a:solidFill>
                <a:latin typeface="Times New Roman" pitchFamily="18" charset="0"/>
                <a:cs typeface="Times New Roman" pitchFamily="18" charset="0"/>
              </a:rPr>
              <a:t>Writing information from a program.</a:t>
            </a:r>
          </a:p>
        </p:txBody>
      </p:sp>
      <p:pic>
        <p:nvPicPr>
          <p:cNvPr id="7" name="Picture 6" descr="Capture1.JPG"/>
          <p:cNvPicPr>
            <a:picLocks noChangeAspect="1"/>
          </p:cNvPicPr>
          <p:nvPr/>
        </p:nvPicPr>
        <p:blipFill>
          <a:blip r:embed="rId2"/>
          <a:stretch>
            <a:fillRect/>
          </a:stretch>
        </p:blipFill>
        <p:spPr>
          <a:xfrm>
            <a:off x="761999" y="2438400"/>
            <a:ext cx="7467601" cy="2362199"/>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05"/>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 calcmode="lin" valueType="num">
                                      <p:cBhvr>
                                        <p:cTn id="9" dur="1000" fill="hold"/>
                                        <p:tgtEl>
                                          <p:spTgt spid="7"/>
                                        </p:tgtEl>
                                        <p:attrNameLst>
                                          <p:attrName>ppt_x</p:attrName>
                                        </p:attrNameLst>
                                      </p:cBhvr>
                                      <p:tavLst>
                                        <p:tav tm="0">
                                          <p:val>
                                            <p:strVal val="#ppt_x-.2"/>
                                          </p:val>
                                        </p:tav>
                                        <p:tav tm="100000">
                                          <p:val>
                                            <p:strVal val="#ppt_x"/>
                                          </p:val>
                                        </p:tav>
                                      </p:tavLst>
                                    </p:anim>
                                    <p:anim calcmode="lin" valueType="num">
                                      <p:cBhvr>
                                        <p:cTn id="10" dur="1000" fill="hold"/>
                                        <p:tgtEl>
                                          <p:spTgt spid="7"/>
                                        </p:tgtEl>
                                        <p:attrNameLst>
                                          <p:attrName>ppt_y</p:attrName>
                                        </p:attrNameLst>
                                      </p:cBhvr>
                                      <p:tavLst>
                                        <p:tav tm="0">
                                          <p:val>
                                            <p:strVal val="#ppt_y"/>
                                          </p:val>
                                        </p:tav>
                                        <p:tav tm="100000">
                                          <p:val>
                                            <p:strVal val="#ppt_y"/>
                                          </p:val>
                                        </p:tav>
                                      </p:tavLst>
                                    </p:anim>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a:solidFill>
                  <a:srgbClr val="C00000"/>
                </a:solidFill>
                <a:effectLst/>
                <a:latin typeface="Times New Roman" pitchFamily="18" charset="0"/>
                <a:cs typeface="Times New Roman" pitchFamily="18" charset="0"/>
              </a:rPr>
              <a:t>Types of Streams</a:t>
            </a:r>
          </a:p>
        </p:txBody>
      </p:sp>
      <p:sp>
        <p:nvSpPr>
          <p:cNvPr id="2" name="Content Placeholder 1"/>
          <p:cNvSpPr>
            <a:spLocks noGrp="1"/>
          </p:cNvSpPr>
          <p:nvPr>
            <p:ph idx="1"/>
          </p:nvPr>
        </p:nvSpPr>
        <p:spPr>
          <a:xfrm>
            <a:off x="457200" y="1143000"/>
            <a:ext cx="8382000" cy="4873752"/>
          </a:xfrm>
        </p:spPr>
        <p:txBody>
          <a:bodyPr>
            <a:normAutofit/>
          </a:bodyPr>
          <a:lstStyle/>
          <a:p>
            <a:r>
              <a:rPr lang="en-US" sz="2400" dirty="0">
                <a:solidFill>
                  <a:srgbClr val="002060"/>
                </a:solidFill>
                <a:latin typeface="Times New Roman" pitchFamily="18" charset="0"/>
                <a:cs typeface="Times New Roman" pitchFamily="18" charset="0"/>
              </a:rPr>
              <a:t>Java defines two different types of Streams-</a:t>
            </a:r>
          </a:p>
          <a:p>
            <a:pPr lvl="1">
              <a:buFont typeface="Wingdings" pitchFamily="2" charset="2"/>
              <a:buChar char="§"/>
            </a:pPr>
            <a:r>
              <a:rPr lang="en-US" sz="2400" i="1" dirty="0">
                <a:solidFill>
                  <a:srgbClr val="002060"/>
                </a:solidFill>
                <a:latin typeface="Times New Roman" pitchFamily="18" charset="0"/>
                <a:cs typeface="Times New Roman" pitchFamily="18" charset="0"/>
              </a:rPr>
              <a:t>Byte Streams</a:t>
            </a:r>
          </a:p>
          <a:p>
            <a:pPr lvl="1">
              <a:buFont typeface="Wingdings" pitchFamily="2" charset="2"/>
              <a:buChar char="§"/>
            </a:pPr>
            <a:r>
              <a:rPr lang="en-US" sz="2400" i="1" dirty="0">
                <a:solidFill>
                  <a:srgbClr val="002060"/>
                </a:solidFill>
                <a:latin typeface="Times New Roman" pitchFamily="18" charset="0"/>
                <a:cs typeface="Times New Roman" pitchFamily="18" charset="0"/>
              </a:rPr>
              <a:t>Character Streams</a:t>
            </a:r>
            <a:endParaRPr lang="en-US" sz="2400" dirty="0">
              <a:solidFill>
                <a:srgbClr val="002060"/>
              </a:solidFill>
              <a:latin typeface="Times New Roman" pitchFamily="18" charset="0"/>
              <a:cs typeface="Times New Roman" pitchFamily="18" charset="0"/>
            </a:endParaRPr>
          </a:p>
          <a:p>
            <a:r>
              <a:rPr lang="en-US" sz="2400" dirty="0">
                <a:solidFill>
                  <a:srgbClr val="C00000"/>
                </a:solidFill>
                <a:latin typeface="Times New Roman" pitchFamily="18" charset="0"/>
                <a:cs typeface="Times New Roman" pitchFamily="18" charset="0"/>
              </a:rPr>
              <a:t>Byte streams </a:t>
            </a:r>
            <a:r>
              <a:rPr lang="en-US" sz="2400" dirty="0">
                <a:solidFill>
                  <a:srgbClr val="002060"/>
                </a:solidFill>
                <a:latin typeface="Times New Roman" pitchFamily="18" charset="0"/>
                <a:cs typeface="Times New Roman" pitchFamily="18" charset="0"/>
              </a:rPr>
              <a:t>provide a convenient means for handling input and output of bytes. </a:t>
            </a:r>
          </a:p>
          <a:p>
            <a:r>
              <a:rPr lang="en-US" sz="2400" dirty="0">
                <a:solidFill>
                  <a:srgbClr val="C00000"/>
                </a:solidFill>
                <a:latin typeface="Times New Roman" pitchFamily="18" charset="0"/>
                <a:cs typeface="Times New Roman" pitchFamily="18" charset="0"/>
              </a:rPr>
              <a:t>Byte streams </a:t>
            </a:r>
            <a:r>
              <a:rPr lang="en-US" sz="2400" dirty="0">
                <a:solidFill>
                  <a:srgbClr val="002060"/>
                </a:solidFill>
                <a:latin typeface="Times New Roman" pitchFamily="18" charset="0"/>
                <a:cs typeface="Times New Roman" pitchFamily="18" charset="0"/>
              </a:rPr>
              <a:t>are used, for example, when reading or writing binary data.</a:t>
            </a:r>
          </a:p>
          <a:p>
            <a:r>
              <a:rPr lang="en-US" sz="2400" dirty="0">
                <a:solidFill>
                  <a:srgbClr val="C00000"/>
                </a:solidFill>
                <a:latin typeface="Times New Roman" pitchFamily="18" charset="0"/>
                <a:cs typeface="Times New Roman" pitchFamily="18" charset="0"/>
              </a:rPr>
              <a:t>Character streams </a:t>
            </a:r>
            <a:r>
              <a:rPr lang="en-US" sz="2400" dirty="0">
                <a:solidFill>
                  <a:srgbClr val="002060"/>
                </a:solidFill>
                <a:latin typeface="Times New Roman" pitchFamily="18" charset="0"/>
                <a:cs typeface="Times New Roman" pitchFamily="18" charset="0"/>
              </a:rPr>
              <a:t>provide a convenient means for handling input and output of characters. </a:t>
            </a:r>
          </a:p>
          <a:p>
            <a:r>
              <a:rPr lang="en-US" sz="2400" dirty="0">
                <a:solidFill>
                  <a:srgbClr val="002060"/>
                </a:solidFill>
                <a:latin typeface="Times New Roman" pitchFamily="18" charset="0"/>
                <a:cs typeface="Times New Roman" pitchFamily="18" charset="0"/>
              </a:rPr>
              <a:t>In some cases, </a:t>
            </a:r>
            <a:r>
              <a:rPr lang="en-US" sz="2400" i="1" dirty="0">
                <a:solidFill>
                  <a:srgbClr val="C00000"/>
                </a:solidFill>
                <a:latin typeface="Times New Roman" pitchFamily="18" charset="0"/>
                <a:cs typeface="Times New Roman" pitchFamily="18" charset="0"/>
              </a:rPr>
              <a:t>character streams are more efficient than byte streams</a:t>
            </a:r>
            <a:r>
              <a:rPr lang="en-US" sz="2400" dirty="0">
                <a:solidFill>
                  <a:srgbClr val="002060"/>
                </a:solidFill>
                <a:latin typeface="Times New Roman" pitchFamily="18" charset="0"/>
                <a:cs typeface="Times New Roman" pitchFamily="18" charset="0"/>
              </a:rPr>
              <a: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down)">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wipe(down)">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4220</TotalTime>
  <Words>3905</Words>
  <Application>Microsoft Office PowerPoint</Application>
  <PresentationFormat>On-screen Show (4:3)</PresentationFormat>
  <Paragraphs>513</Paragraphs>
  <Slides>58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Algerian</vt:lpstr>
      <vt:lpstr>Calibri</vt:lpstr>
      <vt:lpstr>Calibri Light</vt:lpstr>
      <vt:lpstr>Times New Roman</vt:lpstr>
      <vt:lpstr>Times New Roman</vt:lpstr>
      <vt:lpstr>verdana</vt:lpstr>
      <vt:lpstr>Wingdings</vt:lpstr>
      <vt:lpstr>Retrospect</vt:lpstr>
      <vt:lpstr>PROGRAMMING IN JAVA</vt:lpstr>
      <vt:lpstr>   Files and I/O Streams </vt:lpstr>
      <vt:lpstr>PowerPoint Presentation</vt:lpstr>
      <vt:lpstr>Stream </vt:lpstr>
      <vt:lpstr>Streams</vt:lpstr>
      <vt:lpstr>I/O Streams</vt:lpstr>
      <vt:lpstr>Input Stream</vt:lpstr>
      <vt:lpstr>Output Stream</vt:lpstr>
      <vt:lpstr>Types of Streams</vt:lpstr>
      <vt:lpstr>Byte Streams</vt:lpstr>
      <vt:lpstr>Closing the Streams</vt:lpstr>
      <vt:lpstr> Files</vt:lpstr>
      <vt:lpstr>File Class</vt:lpstr>
      <vt:lpstr>File Class</vt:lpstr>
      <vt:lpstr>Methods and Constructors</vt:lpstr>
      <vt:lpstr>Methods of File Class</vt:lpstr>
      <vt:lpstr>PowerPoint Presentation</vt:lpstr>
      <vt:lpstr>PowerPoint Presentation</vt:lpstr>
      <vt:lpstr>PowerPoint Presentation</vt:lpstr>
      <vt:lpstr>PowerPoint Presentation</vt:lpstr>
      <vt:lpstr>Read and write data from the console</vt:lpstr>
      <vt:lpstr>Reading and Writing Files</vt:lpstr>
      <vt:lpstr>PrinterWriter Class</vt:lpstr>
      <vt:lpstr>PowerPoint Presentation</vt:lpstr>
      <vt:lpstr>PowerPoint Presentation</vt:lpstr>
      <vt:lpstr>PowerPoint Presentation</vt:lpstr>
      <vt:lpstr>PowerPoint Presentation</vt:lpstr>
      <vt:lpstr>Using Scanner</vt:lpstr>
      <vt:lpstr>Scanner Methods</vt:lpstr>
      <vt:lpstr>PowerPoint Presentation</vt:lpstr>
      <vt:lpstr> Binary I/O classes</vt:lpstr>
      <vt:lpstr>Binary Input/Output Classes</vt:lpstr>
      <vt:lpstr>Byte Stream Classes</vt:lpstr>
      <vt:lpstr>Methods defined by ‘InputStream’</vt:lpstr>
      <vt:lpstr>Methods defined by ‘OutputStream’</vt:lpstr>
      <vt:lpstr>FileOutputStream Class </vt:lpstr>
      <vt:lpstr>FileOutputStream class methods </vt:lpstr>
      <vt:lpstr>Java FileOutputStream Example 1: write byte </vt:lpstr>
      <vt:lpstr>Java FileOutputStream example 2: write string </vt:lpstr>
      <vt:lpstr>Java FileInputStream Class </vt:lpstr>
      <vt:lpstr>Java FileInputStream class methods </vt:lpstr>
      <vt:lpstr>Java FileInputStream example 1: read single character </vt:lpstr>
      <vt:lpstr>Java FileInputStream example 2: read all characters </vt:lpstr>
      <vt:lpstr>PowerPoint Presentation</vt:lpstr>
      <vt:lpstr>Serialization</vt:lpstr>
      <vt:lpstr>ObjectOutputStream class </vt:lpstr>
      <vt:lpstr>Important Methods </vt:lpstr>
      <vt:lpstr>Constructor and Methods of ObjectOutputStream</vt:lpstr>
      <vt:lpstr>ObjectInputStream class </vt:lpstr>
      <vt:lpstr>Important Methods </vt:lpstr>
      <vt:lpstr>Constructor and Methods of ObjectInputStream</vt:lpstr>
      <vt:lpstr>Serialization</vt:lpstr>
      <vt:lpstr>PowerPoint Presentation</vt:lpstr>
      <vt:lpstr>Serializable Interface</vt:lpstr>
      <vt:lpstr>Serialization Example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13: Packages</dc:title>
  <dc:creator>RA-V</dc:creator>
  <cp:lastModifiedBy>Surbhi Sharma</cp:lastModifiedBy>
  <cp:revision>100</cp:revision>
  <dcterms:created xsi:type="dcterms:W3CDTF">2006-08-16T00:00:00Z</dcterms:created>
  <dcterms:modified xsi:type="dcterms:W3CDTF">2024-09-02T04:17:07Z</dcterms:modified>
</cp:coreProperties>
</file>