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40" r:id="rId2"/>
    <p:sldId id="257" r:id="rId3"/>
    <p:sldId id="320" r:id="rId4"/>
    <p:sldId id="321" r:id="rId5"/>
    <p:sldId id="322" r:id="rId6"/>
    <p:sldId id="323" r:id="rId7"/>
    <p:sldId id="324" r:id="rId8"/>
    <p:sldId id="325" r:id="rId9"/>
    <p:sldId id="326" r:id="rId10"/>
    <p:sldId id="327" r:id="rId11"/>
    <p:sldId id="328" r:id="rId12"/>
    <p:sldId id="329" r:id="rId13"/>
    <p:sldId id="330" r:id="rId14"/>
    <p:sldId id="331" r:id="rId15"/>
    <p:sldId id="332" r:id="rId16"/>
    <p:sldId id="334" r:id="rId17"/>
    <p:sldId id="335" r:id="rId18"/>
    <p:sldId id="336" r:id="rId19"/>
    <p:sldId id="338" r:id="rId20"/>
    <p:sldId id="337" r:id="rId21"/>
    <p:sldId id="339"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273" r:id="rId37"/>
    <p:sldId id="315" r:id="rId38"/>
    <p:sldId id="277" r:id="rId39"/>
    <p:sldId id="278" r:id="rId40"/>
    <p:sldId id="279" r:id="rId41"/>
    <p:sldId id="280" r:id="rId42"/>
    <p:sldId id="304" r:id="rId43"/>
    <p:sldId id="305" r:id="rId44"/>
    <p:sldId id="306" r:id="rId45"/>
    <p:sldId id="307" r:id="rId46"/>
    <p:sldId id="308" r:id="rId47"/>
    <p:sldId id="309" r:id="rId48"/>
    <p:sldId id="310" r:id="rId49"/>
    <p:sldId id="311" r:id="rId50"/>
    <p:sldId id="312" r:id="rId51"/>
    <p:sldId id="313" r:id="rId52"/>
    <p:sldId id="314" r:id="rId53"/>
    <p:sldId id="316" r:id="rId54"/>
    <p:sldId id="281" r:id="rId55"/>
    <p:sldId id="282" r:id="rId56"/>
    <p:sldId id="317" r:id="rId57"/>
    <p:sldId id="283" r:id="rId58"/>
    <p:sldId id="284" r:id="rId59"/>
    <p:sldId id="285" r:id="rId60"/>
    <p:sldId id="286" r:id="rId61"/>
    <p:sldId id="291" r:id="rId62"/>
    <p:sldId id="292" r:id="rId63"/>
    <p:sldId id="293" r:id="rId64"/>
    <p:sldId id="289" r:id="rId65"/>
    <p:sldId id="290" r:id="rId66"/>
    <p:sldId id="287" r:id="rId67"/>
    <p:sldId id="318" r:id="rId68"/>
    <p:sldId id="272" r:id="rId69"/>
    <p:sldId id="274" r:id="rId70"/>
    <p:sldId id="275" r:id="rId71"/>
    <p:sldId id="276" r:id="rId72"/>
    <p:sldId id="301" r:id="rId73"/>
    <p:sldId id="302" r:id="rId74"/>
    <p:sldId id="303" r:id="rId75"/>
    <p:sldId id="319" r:id="rId76"/>
    <p:sldId id="294" r:id="rId77"/>
    <p:sldId id="295" r:id="rId78"/>
    <p:sldId id="296" r:id="rId79"/>
    <p:sldId id="297" r:id="rId80"/>
    <p:sldId id="298" r:id="rId81"/>
    <p:sldId id="299" r:id="rId82"/>
    <p:sldId id="300"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57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4CF557FF-30AB-4A20-94E2-EB2D39C62414}" type="datetimeFigureOut">
              <a:rPr lang="en-US" smtClean="0"/>
              <a:pPr/>
              <a:t>9/2/2024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75FBD2F6-C519-4AA2-A4E3-B78E89246AC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CF557FF-30AB-4A20-94E2-EB2D39C62414}"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BD2F6-C519-4AA2-A4E3-B78E89246AC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CF557FF-30AB-4A20-94E2-EB2D39C62414}"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BD2F6-C519-4AA2-A4E3-B78E89246AC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4CF557FF-30AB-4A20-94E2-EB2D39C62414}"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BD2F6-C519-4AA2-A4E3-B78E89246AC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CF557FF-30AB-4A20-94E2-EB2D39C62414}" type="datetimeFigureOut">
              <a:rPr lang="en-US" smtClean="0"/>
              <a:pPr/>
              <a:t>9/2/2024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75FBD2F6-C519-4AA2-A4E3-B78E89246AC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4CF557FF-30AB-4A20-94E2-EB2D39C62414}"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FBD2F6-C519-4AA2-A4E3-B78E89246AC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4CF557FF-30AB-4A20-94E2-EB2D39C62414}" type="datetimeFigureOut">
              <a:rPr lang="en-US" smtClean="0"/>
              <a:pPr/>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FBD2F6-C519-4AA2-A4E3-B78E89246AC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CF557FF-30AB-4A20-94E2-EB2D39C62414}" type="datetimeFigureOut">
              <a:rPr lang="en-US" smtClean="0"/>
              <a:pPr/>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FBD2F6-C519-4AA2-A4E3-B78E89246AC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F557FF-30AB-4A20-94E2-EB2D39C62414}" type="datetimeFigureOut">
              <a:rPr lang="en-US" smtClean="0"/>
              <a:pPr/>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FBD2F6-C519-4AA2-A4E3-B78E89246AC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CF557FF-30AB-4A20-94E2-EB2D39C62414}"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FBD2F6-C519-4AA2-A4E3-B78E89246AC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CF557FF-30AB-4A20-94E2-EB2D39C62414}" type="datetimeFigureOut">
              <a:rPr lang="en-US" smtClean="0"/>
              <a:pPr/>
              <a:t>9/2/2024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75FBD2F6-C519-4AA2-A4E3-B78E89246AC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CF557FF-30AB-4A20-94E2-EB2D39C62414}" type="datetimeFigureOut">
              <a:rPr lang="en-US" smtClean="0"/>
              <a:pPr/>
              <a:t>9/2/2024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5FBD2F6-C519-4AA2-A4E3-B78E89246AC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docs.oracle.com/javase/8/docs/api/java/util/LinkedList.html" TargetMode="External"/><Relationship Id="rId2" Type="http://schemas.openxmlformats.org/officeDocument/2006/relationships/hyperlink" Target="https://docs.oracle.com/javase/8/docs/api/java/util/ArrayDeque.html"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docs.oracle.com/javase/8/docs/api/java/util/concurrent/LinkedBlockingDequ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PROGRAMMING IN JAVA</a:t>
            </a:r>
            <a:endParaRPr lang="en-US" dirty="0"/>
          </a:p>
        </p:txBody>
      </p:sp>
      <p:sp>
        <p:nvSpPr>
          <p:cNvPr id="3" name="Subtitle 2"/>
          <p:cNvSpPr>
            <a:spLocks noGrp="1"/>
          </p:cNvSpPr>
          <p:nvPr>
            <p:ph type="subTitle" idx="1"/>
          </p:nvPr>
        </p:nvSpPr>
        <p:spPr/>
        <p:txBody>
          <a:bodyPr/>
          <a:lstStyle/>
          <a:p>
            <a:r>
              <a:rPr lang="en-US" dirty="0"/>
              <a:t>By Surbhi Sharma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Generic Method</a:t>
            </a:r>
            <a:br>
              <a:rPr lang="en-US" dirty="0"/>
            </a:br>
            <a:endParaRPr lang="en-US" dirty="0"/>
          </a:p>
        </p:txBody>
      </p:sp>
      <p:sp>
        <p:nvSpPr>
          <p:cNvPr id="3" name="Content Placeholder 2"/>
          <p:cNvSpPr>
            <a:spLocks noGrp="1"/>
          </p:cNvSpPr>
          <p:nvPr>
            <p:ph sz="quarter" idx="1"/>
          </p:nvPr>
        </p:nvSpPr>
        <p:spPr>
          <a:xfrm>
            <a:off x="914400" y="1447800"/>
            <a:ext cx="7772400" cy="5181600"/>
          </a:xfrm>
        </p:spPr>
        <p:txBody>
          <a:bodyPr>
            <a:normAutofit fontScale="85000" lnSpcReduction="20000"/>
          </a:bodyPr>
          <a:lstStyle/>
          <a:p>
            <a:r>
              <a:rPr lang="en-US" dirty="0"/>
              <a:t>Like generic class, we can create generic method that can accept any type of argument.</a:t>
            </a:r>
          </a:p>
          <a:p>
            <a:r>
              <a:rPr lang="en-US" dirty="0"/>
              <a:t>Let’s see a simple example of java generic method to print array elements. We are using here </a:t>
            </a:r>
            <a:r>
              <a:rPr lang="en-US" b="1" dirty="0"/>
              <a:t>E</a:t>
            </a:r>
            <a:r>
              <a:rPr lang="en-US" dirty="0"/>
              <a:t> to denote the element.</a:t>
            </a:r>
          </a:p>
          <a:p>
            <a:pPr lvl="1"/>
            <a:r>
              <a:rPr lang="en-US" b="1" dirty="0"/>
              <a:t>public</a:t>
            </a:r>
            <a:r>
              <a:rPr lang="en-US" dirty="0"/>
              <a:t> </a:t>
            </a:r>
            <a:r>
              <a:rPr lang="en-US" b="1" dirty="0"/>
              <a:t>class</a:t>
            </a:r>
            <a:r>
              <a:rPr lang="en-US" dirty="0"/>
              <a:t> TestGenerics4{  </a:t>
            </a:r>
          </a:p>
          <a:p>
            <a:pPr lvl="1"/>
            <a:r>
              <a:rPr lang="en-US" dirty="0"/>
              <a:t>   </a:t>
            </a:r>
            <a:r>
              <a:rPr lang="en-US" b="1" dirty="0"/>
              <a:t>public</a:t>
            </a:r>
            <a:r>
              <a:rPr lang="en-US" dirty="0"/>
              <a:t> </a:t>
            </a:r>
            <a:r>
              <a:rPr lang="en-US" b="1" dirty="0"/>
              <a:t>static</a:t>
            </a:r>
            <a:r>
              <a:rPr lang="en-US" dirty="0"/>
              <a:t> &lt; E &gt; </a:t>
            </a:r>
            <a:r>
              <a:rPr lang="en-US" b="1" dirty="0"/>
              <a:t>void</a:t>
            </a:r>
            <a:r>
              <a:rPr lang="en-US" dirty="0"/>
              <a:t> </a:t>
            </a:r>
            <a:r>
              <a:rPr lang="en-US" dirty="0" err="1"/>
              <a:t>printArray</a:t>
            </a:r>
            <a:r>
              <a:rPr lang="en-US" dirty="0"/>
              <a:t>(E[] elements) {  </a:t>
            </a:r>
          </a:p>
          <a:p>
            <a:pPr lvl="1"/>
            <a:r>
              <a:rPr lang="en-US" dirty="0"/>
              <a:t>        </a:t>
            </a:r>
            <a:r>
              <a:rPr lang="en-US" b="1" dirty="0"/>
              <a:t>for</a:t>
            </a:r>
            <a:r>
              <a:rPr lang="en-US" dirty="0"/>
              <a:t> ( E element : elements){          </a:t>
            </a:r>
          </a:p>
          <a:p>
            <a:pPr lvl="1"/>
            <a:r>
              <a:rPr lang="en-US" dirty="0"/>
              <a:t>            </a:t>
            </a:r>
            <a:r>
              <a:rPr lang="en-US" dirty="0" err="1"/>
              <a:t>System.out.println</a:t>
            </a:r>
            <a:r>
              <a:rPr lang="en-US" dirty="0"/>
              <a:t>(element );  }  </a:t>
            </a:r>
          </a:p>
          <a:p>
            <a:pPr lvl="1"/>
            <a:r>
              <a:rPr lang="en-US" dirty="0"/>
              <a:t>         </a:t>
            </a:r>
            <a:r>
              <a:rPr lang="en-US" dirty="0" err="1"/>
              <a:t>System.out.println</a:t>
            </a:r>
            <a:r>
              <a:rPr lang="en-US" dirty="0"/>
              <a:t>();    }  </a:t>
            </a:r>
          </a:p>
          <a:p>
            <a:pPr lvl="1"/>
            <a:r>
              <a:rPr lang="en-US" dirty="0"/>
              <a:t>    </a:t>
            </a:r>
            <a:r>
              <a:rPr lang="en-US" b="1" dirty="0"/>
              <a:t>public</a:t>
            </a:r>
            <a:r>
              <a:rPr lang="en-US" dirty="0"/>
              <a:t> </a:t>
            </a:r>
            <a:r>
              <a:rPr lang="en-US" b="1" dirty="0"/>
              <a:t>static</a:t>
            </a:r>
            <a:r>
              <a:rPr lang="en-US" dirty="0"/>
              <a:t> </a:t>
            </a:r>
            <a:r>
              <a:rPr lang="en-US" b="1" dirty="0"/>
              <a:t>void</a:t>
            </a:r>
            <a:r>
              <a:rPr lang="en-US" dirty="0"/>
              <a:t> main( String </a:t>
            </a:r>
            <a:r>
              <a:rPr lang="en-US" dirty="0" err="1"/>
              <a:t>args</a:t>
            </a:r>
            <a:r>
              <a:rPr lang="en-US" dirty="0"/>
              <a:t>[] ) {  </a:t>
            </a:r>
          </a:p>
          <a:p>
            <a:pPr lvl="1"/>
            <a:r>
              <a:rPr lang="en-US" dirty="0"/>
              <a:t>        Integer[] </a:t>
            </a:r>
            <a:r>
              <a:rPr lang="en-US" dirty="0" err="1"/>
              <a:t>intArray</a:t>
            </a:r>
            <a:r>
              <a:rPr lang="en-US" dirty="0"/>
              <a:t> = { 10, 20, 30, 40, 50 };  </a:t>
            </a:r>
          </a:p>
          <a:p>
            <a:pPr lvl="1"/>
            <a:r>
              <a:rPr lang="en-US" dirty="0"/>
              <a:t>        Character[] </a:t>
            </a:r>
            <a:r>
              <a:rPr lang="en-US" dirty="0" err="1"/>
              <a:t>charArray</a:t>
            </a:r>
            <a:r>
              <a:rPr lang="en-US" dirty="0"/>
              <a:t> = { 'J', 'A', 'V', 'A', 'T','P','O','I','N','T' };  </a:t>
            </a:r>
          </a:p>
          <a:p>
            <a:pPr lvl="1"/>
            <a:r>
              <a:rPr lang="en-US" dirty="0"/>
              <a:t>        </a:t>
            </a:r>
            <a:r>
              <a:rPr lang="en-US" dirty="0" err="1"/>
              <a:t>System.out.println</a:t>
            </a:r>
            <a:r>
              <a:rPr lang="en-US" dirty="0"/>
              <a:t>( "Printing Integer Array" );  </a:t>
            </a:r>
          </a:p>
          <a:p>
            <a:pPr lvl="1"/>
            <a:r>
              <a:rPr lang="en-US" dirty="0"/>
              <a:t>        </a:t>
            </a:r>
            <a:r>
              <a:rPr lang="en-US" dirty="0" err="1"/>
              <a:t>printArray</a:t>
            </a:r>
            <a:r>
              <a:rPr lang="en-US" dirty="0"/>
              <a:t>( </a:t>
            </a:r>
            <a:r>
              <a:rPr lang="en-US" dirty="0" err="1"/>
              <a:t>intArray</a:t>
            </a:r>
            <a:r>
              <a:rPr lang="en-US" dirty="0"/>
              <a:t>  );   </a:t>
            </a:r>
          </a:p>
          <a:p>
            <a:pPr lvl="1"/>
            <a:r>
              <a:rPr lang="en-US" dirty="0"/>
              <a:t>       </a:t>
            </a:r>
            <a:r>
              <a:rPr lang="en-US" dirty="0" err="1"/>
              <a:t>System.out.println</a:t>
            </a:r>
            <a:r>
              <a:rPr lang="en-US" dirty="0"/>
              <a:t>( "Printing Character Array" );  </a:t>
            </a:r>
          </a:p>
          <a:p>
            <a:pPr lvl="1"/>
            <a:r>
              <a:rPr lang="en-US" dirty="0"/>
              <a:t>        </a:t>
            </a:r>
            <a:r>
              <a:rPr lang="en-US" dirty="0" err="1"/>
              <a:t>printArray</a:t>
            </a:r>
            <a:r>
              <a:rPr lang="en-US" dirty="0"/>
              <a:t>( </a:t>
            </a:r>
            <a:r>
              <a:rPr lang="en-US" dirty="0" err="1"/>
              <a:t>charArray</a:t>
            </a:r>
            <a:r>
              <a:rPr lang="en-US" dirty="0"/>
              <a:t> );   }   }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Wildcard in Java Generics</a:t>
            </a:r>
            <a:br>
              <a:rPr lang="en-US" dirty="0"/>
            </a:br>
            <a:endParaRPr lang="en-US" dirty="0"/>
          </a:p>
        </p:txBody>
      </p:sp>
      <p:sp>
        <p:nvSpPr>
          <p:cNvPr id="3" name="Content Placeholder 2"/>
          <p:cNvSpPr>
            <a:spLocks noGrp="1"/>
          </p:cNvSpPr>
          <p:nvPr>
            <p:ph sz="quarter" idx="1"/>
          </p:nvPr>
        </p:nvSpPr>
        <p:spPr>
          <a:xfrm>
            <a:off x="914400" y="1447800"/>
            <a:ext cx="7772400" cy="5181600"/>
          </a:xfrm>
        </p:spPr>
        <p:txBody>
          <a:bodyPr>
            <a:normAutofit lnSpcReduction="10000"/>
          </a:bodyPr>
          <a:lstStyle/>
          <a:p>
            <a:r>
              <a:rPr lang="en-US" dirty="0"/>
              <a:t>The ? (question mark) symbol represents wildcard element. It means any type. If we write &lt;? extends Number&gt;, it means any child class of Number e.g. Integer, Float, double etc. Now we can call the method of Number class through any child class object.</a:t>
            </a:r>
          </a:p>
          <a:p>
            <a:r>
              <a:rPr lang="en-US" dirty="0"/>
              <a:t>Let's understand it by the example given below:</a:t>
            </a:r>
          </a:p>
          <a:p>
            <a:pPr lvl="1"/>
            <a:r>
              <a:rPr lang="en-US" b="1" dirty="0"/>
              <a:t>import</a:t>
            </a:r>
            <a:r>
              <a:rPr lang="en-US" dirty="0"/>
              <a:t> </a:t>
            </a:r>
            <a:r>
              <a:rPr lang="en-US" dirty="0" err="1"/>
              <a:t>java.util</a:t>
            </a:r>
            <a:r>
              <a:rPr lang="en-US" dirty="0"/>
              <a:t>.*;  </a:t>
            </a:r>
          </a:p>
          <a:p>
            <a:pPr lvl="1"/>
            <a:r>
              <a:rPr lang="en-US" b="1" dirty="0"/>
              <a:t>abstract</a:t>
            </a:r>
            <a:r>
              <a:rPr lang="en-US" dirty="0"/>
              <a:t> </a:t>
            </a:r>
            <a:r>
              <a:rPr lang="en-US" b="1" dirty="0"/>
              <a:t>class</a:t>
            </a:r>
            <a:r>
              <a:rPr lang="en-US" dirty="0"/>
              <a:t> Shape{  </a:t>
            </a:r>
          </a:p>
          <a:p>
            <a:pPr lvl="1"/>
            <a:r>
              <a:rPr lang="en-US" b="1" dirty="0"/>
              <a:t>abstract</a:t>
            </a:r>
            <a:r>
              <a:rPr lang="en-US" dirty="0"/>
              <a:t> </a:t>
            </a:r>
            <a:r>
              <a:rPr lang="en-US" b="1" dirty="0"/>
              <a:t>void</a:t>
            </a:r>
            <a:r>
              <a:rPr lang="en-US" dirty="0"/>
              <a:t> draw();  }  </a:t>
            </a:r>
          </a:p>
          <a:p>
            <a:pPr lvl="1"/>
            <a:r>
              <a:rPr lang="en-US" b="1" dirty="0"/>
              <a:t>class</a:t>
            </a:r>
            <a:r>
              <a:rPr lang="en-US" dirty="0"/>
              <a:t> Rectangle </a:t>
            </a:r>
            <a:r>
              <a:rPr lang="en-US" b="1" dirty="0"/>
              <a:t>extends</a:t>
            </a:r>
            <a:r>
              <a:rPr lang="en-US" dirty="0"/>
              <a:t> Shape{  </a:t>
            </a:r>
          </a:p>
          <a:p>
            <a:pPr lvl="1"/>
            <a:r>
              <a:rPr lang="en-US" b="1" dirty="0"/>
              <a:t>void</a:t>
            </a:r>
            <a:r>
              <a:rPr lang="en-US" dirty="0"/>
              <a:t> draw(){</a:t>
            </a:r>
            <a:r>
              <a:rPr lang="en-US" dirty="0" err="1"/>
              <a:t>System.out.println</a:t>
            </a:r>
            <a:r>
              <a:rPr lang="en-US" dirty="0"/>
              <a:t>("drawing rectangle");}  }  </a:t>
            </a:r>
          </a:p>
          <a:p>
            <a:pPr lvl="1"/>
            <a:r>
              <a:rPr lang="en-US" b="1" dirty="0"/>
              <a:t>class</a:t>
            </a:r>
            <a:r>
              <a:rPr lang="en-US" dirty="0"/>
              <a:t> Circle </a:t>
            </a:r>
            <a:r>
              <a:rPr lang="en-US" b="1" dirty="0"/>
              <a:t>extends</a:t>
            </a:r>
            <a:r>
              <a:rPr lang="en-US" dirty="0"/>
              <a:t> Shape{  </a:t>
            </a:r>
          </a:p>
          <a:p>
            <a:pPr lvl="1"/>
            <a:r>
              <a:rPr lang="en-US" b="1" dirty="0"/>
              <a:t>void</a:t>
            </a:r>
            <a:r>
              <a:rPr lang="en-US" dirty="0"/>
              <a:t> draw(){</a:t>
            </a:r>
            <a:r>
              <a:rPr lang="en-US" dirty="0" err="1"/>
              <a:t>System.out.println</a:t>
            </a:r>
            <a:r>
              <a:rPr lang="en-US" dirty="0"/>
              <a:t>("drawing circle");}  }  </a:t>
            </a:r>
          </a:p>
          <a:p>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257800"/>
          </a:xfrm>
        </p:spPr>
        <p:txBody>
          <a:bodyPr>
            <a:normAutofit fontScale="85000" lnSpcReduction="20000"/>
          </a:bodyPr>
          <a:lstStyle/>
          <a:p>
            <a:r>
              <a:rPr lang="en-US" b="1" dirty="0"/>
              <a:t>class</a:t>
            </a:r>
            <a:r>
              <a:rPr lang="en-US" dirty="0"/>
              <a:t> </a:t>
            </a:r>
            <a:r>
              <a:rPr lang="en-US" dirty="0" err="1"/>
              <a:t>GenericTest</a:t>
            </a:r>
            <a:r>
              <a:rPr lang="en-US" dirty="0"/>
              <a:t>{  </a:t>
            </a:r>
          </a:p>
          <a:p>
            <a:r>
              <a:rPr lang="en-US" dirty="0"/>
              <a:t>//creating a method that accepts only child class of Shape  </a:t>
            </a:r>
          </a:p>
          <a:p>
            <a:r>
              <a:rPr lang="en-US" b="1" dirty="0"/>
              <a:t>public</a:t>
            </a:r>
            <a:r>
              <a:rPr lang="en-US" dirty="0"/>
              <a:t> </a:t>
            </a:r>
            <a:r>
              <a:rPr lang="en-US" b="1" dirty="0"/>
              <a:t>static</a:t>
            </a:r>
            <a:r>
              <a:rPr lang="en-US" dirty="0"/>
              <a:t> </a:t>
            </a:r>
            <a:r>
              <a:rPr lang="en-US" b="1" dirty="0"/>
              <a:t>void</a:t>
            </a:r>
            <a:r>
              <a:rPr lang="en-US" dirty="0"/>
              <a:t> </a:t>
            </a:r>
            <a:r>
              <a:rPr lang="en-US" dirty="0" err="1"/>
              <a:t>drawShapes</a:t>
            </a:r>
            <a:r>
              <a:rPr lang="en-US" dirty="0"/>
              <a:t>(List&lt;? </a:t>
            </a:r>
            <a:r>
              <a:rPr lang="en-US" b="1" dirty="0"/>
              <a:t>extends</a:t>
            </a:r>
            <a:r>
              <a:rPr lang="en-US" dirty="0"/>
              <a:t> Shape&gt; lists){  </a:t>
            </a:r>
          </a:p>
          <a:p>
            <a:r>
              <a:rPr lang="en-US" b="1" dirty="0"/>
              <a:t>for</a:t>
            </a:r>
            <a:r>
              <a:rPr lang="en-US" dirty="0"/>
              <a:t>(Shape s:lists){  </a:t>
            </a:r>
          </a:p>
          <a:p>
            <a:r>
              <a:rPr lang="en-US" dirty="0" err="1"/>
              <a:t>s.draw</a:t>
            </a:r>
            <a:r>
              <a:rPr lang="en-US" dirty="0"/>
              <a:t>();//calling method of Shape class by child class instance  </a:t>
            </a:r>
          </a:p>
          <a:p>
            <a:r>
              <a:rPr lang="en-US" dirty="0"/>
              <a:t>}  }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List&lt;Rectangle&gt; list1=</a:t>
            </a:r>
            <a:r>
              <a:rPr lang="en-US" b="1" dirty="0"/>
              <a:t>new</a:t>
            </a:r>
            <a:r>
              <a:rPr lang="en-US" dirty="0"/>
              <a:t> </a:t>
            </a:r>
            <a:r>
              <a:rPr lang="en-US" dirty="0" err="1"/>
              <a:t>ArrayList</a:t>
            </a:r>
            <a:r>
              <a:rPr lang="en-US" dirty="0"/>
              <a:t>&lt;Rectangle&gt;();  </a:t>
            </a:r>
          </a:p>
          <a:p>
            <a:r>
              <a:rPr lang="en-US" dirty="0"/>
              <a:t>list1.add(</a:t>
            </a:r>
            <a:r>
              <a:rPr lang="en-US" b="1" dirty="0"/>
              <a:t>new</a:t>
            </a:r>
            <a:r>
              <a:rPr lang="en-US" dirty="0"/>
              <a:t> Rectangle());  </a:t>
            </a:r>
          </a:p>
          <a:p>
            <a:r>
              <a:rPr lang="en-US" dirty="0"/>
              <a:t>List&lt;Circle&gt; list2=</a:t>
            </a:r>
            <a:r>
              <a:rPr lang="en-US" b="1" dirty="0"/>
              <a:t>new</a:t>
            </a:r>
            <a:r>
              <a:rPr lang="en-US" dirty="0"/>
              <a:t> </a:t>
            </a:r>
            <a:r>
              <a:rPr lang="en-US" dirty="0" err="1"/>
              <a:t>ArrayList</a:t>
            </a:r>
            <a:r>
              <a:rPr lang="en-US" dirty="0"/>
              <a:t>&lt;Circle&gt;();  </a:t>
            </a:r>
          </a:p>
          <a:p>
            <a:r>
              <a:rPr lang="en-US" dirty="0"/>
              <a:t>list2.add(</a:t>
            </a:r>
            <a:r>
              <a:rPr lang="en-US" b="1" dirty="0"/>
              <a:t>new</a:t>
            </a:r>
            <a:r>
              <a:rPr lang="en-US" dirty="0"/>
              <a:t> Circle());  </a:t>
            </a:r>
          </a:p>
          <a:p>
            <a:r>
              <a:rPr lang="en-US" dirty="0"/>
              <a:t>list2.add(</a:t>
            </a:r>
            <a:r>
              <a:rPr lang="en-US" b="1" dirty="0"/>
              <a:t>new</a:t>
            </a:r>
            <a:r>
              <a:rPr lang="en-US" dirty="0"/>
              <a:t> Circle());  </a:t>
            </a:r>
          </a:p>
          <a:p>
            <a:r>
              <a:rPr lang="en-US" dirty="0" err="1"/>
              <a:t>drawShapes</a:t>
            </a:r>
            <a:r>
              <a:rPr lang="en-US" dirty="0"/>
              <a:t>(list1);  </a:t>
            </a:r>
          </a:p>
          <a:p>
            <a:r>
              <a:rPr lang="en-US" dirty="0" err="1"/>
              <a:t>drawShapes</a:t>
            </a:r>
            <a:r>
              <a:rPr lang="en-US" dirty="0"/>
              <a:t>(list2);  </a:t>
            </a:r>
          </a:p>
          <a:p>
            <a:r>
              <a:rPr lang="en-US" dirty="0"/>
              <a:t>}}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custom generic class</a:t>
            </a:r>
          </a:p>
        </p:txBody>
      </p:sp>
      <p:sp>
        <p:nvSpPr>
          <p:cNvPr id="3" name="Content Placeholder 2"/>
          <p:cNvSpPr>
            <a:spLocks noGrp="1"/>
          </p:cNvSpPr>
          <p:nvPr>
            <p:ph sz="quarter" idx="1"/>
          </p:nvPr>
        </p:nvSpPr>
        <p:spPr>
          <a:xfrm>
            <a:off x="914400" y="1447800"/>
            <a:ext cx="7772400" cy="5181600"/>
          </a:xfrm>
        </p:spPr>
        <p:txBody>
          <a:bodyPr>
            <a:normAutofit fontScale="85000" lnSpcReduction="20000"/>
          </a:bodyPr>
          <a:lstStyle/>
          <a:p>
            <a:r>
              <a:rPr lang="en-US" dirty="0"/>
              <a:t>Consider a Library. We can have a book library of audio library or </a:t>
            </a:r>
            <a:r>
              <a:rPr lang="en-US" dirty="0" err="1"/>
              <a:t>cd</a:t>
            </a:r>
            <a:r>
              <a:rPr lang="en-US" dirty="0"/>
              <a:t> library, </a:t>
            </a:r>
            <a:r>
              <a:rPr lang="en-US" dirty="0" err="1"/>
              <a:t>whatever.Library</a:t>
            </a:r>
            <a:r>
              <a:rPr lang="en-US" dirty="0"/>
              <a:t> class is.</a:t>
            </a:r>
          </a:p>
          <a:p>
            <a:pPr>
              <a:buNone/>
            </a:pPr>
            <a:endParaRPr lang="en-US" dirty="0"/>
          </a:p>
          <a:p>
            <a:pPr fontAlgn="t"/>
            <a:r>
              <a:rPr lang="en-US" dirty="0"/>
              <a:t>import </a:t>
            </a:r>
            <a:r>
              <a:rPr lang="en-US" dirty="0" err="1"/>
              <a:t>java.util.List</a:t>
            </a:r>
            <a:r>
              <a:rPr lang="en-US" dirty="0"/>
              <a:t>;</a:t>
            </a:r>
          </a:p>
          <a:p>
            <a:pPr fontAlgn="t"/>
            <a:r>
              <a:rPr lang="en-US" dirty="0"/>
              <a:t> </a:t>
            </a:r>
          </a:p>
          <a:p>
            <a:pPr fontAlgn="t"/>
            <a:r>
              <a:rPr lang="en-US" dirty="0"/>
              <a:t>public class Library { </a:t>
            </a:r>
          </a:p>
          <a:p>
            <a:pPr fontAlgn="t"/>
            <a:r>
              <a:rPr lang="en-US" dirty="0"/>
              <a:t>private List items ;</a:t>
            </a:r>
          </a:p>
          <a:p>
            <a:pPr fontAlgn="t"/>
            <a:r>
              <a:rPr lang="en-US" dirty="0"/>
              <a:t>public Library(List items){</a:t>
            </a:r>
          </a:p>
          <a:p>
            <a:pPr fontAlgn="t"/>
            <a:r>
              <a:rPr lang="en-US" dirty="0" err="1"/>
              <a:t>this.items</a:t>
            </a:r>
            <a:r>
              <a:rPr lang="en-US" dirty="0"/>
              <a:t> = items;</a:t>
            </a:r>
          </a:p>
          <a:p>
            <a:pPr fontAlgn="t"/>
            <a:r>
              <a:rPr lang="en-US" dirty="0"/>
              <a:t>}</a:t>
            </a:r>
          </a:p>
          <a:p>
            <a:pPr fontAlgn="t"/>
            <a:r>
              <a:rPr lang="en-US" dirty="0"/>
              <a:t>public Object </a:t>
            </a:r>
            <a:r>
              <a:rPr lang="en-US" dirty="0" err="1"/>
              <a:t>issueItem</a:t>
            </a:r>
            <a:r>
              <a:rPr lang="en-US" dirty="0"/>
              <a:t>(){</a:t>
            </a:r>
          </a:p>
          <a:p>
            <a:pPr fontAlgn="t"/>
            <a:r>
              <a:rPr lang="en-US" dirty="0"/>
              <a:t>// write code to issue item. </a:t>
            </a:r>
          </a:p>
          <a:p>
            <a:pPr fontAlgn="t"/>
            <a:r>
              <a:rPr lang="en-US" dirty="0"/>
              <a:t>return </a:t>
            </a:r>
            <a:r>
              <a:rPr lang="en-US" dirty="0" err="1"/>
              <a:t>items.get</a:t>
            </a:r>
            <a:r>
              <a:rPr lang="en-US" dirty="0"/>
              <a:t>(0);</a:t>
            </a:r>
          </a:p>
          <a:p>
            <a:pPr fontAlgn="t"/>
            <a:r>
              <a:rPr lang="en-US" dirty="0"/>
              <a: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304800"/>
            <a:ext cx="7772400" cy="6248400"/>
          </a:xfrm>
        </p:spPr>
        <p:txBody>
          <a:bodyPr>
            <a:normAutofit fontScale="85000" lnSpcReduction="20000"/>
          </a:bodyPr>
          <a:lstStyle/>
          <a:p>
            <a:r>
              <a:rPr lang="en-US" dirty="0"/>
              <a:t>Now if we want to make a library of books, then we need to extends this class.</a:t>
            </a:r>
          </a:p>
          <a:p>
            <a:pPr fontAlgn="t"/>
            <a:r>
              <a:rPr lang="en-US" dirty="0"/>
              <a:t> </a:t>
            </a:r>
          </a:p>
          <a:p>
            <a:pPr fontAlgn="t"/>
            <a:r>
              <a:rPr lang="en-US" dirty="0"/>
              <a:t>import </a:t>
            </a:r>
            <a:r>
              <a:rPr lang="en-US" dirty="0" err="1"/>
              <a:t>java.util.List</a:t>
            </a:r>
            <a:r>
              <a:rPr lang="en-US" dirty="0"/>
              <a:t>; </a:t>
            </a:r>
          </a:p>
          <a:p>
            <a:pPr fontAlgn="t"/>
            <a:r>
              <a:rPr lang="en-US" dirty="0"/>
              <a:t>public class </a:t>
            </a:r>
            <a:r>
              <a:rPr lang="en-US" dirty="0" err="1"/>
              <a:t>BookLibrary</a:t>
            </a:r>
            <a:r>
              <a:rPr lang="en-US" dirty="0"/>
              <a:t> extends Library {</a:t>
            </a:r>
          </a:p>
          <a:p>
            <a:pPr fontAlgn="t"/>
            <a:r>
              <a:rPr lang="en-US" dirty="0"/>
              <a:t>public </a:t>
            </a:r>
            <a:r>
              <a:rPr lang="en-US" dirty="0" err="1"/>
              <a:t>BookLibrary</a:t>
            </a:r>
            <a:r>
              <a:rPr lang="en-US" dirty="0"/>
              <a:t>(List&lt;Book&gt; items) {</a:t>
            </a:r>
          </a:p>
          <a:p>
            <a:pPr fontAlgn="t"/>
            <a:r>
              <a:rPr lang="en-US" dirty="0"/>
              <a:t>super(items);</a:t>
            </a:r>
          </a:p>
          <a:p>
            <a:pPr fontAlgn="t"/>
            <a:r>
              <a:rPr lang="en-US" dirty="0"/>
              <a:t>}</a:t>
            </a:r>
          </a:p>
          <a:p>
            <a:pPr fontAlgn="t"/>
            <a:r>
              <a:rPr lang="en-US" dirty="0"/>
              <a:t>public Object </a:t>
            </a:r>
            <a:r>
              <a:rPr lang="en-US" dirty="0" err="1"/>
              <a:t>issueItem</a:t>
            </a:r>
            <a:r>
              <a:rPr lang="en-US" dirty="0"/>
              <a:t>() {</a:t>
            </a:r>
          </a:p>
          <a:p>
            <a:pPr fontAlgn="t"/>
            <a:r>
              <a:rPr lang="en-US" dirty="0"/>
              <a:t>return </a:t>
            </a:r>
            <a:r>
              <a:rPr lang="en-US" dirty="0" err="1"/>
              <a:t>super.issueItem</a:t>
            </a:r>
            <a:r>
              <a:rPr lang="en-US" dirty="0"/>
              <a:t>();</a:t>
            </a:r>
          </a:p>
          <a:p>
            <a:pPr fontAlgn="t"/>
            <a:r>
              <a:rPr lang="en-US" dirty="0"/>
              <a:t>}</a:t>
            </a:r>
          </a:p>
          <a:p>
            <a:pPr fontAlgn="t"/>
            <a:r>
              <a:rPr lang="en-US" dirty="0"/>
              <a:t>public void </a:t>
            </a:r>
            <a:r>
              <a:rPr lang="en-US" dirty="0" err="1"/>
              <a:t>returnItem</a:t>
            </a:r>
            <a:r>
              <a:rPr lang="en-US" dirty="0"/>
              <a:t>(Object item) {</a:t>
            </a:r>
          </a:p>
          <a:p>
            <a:pPr fontAlgn="t"/>
            <a:r>
              <a:rPr lang="en-US" dirty="0"/>
              <a:t>if (item </a:t>
            </a:r>
            <a:r>
              <a:rPr lang="en-US" dirty="0" err="1"/>
              <a:t>instanceof</a:t>
            </a:r>
            <a:r>
              <a:rPr lang="en-US" dirty="0"/>
              <a:t> Book) {</a:t>
            </a:r>
          </a:p>
          <a:p>
            <a:pPr fontAlgn="t"/>
            <a:r>
              <a:rPr lang="en-US" dirty="0" err="1"/>
              <a:t>super.returnItem</a:t>
            </a:r>
            <a:r>
              <a:rPr lang="en-US" dirty="0"/>
              <a:t>(item);</a:t>
            </a:r>
          </a:p>
          <a:p>
            <a:pPr fontAlgn="t"/>
            <a:r>
              <a:rPr lang="en-US" dirty="0"/>
              <a:t>} else {</a:t>
            </a:r>
          </a:p>
          <a:p>
            <a:pPr fontAlgn="t"/>
            <a:r>
              <a:rPr lang="en-US" dirty="0"/>
              <a:t>// throw some exception as can't add anything other than Book</a:t>
            </a:r>
          </a:p>
          <a:p>
            <a:pPr fontAlgn="t"/>
            <a:r>
              <a:rPr lang="en-US" dirty="0"/>
              <a: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dirty="0"/>
              <a:t>We created </a:t>
            </a:r>
            <a:r>
              <a:rPr lang="en-US" dirty="0" err="1"/>
              <a:t>BookLibrary</a:t>
            </a:r>
            <a:r>
              <a:rPr lang="en-US" dirty="0"/>
              <a:t> but there are a lot of issues here.</a:t>
            </a:r>
          </a:p>
          <a:p>
            <a:r>
              <a:rPr lang="en-US" dirty="0"/>
              <a:t>We have to create a new class just to make it a library of books.</a:t>
            </a:r>
          </a:p>
          <a:p>
            <a:r>
              <a:rPr lang="en-US" dirty="0"/>
              <a:t>We have to check the type of Item in </a:t>
            </a:r>
            <a:r>
              <a:rPr lang="en-US" dirty="0" err="1"/>
              <a:t>returnItem</a:t>
            </a:r>
            <a:r>
              <a:rPr lang="en-US" dirty="0"/>
              <a:t> method as the overriding method parameter type must be that of </a:t>
            </a:r>
            <a:r>
              <a:rPr lang="en-US" dirty="0" err="1"/>
              <a:t>superclass</a:t>
            </a:r>
            <a:r>
              <a:rPr lang="en-US" dirty="0"/>
              <a:t> method.</a:t>
            </a:r>
          </a:p>
          <a:p>
            <a:r>
              <a:rPr lang="en-US" dirty="0"/>
              <a:t>What we </a:t>
            </a:r>
            <a:r>
              <a:rPr lang="en-US" dirty="0" err="1"/>
              <a:t>we</a:t>
            </a:r>
            <a:r>
              <a:rPr lang="en-US" dirty="0"/>
              <a:t> need to make libraries of books, </a:t>
            </a:r>
            <a:r>
              <a:rPr lang="en-US" dirty="0" err="1"/>
              <a:t>cds</a:t>
            </a:r>
            <a:r>
              <a:rPr lang="en-US" dirty="0"/>
              <a:t>, news papers, magazines and lots of them. Are we going to create a separate class for that? Of course not.</a:t>
            </a:r>
          </a:p>
          <a:p>
            <a:r>
              <a:rPr lang="en-US" dirty="0"/>
              <a:t>What we need is a generic way to do this. We need to create a custom generic class.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304800"/>
            <a:ext cx="7772400" cy="6400800"/>
          </a:xfrm>
        </p:spPr>
        <p:txBody>
          <a:bodyPr>
            <a:normAutofit fontScale="92500" lnSpcReduction="10000"/>
          </a:bodyPr>
          <a:lstStyle/>
          <a:p>
            <a:r>
              <a:rPr lang="en-US" dirty="0"/>
              <a:t>So we will create a generic library like this.</a:t>
            </a:r>
          </a:p>
          <a:p>
            <a:pPr lvl="1"/>
            <a:r>
              <a:rPr lang="en-US" dirty="0"/>
              <a:t>import </a:t>
            </a:r>
            <a:r>
              <a:rPr lang="en-US" dirty="0" err="1"/>
              <a:t>java.util.List</a:t>
            </a:r>
            <a:r>
              <a:rPr lang="en-US" dirty="0"/>
              <a:t>;</a:t>
            </a:r>
          </a:p>
          <a:p>
            <a:pPr lvl="1"/>
            <a:r>
              <a:rPr lang="en-US" dirty="0"/>
              <a:t>public class Library&lt;T&gt; { // "T" is the Type parameter. We can create Library of any Type</a:t>
            </a:r>
          </a:p>
          <a:p>
            <a:pPr lvl="1"/>
            <a:r>
              <a:rPr lang="en-US" dirty="0"/>
              <a:t>private List&lt;T&gt; items ; // represents the list of items of type we will pass</a:t>
            </a:r>
          </a:p>
          <a:p>
            <a:pPr lvl="1"/>
            <a:r>
              <a:rPr lang="en-US" dirty="0"/>
              <a:t>public Library(List&lt;T&gt; items){</a:t>
            </a:r>
          </a:p>
          <a:p>
            <a:pPr lvl="1"/>
            <a:r>
              <a:rPr lang="en-US" dirty="0" err="1"/>
              <a:t>this.items</a:t>
            </a:r>
            <a:r>
              <a:rPr lang="en-US" dirty="0"/>
              <a:t> = items;</a:t>
            </a:r>
          </a:p>
          <a:p>
            <a:pPr lvl="1"/>
            <a:r>
              <a:rPr lang="en-US" dirty="0"/>
              <a:t>}</a:t>
            </a:r>
          </a:p>
          <a:p>
            <a:pPr lvl="1"/>
            <a:r>
              <a:rPr lang="en-US" dirty="0"/>
              <a:t> public Object </a:t>
            </a:r>
            <a:r>
              <a:rPr lang="en-US" dirty="0" err="1"/>
              <a:t>issueItem</a:t>
            </a:r>
            <a:r>
              <a:rPr lang="en-US" dirty="0"/>
              <a:t>(){</a:t>
            </a:r>
          </a:p>
          <a:p>
            <a:pPr lvl="1"/>
            <a:r>
              <a:rPr lang="en-US" dirty="0"/>
              <a:t>// write code to issue item. </a:t>
            </a:r>
          </a:p>
          <a:p>
            <a:pPr lvl="1"/>
            <a:r>
              <a:rPr lang="en-US" dirty="0"/>
              <a:t>return </a:t>
            </a:r>
            <a:r>
              <a:rPr lang="en-US" dirty="0" err="1"/>
              <a:t>items.get</a:t>
            </a:r>
            <a:r>
              <a:rPr lang="en-US" dirty="0"/>
              <a:t>(0);</a:t>
            </a:r>
          </a:p>
          <a:p>
            <a:pPr lvl="1"/>
            <a:r>
              <a:rPr lang="en-US" dirty="0"/>
              <a:t>} </a:t>
            </a:r>
          </a:p>
          <a:p>
            <a:pPr lvl="1"/>
            <a:r>
              <a:rPr lang="en-US" dirty="0"/>
              <a:t>public void </a:t>
            </a:r>
            <a:r>
              <a:rPr lang="en-US" dirty="0" err="1"/>
              <a:t>returnItem</a:t>
            </a:r>
            <a:r>
              <a:rPr lang="en-US" dirty="0"/>
              <a:t>(T item){ // again pass the same "T" type to </a:t>
            </a:r>
            <a:r>
              <a:rPr lang="en-US" dirty="0" err="1"/>
              <a:t>issueItem</a:t>
            </a:r>
            <a:r>
              <a:rPr lang="en-US" dirty="0"/>
              <a:t> method</a:t>
            </a:r>
          </a:p>
          <a:p>
            <a:pPr lvl="1"/>
            <a:r>
              <a:rPr lang="en-US" dirty="0" err="1"/>
              <a:t>items.add</a:t>
            </a:r>
            <a:r>
              <a:rPr lang="en-US" dirty="0"/>
              <a:t>(item);</a:t>
            </a:r>
          </a:p>
          <a:p>
            <a:pPr lvl="1"/>
            <a:r>
              <a:rPr lang="en-US" dirty="0"/>
              <a: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304800"/>
            <a:ext cx="7772400" cy="6553200"/>
          </a:xfrm>
        </p:spPr>
        <p:txBody>
          <a:bodyPr>
            <a:normAutofit fontScale="92500" lnSpcReduction="20000"/>
          </a:bodyPr>
          <a:lstStyle/>
          <a:p>
            <a:r>
              <a:rPr lang="en-US" dirty="0"/>
              <a:t>Let us create Library now</a:t>
            </a:r>
          </a:p>
          <a:p>
            <a:pPr lvl="1"/>
            <a:r>
              <a:rPr lang="en-US" dirty="0"/>
              <a:t>import </a:t>
            </a:r>
            <a:r>
              <a:rPr lang="en-US" dirty="0" err="1"/>
              <a:t>java.util.ArrayList</a:t>
            </a:r>
            <a:r>
              <a:rPr lang="en-US" dirty="0"/>
              <a:t>;</a:t>
            </a:r>
          </a:p>
          <a:p>
            <a:pPr lvl="1"/>
            <a:r>
              <a:rPr lang="en-US" dirty="0"/>
              <a:t>import </a:t>
            </a:r>
            <a:r>
              <a:rPr lang="en-US" dirty="0" err="1"/>
              <a:t>java.util.List</a:t>
            </a:r>
            <a:r>
              <a:rPr lang="en-US" dirty="0"/>
              <a:t>;</a:t>
            </a:r>
          </a:p>
          <a:p>
            <a:pPr lvl="1"/>
            <a:r>
              <a:rPr lang="en-US" dirty="0"/>
              <a:t>public class </a:t>
            </a:r>
            <a:r>
              <a:rPr lang="en-US" dirty="0" err="1"/>
              <a:t>TestLibrary</a:t>
            </a:r>
            <a:r>
              <a:rPr lang="en-US" dirty="0"/>
              <a:t> {</a:t>
            </a:r>
          </a:p>
          <a:p>
            <a:pPr lvl="1"/>
            <a:r>
              <a:rPr lang="en-US" dirty="0"/>
              <a:t>public static void main(String[] </a:t>
            </a:r>
            <a:r>
              <a:rPr lang="en-US" dirty="0" err="1"/>
              <a:t>args</a:t>
            </a:r>
            <a:r>
              <a:rPr lang="en-US" dirty="0"/>
              <a:t>) {</a:t>
            </a:r>
          </a:p>
          <a:p>
            <a:pPr lvl="1"/>
            <a:r>
              <a:rPr lang="en-US" dirty="0"/>
              <a:t>List&lt;Book&gt; books = new </a:t>
            </a:r>
            <a:r>
              <a:rPr lang="en-US" dirty="0" err="1"/>
              <a:t>ArrayList</a:t>
            </a:r>
            <a:r>
              <a:rPr lang="en-US" dirty="0"/>
              <a:t>&lt;Book&gt;();</a:t>
            </a:r>
          </a:p>
          <a:p>
            <a:pPr lvl="1"/>
            <a:r>
              <a:rPr lang="en-US" dirty="0" err="1"/>
              <a:t>books.add</a:t>
            </a:r>
            <a:r>
              <a:rPr lang="en-US" dirty="0"/>
              <a:t>(new Book());</a:t>
            </a:r>
          </a:p>
          <a:p>
            <a:pPr lvl="1"/>
            <a:r>
              <a:rPr lang="en-US" dirty="0" err="1"/>
              <a:t>books.add</a:t>
            </a:r>
            <a:r>
              <a:rPr lang="en-US" dirty="0"/>
              <a:t>(new Book());</a:t>
            </a:r>
          </a:p>
          <a:p>
            <a:pPr lvl="1"/>
            <a:r>
              <a:rPr lang="en-US" dirty="0" err="1"/>
              <a:t>books.add</a:t>
            </a:r>
            <a:r>
              <a:rPr lang="en-US" dirty="0"/>
              <a:t>(new Book()); </a:t>
            </a:r>
          </a:p>
          <a:p>
            <a:pPr lvl="1"/>
            <a:r>
              <a:rPr lang="en-US" dirty="0"/>
              <a:t>Library&lt;Book&gt; </a:t>
            </a:r>
            <a:r>
              <a:rPr lang="en-US" dirty="0" err="1"/>
              <a:t>bookLibrary</a:t>
            </a:r>
            <a:r>
              <a:rPr lang="en-US" dirty="0"/>
              <a:t> = new Library&lt;Book&gt;(books);</a:t>
            </a:r>
          </a:p>
          <a:p>
            <a:pPr lvl="1"/>
            <a:r>
              <a:rPr lang="en-US" dirty="0"/>
              <a:t>Book </a:t>
            </a:r>
            <a:r>
              <a:rPr lang="en-US" dirty="0" err="1"/>
              <a:t>book</a:t>
            </a:r>
            <a:r>
              <a:rPr lang="en-US" dirty="0"/>
              <a:t> = </a:t>
            </a:r>
            <a:r>
              <a:rPr lang="en-US" dirty="0" err="1"/>
              <a:t>bookLibrary.issueItem</a:t>
            </a:r>
            <a:r>
              <a:rPr lang="en-US" dirty="0"/>
              <a:t>();</a:t>
            </a:r>
          </a:p>
          <a:p>
            <a:pPr lvl="1"/>
            <a:r>
              <a:rPr lang="en-US" dirty="0" err="1"/>
              <a:t>System.out.println</a:t>
            </a:r>
            <a:r>
              <a:rPr lang="en-US" dirty="0"/>
              <a:t>(book); </a:t>
            </a:r>
          </a:p>
          <a:p>
            <a:pPr lvl="1"/>
            <a:r>
              <a:rPr lang="en-US" dirty="0"/>
              <a:t>List&lt;CD&gt; </a:t>
            </a:r>
            <a:r>
              <a:rPr lang="en-US" dirty="0" err="1"/>
              <a:t>cds</a:t>
            </a:r>
            <a:r>
              <a:rPr lang="en-US" dirty="0"/>
              <a:t> = new </a:t>
            </a:r>
            <a:r>
              <a:rPr lang="en-US" dirty="0" err="1"/>
              <a:t>ArrayList</a:t>
            </a:r>
            <a:r>
              <a:rPr lang="en-US" dirty="0"/>
              <a:t>&lt;CD&gt;();</a:t>
            </a:r>
          </a:p>
          <a:p>
            <a:pPr lvl="1"/>
            <a:r>
              <a:rPr lang="en-US" dirty="0" err="1"/>
              <a:t>cds.add</a:t>
            </a:r>
            <a:r>
              <a:rPr lang="en-US" dirty="0"/>
              <a:t>(new CD());</a:t>
            </a:r>
          </a:p>
          <a:p>
            <a:pPr lvl="1"/>
            <a:r>
              <a:rPr lang="en-US" dirty="0" err="1"/>
              <a:t>cds.add</a:t>
            </a:r>
            <a:r>
              <a:rPr lang="en-US" dirty="0"/>
              <a:t>(new CD());</a:t>
            </a:r>
          </a:p>
          <a:p>
            <a:pPr lvl="1"/>
            <a:r>
              <a:rPr lang="en-US" dirty="0" err="1"/>
              <a:t>cds.add</a:t>
            </a:r>
            <a:r>
              <a:rPr lang="en-US" dirty="0"/>
              <a:t>(new CD());</a:t>
            </a:r>
          </a:p>
          <a:p>
            <a:pPr lvl="1"/>
            <a:r>
              <a:rPr lang="en-US" dirty="0"/>
              <a:t>Library&lt;CD&gt; </a:t>
            </a:r>
            <a:r>
              <a:rPr lang="en-US" dirty="0" err="1"/>
              <a:t>cdLibrary</a:t>
            </a:r>
            <a:r>
              <a:rPr lang="en-US" dirty="0"/>
              <a:t> = new Library&lt;CD&gt;(</a:t>
            </a:r>
            <a:r>
              <a:rPr lang="en-US" dirty="0" err="1"/>
              <a:t>cds</a:t>
            </a:r>
            <a:r>
              <a:rPr lang="en-US" dirty="0"/>
              <a:t>); </a:t>
            </a:r>
          </a:p>
          <a:p>
            <a:pPr lvl="1"/>
            <a:r>
              <a:rPr lang="en-US" dirty="0"/>
              <a:t>CD </a:t>
            </a:r>
            <a:r>
              <a:rPr lang="en-US" dirty="0" err="1"/>
              <a:t>cd</a:t>
            </a:r>
            <a:r>
              <a:rPr lang="en-US" dirty="0"/>
              <a:t> = </a:t>
            </a:r>
            <a:r>
              <a:rPr lang="en-US" dirty="0" err="1"/>
              <a:t>cdLibrary.issueItem</a:t>
            </a:r>
            <a:r>
              <a:rPr lang="en-US" dirty="0"/>
              <a:t>();</a:t>
            </a:r>
          </a:p>
          <a:p>
            <a:pPr lvl="1"/>
            <a:r>
              <a:rPr lang="en-US" dirty="0" err="1"/>
              <a:t>System.out.println</a:t>
            </a:r>
            <a:r>
              <a:rPr lang="en-US" dirty="0"/>
              <a:t>(</a:t>
            </a:r>
            <a:r>
              <a:rPr lang="en-US" dirty="0" err="1"/>
              <a:t>cd</a:t>
            </a:r>
            <a:r>
              <a:rPr lang="en-US" dirty="0"/>
              <a:t>);}}</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the type inference diamond to create an object</a:t>
            </a:r>
          </a:p>
        </p:txBody>
      </p:sp>
      <p:sp>
        <p:nvSpPr>
          <p:cNvPr id="3" name="Content Placeholder 2"/>
          <p:cNvSpPr>
            <a:spLocks noGrp="1"/>
          </p:cNvSpPr>
          <p:nvPr>
            <p:ph sz="quarter" idx="1"/>
          </p:nvPr>
        </p:nvSpPr>
        <p:spPr>
          <a:xfrm>
            <a:off x="914400" y="1447800"/>
            <a:ext cx="7772400" cy="5257800"/>
          </a:xfrm>
        </p:spPr>
        <p:txBody>
          <a:bodyPr>
            <a:normAutofit fontScale="85000" lnSpcReduction="20000"/>
          </a:bodyPr>
          <a:lstStyle/>
          <a:p>
            <a:r>
              <a:rPr lang="en-US" dirty="0"/>
              <a:t>You can replace the type arguments required to invoke the constructor of a generic class with an empty set of type parameters (&lt;&gt;) as long as the compiler can infer the type arguments from the context. This pair of angle brackets is informally called the </a:t>
            </a:r>
            <a:r>
              <a:rPr lang="en-US" i="1" dirty="0"/>
              <a:t>diamond</a:t>
            </a:r>
            <a:r>
              <a:rPr lang="en-US" dirty="0"/>
              <a:t>.</a:t>
            </a:r>
          </a:p>
          <a:p>
            <a:r>
              <a:rPr lang="en-US" dirty="0"/>
              <a:t>For example, consider the following variable declaration:</a:t>
            </a:r>
          </a:p>
          <a:p>
            <a:pPr lvl="1"/>
            <a:r>
              <a:rPr lang="en-US" dirty="0"/>
              <a:t>Map&lt;String, List&lt;String&gt;&gt; </a:t>
            </a:r>
            <a:r>
              <a:rPr lang="en-US" dirty="0" err="1"/>
              <a:t>myMap</a:t>
            </a:r>
            <a:r>
              <a:rPr lang="en-US" dirty="0"/>
              <a:t> = new </a:t>
            </a:r>
            <a:r>
              <a:rPr lang="en-US" dirty="0" err="1"/>
              <a:t>HashMap</a:t>
            </a:r>
            <a:r>
              <a:rPr lang="en-US" dirty="0"/>
              <a:t>&lt;String, List&lt;String&gt;&gt;();</a:t>
            </a:r>
          </a:p>
          <a:p>
            <a:r>
              <a:rPr lang="en-US" dirty="0"/>
              <a:t>In Java SE 7, you can substitute the parameterized type of the constructor with an empty set of type parameters (&lt;&gt;):</a:t>
            </a:r>
          </a:p>
          <a:p>
            <a:pPr lvl="1"/>
            <a:r>
              <a:rPr lang="en-US" dirty="0"/>
              <a:t>Map&lt;String, List&lt;String&gt;&gt; </a:t>
            </a:r>
            <a:r>
              <a:rPr lang="en-US" dirty="0" err="1"/>
              <a:t>myMap</a:t>
            </a:r>
            <a:r>
              <a:rPr lang="en-US" dirty="0"/>
              <a:t> = new </a:t>
            </a:r>
            <a:r>
              <a:rPr lang="en-US" dirty="0" err="1"/>
              <a:t>HashMap</a:t>
            </a:r>
            <a:r>
              <a:rPr lang="en-US" dirty="0"/>
              <a:t>&lt;&gt;();</a:t>
            </a:r>
          </a:p>
          <a:p>
            <a:r>
              <a:rPr lang="en-US" dirty="0"/>
              <a:t>Note that to take advantage of automatic type inference during generic class instantiation, you must specify the diamond. In the following example, the compiler generates an unchecked conversion warning because the </a:t>
            </a:r>
            <a:r>
              <a:rPr lang="en-US" dirty="0" err="1"/>
              <a:t>HashMap</a:t>
            </a:r>
            <a:r>
              <a:rPr lang="en-US" dirty="0"/>
              <a:t>() constructor refers to the </a:t>
            </a:r>
            <a:r>
              <a:rPr lang="en-US" dirty="0" err="1"/>
              <a:t>HashMap</a:t>
            </a:r>
            <a:r>
              <a:rPr lang="en-US" dirty="0"/>
              <a:t> raw type, not the Map&lt;String, List&lt;String&gt;&gt; type:</a:t>
            </a:r>
          </a:p>
          <a:p>
            <a:pPr lvl="1"/>
            <a:r>
              <a:rPr lang="en-US" dirty="0"/>
              <a:t>Map&lt;String, List&lt;String&gt;&gt; </a:t>
            </a:r>
            <a:r>
              <a:rPr lang="en-US" dirty="0" err="1"/>
              <a:t>myMap</a:t>
            </a:r>
            <a:r>
              <a:rPr lang="en-US" dirty="0"/>
              <a:t> = new </a:t>
            </a:r>
            <a:r>
              <a:rPr lang="en-US" dirty="0" err="1"/>
              <a:t>HashMap</a:t>
            </a:r>
            <a:r>
              <a:rPr lang="en-US" dirty="0"/>
              <a:t>(); // unchecked conversion warning</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181600"/>
          </a:xfrm>
        </p:spPr>
        <p:txBody>
          <a:bodyPr>
            <a:normAutofit fontScale="92500" lnSpcReduction="20000"/>
          </a:bodyPr>
          <a:lstStyle/>
          <a:p>
            <a:r>
              <a:rPr lang="en-US" dirty="0"/>
              <a:t>Java SE 7 supports limited type inference for generic instance creation; you can only use type inference if the parameterized type of the constructor is obvious from the context. For example, the following example does not compile:</a:t>
            </a:r>
          </a:p>
          <a:p>
            <a:pPr lvl="1"/>
            <a:r>
              <a:rPr lang="en-US" dirty="0"/>
              <a:t>List&lt;String&gt; list = new </a:t>
            </a:r>
            <a:r>
              <a:rPr lang="en-US" dirty="0" err="1"/>
              <a:t>ArrayList</a:t>
            </a:r>
            <a:r>
              <a:rPr lang="en-US" dirty="0"/>
              <a:t>&lt;&gt;(); </a:t>
            </a:r>
          </a:p>
          <a:p>
            <a:pPr lvl="1"/>
            <a:r>
              <a:rPr lang="en-US" dirty="0" err="1"/>
              <a:t>list.add</a:t>
            </a:r>
            <a:r>
              <a:rPr lang="en-US" dirty="0"/>
              <a:t>("A");</a:t>
            </a:r>
          </a:p>
          <a:p>
            <a:pPr lvl="1"/>
            <a:r>
              <a:rPr lang="en-US" dirty="0"/>
              <a:t> // The following statement should fail since </a:t>
            </a:r>
            <a:r>
              <a:rPr lang="en-US" dirty="0" err="1"/>
              <a:t>addAll</a:t>
            </a:r>
            <a:r>
              <a:rPr lang="en-US" dirty="0"/>
              <a:t> expects</a:t>
            </a:r>
          </a:p>
          <a:p>
            <a:pPr lvl="1"/>
            <a:r>
              <a:rPr lang="en-US" dirty="0"/>
              <a:t> // Collection&lt;? extends String&gt;</a:t>
            </a:r>
          </a:p>
          <a:p>
            <a:pPr lvl="1"/>
            <a:r>
              <a:rPr lang="en-US" dirty="0"/>
              <a:t> </a:t>
            </a:r>
            <a:r>
              <a:rPr lang="en-US" dirty="0" err="1"/>
              <a:t>list.addAll</a:t>
            </a:r>
            <a:r>
              <a:rPr lang="en-US" dirty="0"/>
              <a:t>(new </a:t>
            </a:r>
            <a:r>
              <a:rPr lang="en-US" dirty="0" err="1"/>
              <a:t>ArrayList</a:t>
            </a:r>
            <a:r>
              <a:rPr lang="en-US" dirty="0"/>
              <a:t>&lt;&gt;());</a:t>
            </a:r>
          </a:p>
          <a:p>
            <a:r>
              <a:rPr lang="en-US" dirty="0"/>
              <a:t>Note that the diamond often works in method calls; however, it is suggested that you use the diamond primarily for variable declarations.</a:t>
            </a:r>
          </a:p>
          <a:p>
            <a:r>
              <a:rPr lang="en-US" dirty="0"/>
              <a:t>In comparison, the following example compiles:</a:t>
            </a:r>
          </a:p>
          <a:p>
            <a:pPr lvl="1"/>
            <a:r>
              <a:rPr lang="en-US" dirty="0"/>
              <a:t>// The following statements compile: </a:t>
            </a:r>
          </a:p>
          <a:p>
            <a:pPr lvl="1"/>
            <a:r>
              <a:rPr lang="en-US" dirty="0"/>
              <a:t>List&lt;? extends String&gt; list2 = new </a:t>
            </a:r>
            <a:r>
              <a:rPr lang="en-US" dirty="0" err="1"/>
              <a:t>ArrayList</a:t>
            </a:r>
            <a:r>
              <a:rPr lang="en-US" dirty="0"/>
              <a:t>&lt;&gt;();</a:t>
            </a:r>
          </a:p>
          <a:p>
            <a:pPr lvl="1"/>
            <a:r>
              <a:rPr lang="en-US" dirty="0" err="1"/>
              <a:t>list.addAll</a:t>
            </a:r>
            <a:r>
              <a:rPr lang="en-US" dirty="0"/>
              <a:t>(list2);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ctr">
              <a:buNone/>
            </a:pPr>
            <a:endParaRPr lang="en-US" sz="4400" b="1" dirty="0"/>
          </a:p>
          <a:p>
            <a:pPr algn="ctr">
              <a:buNone/>
            </a:pPr>
            <a:endParaRPr lang="en-US" sz="4400" b="1" dirty="0"/>
          </a:p>
          <a:p>
            <a:pPr algn="ctr">
              <a:buNone/>
            </a:pPr>
            <a:r>
              <a:rPr lang="en-US" sz="4400" b="1" dirty="0"/>
              <a:t>Collections and Generics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410200"/>
          </a:xfrm>
        </p:spPr>
        <p:txBody>
          <a:bodyPr>
            <a:normAutofit fontScale="77500" lnSpcReduction="20000"/>
          </a:bodyPr>
          <a:lstStyle/>
          <a:p>
            <a:r>
              <a:rPr lang="en-US" b="1" dirty="0"/>
              <a:t>Type Inference and Generic Constructors of Generic and Non-Generic Classes</a:t>
            </a:r>
          </a:p>
          <a:p>
            <a:r>
              <a:rPr lang="en-US" dirty="0"/>
              <a:t>Note that constructors can be generic (in other words, declare their own formal type parameters) in both generic and non-generic classes. Consider the following example:</a:t>
            </a:r>
          </a:p>
          <a:p>
            <a:pPr lvl="1"/>
            <a:r>
              <a:rPr lang="en-US" dirty="0"/>
              <a:t>class </a:t>
            </a:r>
            <a:r>
              <a:rPr lang="en-US" dirty="0" err="1"/>
              <a:t>MyClass</a:t>
            </a:r>
            <a:r>
              <a:rPr lang="en-US" dirty="0"/>
              <a:t>&lt;X&gt; { </a:t>
            </a:r>
          </a:p>
          <a:p>
            <a:pPr lvl="1"/>
            <a:r>
              <a:rPr lang="en-US" dirty="0"/>
              <a:t>&lt;T&gt; </a:t>
            </a:r>
            <a:r>
              <a:rPr lang="en-US" dirty="0" err="1"/>
              <a:t>MyClass</a:t>
            </a:r>
            <a:r>
              <a:rPr lang="en-US" dirty="0"/>
              <a:t>(T </a:t>
            </a:r>
            <a:r>
              <a:rPr lang="en-US" dirty="0" err="1"/>
              <a:t>t</a:t>
            </a:r>
            <a:r>
              <a:rPr lang="en-US" dirty="0"/>
              <a:t>) {</a:t>
            </a:r>
          </a:p>
          <a:p>
            <a:pPr lvl="1"/>
            <a:r>
              <a:rPr lang="en-US" dirty="0"/>
              <a:t> // ... </a:t>
            </a:r>
          </a:p>
          <a:p>
            <a:pPr lvl="1"/>
            <a:r>
              <a:rPr lang="en-US" dirty="0"/>
              <a:t>} }</a:t>
            </a:r>
          </a:p>
          <a:p>
            <a:r>
              <a:rPr lang="en-US" dirty="0"/>
              <a:t>Consider the following instantiation of the class </a:t>
            </a:r>
            <a:r>
              <a:rPr lang="en-US" dirty="0" err="1"/>
              <a:t>MyClass</a:t>
            </a:r>
            <a:r>
              <a:rPr lang="en-US" dirty="0"/>
              <a:t>, which is valid in Java SE 7 and prior releases:</a:t>
            </a:r>
          </a:p>
          <a:p>
            <a:r>
              <a:rPr lang="en-US" dirty="0"/>
              <a:t>new </a:t>
            </a:r>
            <a:r>
              <a:rPr lang="en-US" dirty="0" err="1"/>
              <a:t>MyClass</a:t>
            </a:r>
            <a:r>
              <a:rPr lang="en-US" dirty="0"/>
              <a:t>&lt;Integer&gt;("")</a:t>
            </a:r>
          </a:p>
          <a:p>
            <a:r>
              <a:rPr lang="en-US" dirty="0"/>
              <a:t>This statement creates an instance of the parameterized type </a:t>
            </a:r>
            <a:r>
              <a:rPr lang="en-US" dirty="0" err="1"/>
              <a:t>MyClass</a:t>
            </a:r>
            <a:r>
              <a:rPr lang="en-US" dirty="0"/>
              <a:t>&lt;Integer&gt;; the statement explicitly specifies the type Integer for the formal type parameter, X, of the generic class </a:t>
            </a:r>
            <a:r>
              <a:rPr lang="en-US" dirty="0" err="1"/>
              <a:t>MyClass</a:t>
            </a:r>
            <a:r>
              <a:rPr lang="en-US" dirty="0"/>
              <a:t>&lt;X&gt;. Note that the constructor for this generic class contains a formal type parameter, T. The compiler infers the type String for the formal type parameter, T, of the constructor of this generic class (because the actual parameter of this constructor is a String object).</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257800"/>
          </a:xfrm>
        </p:spPr>
        <p:txBody>
          <a:bodyPr>
            <a:normAutofit/>
          </a:bodyPr>
          <a:lstStyle/>
          <a:p>
            <a:r>
              <a:rPr lang="en-US" dirty="0"/>
              <a:t>Compilers from releases prior to Java SE 7 are able to infer the actual type parameters of generic constructors, similar to generic methods. However, the compiler in Java SE 7 can infer the actual type parameters </a:t>
            </a:r>
            <a:r>
              <a:rPr lang="en-US" i="1" dirty="0"/>
              <a:t>of the generic class being instantiated</a:t>
            </a:r>
            <a:r>
              <a:rPr lang="en-US" dirty="0"/>
              <a:t> if you use the diamond (&lt;&gt;). Consider the following example, which is valid for Java SE 7 and later:</a:t>
            </a:r>
          </a:p>
          <a:p>
            <a:pPr lvl="1"/>
            <a:r>
              <a:rPr lang="en-US" dirty="0" err="1"/>
              <a:t>MyClass</a:t>
            </a:r>
            <a:r>
              <a:rPr lang="en-US" dirty="0"/>
              <a:t>&lt;Integer&gt; </a:t>
            </a:r>
            <a:r>
              <a:rPr lang="en-US" dirty="0" err="1"/>
              <a:t>myObject</a:t>
            </a:r>
            <a:r>
              <a:rPr lang="en-US" dirty="0"/>
              <a:t> = new </a:t>
            </a:r>
            <a:r>
              <a:rPr lang="en-US" dirty="0" err="1"/>
              <a:t>MyClass</a:t>
            </a:r>
            <a:r>
              <a:rPr lang="en-US" dirty="0"/>
              <a:t>&lt;&gt;("");</a:t>
            </a:r>
          </a:p>
          <a:p>
            <a:r>
              <a:rPr lang="en-US" dirty="0"/>
              <a:t>In this example, the compiler infers the type Integer for the formal type parameter, X, of the generic class </a:t>
            </a:r>
            <a:r>
              <a:rPr lang="en-US" dirty="0" err="1"/>
              <a:t>MyClass</a:t>
            </a:r>
            <a:r>
              <a:rPr lang="en-US" dirty="0"/>
              <a:t>&lt;X&gt;. It infers the type String for the formal type parameter, T, of the constructor of this generic class.</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Collections</a:t>
            </a:r>
            <a:endParaRPr lang="en-US" dirty="0"/>
          </a:p>
        </p:txBody>
      </p:sp>
      <p:sp>
        <p:nvSpPr>
          <p:cNvPr id="3" name="Content Placeholder 2"/>
          <p:cNvSpPr>
            <a:spLocks noGrp="1"/>
          </p:cNvSpPr>
          <p:nvPr>
            <p:ph sz="quarter" idx="1"/>
          </p:nvPr>
        </p:nvSpPr>
        <p:spPr>
          <a:xfrm>
            <a:off x="914400" y="1447800"/>
            <a:ext cx="7772400" cy="5257800"/>
          </a:xfrm>
        </p:spPr>
        <p:txBody>
          <a:bodyPr>
            <a:normAutofit/>
          </a:bodyPr>
          <a:lstStyle/>
          <a:p>
            <a:r>
              <a:rPr lang="en-US" b="1" dirty="0"/>
              <a:t>Collections in java</a:t>
            </a:r>
            <a:r>
              <a:rPr lang="en-US" dirty="0"/>
              <a:t> is a framework that provides an architecture to store and manipulate the group of objects.</a:t>
            </a:r>
          </a:p>
          <a:p>
            <a:r>
              <a:rPr lang="en-US" dirty="0"/>
              <a:t>All the operations that you perform on a data such as searching, sorting, insertion, manipulation, deletion etc. can be performed by Java Collections.</a:t>
            </a:r>
          </a:p>
          <a:p>
            <a:r>
              <a:rPr lang="en-US" dirty="0"/>
              <a:t>Java Collection simply means a single unit of objects. Java Collection framework provides many interfaces (Set, List, Queue, </a:t>
            </a:r>
            <a:r>
              <a:rPr lang="en-US" dirty="0" err="1"/>
              <a:t>Deque</a:t>
            </a:r>
            <a:r>
              <a:rPr lang="en-US" dirty="0"/>
              <a:t> etc.) and classes (</a:t>
            </a:r>
            <a:r>
              <a:rPr lang="en-US" dirty="0" err="1"/>
              <a:t>ArrayList</a:t>
            </a:r>
            <a:r>
              <a:rPr lang="en-US" dirty="0"/>
              <a:t>, Vector, </a:t>
            </a:r>
            <a:r>
              <a:rPr lang="en-US" dirty="0" err="1"/>
              <a:t>LinkedList</a:t>
            </a:r>
            <a:r>
              <a:rPr lang="en-US" dirty="0"/>
              <a:t>, </a:t>
            </a:r>
            <a:r>
              <a:rPr lang="en-US" dirty="0" err="1"/>
              <a:t>PriorityQueue</a:t>
            </a:r>
            <a:r>
              <a:rPr lang="en-US" dirty="0"/>
              <a:t>, </a:t>
            </a:r>
            <a:r>
              <a:rPr lang="en-US" dirty="0" err="1"/>
              <a:t>HashSet</a:t>
            </a:r>
            <a:r>
              <a:rPr lang="en-US" dirty="0"/>
              <a:t>, </a:t>
            </a:r>
            <a:r>
              <a:rPr lang="en-US" dirty="0" err="1"/>
              <a:t>LinkedHashSet</a:t>
            </a:r>
            <a:r>
              <a:rPr lang="en-US" dirty="0"/>
              <a:t>, </a:t>
            </a:r>
            <a:r>
              <a:rPr lang="en-US" dirty="0" err="1"/>
              <a:t>TreeSet</a:t>
            </a:r>
            <a:r>
              <a:rPr lang="en-US" dirty="0"/>
              <a:t> etc).</a:t>
            </a:r>
          </a:p>
          <a:p>
            <a:r>
              <a:rPr lang="en-US" dirty="0"/>
              <a:t>What is Collection in java</a:t>
            </a:r>
          </a:p>
          <a:p>
            <a:pPr lvl="1"/>
            <a:r>
              <a:rPr lang="en-US" dirty="0"/>
              <a:t>Collection represents a single unit of objects i.e. a group.</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Collections Framework</a:t>
            </a:r>
            <a:br>
              <a:rPr lang="en-US" b="1" dirty="0"/>
            </a:br>
            <a:endParaRPr lang="en-US" dirty="0"/>
          </a:p>
        </p:txBody>
      </p:sp>
      <p:sp>
        <p:nvSpPr>
          <p:cNvPr id="3" name="Content Placeholder 2"/>
          <p:cNvSpPr>
            <a:spLocks noGrp="1"/>
          </p:cNvSpPr>
          <p:nvPr>
            <p:ph sz="quarter" idx="1"/>
          </p:nvPr>
        </p:nvSpPr>
        <p:spPr>
          <a:xfrm>
            <a:off x="914400" y="1447800"/>
            <a:ext cx="7772400" cy="5181600"/>
          </a:xfrm>
        </p:spPr>
        <p:txBody>
          <a:bodyPr>
            <a:normAutofit fontScale="92500" lnSpcReduction="10000"/>
          </a:bodyPr>
          <a:lstStyle/>
          <a:p>
            <a:r>
              <a:rPr lang="en-US" dirty="0"/>
              <a:t>Java arrays have limitations.</a:t>
            </a:r>
          </a:p>
          <a:p>
            <a:pPr lvl="1"/>
            <a:r>
              <a:rPr lang="en-US" dirty="0"/>
              <a:t>They cannot dynamically shrink and grow.</a:t>
            </a:r>
          </a:p>
          <a:p>
            <a:pPr lvl="1"/>
            <a:r>
              <a:rPr lang="en-US" dirty="0"/>
              <a:t>They have limited type safety.</a:t>
            </a:r>
          </a:p>
          <a:p>
            <a:pPr lvl="1"/>
            <a:r>
              <a:rPr lang="en-US" dirty="0"/>
              <a:t>Implementing efficient, complex data structures from scratch would be difficult.</a:t>
            </a:r>
          </a:p>
          <a:p>
            <a:r>
              <a:rPr lang="en-US" dirty="0"/>
              <a:t>The Java Collections Framework is a set of classes and interfaces implementing complex collection data structures.</a:t>
            </a:r>
          </a:p>
          <a:p>
            <a:pPr lvl="1"/>
            <a:r>
              <a:rPr lang="en-US" dirty="0"/>
              <a:t>A </a:t>
            </a:r>
            <a:r>
              <a:rPr lang="en-US" i="1" dirty="0"/>
              <a:t>collection</a:t>
            </a:r>
            <a:r>
              <a:rPr lang="en-US" dirty="0"/>
              <a:t> is an object that represents a group of objects.</a:t>
            </a:r>
          </a:p>
          <a:p>
            <a:r>
              <a:rPr lang="en-US" dirty="0"/>
              <a:t>The Java Collections Framework provides many benefits:</a:t>
            </a:r>
          </a:p>
          <a:p>
            <a:pPr lvl="1"/>
            <a:r>
              <a:rPr lang="en-US" dirty="0"/>
              <a:t>Reduces programming effort (already there)</a:t>
            </a:r>
          </a:p>
          <a:p>
            <a:pPr lvl="1"/>
            <a:r>
              <a:rPr lang="en-US" dirty="0"/>
              <a:t>Increases performance (tested and optimized)</a:t>
            </a:r>
          </a:p>
          <a:p>
            <a:pPr lvl="1"/>
            <a:r>
              <a:rPr lang="en-US" dirty="0"/>
              <a:t>Part of the core API (available, easy to learn)</a:t>
            </a:r>
          </a:p>
          <a:p>
            <a:pPr lvl="1"/>
            <a:r>
              <a:rPr lang="en-US" dirty="0"/>
              <a:t>Promotes software reuse (standard interface)</a:t>
            </a:r>
          </a:p>
          <a:p>
            <a:pPr lvl="1"/>
            <a:r>
              <a:rPr lang="en-US" dirty="0"/>
              <a:t>Easy to design APIs based on generic collections</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Hierarchy of Collection Framework</a:t>
            </a:r>
            <a:br>
              <a:rPr lang="en-US" dirty="0"/>
            </a:br>
            <a:endParaRPr lang="en-US" dirty="0"/>
          </a:p>
        </p:txBody>
      </p:sp>
      <p:pic>
        <p:nvPicPr>
          <p:cNvPr id="4" name="Content Placeholder 3" descr="collection-hierarchy.png"/>
          <p:cNvPicPr>
            <a:picLocks noGrp="1" noChangeAspect="1"/>
          </p:cNvPicPr>
          <p:nvPr>
            <p:ph sz="quarter" idx="1"/>
          </p:nvPr>
        </p:nvPicPr>
        <p:blipFill>
          <a:blip r:embed="rId2"/>
          <a:stretch>
            <a:fillRect/>
          </a:stretch>
        </p:blipFill>
        <p:spPr>
          <a:xfrm>
            <a:off x="990600" y="1447800"/>
            <a:ext cx="7696200" cy="525780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Collection Interface</a:t>
            </a:r>
            <a:br>
              <a:rPr lang="en-US" b="1" dirty="0"/>
            </a:br>
            <a:endParaRPr lang="en-US" dirty="0"/>
          </a:p>
        </p:txBody>
      </p:sp>
      <p:sp>
        <p:nvSpPr>
          <p:cNvPr id="3" name="Content Placeholder 2"/>
          <p:cNvSpPr>
            <a:spLocks noGrp="1"/>
          </p:cNvSpPr>
          <p:nvPr>
            <p:ph sz="quarter" idx="1"/>
          </p:nvPr>
        </p:nvSpPr>
        <p:spPr>
          <a:xfrm>
            <a:off x="914400" y="1447800"/>
            <a:ext cx="7772400" cy="5257800"/>
          </a:xfrm>
        </p:spPr>
        <p:txBody>
          <a:bodyPr>
            <a:normAutofit fontScale="92500"/>
          </a:bodyPr>
          <a:lstStyle/>
          <a:p>
            <a:r>
              <a:rPr lang="en-US" dirty="0" err="1"/>
              <a:t>java.util.Collection</a:t>
            </a:r>
            <a:r>
              <a:rPr lang="en-US" dirty="0"/>
              <a:t> is the root interface in the collections hierarchy.</a:t>
            </a:r>
          </a:p>
          <a:p>
            <a:pPr lvl="1"/>
            <a:r>
              <a:rPr lang="en-US" dirty="0"/>
              <a:t>It represents a group of Objects.</a:t>
            </a:r>
          </a:p>
          <a:p>
            <a:pPr lvl="1"/>
            <a:r>
              <a:rPr lang="en-US" dirty="0"/>
              <a:t>Primitive types (e.g., </a:t>
            </a:r>
            <a:r>
              <a:rPr lang="en-US" dirty="0" err="1"/>
              <a:t>int</a:t>
            </a:r>
            <a:r>
              <a:rPr lang="en-US" dirty="0"/>
              <a:t>) must be boxed (e.g., Integer) for inclusion in a collection.</a:t>
            </a:r>
          </a:p>
          <a:p>
            <a:pPr lvl="1"/>
            <a:r>
              <a:rPr lang="en-US" dirty="0"/>
              <a:t>More specific collection interfaces (e.g., List) extend this interface.</a:t>
            </a:r>
          </a:p>
          <a:p>
            <a:r>
              <a:rPr lang="en-US" dirty="0"/>
              <a:t>The Collection interface does not say anything about:</a:t>
            </a:r>
          </a:p>
          <a:p>
            <a:pPr lvl="1"/>
            <a:r>
              <a:rPr lang="en-US" dirty="0"/>
              <a:t>the order of elements</a:t>
            </a:r>
          </a:p>
          <a:p>
            <a:pPr lvl="1"/>
            <a:r>
              <a:rPr lang="en-US" dirty="0"/>
              <a:t>whether they can be duplicated</a:t>
            </a:r>
          </a:p>
          <a:p>
            <a:pPr lvl="1"/>
            <a:r>
              <a:rPr lang="en-US" dirty="0"/>
              <a:t>whether they can be null</a:t>
            </a:r>
          </a:p>
          <a:p>
            <a:pPr lvl="1"/>
            <a:r>
              <a:rPr lang="en-US" dirty="0"/>
              <a:t>the types of elements they can contain</a:t>
            </a:r>
          </a:p>
          <a:p>
            <a:pPr lvl="1"/>
            <a:r>
              <a:rPr lang="en-US" dirty="0"/>
              <a:t>This interface is typically used to pass collections around and manipulate them in the most generic way.</a:t>
            </a:r>
          </a:p>
          <a:p>
            <a:pPr lvl="1"/>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Methods of Collection interface</a:t>
            </a:r>
            <a:br>
              <a:rPr lang="en-US" dirty="0"/>
            </a:br>
            <a:endParaRPr lang="en-US" dirty="0"/>
          </a:p>
        </p:txBody>
      </p:sp>
      <p:graphicFrame>
        <p:nvGraphicFramePr>
          <p:cNvPr id="4" name="Content Placeholder 3"/>
          <p:cNvGraphicFramePr>
            <a:graphicFrameLocks noGrp="1"/>
          </p:cNvGraphicFramePr>
          <p:nvPr>
            <p:ph sz="quarter" idx="1"/>
          </p:nvPr>
        </p:nvGraphicFramePr>
        <p:xfrm>
          <a:off x="914400" y="1447800"/>
          <a:ext cx="7772400" cy="50571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gridCol w="3733800">
                  <a:extLst>
                    <a:ext uri="{9D8B030D-6E8A-4147-A177-3AD203B41FA5}">
                      <a16:colId xmlns:a16="http://schemas.microsoft.com/office/drawing/2014/main" val="20002"/>
                    </a:ext>
                  </a:extLst>
                </a:gridCol>
              </a:tblGrid>
              <a:tr h="370840">
                <a:tc>
                  <a:txBody>
                    <a:bodyPr/>
                    <a:lstStyle/>
                    <a:p>
                      <a:pPr algn="l" fontAlgn="t"/>
                      <a:r>
                        <a:rPr lang="en-US" dirty="0">
                          <a:solidFill>
                            <a:srgbClr val="000000"/>
                          </a:solidFill>
                          <a:latin typeface="times new roman"/>
                        </a:rPr>
                        <a:t>No.</a:t>
                      </a:r>
                    </a:p>
                  </a:txBody>
                  <a:tcPr marL="47625" marR="47625" marT="47625" marB="47625"/>
                </a:tc>
                <a:tc>
                  <a:txBody>
                    <a:bodyPr/>
                    <a:lstStyle/>
                    <a:p>
                      <a:pPr algn="l" fontAlgn="t"/>
                      <a:r>
                        <a:rPr lang="en-US">
                          <a:solidFill>
                            <a:srgbClr val="000000"/>
                          </a:solidFill>
                          <a:latin typeface="times new roman"/>
                        </a:rPr>
                        <a:t>Method</a:t>
                      </a:r>
                    </a:p>
                  </a:txBody>
                  <a:tcPr marL="47625" marR="47625" marT="47625" marB="47625"/>
                </a:tc>
                <a:tc>
                  <a:txBody>
                    <a:bodyPr/>
                    <a:lstStyle/>
                    <a:p>
                      <a:pPr algn="l" fontAlgn="t"/>
                      <a:r>
                        <a:rPr lang="en-US">
                          <a:solidFill>
                            <a:srgbClr val="000000"/>
                          </a:solidFill>
                          <a:latin typeface="times new roman"/>
                        </a:rPr>
                        <a:t>Description</a:t>
                      </a:r>
                    </a:p>
                  </a:txBody>
                  <a:tcPr marL="47625" marR="47625" marT="47625" marB="47625"/>
                </a:tc>
                <a:extLst>
                  <a:ext uri="{0D108BD9-81ED-4DB2-BD59-A6C34878D82A}">
                    <a16:rowId xmlns:a16="http://schemas.microsoft.com/office/drawing/2014/main" val="10000"/>
                  </a:ext>
                </a:extLst>
              </a:tr>
              <a:tr h="370840">
                <a:tc>
                  <a:txBody>
                    <a:bodyPr/>
                    <a:lstStyle/>
                    <a:p>
                      <a:pPr algn="just" fontAlgn="t"/>
                      <a:r>
                        <a:rPr lang="en-US" b="0" i="0">
                          <a:solidFill>
                            <a:srgbClr val="000000"/>
                          </a:solidFill>
                          <a:latin typeface="verdana"/>
                        </a:rPr>
                        <a:t>1</a:t>
                      </a:r>
                    </a:p>
                  </a:txBody>
                  <a:tcPr marL="47625" marR="47625" marT="47625" marB="47625"/>
                </a:tc>
                <a:tc>
                  <a:txBody>
                    <a:bodyPr/>
                    <a:lstStyle/>
                    <a:p>
                      <a:pPr algn="just" fontAlgn="t"/>
                      <a:r>
                        <a:rPr lang="en-US" b="0" i="0">
                          <a:solidFill>
                            <a:srgbClr val="000000"/>
                          </a:solidFill>
                          <a:latin typeface="verdana"/>
                        </a:rPr>
                        <a:t>public boolean add(Object element)</a:t>
                      </a:r>
                    </a:p>
                  </a:txBody>
                  <a:tcPr marL="47625" marR="47625" marT="47625" marB="47625"/>
                </a:tc>
                <a:tc>
                  <a:txBody>
                    <a:bodyPr/>
                    <a:lstStyle/>
                    <a:p>
                      <a:pPr algn="just" fontAlgn="t"/>
                      <a:r>
                        <a:rPr lang="en-US" b="0" i="0">
                          <a:solidFill>
                            <a:srgbClr val="000000"/>
                          </a:solidFill>
                          <a:latin typeface="verdana"/>
                        </a:rPr>
                        <a:t>is used to insert an element in this collection.</a:t>
                      </a:r>
                    </a:p>
                  </a:txBody>
                  <a:tcPr marL="47625" marR="47625" marT="47625" marB="47625"/>
                </a:tc>
                <a:extLst>
                  <a:ext uri="{0D108BD9-81ED-4DB2-BD59-A6C34878D82A}">
                    <a16:rowId xmlns:a16="http://schemas.microsoft.com/office/drawing/2014/main" val="10001"/>
                  </a:ext>
                </a:extLst>
              </a:tr>
              <a:tr h="370840">
                <a:tc>
                  <a:txBody>
                    <a:bodyPr/>
                    <a:lstStyle/>
                    <a:p>
                      <a:pPr algn="just" fontAlgn="t"/>
                      <a:r>
                        <a:rPr lang="en-US" b="0" i="0">
                          <a:solidFill>
                            <a:srgbClr val="000000"/>
                          </a:solidFill>
                          <a:latin typeface="verdana"/>
                        </a:rPr>
                        <a:t>2</a:t>
                      </a:r>
                    </a:p>
                  </a:txBody>
                  <a:tcPr marL="47625" marR="47625" marT="47625" marB="47625"/>
                </a:tc>
                <a:tc>
                  <a:txBody>
                    <a:bodyPr/>
                    <a:lstStyle/>
                    <a:p>
                      <a:pPr algn="just" fontAlgn="t"/>
                      <a:r>
                        <a:rPr lang="en-US" b="0" i="0">
                          <a:solidFill>
                            <a:srgbClr val="000000"/>
                          </a:solidFill>
                          <a:latin typeface="verdana"/>
                        </a:rPr>
                        <a:t>public boolean addAll(Collection c)</a:t>
                      </a:r>
                    </a:p>
                  </a:txBody>
                  <a:tcPr marL="47625" marR="47625" marT="47625" marB="47625"/>
                </a:tc>
                <a:tc>
                  <a:txBody>
                    <a:bodyPr/>
                    <a:lstStyle/>
                    <a:p>
                      <a:pPr algn="just" fontAlgn="t"/>
                      <a:r>
                        <a:rPr lang="en-US" b="0" i="0">
                          <a:solidFill>
                            <a:srgbClr val="000000"/>
                          </a:solidFill>
                          <a:latin typeface="verdana"/>
                        </a:rPr>
                        <a:t>is used to insert the specified collection elements in the invoking collection.</a:t>
                      </a:r>
                    </a:p>
                  </a:txBody>
                  <a:tcPr marL="47625" marR="47625" marT="47625" marB="47625"/>
                </a:tc>
                <a:extLst>
                  <a:ext uri="{0D108BD9-81ED-4DB2-BD59-A6C34878D82A}">
                    <a16:rowId xmlns:a16="http://schemas.microsoft.com/office/drawing/2014/main" val="10002"/>
                  </a:ext>
                </a:extLst>
              </a:tr>
              <a:tr h="370840">
                <a:tc>
                  <a:txBody>
                    <a:bodyPr/>
                    <a:lstStyle/>
                    <a:p>
                      <a:pPr algn="just" fontAlgn="t"/>
                      <a:r>
                        <a:rPr lang="en-US" b="0" i="0">
                          <a:solidFill>
                            <a:srgbClr val="000000"/>
                          </a:solidFill>
                          <a:latin typeface="verdana"/>
                        </a:rPr>
                        <a:t>3</a:t>
                      </a:r>
                    </a:p>
                  </a:txBody>
                  <a:tcPr marL="47625" marR="47625" marT="47625" marB="47625"/>
                </a:tc>
                <a:tc>
                  <a:txBody>
                    <a:bodyPr/>
                    <a:lstStyle/>
                    <a:p>
                      <a:pPr algn="just" fontAlgn="t"/>
                      <a:r>
                        <a:rPr lang="en-US" b="0" i="0">
                          <a:solidFill>
                            <a:srgbClr val="000000"/>
                          </a:solidFill>
                          <a:latin typeface="verdana"/>
                        </a:rPr>
                        <a:t>public boolean remove(Object element)</a:t>
                      </a:r>
                    </a:p>
                  </a:txBody>
                  <a:tcPr marL="47625" marR="47625" marT="47625" marB="47625"/>
                </a:tc>
                <a:tc>
                  <a:txBody>
                    <a:bodyPr/>
                    <a:lstStyle/>
                    <a:p>
                      <a:pPr algn="just" fontAlgn="t"/>
                      <a:r>
                        <a:rPr lang="en-US" b="0" i="0">
                          <a:solidFill>
                            <a:srgbClr val="000000"/>
                          </a:solidFill>
                          <a:latin typeface="verdana"/>
                        </a:rPr>
                        <a:t>is used to delete an element from this collection.</a:t>
                      </a:r>
                    </a:p>
                  </a:txBody>
                  <a:tcPr marL="47625" marR="47625" marT="47625" marB="47625"/>
                </a:tc>
                <a:extLst>
                  <a:ext uri="{0D108BD9-81ED-4DB2-BD59-A6C34878D82A}">
                    <a16:rowId xmlns:a16="http://schemas.microsoft.com/office/drawing/2014/main" val="10003"/>
                  </a:ext>
                </a:extLst>
              </a:tr>
              <a:tr h="370840">
                <a:tc>
                  <a:txBody>
                    <a:bodyPr/>
                    <a:lstStyle/>
                    <a:p>
                      <a:pPr algn="just" fontAlgn="t"/>
                      <a:r>
                        <a:rPr lang="en-US" b="0" i="0">
                          <a:solidFill>
                            <a:srgbClr val="000000"/>
                          </a:solidFill>
                          <a:latin typeface="verdana"/>
                        </a:rPr>
                        <a:t>4</a:t>
                      </a:r>
                    </a:p>
                  </a:txBody>
                  <a:tcPr marL="47625" marR="47625" marT="47625" marB="47625"/>
                </a:tc>
                <a:tc>
                  <a:txBody>
                    <a:bodyPr/>
                    <a:lstStyle/>
                    <a:p>
                      <a:pPr algn="just" fontAlgn="t"/>
                      <a:r>
                        <a:rPr lang="en-US" b="0" i="0">
                          <a:solidFill>
                            <a:srgbClr val="000000"/>
                          </a:solidFill>
                          <a:latin typeface="verdana"/>
                        </a:rPr>
                        <a:t>public boolean removeAll(Collection c)</a:t>
                      </a:r>
                    </a:p>
                  </a:txBody>
                  <a:tcPr marL="47625" marR="47625" marT="47625" marB="47625"/>
                </a:tc>
                <a:tc>
                  <a:txBody>
                    <a:bodyPr/>
                    <a:lstStyle/>
                    <a:p>
                      <a:pPr algn="just" fontAlgn="t"/>
                      <a:r>
                        <a:rPr lang="en-US" b="0" i="0">
                          <a:solidFill>
                            <a:srgbClr val="000000"/>
                          </a:solidFill>
                          <a:latin typeface="verdana"/>
                        </a:rPr>
                        <a:t>is used to delete all the elements of specified collection from the invoking collection.</a:t>
                      </a:r>
                    </a:p>
                  </a:txBody>
                  <a:tcPr marL="47625" marR="47625" marT="47625" marB="47625"/>
                </a:tc>
                <a:extLst>
                  <a:ext uri="{0D108BD9-81ED-4DB2-BD59-A6C34878D82A}">
                    <a16:rowId xmlns:a16="http://schemas.microsoft.com/office/drawing/2014/main" val="10004"/>
                  </a:ext>
                </a:extLst>
              </a:tr>
              <a:tr h="370840">
                <a:tc>
                  <a:txBody>
                    <a:bodyPr/>
                    <a:lstStyle/>
                    <a:p>
                      <a:pPr algn="just" fontAlgn="t"/>
                      <a:r>
                        <a:rPr lang="en-US" b="0" i="0">
                          <a:solidFill>
                            <a:srgbClr val="000000"/>
                          </a:solidFill>
                          <a:latin typeface="verdana"/>
                        </a:rPr>
                        <a:t>5</a:t>
                      </a:r>
                    </a:p>
                  </a:txBody>
                  <a:tcPr marL="47625" marR="47625" marT="47625" marB="47625"/>
                </a:tc>
                <a:tc>
                  <a:txBody>
                    <a:bodyPr/>
                    <a:lstStyle/>
                    <a:p>
                      <a:pPr algn="just" fontAlgn="t"/>
                      <a:r>
                        <a:rPr lang="en-US" b="0" i="0">
                          <a:solidFill>
                            <a:srgbClr val="000000"/>
                          </a:solidFill>
                          <a:latin typeface="verdana"/>
                        </a:rPr>
                        <a:t>public boolean retainAll(Collection c)</a:t>
                      </a:r>
                    </a:p>
                  </a:txBody>
                  <a:tcPr marL="47625" marR="47625" marT="47625" marB="47625"/>
                </a:tc>
                <a:tc>
                  <a:txBody>
                    <a:bodyPr/>
                    <a:lstStyle/>
                    <a:p>
                      <a:pPr algn="just" fontAlgn="t"/>
                      <a:r>
                        <a:rPr lang="en-US" b="0" i="0">
                          <a:solidFill>
                            <a:srgbClr val="000000"/>
                          </a:solidFill>
                          <a:latin typeface="verdana"/>
                        </a:rPr>
                        <a:t>is used to delete all the elements of invoking collection except the specified collection.</a:t>
                      </a:r>
                    </a:p>
                  </a:txBody>
                  <a:tcPr marL="47625" marR="47625" marT="47625" marB="47625"/>
                </a:tc>
                <a:extLst>
                  <a:ext uri="{0D108BD9-81ED-4DB2-BD59-A6C34878D82A}">
                    <a16:rowId xmlns:a16="http://schemas.microsoft.com/office/drawing/2014/main" val="10005"/>
                  </a:ext>
                </a:extLst>
              </a:tr>
              <a:tr h="370840">
                <a:tc>
                  <a:txBody>
                    <a:bodyPr/>
                    <a:lstStyle/>
                    <a:p>
                      <a:pPr algn="just" fontAlgn="t"/>
                      <a:r>
                        <a:rPr lang="en-US" b="0" i="0">
                          <a:solidFill>
                            <a:srgbClr val="000000"/>
                          </a:solidFill>
                          <a:latin typeface="verdana"/>
                        </a:rPr>
                        <a:t>6</a:t>
                      </a:r>
                    </a:p>
                  </a:txBody>
                  <a:tcPr marL="47625" marR="47625" marT="47625" marB="47625"/>
                </a:tc>
                <a:tc>
                  <a:txBody>
                    <a:bodyPr/>
                    <a:lstStyle/>
                    <a:p>
                      <a:pPr algn="just" fontAlgn="t"/>
                      <a:r>
                        <a:rPr lang="en-US" b="0" i="0">
                          <a:solidFill>
                            <a:srgbClr val="000000"/>
                          </a:solidFill>
                          <a:latin typeface="verdana"/>
                        </a:rPr>
                        <a:t>public int size()</a:t>
                      </a:r>
                    </a:p>
                  </a:txBody>
                  <a:tcPr marL="47625" marR="47625" marT="47625" marB="47625"/>
                </a:tc>
                <a:tc>
                  <a:txBody>
                    <a:bodyPr/>
                    <a:lstStyle/>
                    <a:p>
                      <a:pPr algn="just" fontAlgn="t"/>
                      <a:r>
                        <a:rPr lang="en-US" b="0" i="0" dirty="0">
                          <a:solidFill>
                            <a:srgbClr val="000000"/>
                          </a:solidFill>
                          <a:latin typeface="verdana"/>
                        </a:rPr>
                        <a:t>return the total number of elements in the collection.</a:t>
                      </a:r>
                    </a:p>
                  </a:txBody>
                  <a:tcPr marL="47625" marR="47625" marT="47625" marB="47625"/>
                </a:tc>
                <a:extLst>
                  <a:ext uri="{0D108BD9-81ED-4DB2-BD59-A6C34878D82A}">
                    <a16:rowId xmlns:a16="http://schemas.microsoft.com/office/drawing/2014/main" val="10006"/>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nvPr>
        </p:nvGraphicFramePr>
        <p:xfrm>
          <a:off x="914400" y="1447800"/>
          <a:ext cx="7772400" cy="515239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gridCol w="3352800">
                  <a:extLst>
                    <a:ext uri="{9D8B030D-6E8A-4147-A177-3AD203B41FA5}">
                      <a16:colId xmlns:a16="http://schemas.microsoft.com/office/drawing/2014/main" val="20002"/>
                    </a:ext>
                  </a:extLst>
                </a:gridCol>
              </a:tblGrid>
              <a:tr h="370840">
                <a:tc>
                  <a:txBody>
                    <a:bodyPr/>
                    <a:lstStyle/>
                    <a:p>
                      <a:pPr algn="just" fontAlgn="t"/>
                      <a:r>
                        <a:rPr lang="en-US" b="0" i="0" dirty="0">
                          <a:solidFill>
                            <a:srgbClr val="000000"/>
                          </a:solidFill>
                          <a:latin typeface="verdana"/>
                        </a:rPr>
                        <a:t>7</a:t>
                      </a:r>
                    </a:p>
                  </a:txBody>
                  <a:tcPr marL="47625" marR="47625" marT="47625" marB="47625"/>
                </a:tc>
                <a:tc>
                  <a:txBody>
                    <a:bodyPr/>
                    <a:lstStyle/>
                    <a:p>
                      <a:pPr algn="just" fontAlgn="t"/>
                      <a:r>
                        <a:rPr lang="en-US" b="0" i="0">
                          <a:solidFill>
                            <a:srgbClr val="000000"/>
                          </a:solidFill>
                          <a:latin typeface="verdana"/>
                        </a:rPr>
                        <a:t>public void clear()</a:t>
                      </a:r>
                    </a:p>
                  </a:txBody>
                  <a:tcPr marL="47625" marR="47625" marT="47625" marB="47625"/>
                </a:tc>
                <a:tc>
                  <a:txBody>
                    <a:bodyPr/>
                    <a:lstStyle/>
                    <a:p>
                      <a:pPr algn="just" fontAlgn="t"/>
                      <a:r>
                        <a:rPr lang="en-US" b="0" i="0" dirty="0">
                          <a:solidFill>
                            <a:srgbClr val="000000"/>
                          </a:solidFill>
                          <a:latin typeface="verdana"/>
                        </a:rPr>
                        <a:t>removes the total no of element from the collection.</a:t>
                      </a:r>
                    </a:p>
                  </a:txBody>
                  <a:tcPr marL="47625" marR="47625" marT="47625" marB="47625"/>
                </a:tc>
                <a:extLst>
                  <a:ext uri="{0D108BD9-81ED-4DB2-BD59-A6C34878D82A}">
                    <a16:rowId xmlns:a16="http://schemas.microsoft.com/office/drawing/2014/main" val="10000"/>
                  </a:ext>
                </a:extLst>
              </a:tr>
              <a:tr h="370840">
                <a:tc>
                  <a:txBody>
                    <a:bodyPr/>
                    <a:lstStyle/>
                    <a:p>
                      <a:pPr algn="just" fontAlgn="t"/>
                      <a:r>
                        <a:rPr lang="en-US" b="0" i="0">
                          <a:solidFill>
                            <a:srgbClr val="000000"/>
                          </a:solidFill>
                          <a:latin typeface="verdana"/>
                        </a:rPr>
                        <a:t>8</a:t>
                      </a:r>
                    </a:p>
                  </a:txBody>
                  <a:tcPr marL="47625" marR="47625" marT="47625" marB="47625"/>
                </a:tc>
                <a:tc>
                  <a:txBody>
                    <a:bodyPr/>
                    <a:lstStyle/>
                    <a:p>
                      <a:pPr algn="just" fontAlgn="t"/>
                      <a:r>
                        <a:rPr lang="en-US" b="0" i="0">
                          <a:solidFill>
                            <a:srgbClr val="000000"/>
                          </a:solidFill>
                          <a:latin typeface="verdana"/>
                        </a:rPr>
                        <a:t>public boolean contains(Object element)</a:t>
                      </a:r>
                    </a:p>
                  </a:txBody>
                  <a:tcPr marL="47625" marR="47625" marT="47625" marB="47625"/>
                </a:tc>
                <a:tc>
                  <a:txBody>
                    <a:bodyPr/>
                    <a:lstStyle/>
                    <a:p>
                      <a:pPr algn="just" fontAlgn="t"/>
                      <a:r>
                        <a:rPr lang="en-US" b="0" i="0" dirty="0">
                          <a:solidFill>
                            <a:srgbClr val="000000"/>
                          </a:solidFill>
                          <a:latin typeface="verdana"/>
                        </a:rPr>
                        <a:t>is used to search an element.</a:t>
                      </a:r>
                    </a:p>
                  </a:txBody>
                  <a:tcPr marL="47625" marR="47625" marT="47625" marB="47625"/>
                </a:tc>
                <a:extLst>
                  <a:ext uri="{0D108BD9-81ED-4DB2-BD59-A6C34878D82A}">
                    <a16:rowId xmlns:a16="http://schemas.microsoft.com/office/drawing/2014/main" val="10001"/>
                  </a:ext>
                </a:extLst>
              </a:tr>
              <a:tr h="370840">
                <a:tc>
                  <a:txBody>
                    <a:bodyPr/>
                    <a:lstStyle/>
                    <a:p>
                      <a:pPr algn="just" fontAlgn="t"/>
                      <a:r>
                        <a:rPr lang="en-US" b="0" i="0">
                          <a:solidFill>
                            <a:srgbClr val="000000"/>
                          </a:solidFill>
                          <a:latin typeface="verdana"/>
                        </a:rPr>
                        <a:t>9</a:t>
                      </a:r>
                    </a:p>
                  </a:txBody>
                  <a:tcPr marL="47625" marR="47625" marT="47625" marB="47625"/>
                </a:tc>
                <a:tc>
                  <a:txBody>
                    <a:bodyPr/>
                    <a:lstStyle/>
                    <a:p>
                      <a:pPr algn="just" fontAlgn="t"/>
                      <a:r>
                        <a:rPr lang="en-US" b="0" i="0">
                          <a:solidFill>
                            <a:srgbClr val="000000"/>
                          </a:solidFill>
                          <a:latin typeface="verdana"/>
                        </a:rPr>
                        <a:t>public boolean containsAll(Collection c)</a:t>
                      </a:r>
                    </a:p>
                  </a:txBody>
                  <a:tcPr marL="47625" marR="47625" marT="47625" marB="47625"/>
                </a:tc>
                <a:tc>
                  <a:txBody>
                    <a:bodyPr/>
                    <a:lstStyle/>
                    <a:p>
                      <a:pPr algn="just" fontAlgn="t"/>
                      <a:r>
                        <a:rPr lang="en-US" b="0" i="0" dirty="0">
                          <a:solidFill>
                            <a:srgbClr val="000000"/>
                          </a:solidFill>
                          <a:latin typeface="verdana"/>
                        </a:rPr>
                        <a:t>is used to search the specified collection in this collection.</a:t>
                      </a:r>
                    </a:p>
                  </a:txBody>
                  <a:tcPr marL="47625" marR="47625" marT="47625" marB="47625"/>
                </a:tc>
                <a:extLst>
                  <a:ext uri="{0D108BD9-81ED-4DB2-BD59-A6C34878D82A}">
                    <a16:rowId xmlns:a16="http://schemas.microsoft.com/office/drawing/2014/main" val="10002"/>
                  </a:ext>
                </a:extLst>
              </a:tr>
              <a:tr h="370840">
                <a:tc>
                  <a:txBody>
                    <a:bodyPr/>
                    <a:lstStyle/>
                    <a:p>
                      <a:pPr algn="just" fontAlgn="t"/>
                      <a:r>
                        <a:rPr lang="en-US" b="0" i="0">
                          <a:solidFill>
                            <a:srgbClr val="000000"/>
                          </a:solidFill>
                          <a:latin typeface="verdana"/>
                        </a:rPr>
                        <a:t>10</a:t>
                      </a:r>
                    </a:p>
                  </a:txBody>
                  <a:tcPr marL="47625" marR="47625" marT="47625" marB="47625"/>
                </a:tc>
                <a:tc>
                  <a:txBody>
                    <a:bodyPr/>
                    <a:lstStyle/>
                    <a:p>
                      <a:pPr algn="just" fontAlgn="t"/>
                      <a:r>
                        <a:rPr lang="en-US" b="0" i="0">
                          <a:solidFill>
                            <a:srgbClr val="000000"/>
                          </a:solidFill>
                          <a:latin typeface="verdana"/>
                        </a:rPr>
                        <a:t>public Iterator iterator()</a:t>
                      </a:r>
                    </a:p>
                  </a:txBody>
                  <a:tcPr marL="47625" marR="47625" marT="47625" marB="47625"/>
                </a:tc>
                <a:tc>
                  <a:txBody>
                    <a:bodyPr/>
                    <a:lstStyle/>
                    <a:p>
                      <a:pPr algn="just" fontAlgn="t"/>
                      <a:r>
                        <a:rPr lang="en-US" b="0" i="0">
                          <a:solidFill>
                            <a:srgbClr val="000000"/>
                          </a:solidFill>
                          <a:latin typeface="verdana"/>
                        </a:rPr>
                        <a:t>returns an iterator.</a:t>
                      </a:r>
                    </a:p>
                  </a:txBody>
                  <a:tcPr marL="47625" marR="47625" marT="47625" marB="47625"/>
                </a:tc>
                <a:extLst>
                  <a:ext uri="{0D108BD9-81ED-4DB2-BD59-A6C34878D82A}">
                    <a16:rowId xmlns:a16="http://schemas.microsoft.com/office/drawing/2014/main" val="10003"/>
                  </a:ext>
                </a:extLst>
              </a:tr>
              <a:tr h="370840">
                <a:tc>
                  <a:txBody>
                    <a:bodyPr/>
                    <a:lstStyle/>
                    <a:p>
                      <a:pPr algn="just" fontAlgn="t"/>
                      <a:r>
                        <a:rPr lang="en-US" b="0" i="0">
                          <a:solidFill>
                            <a:srgbClr val="000000"/>
                          </a:solidFill>
                          <a:latin typeface="verdana"/>
                        </a:rPr>
                        <a:t>11</a:t>
                      </a:r>
                    </a:p>
                  </a:txBody>
                  <a:tcPr marL="47625" marR="47625" marT="47625" marB="47625"/>
                </a:tc>
                <a:tc>
                  <a:txBody>
                    <a:bodyPr/>
                    <a:lstStyle/>
                    <a:p>
                      <a:pPr algn="just" fontAlgn="t"/>
                      <a:r>
                        <a:rPr lang="en-US" b="0" i="0">
                          <a:solidFill>
                            <a:srgbClr val="000000"/>
                          </a:solidFill>
                          <a:latin typeface="verdana"/>
                        </a:rPr>
                        <a:t>public Object[] toArray()</a:t>
                      </a:r>
                    </a:p>
                  </a:txBody>
                  <a:tcPr marL="47625" marR="47625" marT="47625" marB="47625"/>
                </a:tc>
                <a:tc>
                  <a:txBody>
                    <a:bodyPr/>
                    <a:lstStyle/>
                    <a:p>
                      <a:pPr algn="just" fontAlgn="t"/>
                      <a:r>
                        <a:rPr lang="en-US" b="0" i="0">
                          <a:solidFill>
                            <a:srgbClr val="000000"/>
                          </a:solidFill>
                          <a:latin typeface="verdana"/>
                        </a:rPr>
                        <a:t>converts collection into array.</a:t>
                      </a:r>
                    </a:p>
                  </a:txBody>
                  <a:tcPr marL="47625" marR="47625" marT="47625" marB="47625"/>
                </a:tc>
                <a:extLst>
                  <a:ext uri="{0D108BD9-81ED-4DB2-BD59-A6C34878D82A}">
                    <a16:rowId xmlns:a16="http://schemas.microsoft.com/office/drawing/2014/main" val="10004"/>
                  </a:ext>
                </a:extLst>
              </a:tr>
              <a:tr h="370840">
                <a:tc>
                  <a:txBody>
                    <a:bodyPr/>
                    <a:lstStyle/>
                    <a:p>
                      <a:pPr algn="just" fontAlgn="t"/>
                      <a:r>
                        <a:rPr lang="en-US" b="0" i="0">
                          <a:solidFill>
                            <a:srgbClr val="000000"/>
                          </a:solidFill>
                          <a:latin typeface="verdana"/>
                        </a:rPr>
                        <a:t>12</a:t>
                      </a:r>
                    </a:p>
                  </a:txBody>
                  <a:tcPr marL="47625" marR="47625" marT="47625" marB="47625"/>
                </a:tc>
                <a:tc>
                  <a:txBody>
                    <a:bodyPr/>
                    <a:lstStyle/>
                    <a:p>
                      <a:pPr algn="just" fontAlgn="t"/>
                      <a:r>
                        <a:rPr lang="en-US" b="0" i="0">
                          <a:solidFill>
                            <a:srgbClr val="000000"/>
                          </a:solidFill>
                          <a:latin typeface="verdana"/>
                        </a:rPr>
                        <a:t>public boolean isEmpty()</a:t>
                      </a:r>
                    </a:p>
                  </a:txBody>
                  <a:tcPr marL="47625" marR="47625" marT="47625" marB="47625"/>
                </a:tc>
                <a:tc>
                  <a:txBody>
                    <a:bodyPr/>
                    <a:lstStyle/>
                    <a:p>
                      <a:pPr algn="just" fontAlgn="t"/>
                      <a:r>
                        <a:rPr lang="en-US" b="0" i="0">
                          <a:solidFill>
                            <a:srgbClr val="000000"/>
                          </a:solidFill>
                          <a:latin typeface="verdana"/>
                        </a:rPr>
                        <a:t>checks if collection is empty.</a:t>
                      </a:r>
                    </a:p>
                  </a:txBody>
                  <a:tcPr marL="47625" marR="47625" marT="47625" marB="47625"/>
                </a:tc>
                <a:extLst>
                  <a:ext uri="{0D108BD9-81ED-4DB2-BD59-A6C34878D82A}">
                    <a16:rowId xmlns:a16="http://schemas.microsoft.com/office/drawing/2014/main" val="10005"/>
                  </a:ext>
                </a:extLst>
              </a:tr>
              <a:tr h="370840">
                <a:tc>
                  <a:txBody>
                    <a:bodyPr/>
                    <a:lstStyle/>
                    <a:p>
                      <a:pPr algn="just" fontAlgn="t"/>
                      <a:r>
                        <a:rPr lang="en-US" b="0" i="0">
                          <a:solidFill>
                            <a:srgbClr val="000000"/>
                          </a:solidFill>
                          <a:latin typeface="verdana"/>
                        </a:rPr>
                        <a:t>13</a:t>
                      </a:r>
                    </a:p>
                  </a:txBody>
                  <a:tcPr marL="47625" marR="47625" marT="47625" marB="47625"/>
                </a:tc>
                <a:tc>
                  <a:txBody>
                    <a:bodyPr/>
                    <a:lstStyle/>
                    <a:p>
                      <a:pPr algn="just" fontAlgn="t"/>
                      <a:r>
                        <a:rPr lang="en-US" b="0" i="0">
                          <a:solidFill>
                            <a:srgbClr val="000000"/>
                          </a:solidFill>
                          <a:latin typeface="verdana"/>
                        </a:rPr>
                        <a:t>public boolean equals(Object element)</a:t>
                      </a:r>
                    </a:p>
                  </a:txBody>
                  <a:tcPr marL="47625" marR="47625" marT="47625" marB="47625"/>
                </a:tc>
                <a:tc>
                  <a:txBody>
                    <a:bodyPr/>
                    <a:lstStyle/>
                    <a:p>
                      <a:pPr algn="just" fontAlgn="t"/>
                      <a:r>
                        <a:rPr lang="en-US" b="0" i="0">
                          <a:solidFill>
                            <a:srgbClr val="000000"/>
                          </a:solidFill>
                          <a:latin typeface="verdana"/>
                        </a:rPr>
                        <a:t>matches two collection.</a:t>
                      </a:r>
                    </a:p>
                  </a:txBody>
                  <a:tcPr marL="47625" marR="47625" marT="47625" marB="47625"/>
                </a:tc>
                <a:extLst>
                  <a:ext uri="{0D108BD9-81ED-4DB2-BD59-A6C34878D82A}">
                    <a16:rowId xmlns:a16="http://schemas.microsoft.com/office/drawing/2014/main" val="10006"/>
                  </a:ext>
                </a:extLst>
              </a:tr>
              <a:tr h="370840">
                <a:tc>
                  <a:txBody>
                    <a:bodyPr/>
                    <a:lstStyle/>
                    <a:p>
                      <a:pPr algn="just" fontAlgn="t"/>
                      <a:r>
                        <a:rPr lang="en-US" b="0" i="0">
                          <a:solidFill>
                            <a:srgbClr val="000000"/>
                          </a:solidFill>
                          <a:latin typeface="verdana"/>
                        </a:rPr>
                        <a:t>14</a:t>
                      </a:r>
                    </a:p>
                  </a:txBody>
                  <a:tcPr marL="47625" marR="47625" marT="47625" marB="47625"/>
                </a:tc>
                <a:tc>
                  <a:txBody>
                    <a:bodyPr/>
                    <a:lstStyle/>
                    <a:p>
                      <a:pPr algn="just" fontAlgn="t"/>
                      <a:r>
                        <a:rPr lang="en-US" b="0" i="0">
                          <a:solidFill>
                            <a:srgbClr val="000000"/>
                          </a:solidFill>
                          <a:latin typeface="verdana"/>
                        </a:rPr>
                        <a:t>public int hashCode()</a:t>
                      </a:r>
                    </a:p>
                  </a:txBody>
                  <a:tcPr marL="47625" marR="47625" marT="47625" marB="47625"/>
                </a:tc>
                <a:tc>
                  <a:txBody>
                    <a:bodyPr/>
                    <a:lstStyle/>
                    <a:p>
                      <a:pPr algn="just" fontAlgn="t"/>
                      <a:r>
                        <a:rPr lang="en-US" b="0" i="0" dirty="0">
                          <a:solidFill>
                            <a:srgbClr val="000000"/>
                          </a:solidFill>
                          <a:latin typeface="verdana"/>
                        </a:rPr>
                        <a:t>returns the </a:t>
                      </a:r>
                      <a:r>
                        <a:rPr lang="en-US" b="0" i="0" dirty="0" err="1">
                          <a:solidFill>
                            <a:srgbClr val="000000"/>
                          </a:solidFill>
                          <a:latin typeface="verdana"/>
                        </a:rPr>
                        <a:t>hashcode</a:t>
                      </a:r>
                      <a:r>
                        <a:rPr lang="en-US" b="0" i="0" dirty="0">
                          <a:solidFill>
                            <a:srgbClr val="000000"/>
                          </a:solidFill>
                          <a:latin typeface="verdana"/>
                        </a:rPr>
                        <a:t> number for collection.</a:t>
                      </a:r>
                    </a:p>
                  </a:txBody>
                  <a:tcPr marL="47625" marR="47625" marT="47625" marB="47625"/>
                </a:tc>
                <a:extLst>
                  <a:ext uri="{0D108BD9-81ED-4DB2-BD59-A6C34878D82A}">
                    <a16:rowId xmlns:a16="http://schemas.microsoft.com/office/drawing/2014/main" val="10007"/>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Iterator</a:t>
            </a:r>
            <a:r>
              <a:rPr lang="en-US" dirty="0"/>
              <a:t> interface</a:t>
            </a:r>
            <a:br>
              <a:rPr lang="en-US" dirty="0"/>
            </a:br>
            <a:endParaRPr lang="en-US" dirty="0"/>
          </a:p>
        </p:txBody>
      </p:sp>
      <p:sp>
        <p:nvSpPr>
          <p:cNvPr id="3" name="Content Placeholder 2"/>
          <p:cNvSpPr>
            <a:spLocks noGrp="1"/>
          </p:cNvSpPr>
          <p:nvPr>
            <p:ph sz="quarter" idx="1"/>
          </p:nvPr>
        </p:nvSpPr>
        <p:spPr>
          <a:xfrm>
            <a:off x="914400" y="1447800"/>
            <a:ext cx="7772400" cy="5181600"/>
          </a:xfrm>
        </p:spPr>
        <p:txBody>
          <a:bodyPr>
            <a:normAutofit lnSpcReduction="10000"/>
          </a:bodyPr>
          <a:lstStyle/>
          <a:p>
            <a:r>
              <a:rPr lang="en-US" dirty="0"/>
              <a:t>An </a:t>
            </a:r>
            <a:r>
              <a:rPr lang="en-US" i="1" dirty="0" err="1"/>
              <a:t>iterator</a:t>
            </a:r>
            <a:r>
              <a:rPr lang="en-US" dirty="0"/>
              <a:t> is an object that iterates over the objects in a collection.</a:t>
            </a:r>
          </a:p>
          <a:p>
            <a:r>
              <a:rPr lang="en-US" dirty="0" err="1"/>
              <a:t>java.util.Iterator</a:t>
            </a:r>
            <a:r>
              <a:rPr lang="en-US" dirty="0"/>
              <a:t> is an interface specifying the capabilities of an </a:t>
            </a:r>
            <a:r>
              <a:rPr lang="en-US" dirty="0" err="1"/>
              <a:t>iterator</a:t>
            </a:r>
            <a:r>
              <a:rPr lang="en-US" dirty="0"/>
              <a:t>.</a:t>
            </a:r>
          </a:p>
          <a:p>
            <a:pPr lvl="1"/>
            <a:r>
              <a:rPr lang="en-US" dirty="0"/>
              <a:t>Invoking the </a:t>
            </a:r>
            <a:r>
              <a:rPr lang="en-US" dirty="0" err="1"/>
              <a:t>iterator</a:t>
            </a:r>
            <a:r>
              <a:rPr lang="en-US" dirty="0"/>
              <a:t>() method on a collection returns an </a:t>
            </a:r>
            <a:r>
              <a:rPr lang="en-US" dirty="0" err="1"/>
              <a:t>iterator</a:t>
            </a:r>
            <a:r>
              <a:rPr lang="en-US" dirty="0"/>
              <a:t> object that implements </a:t>
            </a:r>
            <a:r>
              <a:rPr lang="en-US" dirty="0" err="1"/>
              <a:t>Iterator</a:t>
            </a:r>
            <a:r>
              <a:rPr lang="en-US" dirty="0"/>
              <a:t> and knows how to step through the objects in the underlying collection.</a:t>
            </a:r>
          </a:p>
          <a:p>
            <a:r>
              <a:rPr lang="en-US" dirty="0"/>
              <a:t>The </a:t>
            </a:r>
            <a:r>
              <a:rPr lang="en-US" dirty="0" err="1"/>
              <a:t>Iterator</a:t>
            </a:r>
            <a:r>
              <a:rPr lang="en-US" dirty="0"/>
              <a:t> interface specifies the following methods:</a:t>
            </a:r>
          </a:p>
          <a:p>
            <a:pPr lvl="1"/>
            <a:r>
              <a:rPr lang="en-US" dirty="0" err="1"/>
              <a:t>hasNext</a:t>
            </a:r>
            <a:r>
              <a:rPr lang="en-US" dirty="0"/>
              <a:t>() - Returns true if there are more elements in the collection; false otherwise</a:t>
            </a:r>
          </a:p>
          <a:p>
            <a:pPr lvl="1"/>
            <a:r>
              <a:rPr lang="en-US" dirty="0"/>
              <a:t>next() - Returns the next element</a:t>
            </a:r>
          </a:p>
          <a:p>
            <a:pPr lvl="1"/>
            <a:r>
              <a:rPr lang="en-US" dirty="0"/>
              <a:t>remove() - Removes from the collection the last element returned by the </a:t>
            </a:r>
            <a:r>
              <a:rPr lang="en-US" dirty="0" err="1"/>
              <a:t>iterator</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257800"/>
          </a:xfrm>
        </p:spPr>
        <p:txBody>
          <a:bodyPr>
            <a:normAutofit fontScale="92500" lnSpcReduction="20000"/>
          </a:bodyPr>
          <a:lstStyle/>
          <a:p>
            <a:r>
              <a:rPr lang="en-US" dirty="0"/>
              <a:t>For example, to print all elements in a collection:</a:t>
            </a:r>
          </a:p>
          <a:p>
            <a:pPr lvl="1"/>
            <a:r>
              <a:rPr lang="en-US" dirty="0"/>
              <a:t>private static void print(Collection c) { </a:t>
            </a:r>
          </a:p>
          <a:p>
            <a:pPr lvl="1"/>
            <a:r>
              <a:rPr lang="en-US" dirty="0" err="1"/>
              <a:t>Iterator</a:t>
            </a:r>
            <a:r>
              <a:rPr lang="en-US" dirty="0"/>
              <a:t> </a:t>
            </a:r>
            <a:r>
              <a:rPr lang="en-US" dirty="0" err="1"/>
              <a:t>i</a:t>
            </a:r>
            <a:r>
              <a:rPr lang="en-US" dirty="0"/>
              <a:t> = </a:t>
            </a:r>
            <a:r>
              <a:rPr lang="en-US" dirty="0" err="1"/>
              <a:t>c.iterator</a:t>
            </a:r>
            <a:r>
              <a:rPr lang="en-US" dirty="0"/>
              <a:t>(); </a:t>
            </a:r>
          </a:p>
          <a:p>
            <a:pPr lvl="1"/>
            <a:r>
              <a:rPr lang="en-US" dirty="0"/>
              <a:t>while (</a:t>
            </a:r>
            <a:r>
              <a:rPr lang="en-US" dirty="0" err="1"/>
              <a:t>i.hasNext</a:t>
            </a:r>
            <a:r>
              <a:rPr lang="en-US" dirty="0"/>
              <a:t>()) { </a:t>
            </a:r>
          </a:p>
          <a:p>
            <a:pPr lvl="1"/>
            <a:r>
              <a:rPr lang="en-US" dirty="0"/>
              <a:t>Object o = </a:t>
            </a:r>
            <a:r>
              <a:rPr lang="en-US" dirty="0" err="1"/>
              <a:t>i.next</a:t>
            </a:r>
            <a:r>
              <a:rPr lang="en-US" dirty="0"/>
              <a:t>(); </a:t>
            </a:r>
          </a:p>
          <a:p>
            <a:pPr lvl="1"/>
            <a:r>
              <a:rPr lang="en-US" dirty="0" err="1"/>
              <a:t>System.out.println</a:t>
            </a:r>
            <a:r>
              <a:rPr lang="en-US" dirty="0"/>
              <a:t>(o); } }</a:t>
            </a:r>
          </a:p>
          <a:p>
            <a:r>
              <a:rPr lang="en-US" dirty="0"/>
              <a:t>This can also be written as:</a:t>
            </a:r>
          </a:p>
          <a:p>
            <a:pPr lvl="1"/>
            <a:r>
              <a:rPr lang="en-US" dirty="0"/>
              <a:t>private static void print(Collection c) { </a:t>
            </a:r>
          </a:p>
          <a:p>
            <a:pPr lvl="1"/>
            <a:r>
              <a:rPr lang="en-US" dirty="0"/>
              <a:t>for (</a:t>
            </a:r>
            <a:r>
              <a:rPr lang="en-US" dirty="0" err="1"/>
              <a:t>Iterator</a:t>
            </a:r>
            <a:r>
              <a:rPr lang="en-US" dirty="0"/>
              <a:t> </a:t>
            </a:r>
            <a:r>
              <a:rPr lang="en-US" dirty="0" err="1"/>
              <a:t>i</a:t>
            </a:r>
            <a:r>
              <a:rPr lang="en-US" dirty="0"/>
              <a:t> = </a:t>
            </a:r>
            <a:r>
              <a:rPr lang="en-US" dirty="0" err="1"/>
              <a:t>c.iterator</a:t>
            </a:r>
            <a:r>
              <a:rPr lang="en-US" dirty="0"/>
              <a:t>(); </a:t>
            </a:r>
            <a:r>
              <a:rPr lang="en-US" dirty="0" err="1"/>
              <a:t>i.hasNext</a:t>
            </a:r>
            <a:r>
              <a:rPr lang="en-US" dirty="0"/>
              <a:t>(); ) {</a:t>
            </a:r>
          </a:p>
          <a:p>
            <a:pPr lvl="1"/>
            <a:r>
              <a:rPr lang="en-US" dirty="0" err="1"/>
              <a:t>System.out.println</a:t>
            </a:r>
            <a:r>
              <a:rPr lang="en-US" dirty="0"/>
              <a:t>(</a:t>
            </a:r>
            <a:r>
              <a:rPr lang="en-US" dirty="0" err="1"/>
              <a:t>i.next</a:t>
            </a:r>
            <a:r>
              <a:rPr lang="en-US" dirty="0"/>
              <a:t>()); } }</a:t>
            </a:r>
          </a:p>
          <a:p>
            <a:r>
              <a:rPr lang="en-US" dirty="0"/>
              <a:t>And in Java 5, the </a:t>
            </a:r>
            <a:r>
              <a:rPr lang="en-US" dirty="0" err="1"/>
              <a:t>Iterator</a:t>
            </a:r>
            <a:r>
              <a:rPr lang="en-US" dirty="0"/>
              <a:t> can be used implicitly thanks to for-each:</a:t>
            </a:r>
          </a:p>
          <a:p>
            <a:pPr lvl="1"/>
            <a:r>
              <a:rPr lang="en-US" dirty="0"/>
              <a:t>private static void print(Collection c) { </a:t>
            </a:r>
          </a:p>
          <a:p>
            <a:pPr lvl="1"/>
            <a:r>
              <a:rPr lang="en-US" dirty="0"/>
              <a:t>for (Object o : c) {</a:t>
            </a:r>
          </a:p>
          <a:p>
            <a:pPr lvl="1"/>
            <a:r>
              <a:rPr lang="en-US" dirty="0"/>
              <a:t> </a:t>
            </a:r>
            <a:r>
              <a:rPr lang="en-US" dirty="0" err="1"/>
              <a:t>System.out.println</a:t>
            </a:r>
            <a:r>
              <a:rPr lang="en-US" dirty="0"/>
              <a:t>(o); }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181600"/>
          </a:xfrm>
        </p:spPr>
        <p:txBody>
          <a:bodyPr>
            <a:normAutofit fontScale="77500" lnSpcReduction="20000"/>
          </a:bodyPr>
          <a:lstStyle/>
          <a:p>
            <a:r>
              <a:rPr lang="en-US" b="1" dirty="0"/>
              <a:t>Generics</a:t>
            </a:r>
            <a:r>
              <a:rPr lang="en-US" dirty="0"/>
              <a:t> programming is introduced in J2SE 5 to deal with type-safe objects.</a:t>
            </a:r>
          </a:p>
          <a:p>
            <a:r>
              <a:rPr lang="en-US" dirty="0"/>
              <a:t>Before generics, we can store any type of objects in collection i.e. non-generic. Now generics, forces the java programmer to store specific type of objects.</a:t>
            </a:r>
          </a:p>
          <a:p>
            <a:r>
              <a:rPr lang="en-US" dirty="0"/>
              <a:t>Advantage of Java Generics</a:t>
            </a:r>
          </a:p>
          <a:p>
            <a:r>
              <a:rPr lang="en-US" b="1" dirty="0"/>
              <a:t>1) Type-safety :</a:t>
            </a:r>
            <a:r>
              <a:rPr lang="en-US" dirty="0"/>
              <a:t> We can hold only a single type of objects in generics. It doesn’t allow to store other objects.</a:t>
            </a:r>
          </a:p>
          <a:p>
            <a:r>
              <a:rPr lang="en-US" b="1" dirty="0"/>
              <a:t>2) Type casting is not required:</a:t>
            </a:r>
            <a:r>
              <a:rPr lang="en-US" dirty="0"/>
              <a:t> There is no need to typecast the object.</a:t>
            </a:r>
          </a:p>
          <a:p>
            <a:pPr lvl="1"/>
            <a:r>
              <a:rPr lang="en-US" dirty="0"/>
              <a:t>Before Generics, we need to type cast.</a:t>
            </a:r>
          </a:p>
          <a:p>
            <a:pPr lvl="2"/>
            <a:r>
              <a:rPr lang="en-US" dirty="0"/>
              <a:t>List </a:t>
            </a:r>
            <a:r>
              <a:rPr lang="en-US" dirty="0" err="1"/>
              <a:t>list</a:t>
            </a:r>
            <a:r>
              <a:rPr lang="en-US" dirty="0"/>
              <a:t> = </a:t>
            </a:r>
            <a:r>
              <a:rPr lang="en-US" b="1" dirty="0"/>
              <a:t>new</a:t>
            </a:r>
            <a:r>
              <a:rPr lang="en-US" dirty="0"/>
              <a:t> </a:t>
            </a:r>
            <a:r>
              <a:rPr lang="en-US" dirty="0" err="1"/>
              <a:t>ArrayList</a:t>
            </a:r>
            <a:r>
              <a:rPr lang="en-US" dirty="0"/>
              <a:t>();  </a:t>
            </a:r>
          </a:p>
          <a:p>
            <a:pPr lvl="2"/>
            <a:r>
              <a:rPr lang="en-US" dirty="0" err="1"/>
              <a:t>list.add</a:t>
            </a:r>
            <a:r>
              <a:rPr lang="en-US" dirty="0"/>
              <a:t>("hello");  </a:t>
            </a:r>
          </a:p>
          <a:p>
            <a:pPr lvl="2"/>
            <a:r>
              <a:rPr lang="en-US" dirty="0"/>
              <a:t>String s = (String) </a:t>
            </a:r>
            <a:r>
              <a:rPr lang="en-US" dirty="0" err="1"/>
              <a:t>list.get</a:t>
            </a:r>
            <a:r>
              <a:rPr lang="en-US" dirty="0"/>
              <a:t>(0);//typecasting  </a:t>
            </a:r>
          </a:p>
          <a:p>
            <a:pPr lvl="1"/>
            <a:r>
              <a:rPr lang="en-US" dirty="0"/>
              <a:t>After Generics, we don't need to typecast the object.</a:t>
            </a:r>
          </a:p>
          <a:p>
            <a:pPr lvl="2"/>
            <a:r>
              <a:rPr lang="en-US" dirty="0"/>
              <a:t>List&lt;String&gt; list = </a:t>
            </a:r>
            <a:r>
              <a:rPr lang="en-US" b="1" dirty="0"/>
              <a:t>new</a:t>
            </a:r>
            <a:r>
              <a:rPr lang="en-US" dirty="0"/>
              <a:t> </a:t>
            </a:r>
            <a:r>
              <a:rPr lang="en-US" dirty="0" err="1"/>
              <a:t>ArrayList</a:t>
            </a:r>
            <a:r>
              <a:rPr lang="en-US" dirty="0"/>
              <a:t>&lt;String&gt;();  </a:t>
            </a:r>
          </a:p>
          <a:p>
            <a:pPr lvl="2"/>
            <a:r>
              <a:rPr lang="en-US" dirty="0" err="1"/>
              <a:t>list.add</a:t>
            </a:r>
            <a:r>
              <a:rPr lang="en-US" dirty="0"/>
              <a:t>("hello");  </a:t>
            </a:r>
          </a:p>
          <a:p>
            <a:pPr lvl="2"/>
            <a:r>
              <a:rPr lang="en-US" dirty="0"/>
              <a:t>String s = </a:t>
            </a:r>
            <a:r>
              <a:rPr lang="en-US" dirty="0" err="1"/>
              <a:t>list.get</a:t>
            </a:r>
            <a:r>
              <a:rPr lang="en-US" dirty="0"/>
              <a:t>(0);  </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List Interface</a:t>
            </a:r>
            <a:br>
              <a:rPr lang="en-US" dirty="0"/>
            </a:br>
            <a:endParaRPr lang="en-US" dirty="0"/>
          </a:p>
        </p:txBody>
      </p:sp>
      <p:sp>
        <p:nvSpPr>
          <p:cNvPr id="3" name="Content Placeholder 2"/>
          <p:cNvSpPr>
            <a:spLocks noGrp="1"/>
          </p:cNvSpPr>
          <p:nvPr>
            <p:ph sz="quarter" idx="1"/>
          </p:nvPr>
        </p:nvSpPr>
        <p:spPr/>
        <p:txBody>
          <a:bodyPr>
            <a:normAutofit/>
          </a:bodyPr>
          <a:lstStyle/>
          <a:p>
            <a:r>
              <a:rPr lang="en-US" dirty="0"/>
              <a:t>The </a:t>
            </a:r>
            <a:r>
              <a:rPr lang="en-US" dirty="0" err="1"/>
              <a:t>java.util.List</a:t>
            </a:r>
            <a:r>
              <a:rPr lang="en-US" dirty="0"/>
              <a:t> Interface extends the Collection interface.</a:t>
            </a:r>
          </a:p>
          <a:p>
            <a:r>
              <a:rPr lang="en-US" dirty="0"/>
              <a:t>The List interface declares methods for managing an ordered collection of object (a </a:t>
            </a:r>
            <a:r>
              <a:rPr lang="en-US" i="1" dirty="0"/>
              <a:t>sequence</a:t>
            </a:r>
            <a:r>
              <a:rPr lang="en-US" dirty="0"/>
              <a:t>). You can:</a:t>
            </a:r>
          </a:p>
          <a:p>
            <a:pPr lvl="1"/>
            <a:r>
              <a:rPr lang="en-US" dirty="0"/>
              <a:t>Control where each element is inserted in the list</a:t>
            </a:r>
          </a:p>
          <a:p>
            <a:pPr lvl="1"/>
            <a:r>
              <a:rPr lang="en-US" dirty="0"/>
              <a:t>Access elements by their integer index (position in the list)</a:t>
            </a:r>
          </a:p>
          <a:p>
            <a:pPr lvl="1"/>
            <a:r>
              <a:rPr lang="en-US" dirty="0"/>
              <a:t>Search for elements in the list</a:t>
            </a:r>
          </a:p>
          <a:p>
            <a:pPr lvl="1"/>
            <a:r>
              <a:rPr lang="en-US" dirty="0"/>
              <a:t>Insert duplicate elements and null values, in most List implementations.</a:t>
            </a:r>
          </a:p>
          <a:p>
            <a:r>
              <a:rPr lang="en-US" dirty="0"/>
              <a:t>List Interface declaration</a:t>
            </a:r>
          </a:p>
          <a:p>
            <a:pPr lvl="1"/>
            <a:r>
              <a:rPr lang="en-US" b="1" dirty="0"/>
              <a:t>public</a:t>
            </a:r>
            <a:r>
              <a:rPr lang="en-US" dirty="0"/>
              <a:t> </a:t>
            </a:r>
            <a:r>
              <a:rPr lang="en-US" b="1" dirty="0"/>
              <a:t>interface</a:t>
            </a:r>
            <a:r>
              <a:rPr lang="en-US" dirty="0"/>
              <a:t> List&lt;E&gt; </a:t>
            </a:r>
            <a:r>
              <a:rPr lang="en-US" b="1" dirty="0"/>
              <a:t>extends</a:t>
            </a:r>
            <a:r>
              <a:rPr lang="en-US" dirty="0"/>
              <a:t> Collection&lt;E&gt;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Methods of List Interface</a:t>
            </a:r>
            <a:br>
              <a:rPr lang="en-US" dirty="0"/>
            </a:br>
            <a:endParaRPr lang="en-US" dirty="0"/>
          </a:p>
        </p:txBody>
      </p:sp>
      <p:graphicFrame>
        <p:nvGraphicFramePr>
          <p:cNvPr id="4" name="Content Placeholder 3"/>
          <p:cNvGraphicFramePr>
            <a:graphicFrameLocks noGrp="1"/>
          </p:cNvGraphicFramePr>
          <p:nvPr>
            <p:ph sz="quarter" idx="1"/>
          </p:nvPr>
        </p:nvGraphicFramePr>
        <p:xfrm>
          <a:off x="304800" y="1371600"/>
          <a:ext cx="8610600" cy="5152390"/>
        </p:xfrm>
        <a:graphic>
          <a:graphicData uri="http://schemas.openxmlformats.org/drawingml/2006/table">
            <a:tbl>
              <a:tblPr firstRow="1" bandRow="1">
                <a:tableStyleId>{5C22544A-7EE6-4342-B048-85BDC9FD1C3A}</a:tableStyleId>
              </a:tblPr>
              <a:tblGrid>
                <a:gridCol w="3055009">
                  <a:extLst>
                    <a:ext uri="{9D8B030D-6E8A-4147-A177-3AD203B41FA5}">
                      <a16:colId xmlns:a16="http://schemas.microsoft.com/office/drawing/2014/main" val="20000"/>
                    </a:ext>
                  </a:extLst>
                </a:gridCol>
                <a:gridCol w="5555591">
                  <a:extLst>
                    <a:ext uri="{9D8B030D-6E8A-4147-A177-3AD203B41FA5}">
                      <a16:colId xmlns:a16="http://schemas.microsoft.com/office/drawing/2014/main" val="20001"/>
                    </a:ext>
                  </a:extLst>
                </a:gridCol>
              </a:tblGrid>
              <a:tr h="370840">
                <a:tc>
                  <a:txBody>
                    <a:bodyPr/>
                    <a:lstStyle/>
                    <a:p>
                      <a:pPr algn="l" fontAlgn="t"/>
                      <a:r>
                        <a:rPr lang="en-US" dirty="0">
                          <a:solidFill>
                            <a:srgbClr val="000000"/>
                          </a:solidFill>
                          <a:latin typeface="times new roman"/>
                        </a:rPr>
                        <a:t>Method</a:t>
                      </a:r>
                    </a:p>
                  </a:txBody>
                  <a:tcPr marL="47625" marR="47625" marT="47625" marB="47625"/>
                </a:tc>
                <a:tc>
                  <a:txBody>
                    <a:bodyPr/>
                    <a:lstStyle/>
                    <a:p>
                      <a:pPr algn="l" fontAlgn="t"/>
                      <a:r>
                        <a:rPr lang="en-US">
                          <a:solidFill>
                            <a:srgbClr val="000000"/>
                          </a:solidFill>
                          <a:latin typeface="times new roman"/>
                        </a:rPr>
                        <a:t>Description</a:t>
                      </a:r>
                    </a:p>
                  </a:txBody>
                  <a:tcPr marL="47625" marR="47625" marT="47625" marB="47625"/>
                </a:tc>
                <a:extLst>
                  <a:ext uri="{0D108BD9-81ED-4DB2-BD59-A6C34878D82A}">
                    <a16:rowId xmlns:a16="http://schemas.microsoft.com/office/drawing/2014/main" val="10000"/>
                  </a:ext>
                </a:extLst>
              </a:tr>
              <a:tr h="370840">
                <a:tc>
                  <a:txBody>
                    <a:bodyPr/>
                    <a:lstStyle/>
                    <a:p>
                      <a:pPr algn="just" fontAlgn="t"/>
                      <a:r>
                        <a:rPr lang="en-US" b="0" i="0">
                          <a:solidFill>
                            <a:srgbClr val="000000"/>
                          </a:solidFill>
                          <a:latin typeface="verdana"/>
                        </a:rPr>
                        <a:t>void add(int index,Object element)</a:t>
                      </a:r>
                    </a:p>
                  </a:txBody>
                  <a:tcPr marL="47625" marR="47625" marT="47625" marB="47625"/>
                </a:tc>
                <a:tc>
                  <a:txBody>
                    <a:bodyPr/>
                    <a:lstStyle/>
                    <a:p>
                      <a:pPr algn="just" fontAlgn="t"/>
                      <a:r>
                        <a:rPr lang="en-US" b="0" i="0">
                          <a:solidFill>
                            <a:srgbClr val="000000"/>
                          </a:solidFill>
                          <a:latin typeface="verdana"/>
                        </a:rPr>
                        <a:t>It is used to insert element into the invoking list at the index passed in the index.</a:t>
                      </a:r>
                    </a:p>
                  </a:txBody>
                  <a:tcPr marL="47625" marR="47625" marT="47625" marB="47625"/>
                </a:tc>
                <a:extLst>
                  <a:ext uri="{0D108BD9-81ED-4DB2-BD59-A6C34878D82A}">
                    <a16:rowId xmlns:a16="http://schemas.microsoft.com/office/drawing/2014/main" val="10001"/>
                  </a:ext>
                </a:extLst>
              </a:tr>
              <a:tr h="370840">
                <a:tc>
                  <a:txBody>
                    <a:bodyPr/>
                    <a:lstStyle/>
                    <a:p>
                      <a:pPr algn="just" fontAlgn="t"/>
                      <a:r>
                        <a:rPr lang="en-US" b="0" i="0">
                          <a:solidFill>
                            <a:srgbClr val="000000"/>
                          </a:solidFill>
                          <a:latin typeface="verdana"/>
                        </a:rPr>
                        <a:t>boolean addAll(int index,Collection c)</a:t>
                      </a:r>
                    </a:p>
                  </a:txBody>
                  <a:tcPr marL="47625" marR="47625" marT="47625" marB="47625"/>
                </a:tc>
                <a:tc>
                  <a:txBody>
                    <a:bodyPr/>
                    <a:lstStyle/>
                    <a:p>
                      <a:pPr algn="just" fontAlgn="t"/>
                      <a:r>
                        <a:rPr lang="en-US" b="0" i="0">
                          <a:solidFill>
                            <a:srgbClr val="000000"/>
                          </a:solidFill>
                          <a:latin typeface="verdana"/>
                        </a:rPr>
                        <a:t>It is used to insert all elements of c into the invoking list at the index passed in the index.</a:t>
                      </a:r>
                    </a:p>
                  </a:txBody>
                  <a:tcPr marL="47625" marR="47625" marT="47625" marB="47625"/>
                </a:tc>
                <a:extLst>
                  <a:ext uri="{0D108BD9-81ED-4DB2-BD59-A6C34878D82A}">
                    <a16:rowId xmlns:a16="http://schemas.microsoft.com/office/drawing/2014/main" val="10002"/>
                  </a:ext>
                </a:extLst>
              </a:tr>
              <a:tr h="370840">
                <a:tc>
                  <a:txBody>
                    <a:bodyPr/>
                    <a:lstStyle/>
                    <a:p>
                      <a:pPr algn="just" fontAlgn="t"/>
                      <a:r>
                        <a:rPr lang="en-US" b="0" i="0">
                          <a:solidFill>
                            <a:srgbClr val="000000"/>
                          </a:solidFill>
                          <a:latin typeface="verdana"/>
                        </a:rPr>
                        <a:t>object get(int index)</a:t>
                      </a:r>
                    </a:p>
                  </a:txBody>
                  <a:tcPr marL="47625" marR="47625" marT="47625" marB="47625"/>
                </a:tc>
                <a:tc>
                  <a:txBody>
                    <a:bodyPr/>
                    <a:lstStyle/>
                    <a:p>
                      <a:pPr algn="just" fontAlgn="t"/>
                      <a:r>
                        <a:rPr lang="en-US" b="0" i="0">
                          <a:solidFill>
                            <a:srgbClr val="000000"/>
                          </a:solidFill>
                          <a:latin typeface="verdana"/>
                        </a:rPr>
                        <a:t>It is used to return the object stored at the specified index within the invoking collection.</a:t>
                      </a:r>
                    </a:p>
                  </a:txBody>
                  <a:tcPr marL="47625" marR="47625" marT="47625" marB="47625"/>
                </a:tc>
                <a:extLst>
                  <a:ext uri="{0D108BD9-81ED-4DB2-BD59-A6C34878D82A}">
                    <a16:rowId xmlns:a16="http://schemas.microsoft.com/office/drawing/2014/main" val="10003"/>
                  </a:ext>
                </a:extLst>
              </a:tr>
              <a:tr h="370840">
                <a:tc>
                  <a:txBody>
                    <a:bodyPr/>
                    <a:lstStyle/>
                    <a:p>
                      <a:pPr algn="just" fontAlgn="t"/>
                      <a:r>
                        <a:rPr lang="en-US" b="0" i="0">
                          <a:solidFill>
                            <a:srgbClr val="000000"/>
                          </a:solidFill>
                          <a:latin typeface="verdana"/>
                        </a:rPr>
                        <a:t>object set(int index,Object element)</a:t>
                      </a:r>
                    </a:p>
                  </a:txBody>
                  <a:tcPr marL="47625" marR="47625" marT="47625" marB="47625"/>
                </a:tc>
                <a:tc>
                  <a:txBody>
                    <a:bodyPr/>
                    <a:lstStyle/>
                    <a:p>
                      <a:pPr algn="just" fontAlgn="t"/>
                      <a:r>
                        <a:rPr lang="en-US" b="0" i="0">
                          <a:solidFill>
                            <a:srgbClr val="000000"/>
                          </a:solidFill>
                          <a:latin typeface="verdana"/>
                        </a:rPr>
                        <a:t>It is used to assign element to the location specified by index within the invoking list.</a:t>
                      </a:r>
                    </a:p>
                  </a:txBody>
                  <a:tcPr marL="47625" marR="47625" marT="47625" marB="47625"/>
                </a:tc>
                <a:extLst>
                  <a:ext uri="{0D108BD9-81ED-4DB2-BD59-A6C34878D82A}">
                    <a16:rowId xmlns:a16="http://schemas.microsoft.com/office/drawing/2014/main" val="10004"/>
                  </a:ext>
                </a:extLst>
              </a:tr>
              <a:tr h="370840">
                <a:tc>
                  <a:txBody>
                    <a:bodyPr/>
                    <a:lstStyle/>
                    <a:p>
                      <a:pPr algn="just" fontAlgn="t"/>
                      <a:r>
                        <a:rPr lang="en-US" b="0" i="0">
                          <a:solidFill>
                            <a:srgbClr val="000000"/>
                          </a:solidFill>
                          <a:latin typeface="verdana"/>
                        </a:rPr>
                        <a:t>object remove(int index)</a:t>
                      </a:r>
                    </a:p>
                  </a:txBody>
                  <a:tcPr marL="47625" marR="47625" marT="47625" marB="47625"/>
                </a:tc>
                <a:tc>
                  <a:txBody>
                    <a:bodyPr/>
                    <a:lstStyle/>
                    <a:p>
                      <a:pPr algn="just" fontAlgn="t"/>
                      <a:r>
                        <a:rPr lang="en-US" b="0" i="0">
                          <a:solidFill>
                            <a:srgbClr val="000000"/>
                          </a:solidFill>
                          <a:latin typeface="verdana"/>
                        </a:rPr>
                        <a:t>It is used to remove the element at position index from the invoking list and return the deleted element.</a:t>
                      </a:r>
                    </a:p>
                  </a:txBody>
                  <a:tcPr marL="47625" marR="47625" marT="47625" marB="47625"/>
                </a:tc>
                <a:extLst>
                  <a:ext uri="{0D108BD9-81ED-4DB2-BD59-A6C34878D82A}">
                    <a16:rowId xmlns:a16="http://schemas.microsoft.com/office/drawing/2014/main" val="10005"/>
                  </a:ext>
                </a:extLst>
              </a:tr>
              <a:tr h="370840">
                <a:tc>
                  <a:txBody>
                    <a:bodyPr/>
                    <a:lstStyle/>
                    <a:p>
                      <a:pPr algn="just" fontAlgn="t"/>
                      <a:r>
                        <a:rPr lang="en-US" b="0" i="0">
                          <a:solidFill>
                            <a:srgbClr val="000000"/>
                          </a:solidFill>
                          <a:latin typeface="verdana"/>
                        </a:rPr>
                        <a:t>ListIterator listIterator()</a:t>
                      </a:r>
                    </a:p>
                  </a:txBody>
                  <a:tcPr marL="47625" marR="47625" marT="47625" marB="47625"/>
                </a:tc>
                <a:tc>
                  <a:txBody>
                    <a:bodyPr/>
                    <a:lstStyle/>
                    <a:p>
                      <a:pPr algn="just" fontAlgn="t"/>
                      <a:r>
                        <a:rPr lang="en-US" b="0" i="0">
                          <a:solidFill>
                            <a:srgbClr val="000000"/>
                          </a:solidFill>
                          <a:latin typeface="verdana"/>
                        </a:rPr>
                        <a:t>It is used to return an iterator to the start of the invoking list.</a:t>
                      </a:r>
                    </a:p>
                  </a:txBody>
                  <a:tcPr marL="47625" marR="47625" marT="47625" marB="47625"/>
                </a:tc>
                <a:extLst>
                  <a:ext uri="{0D108BD9-81ED-4DB2-BD59-A6C34878D82A}">
                    <a16:rowId xmlns:a16="http://schemas.microsoft.com/office/drawing/2014/main" val="10006"/>
                  </a:ext>
                </a:extLst>
              </a:tr>
              <a:tr h="370840">
                <a:tc>
                  <a:txBody>
                    <a:bodyPr/>
                    <a:lstStyle/>
                    <a:p>
                      <a:pPr algn="just" fontAlgn="t"/>
                      <a:r>
                        <a:rPr lang="en-US" b="0" i="0">
                          <a:solidFill>
                            <a:srgbClr val="000000"/>
                          </a:solidFill>
                          <a:latin typeface="verdana"/>
                        </a:rPr>
                        <a:t>ListIterator listIterator(int index)</a:t>
                      </a:r>
                    </a:p>
                  </a:txBody>
                  <a:tcPr marL="47625" marR="47625" marT="47625" marB="47625"/>
                </a:tc>
                <a:tc>
                  <a:txBody>
                    <a:bodyPr/>
                    <a:lstStyle/>
                    <a:p>
                      <a:pPr algn="just" fontAlgn="t"/>
                      <a:r>
                        <a:rPr lang="en-US" b="0" i="0" dirty="0">
                          <a:solidFill>
                            <a:srgbClr val="000000"/>
                          </a:solidFill>
                          <a:latin typeface="verdana"/>
                        </a:rPr>
                        <a:t>It is used to return an </a:t>
                      </a:r>
                      <a:r>
                        <a:rPr lang="en-US" b="0" i="0" dirty="0" err="1">
                          <a:solidFill>
                            <a:srgbClr val="000000"/>
                          </a:solidFill>
                          <a:latin typeface="verdana"/>
                        </a:rPr>
                        <a:t>iterator</a:t>
                      </a:r>
                      <a:r>
                        <a:rPr lang="en-US" b="0" i="0" dirty="0">
                          <a:solidFill>
                            <a:srgbClr val="000000"/>
                          </a:solidFill>
                          <a:latin typeface="verdana"/>
                        </a:rPr>
                        <a:t> to the invoking list that begins at the specified index.</a:t>
                      </a:r>
                    </a:p>
                  </a:txBody>
                  <a:tcPr marL="47625" marR="47625" marT="47625" marB="47625"/>
                </a:tc>
                <a:extLst>
                  <a:ext uri="{0D108BD9-81ED-4DB2-BD59-A6C34878D82A}">
                    <a16:rowId xmlns:a16="http://schemas.microsoft.com/office/drawing/2014/main" val="10007"/>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List Example</a:t>
            </a:r>
            <a:br>
              <a:rPr lang="en-US" dirty="0"/>
            </a:br>
            <a:endParaRPr lang="en-US" dirty="0"/>
          </a:p>
        </p:txBody>
      </p:sp>
      <p:sp>
        <p:nvSpPr>
          <p:cNvPr id="3" name="Content Placeholder 2"/>
          <p:cNvSpPr>
            <a:spLocks noGrp="1"/>
          </p:cNvSpPr>
          <p:nvPr>
            <p:ph sz="quarter" idx="1"/>
          </p:nvPr>
        </p:nvSpPr>
        <p:spPr/>
        <p:txBody>
          <a:bodyPr>
            <a:normAutofit fontScale="77500" lnSpcReduction="20000"/>
          </a:bodyPr>
          <a:lstStyle/>
          <a:p>
            <a:r>
              <a:rPr lang="en-US" b="1" dirty="0"/>
              <a:t>import</a:t>
            </a:r>
            <a:r>
              <a:rPr lang="en-US" dirty="0"/>
              <a:t> </a:t>
            </a:r>
            <a:r>
              <a:rPr lang="en-US" dirty="0" err="1"/>
              <a:t>java.util</a:t>
            </a:r>
            <a:r>
              <a:rPr lang="en-US" dirty="0"/>
              <a:t>.*;  </a:t>
            </a:r>
          </a:p>
          <a:p>
            <a:r>
              <a:rPr lang="en-US" b="1" dirty="0"/>
              <a:t>public</a:t>
            </a:r>
            <a:r>
              <a:rPr lang="en-US" dirty="0"/>
              <a:t> </a:t>
            </a:r>
            <a:r>
              <a:rPr lang="en-US" b="1" dirty="0"/>
              <a:t>class</a:t>
            </a:r>
            <a:r>
              <a:rPr lang="en-US" dirty="0"/>
              <a:t> </a:t>
            </a:r>
            <a:r>
              <a:rPr lang="en-US" dirty="0" err="1"/>
              <a:t>ListExample</a:t>
            </a:r>
            <a:r>
              <a:rPr lang="en-US" dirty="0"/>
              <a:t>{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err="1"/>
              <a:t>ArrayList</a:t>
            </a:r>
            <a:r>
              <a:rPr lang="en-US" dirty="0"/>
              <a:t>&lt;String&gt; al=</a:t>
            </a:r>
            <a:r>
              <a:rPr lang="en-US" b="1" dirty="0"/>
              <a:t>new</a:t>
            </a:r>
            <a:r>
              <a:rPr lang="en-US" dirty="0"/>
              <a:t> </a:t>
            </a:r>
            <a:r>
              <a:rPr lang="en-US" dirty="0" err="1"/>
              <a:t>ArrayList</a:t>
            </a:r>
            <a:r>
              <a:rPr lang="en-US" dirty="0"/>
              <a:t>&lt;String&gt;();  </a:t>
            </a:r>
          </a:p>
          <a:p>
            <a:r>
              <a:rPr lang="en-US" dirty="0" err="1"/>
              <a:t>al.add</a:t>
            </a:r>
            <a:r>
              <a:rPr lang="en-US" dirty="0"/>
              <a:t>("</a:t>
            </a:r>
            <a:r>
              <a:rPr lang="en-US" dirty="0" err="1"/>
              <a:t>Amit</a:t>
            </a:r>
            <a:r>
              <a:rPr lang="en-US" dirty="0"/>
              <a:t>");  </a:t>
            </a:r>
          </a:p>
          <a:p>
            <a:r>
              <a:rPr lang="en-US" dirty="0" err="1"/>
              <a:t>al.add</a:t>
            </a:r>
            <a:r>
              <a:rPr lang="en-US" dirty="0"/>
              <a:t>("Vijay");  </a:t>
            </a:r>
          </a:p>
          <a:p>
            <a:r>
              <a:rPr lang="en-US" dirty="0" err="1"/>
              <a:t>al.add</a:t>
            </a:r>
            <a:r>
              <a:rPr lang="en-US" dirty="0"/>
              <a:t>("Kumar");  </a:t>
            </a:r>
          </a:p>
          <a:p>
            <a:r>
              <a:rPr lang="en-US" dirty="0" err="1"/>
              <a:t>al.add</a:t>
            </a:r>
            <a:r>
              <a:rPr lang="en-US" dirty="0"/>
              <a:t>(1,"Sachin");  </a:t>
            </a:r>
          </a:p>
          <a:p>
            <a:r>
              <a:rPr lang="en-US" dirty="0" err="1"/>
              <a:t>System.out.println</a:t>
            </a:r>
            <a:r>
              <a:rPr lang="en-US" dirty="0"/>
              <a:t>("Element at 2nd position: "+</a:t>
            </a:r>
            <a:r>
              <a:rPr lang="en-US" dirty="0" err="1"/>
              <a:t>al.get</a:t>
            </a:r>
            <a:r>
              <a:rPr lang="en-US" dirty="0"/>
              <a:t>(2));  </a:t>
            </a:r>
          </a:p>
          <a:p>
            <a:r>
              <a:rPr lang="en-US" b="1" dirty="0"/>
              <a:t>for</a:t>
            </a:r>
            <a:r>
              <a:rPr lang="en-US" dirty="0"/>
              <a:t>(String s:al){  </a:t>
            </a:r>
          </a:p>
          <a:p>
            <a:r>
              <a:rPr lang="en-US" dirty="0"/>
              <a:t> </a:t>
            </a:r>
            <a:r>
              <a:rPr lang="en-US" dirty="0" err="1"/>
              <a:t>System.out.println</a:t>
            </a:r>
            <a:r>
              <a:rPr lang="en-US" dirty="0"/>
              <a:t>(s);  </a:t>
            </a:r>
          </a:p>
          <a:p>
            <a:r>
              <a:rPr lang="en-US" dirty="0"/>
              <a:t>}  </a:t>
            </a:r>
          </a:p>
          <a:p>
            <a:r>
              <a:rPr lang="en-US" dirty="0"/>
              <a:t>}  </a:t>
            </a:r>
          </a:p>
          <a:p>
            <a:r>
              <a:rPr lang="en-US" dirty="0"/>
              <a:t>}  </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ListIterator</a:t>
            </a:r>
            <a:r>
              <a:rPr lang="en-US" dirty="0"/>
              <a:t> Interface</a:t>
            </a:r>
            <a:br>
              <a:rPr lang="en-US" dirty="0"/>
            </a:br>
            <a:endParaRPr lang="en-US" dirty="0"/>
          </a:p>
        </p:txBody>
      </p:sp>
      <p:sp>
        <p:nvSpPr>
          <p:cNvPr id="3" name="Content Placeholder 2"/>
          <p:cNvSpPr>
            <a:spLocks noGrp="1"/>
          </p:cNvSpPr>
          <p:nvPr>
            <p:ph sz="quarter" idx="1"/>
          </p:nvPr>
        </p:nvSpPr>
        <p:spPr>
          <a:xfrm>
            <a:off x="914400" y="1447800"/>
            <a:ext cx="7772400" cy="5257800"/>
          </a:xfrm>
        </p:spPr>
        <p:txBody>
          <a:bodyPr/>
          <a:lstStyle/>
          <a:p>
            <a:r>
              <a:rPr lang="en-US" dirty="0" err="1"/>
              <a:t>ListIterator</a:t>
            </a:r>
            <a:r>
              <a:rPr lang="en-US" dirty="0"/>
              <a:t> Interface is used to traverse the element in backward and forward direction.</a:t>
            </a:r>
          </a:p>
          <a:p>
            <a:r>
              <a:rPr lang="en-US" dirty="0" err="1"/>
              <a:t>ListIterator</a:t>
            </a:r>
            <a:r>
              <a:rPr lang="en-US" dirty="0"/>
              <a:t> Interface declaration</a:t>
            </a:r>
          </a:p>
          <a:p>
            <a:pPr lvl="1"/>
            <a:r>
              <a:rPr lang="en-US" b="1" dirty="0"/>
              <a:t>public</a:t>
            </a:r>
            <a:r>
              <a:rPr lang="en-US" dirty="0"/>
              <a:t> </a:t>
            </a:r>
            <a:r>
              <a:rPr lang="en-US" b="1" dirty="0"/>
              <a:t>interface</a:t>
            </a:r>
            <a:r>
              <a:rPr lang="en-US" dirty="0"/>
              <a:t> </a:t>
            </a:r>
            <a:r>
              <a:rPr lang="en-US" dirty="0" err="1"/>
              <a:t>ListIterator</a:t>
            </a:r>
            <a:r>
              <a:rPr lang="en-US" dirty="0"/>
              <a:t>&lt;E&gt; </a:t>
            </a:r>
            <a:r>
              <a:rPr lang="en-US" b="1" dirty="0"/>
              <a:t>extends</a:t>
            </a:r>
            <a:r>
              <a:rPr lang="en-US" dirty="0"/>
              <a:t> </a:t>
            </a:r>
            <a:r>
              <a:rPr lang="en-US" dirty="0" err="1"/>
              <a:t>Iterator</a:t>
            </a:r>
            <a:r>
              <a:rPr lang="en-US" dirty="0"/>
              <a:t>&lt;E&gt;  </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Methods of  </a:t>
            </a:r>
            <a:r>
              <a:rPr lang="en-US" dirty="0" err="1"/>
              <a:t>ListIterator</a:t>
            </a:r>
            <a:r>
              <a:rPr lang="en-US" dirty="0"/>
              <a:t> Interface:</a:t>
            </a:r>
            <a:br>
              <a:rPr lang="en-US" dirty="0"/>
            </a:br>
            <a:endParaRPr lang="en-US" dirty="0"/>
          </a:p>
        </p:txBody>
      </p:sp>
      <p:graphicFrame>
        <p:nvGraphicFramePr>
          <p:cNvPr id="4" name="Content Placeholder 3"/>
          <p:cNvGraphicFramePr>
            <a:graphicFrameLocks noGrp="1"/>
          </p:cNvGraphicFramePr>
          <p:nvPr>
            <p:ph sz="quarter" idx="1"/>
          </p:nvPr>
        </p:nvGraphicFramePr>
        <p:xfrm>
          <a:off x="914400" y="1752600"/>
          <a:ext cx="7772400" cy="459232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70840">
                <a:tc>
                  <a:txBody>
                    <a:bodyPr/>
                    <a:lstStyle/>
                    <a:p>
                      <a:pPr algn="l" fontAlgn="t"/>
                      <a:r>
                        <a:rPr lang="en-US" dirty="0">
                          <a:solidFill>
                            <a:srgbClr val="000000"/>
                          </a:solidFill>
                          <a:latin typeface="times new roman"/>
                        </a:rPr>
                        <a:t>Method</a:t>
                      </a:r>
                    </a:p>
                  </a:txBody>
                  <a:tcPr marL="47625" marR="47625" marT="47625" marB="47625"/>
                </a:tc>
                <a:tc>
                  <a:txBody>
                    <a:bodyPr/>
                    <a:lstStyle/>
                    <a:p>
                      <a:pPr algn="l" fontAlgn="t"/>
                      <a:r>
                        <a:rPr lang="en-US" dirty="0">
                          <a:solidFill>
                            <a:srgbClr val="000000"/>
                          </a:solidFill>
                          <a:latin typeface="times new roman"/>
                        </a:rPr>
                        <a:t>Description</a:t>
                      </a:r>
                    </a:p>
                  </a:txBody>
                  <a:tcPr marL="47625" marR="47625" marT="47625" marB="47625"/>
                </a:tc>
                <a:extLst>
                  <a:ext uri="{0D108BD9-81ED-4DB2-BD59-A6C34878D82A}">
                    <a16:rowId xmlns:a16="http://schemas.microsoft.com/office/drawing/2014/main" val="10000"/>
                  </a:ext>
                </a:extLst>
              </a:tr>
              <a:tr h="370840">
                <a:tc>
                  <a:txBody>
                    <a:bodyPr/>
                    <a:lstStyle/>
                    <a:p>
                      <a:pPr algn="just" fontAlgn="t"/>
                      <a:r>
                        <a:rPr lang="en-US" b="0" i="0">
                          <a:solidFill>
                            <a:srgbClr val="000000"/>
                          </a:solidFill>
                          <a:latin typeface="verdana"/>
                        </a:rPr>
                        <a:t>boolean hasNext()</a:t>
                      </a:r>
                    </a:p>
                  </a:txBody>
                  <a:tcPr marL="47625" marR="47625" marT="47625" marB="47625"/>
                </a:tc>
                <a:tc>
                  <a:txBody>
                    <a:bodyPr/>
                    <a:lstStyle/>
                    <a:p>
                      <a:pPr algn="just" fontAlgn="t"/>
                      <a:r>
                        <a:rPr lang="en-US" b="0" i="0" dirty="0">
                          <a:solidFill>
                            <a:srgbClr val="000000"/>
                          </a:solidFill>
                          <a:latin typeface="verdana"/>
                        </a:rPr>
                        <a:t>This method return true if the list </a:t>
                      </a:r>
                      <a:r>
                        <a:rPr lang="en-US" b="0" i="0" dirty="0" err="1">
                          <a:solidFill>
                            <a:srgbClr val="000000"/>
                          </a:solidFill>
                          <a:latin typeface="verdana"/>
                        </a:rPr>
                        <a:t>iterator</a:t>
                      </a:r>
                      <a:r>
                        <a:rPr lang="en-US" b="0" i="0" dirty="0">
                          <a:solidFill>
                            <a:srgbClr val="000000"/>
                          </a:solidFill>
                          <a:latin typeface="verdana"/>
                        </a:rPr>
                        <a:t> has more elements when traversing the list in the forward direction.</a:t>
                      </a:r>
                    </a:p>
                  </a:txBody>
                  <a:tcPr marL="47625" marR="47625" marT="47625" marB="47625"/>
                </a:tc>
                <a:extLst>
                  <a:ext uri="{0D108BD9-81ED-4DB2-BD59-A6C34878D82A}">
                    <a16:rowId xmlns:a16="http://schemas.microsoft.com/office/drawing/2014/main" val="10001"/>
                  </a:ext>
                </a:extLst>
              </a:tr>
              <a:tr h="370840">
                <a:tc>
                  <a:txBody>
                    <a:bodyPr/>
                    <a:lstStyle/>
                    <a:p>
                      <a:pPr algn="just" fontAlgn="t"/>
                      <a:r>
                        <a:rPr lang="en-US" b="0" i="0">
                          <a:solidFill>
                            <a:srgbClr val="000000"/>
                          </a:solidFill>
                          <a:latin typeface="verdana"/>
                        </a:rPr>
                        <a:t>Object next()</a:t>
                      </a:r>
                    </a:p>
                  </a:txBody>
                  <a:tcPr marL="47625" marR="47625" marT="47625" marB="47625"/>
                </a:tc>
                <a:tc>
                  <a:txBody>
                    <a:bodyPr/>
                    <a:lstStyle/>
                    <a:p>
                      <a:pPr algn="just" fontAlgn="t"/>
                      <a:r>
                        <a:rPr lang="en-US" b="0" i="0" dirty="0">
                          <a:solidFill>
                            <a:srgbClr val="000000"/>
                          </a:solidFill>
                          <a:latin typeface="verdana"/>
                        </a:rPr>
                        <a:t>This method return the next element in the list and advances the cursor position.</a:t>
                      </a:r>
                    </a:p>
                  </a:txBody>
                  <a:tcPr marL="47625" marR="47625" marT="47625" marB="47625"/>
                </a:tc>
                <a:extLst>
                  <a:ext uri="{0D108BD9-81ED-4DB2-BD59-A6C34878D82A}">
                    <a16:rowId xmlns:a16="http://schemas.microsoft.com/office/drawing/2014/main" val="10002"/>
                  </a:ext>
                </a:extLst>
              </a:tr>
              <a:tr h="370840">
                <a:tc>
                  <a:txBody>
                    <a:bodyPr/>
                    <a:lstStyle/>
                    <a:p>
                      <a:pPr algn="just" fontAlgn="t"/>
                      <a:r>
                        <a:rPr lang="en-US" b="0" i="0">
                          <a:solidFill>
                            <a:srgbClr val="000000"/>
                          </a:solidFill>
                          <a:latin typeface="verdana"/>
                        </a:rPr>
                        <a:t>boolean hasPrevious()</a:t>
                      </a:r>
                    </a:p>
                  </a:txBody>
                  <a:tcPr marL="47625" marR="47625" marT="47625" marB="47625"/>
                </a:tc>
                <a:tc>
                  <a:txBody>
                    <a:bodyPr/>
                    <a:lstStyle/>
                    <a:p>
                      <a:pPr algn="just" fontAlgn="t"/>
                      <a:r>
                        <a:rPr lang="en-US" b="0" i="0" dirty="0">
                          <a:solidFill>
                            <a:srgbClr val="000000"/>
                          </a:solidFill>
                          <a:latin typeface="verdana"/>
                        </a:rPr>
                        <a:t>This method return true if this list </a:t>
                      </a:r>
                      <a:r>
                        <a:rPr lang="en-US" b="0" i="0" dirty="0" err="1">
                          <a:solidFill>
                            <a:srgbClr val="000000"/>
                          </a:solidFill>
                          <a:latin typeface="verdana"/>
                        </a:rPr>
                        <a:t>iterator</a:t>
                      </a:r>
                      <a:r>
                        <a:rPr lang="en-US" b="0" i="0" dirty="0">
                          <a:solidFill>
                            <a:srgbClr val="000000"/>
                          </a:solidFill>
                          <a:latin typeface="verdana"/>
                        </a:rPr>
                        <a:t> has more elements when traversing the list in the reverse direction.</a:t>
                      </a:r>
                    </a:p>
                  </a:txBody>
                  <a:tcPr marL="47625" marR="47625" marT="47625" marB="47625"/>
                </a:tc>
                <a:extLst>
                  <a:ext uri="{0D108BD9-81ED-4DB2-BD59-A6C34878D82A}">
                    <a16:rowId xmlns:a16="http://schemas.microsoft.com/office/drawing/2014/main" val="10003"/>
                  </a:ext>
                </a:extLst>
              </a:tr>
              <a:tr h="370840">
                <a:tc>
                  <a:txBody>
                    <a:bodyPr/>
                    <a:lstStyle/>
                    <a:p>
                      <a:pPr algn="just" fontAlgn="t"/>
                      <a:r>
                        <a:rPr lang="en-US" b="0" i="0">
                          <a:solidFill>
                            <a:srgbClr val="000000"/>
                          </a:solidFill>
                          <a:latin typeface="verdana"/>
                        </a:rPr>
                        <a:t>Object previous()</a:t>
                      </a:r>
                    </a:p>
                  </a:txBody>
                  <a:tcPr marL="47625" marR="47625" marT="47625" marB="47625"/>
                </a:tc>
                <a:tc>
                  <a:txBody>
                    <a:bodyPr/>
                    <a:lstStyle/>
                    <a:p>
                      <a:pPr algn="just" fontAlgn="t"/>
                      <a:r>
                        <a:rPr lang="en-US" b="0" i="0" dirty="0">
                          <a:solidFill>
                            <a:srgbClr val="000000"/>
                          </a:solidFill>
                          <a:latin typeface="verdana"/>
                        </a:rPr>
                        <a:t>This method return the previous element in the list and moves the cursor position backwards.</a:t>
                      </a:r>
                    </a:p>
                  </a:txBody>
                  <a:tcPr marL="47625" marR="47625" marT="47625" marB="47625"/>
                </a:tc>
                <a:extLst>
                  <a:ext uri="{0D108BD9-81ED-4DB2-BD59-A6C34878D82A}">
                    <a16:rowId xmlns:a16="http://schemas.microsoft.com/office/drawing/2014/main" val="10004"/>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a:t>
            </a:r>
            <a:r>
              <a:rPr lang="en-US" dirty="0" err="1"/>
              <a:t>ListIterator</a:t>
            </a:r>
            <a:r>
              <a:rPr lang="en-US" dirty="0"/>
              <a:t> Interface</a:t>
            </a:r>
            <a:br>
              <a:rPr lang="en-US" dirty="0"/>
            </a:br>
            <a:endParaRPr lang="en-US" dirty="0"/>
          </a:p>
        </p:txBody>
      </p:sp>
      <p:sp>
        <p:nvSpPr>
          <p:cNvPr id="3" name="Content Placeholder 2"/>
          <p:cNvSpPr>
            <a:spLocks noGrp="1"/>
          </p:cNvSpPr>
          <p:nvPr>
            <p:ph sz="quarter" idx="1"/>
          </p:nvPr>
        </p:nvSpPr>
        <p:spPr>
          <a:xfrm>
            <a:off x="914400" y="1447800"/>
            <a:ext cx="7772400" cy="5181600"/>
          </a:xfrm>
        </p:spPr>
        <p:txBody>
          <a:bodyPr>
            <a:normAutofit fontScale="77500" lnSpcReduction="20000"/>
          </a:bodyPr>
          <a:lstStyle/>
          <a:p>
            <a:r>
              <a:rPr lang="en-US" b="1" dirty="0"/>
              <a:t>import</a:t>
            </a:r>
            <a:r>
              <a:rPr lang="en-US" dirty="0"/>
              <a:t> </a:t>
            </a:r>
            <a:r>
              <a:rPr lang="en-US" dirty="0" err="1"/>
              <a:t>java.util</a:t>
            </a:r>
            <a:r>
              <a:rPr lang="en-US" dirty="0"/>
              <a:t>.*;  </a:t>
            </a:r>
          </a:p>
          <a:p>
            <a:r>
              <a:rPr lang="en-US" b="1" dirty="0"/>
              <a:t>public</a:t>
            </a:r>
            <a:r>
              <a:rPr lang="en-US" dirty="0"/>
              <a:t> </a:t>
            </a:r>
            <a:r>
              <a:rPr lang="en-US" b="1" dirty="0"/>
              <a:t>class</a:t>
            </a:r>
            <a:r>
              <a:rPr lang="en-US" dirty="0"/>
              <a:t> TestCollection8{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err="1"/>
              <a:t>ArrayList</a:t>
            </a:r>
            <a:r>
              <a:rPr lang="en-US" dirty="0"/>
              <a:t>&lt;String&gt; al=</a:t>
            </a:r>
            <a:r>
              <a:rPr lang="en-US" b="1" dirty="0"/>
              <a:t>new</a:t>
            </a:r>
            <a:r>
              <a:rPr lang="en-US" dirty="0"/>
              <a:t> </a:t>
            </a:r>
            <a:r>
              <a:rPr lang="en-US" dirty="0" err="1"/>
              <a:t>ArrayList</a:t>
            </a:r>
            <a:r>
              <a:rPr lang="en-US" dirty="0"/>
              <a:t>&lt;String&gt;();  </a:t>
            </a:r>
          </a:p>
          <a:p>
            <a:r>
              <a:rPr lang="en-US" dirty="0" err="1"/>
              <a:t>al.add</a:t>
            </a:r>
            <a:r>
              <a:rPr lang="en-US" dirty="0"/>
              <a:t>("</a:t>
            </a:r>
            <a:r>
              <a:rPr lang="en-US" dirty="0" err="1"/>
              <a:t>Amit</a:t>
            </a:r>
            <a:r>
              <a:rPr lang="en-US" dirty="0"/>
              <a:t>");  </a:t>
            </a:r>
          </a:p>
          <a:p>
            <a:r>
              <a:rPr lang="en-US" dirty="0" err="1"/>
              <a:t>al.add</a:t>
            </a:r>
            <a:r>
              <a:rPr lang="en-US" dirty="0"/>
              <a:t>("Vijay");  </a:t>
            </a:r>
          </a:p>
          <a:p>
            <a:r>
              <a:rPr lang="en-US" dirty="0" err="1"/>
              <a:t>al.add</a:t>
            </a:r>
            <a:r>
              <a:rPr lang="en-US" dirty="0"/>
              <a:t>("Kumar");  </a:t>
            </a:r>
          </a:p>
          <a:p>
            <a:r>
              <a:rPr lang="en-US" dirty="0" err="1"/>
              <a:t>al.add</a:t>
            </a:r>
            <a:r>
              <a:rPr lang="en-US" dirty="0"/>
              <a:t>(1,"Sachin");  </a:t>
            </a:r>
          </a:p>
          <a:p>
            <a:r>
              <a:rPr lang="en-US" dirty="0" err="1"/>
              <a:t>System.out.println</a:t>
            </a:r>
            <a:r>
              <a:rPr lang="en-US" dirty="0"/>
              <a:t>("element at 2nd position: "+</a:t>
            </a:r>
            <a:r>
              <a:rPr lang="en-US" dirty="0" err="1"/>
              <a:t>al.get</a:t>
            </a:r>
            <a:r>
              <a:rPr lang="en-US" dirty="0"/>
              <a:t>(2));  </a:t>
            </a:r>
          </a:p>
          <a:p>
            <a:r>
              <a:rPr lang="en-US" dirty="0" err="1"/>
              <a:t>ListIterator</a:t>
            </a:r>
            <a:r>
              <a:rPr lang="en-US" dirty="0"/>
              <a:t>&lt;String&gt; </a:t>
            </a:r>
            <a:r>
              <a:rPr lang="en-US" dirty="0" err="1"/>
              <a:t>itr</a:t>
            </a:r>
            <a:r>
              <a:rPr lang="en-US" dirty="0"/>
              <a:t>=</a:t>
            </a:r>
            <a:r>
              <a:rPr lang="en-US" dirty="0" err="1"/>
              <a:t>al.listIterator</a:t>
            </a:r>
            <a:r>
              <a:rPr lang="en-US" dirty="0"/>
              <a:t>();  </a:t>
            </a:r>
          </a:p>
          <a:p>
            <a:r>
              <a:rPr lang="en-US" dirty="0" err="1"/>
              <a:t>System.out.println</a:t>
            </a:r>
            <a:r>
              <a:rPr lang="en-US" dirty="0"/>
              <a:t>("traversing elements in forward direction...");  </a:t>
            </a:r>
          </a:p>
          <a:p>
            <a:r>
              <a:rPr lang="en-US" b="1" dirty="0"/>
              <a:t>while</a:t>
            </a:r>
            <a:r>
              <a:rPr lang="en-US" dirty="0"/>
              <a:t>(</a:t>
            </a:r>
            <a:r>
              <a:rPr lang="en-US" dirty="0" err="1"/>
              <a:t>itr.hasNext</a:t>
            </a:r>
            <a:r>
              <a:rPr lang="en-US" dirty="0"/>
              <a:t>()){  </a:t>
            </a:r>
          </a:p>
          <a:p>
            <a:r>
              <a:rPr lang="en-US" dirty="0" err="1"/>
              <a:t>System.out.println</a:t>
            </a:r>
            <a:r>
              <a:rPr lang="en-US" dirty="0"/>
              <a:t>(</a:t>
            </a:r>
            <a:r>
              <a:rPr lang="en-US" dirty="0" err="1"/>
              <a:t>itr.next</a:t>
            </a:r>
            <a:r>
              <a:rPr lang="en-US" dirty="0"/>
              <a:t>());  }  </a:t>
            </a:r>
          </a:p>
          <a:p>
            <a:r>
              <a:rPr lang="en-US" dirty="0" err="1"/>
              <a:t>System.out.println</a:t>
            </a:r>
            <a:r>
              <a:rPr lang="en-US" dirty="0"/>
              <a:t>("traversing elements in backward direction...");  </a:t>
            </a:r>
          </a:p>
          <a:p>
            <a:r>
              <a:rPr lang="en-US" b="1" dirty="0"/>
              <a:t>while</a:t>
            </a:r>
            <a:r>
              <a:rPr lang="en-US" dirty="0"/>
              <a:t>(</a:t>
            </a:r>
            <a:r>
              <a:rPr lang="en-US" dirty="0" err="1"/>
              <a:t>itr.hasPrevious</a:t>
            </a:r>
            <a:r>
              <a:rPr lang="en-US" dirty="0"/>
              <a:t>()){  </a:t>
            </a:r>
          </a:p>
          <a:p>
            <a:r>
              <a:rPr lang="en-US" dirty="0" err="1"/>
              <a:t>System.out.println</a:t>
            </a:r>
            <a:r>
              <a:rPr lang="en-US" dirty="0"/>
              <a:t>(</a:t>
            </a:r>
            <a:r>
              <a:rPr lang="en-US" dirty="0" err="1"/>
              <a:t>itr.previous</a:t>
            </a:r>
            <a:r>
              <a:rPr lang="en-US" dirty="0"/>
              <a:t>());  }  }  }  </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Interface</a:t>
            </a:r>
          </a:p>
        </p:txBody>
      </p:sp>
      <p:sp>
        <p:nvSpPr>
          <p:cNvPr id="3" name="Content Placeholder 2"/>
          <p:cNvSpPr>
            <a:spLocks noGrp="1"/>
          </p:cNvSpPr>
          <p:nvPr>
            <p:ph sz="quarter" idx="1"/>
          </p:nvPr>
        </p:nvSpPr>
        <p:spPr>
          <a:xfrm>
            <a:off x="914400" y="1447800"/>
            <a:ext cx="7772400" cy="5181600"/>
          </a:xfrm>
        </p:spPr>
        <p:txBody>
          <a:bodyPr>
            <a:normAutofit/>
          </a:bodyPr>
          <a:lstStyle/>
          <a:p>
            <a:r>
              <a:rPr lang="en-US" dirty="0"/>
              <a:t>The </a:t>
            </a:r>
            <a:r>
              <a:rPr lang="en-US" dirty="0" err="1"/>
              <a:t>java.util.Set</a:t>
            </a:r>
            <a:r>
              <a:rPr lang="en-US" dirty="0"/>
              <a:t> Interface extends the Collection interface.</a:t>
            </a:r>
          </a:p>
          <a:p>
            <a:r>
              <a:rPr lang="en-US" dirty="0"/>
              <a:t>The Set interface declares methods for managing a collection of objects that contain no duplicates.</a:t>
            </a:r>
          </a:p>
          <a:p>
            <a:pPr lvl="1"/>
            <a:r>
              <a:rPr lang="en-US" dirty="0"/>
              <a:t>The basic Set interface makes no guarantee of the order of elements.</a:t>
            </a:r>
          </a:p>
          <a:p>
            <a:pPr lvl="1"/>
            <a:r>
              <a:rPr lang="en-US" dirty="0"/>
              <a:t>A Set can contain at most one null element.</a:t>
            </a:r>
          </a:p>
          <a:p>
            <a:pPr lvl="1"/>
            <a:r>
              <a:rPr lang="en-US" dirty="0"/>
              <a:t>Mutable elements should not be changed while in a Set.</a:t>
            </a:r>
          </a:p>
          <a:p>
            <a:r>
              <a:rPr lang="en-US" dirty="0"/>
              <a:t>The Set interface adds no methods beyond those of the Collection interface.</a:t>
            </a:r>
          </a:p>
          <a:p>
            <a:pPr lvl="1"/>
            <a:r>
              <a:rPr lang="en-US" dirty="0"/>
              <a:t>The Set interface simply enforces behavior of the collection.</a:t>
            </a:r>
          </a:p>
          <a:p>
            <a:pPr>
              <a:buNone/>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ctr">
              <a:buNone/>
            </a:pPr>
            <a:endParaRPr lang="en-US" sz="4400" b="1" dirty="0"/>
          </a:p>
          <a:p>
            <a:pPr algn="ctr">
              <a:buNone/>
            </a:pPr>
            <a:endParaRPr lang="en-US" sz="4400" b="1" dirty="0"/>
          </a:p>
          <a:p>
            <a:pPr algn="ctr">
              <a:buNone/>
            </a:pPr>
            <a:r>
              <a:rPr lang="en-US" sz="4400" b="1" dirty="0"/>
              <a:t>Ordering collections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Comparable interface</a:t>
            </a:r>
            <a:br>
              <a:rPr lang="en-US" dirty="0"/>
            </a:br>
            <a:endParaRPr lang="en-US" dirty="0"/>
          </a:p>
        </p:txBody>
      </p:sp>
      <p:sp>
        <p:nvSpPr>
          <p:cNvPr id="3" name="Content Placeholder 2"/>
          <p:cNvSpPr>
            <a:spLocks noGrp="1"/>
          </p:cNvSpPr>
          <p:nvPr>
            <p:ph sz="quarter" idx="1"/>
          </p:nvPr>
        </p:nvSpPr>
        <p:spPr>
          <a:xfrm>
            <a:off x="914400" y="1447800"/>
            <a:ext cx="7772400" cy="5181600"/>
          </a:xfrm>
        </p:spPr>
        <p:txBody>
          <a:bodyPr>
            <a:normAutofit fontScale="77500" lnSpcReduction="20000"/>
          </a:bodyPr>
          <a:lstStyle/>
          <a:p>
            <a:r>
              <a:rPr lang="en-US" dirty="0"/>
              <a:t>Java Comparable interface is used to order the objects of user-defined </a:t>
            </a:r>
            <a:r>
              <a:rPr lang="en-US" dirty="0" err="1"/>
              <a:t>class.This</a:t>
            </a:r>
            <a:r>
              <a:rPr lang="en-US" dirty="0"/>
              <a:t> interface is found in </a:t>
            </a:r>
            <a:r>
              <a:rPr lang="en-US" dirty="0" err="1"/>
              <a:t>java.lang</a:t>
            </a:r>
            <a:r>
              <a:rPr lang="en-US" dirty="0"/>
              <a:t> package and contains only one method named </a:t>
            </a:r>
            <a:r>
              <a:rPr lang="en-US" dirty="0" err="1"/>
              <a:t>compareTo</a:t>
            </a:r>
            <a:r>
              <a:rPr lang="en-US" dirty="0"/>
              <a:t>(Object). It provide single sorting sequence only i.e. you can sort the elements on based on single data member only. For example it may be </a:t>
            </a:r>
            <a:r>
              <a:rPr lang="en-US" dirty="0" err="1"/>
              <a:t>rollno</a:t>
            </a:r>
            <a:r>
              <a:rPr lang="en-US" dirty="0"/>
              <a:t>, name, age or anything else.</a:t>
            </a:r>
          </a:p>
          <a:p>
            <a:r>
              <a:rPr lang="en-US" dirty="0" err="1"/>
              <a:t>compareTo</a:t>
            </a:r>
            <a:r>
              <a:rPr lang="en-US" dirty="0"/>
              <a:t>(Object </a:t>
            </a:r>
            <a:r>
              <a:rPr lang="en-US" dirty="0" err="1"/>
              <a:t>obj</a:t>
            </a:r>
            <a:r>
              <a:rPr lang="en-US" dirty="0"/>
              <a:t>) method</a:t>
            </a:r>
          </a:p>
          <a:p>
            <a:pPr lvl="1"/>
            <a:r>
              <a:rPr lang="en-US" b="1" dirty="0"/>
              <a:t>public </a:t>
            </a:r>
            <a:r>
              <a:rPr lang="en-US" b="1" dirty="0" err="1"/>
              <a:t>int</a:t>
            </a:r>
            <a:r>
              <a:rPr lang="en-US" b="1" dirty="0"/>
              <a:t> </a:t>
            </a:r>
            <a:r>
              <a:rPr lang="en-US" b="1" dirty="0" err="1"/>
              <a:t>compareTo</a:t>
            </a:r>
            <a:r>
              <a:rPr lang="en-US" b="1" dirty="0"/>
              <a:t>(Object </a:t>
            </a:r>
            <a:r>
              <a:rPr lang="en-US" b="1" dirty="0" err="1"/>
              <a:t>obj</a:t>
            </a:r>
            <a:r>
              <a:rPr lang="en-US" b="1" dirty="0"/>
              <a:t>):</a:t>
            </a:r>
            <a:r>
              <a:rPr lang="en-US" dirty="0"/>
              <a:t> is used to compare the current object with the specified object.</a:t>
            </a:r>
          </a:p>
          <a:p>
            <a:r>
              <a:rPr lang="en-US" dirty="0"/>
              <a:t>We can sort the elements of:</a:t>
            </a:r>
          </a:p>
          <a:p>
            <a:pPr lvl="1"/>
            <a:r>
              <a:rPr lang="en-US" dirty="0"/>
              <a:t>String objects</a:t>
            </a:r>
          </a:p>
          <a:p>
            <a:pPr lvl="1"/>
            <a:r>
              <a:rPr lang="en-US" dirty="0"/>
              <a:t>User-defined class objects</a:t>
            </a:r>
          </a:p>
          <a:p>
            <a:r>
              <a:rPr lang="en-US" dirty="0"/>
              <a:t>Collections class</a:t>
            </a:r>
          </a:p>
          <a:p>
            <a:pPr lvl="1"/>
            <a:r>
              <a:rPr lang="en-US" b="1" dirty="0"/>
              <a:t>Collections</a:t>
            </a:r>
            <a:r>
              <a:rPr lang="en-US" dirty="0"/>
              <a:t> class provides static methods for sorting the elements of collections. If collection elements are of Set or Map, we can use </a:t>
            </a:r>
            <a:r>
              <a:rPr lang="en-US" dirty="0" err="1"/>
              <a:t>TreeSet</a:t>
            </a:r>
            <a:r>
              <a:rPr lang="en-US" dirty="0"/>
              <a:t> or </a:t>
            </a:r>
            <a:r>
              <a:rPr lang="en-US" dirty="0" err="1"/>
              <a:t>TreeMap</a:t>
            </a:r>
            <a:r>
              <a:rPr lang="en-US" dirty="0"/>
              <a:t>. But We cannot sort the elements of List. Collections class provides methods for sorting the elements of List type elements.</a:t>
            </a:r>
          </a:p>
          <a:p>
            <a:r>
              <a:rPr lang="en-US" dirty="0"/>
              <a:t>Method of Collections class for sorting List elements</a:t>
            </a:r>
          </a:p>
          <a:p>
            <a:pPr lvl="1"/>
            <a:r>
              <a:rPr lang="en-US" b="1" dirty="0"/>
              <a:t>public void sort(List </a:t>
            </a:r>
            <a:r>
              <a:rPr lang="en-US" b="1" dirty="0" err="1"/>
              <a:t>list</a:t>
            </a:r>
            <a:r>
              <a:rPr lang="en-US" b="1" dirty="0"/>
              <a:t>):</a:t>
            </a:r>
            <a:r>
              <a:rPr lang="en-US" dirty="0"/>
              <a:t> is used to sort the elements of List. List elements must be of Comparable type.</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Comparable Example</a:t>
            </a:r>
            <a:br>
              <a:rPr lang="en-US" dirty="0"/>
            </a:br>
            <a:endParaRPr lang="en-US" dirty="0"/>
          </a:p>
        </p:txBody>
      </p:sp>
      <p:sp>
        <p:nvSpPr>
          <p:cNvPr id="3" name="Content Placeholder 2"/>
          <p:cNvSpPr>
            <a:spLocks noGrp="1"/>
          </p:cNvSpPr>
          <p:nvPr>
            <p:ph sz="quarter" idx="1"/>
          </p:nvPr>
        </p:nvSpPr>
        <p:spPr>
          <a:xfrm>
            <a:off x="914400" y="1447800"/>
            <a:ext cx="7772400" cy="5257800"/>
          </a:xfrm>
        </p:spPr>
        <p:txBody>
          <a:bodyPr>
            <a:normAutofit fontScale="70000" lnSpcReduction="20000"/>
          </a:bodyPr>
          <a:lstStyle/>
          <a:p>
            <a:r>
              <a:rPr lang="en-US" b="1" dirty="0"/>
              <a:t>class</a:t>
            </a:r>
            <a:r>
              <a:rPr lang="en-US" dirty="0"/>
              <a:t> Student </a:t>
            </a:r>
            <a:r>
              <a:rPr lang="en-US" b="1" dirty="0"/>
              <a:t>implements</a:t>
            </a:r>
            <a:r>
              <a:rPr lang="en-US" dirty="0"/>
              <a:t> Comparable&lt;Student&gt;{  </a:t>
            </a:r>
          </a:p>
          <a:p>
            <a:r>
              <a:rPr lang="en-US" b="1" dirty="0" err="1"/>
              <a:t>int</a:t>
            </a:r>
            <a:r>
              <a:rPr lang="en-US" dirty="0"/>
              <a:t> </a:t>
            </a:r>
            <a:r>
              <a:rPr lang="en-US" dirty="0" err="1"/>
              <a:t>rollno</a:t>
            </a:r>
            <a:r>
              <a:rPr lang="en-US" dirty="0"/>
              <a:t>;  </a:t>
            </a:r>
          </a:p>
          <a:p>
            <a:r>
              <a:rPr lang="en-US" dirty="0"/>
              <a:t>String name;  </a:t>
            </a:r>
          </a:p>
          <a:p>
            <a:r>
              <a:rPr lang="en-US" b="1" dirty="0" err="1"/>
              <a:t>int</a:t>
            </a:r>
            <a:r>
              <a:rPr lang="en-US" dirty="0"/>
              <a:t> age;  </a:t>
            </a:r>
          </a:p>
          <a:p>
            <a:r>
              <a:rPr lang="en-US" dirty="0"/>
              <a:t>Student(</a:t>
            </a:r>
            <a:r>
              <a:rPr lang="en-US" b="1" dirty="0" err="1"/>
              <a:t>int</a:t>
            </a:r>
            <a:r>
              <a:rPr lang="en-US" dirty="0"/>
              <a:t> </a:t>
            </a:r>
            <a:r>
              <a:rPr lang="en-US" dirty="0" err="1"/>
              <a:t>rollno,String</a:t>
            </a:r>
            <a:r>
              <a:rPr lang="en-US" dirty="0"/>
              <a:t> </a:t>
            </a:r>
            <a:r>
              <a:rPr lang="en-US" dirty="0" err="1"/>
              <a:t>name,</a:t>
            </a:r>
            <a:r>
              <a:rPr lang="en-US" b="1" dirty="0" err="1"/>
              <a:t>int</a:t>
            </a:r>
            <a:r>
              <a:rPr lang="en-US" dirty="0"/>
              <a:t> age){  </a:t>
            </a:r>
          </a:p>
          <a:p>
            <a:r>
              <a:rPr lang="en-US" b="1" dirty="0" err="1"/>
              <a:t>this</a:t>
            </a:r>
            <a:r>
              <a:rPr lang="en-US" dirty="0" err="1"/>
              <a:t>.rollno</a:t>
            </a:r>
            <a:r>
              <a:rPr lang="en-US" dirty="0"/>
              <a:t>=</a:t>
            </a:r>
            <a:r>
              <a:rPr lang="en-US" dirty="0" err="1"/>
              <a:t>rollno</a:t>
            </a:r>
            <a:r>
              <a:rPr lang="en-US" dirty="0"/>
              <a:t>;  </a:t>
            </a:r>
          </a:p>
          <a:p>
            <a:r>
              <a:rPr lang="en-US" b="1" dirty="0"/>
              <a:t>this</a:t>
            </a:r>
            <a:r>
              <a:rPr lang="en-US" dirty="0"/>
              <a:t>.name=name;  </a:t>
            </a:r>
          </a:p>
          <a:p>
            <a:r>
              <a:rPr lang="en-US" b="1" dirty="0" err="1"/>
              <a:t>this</a:t>
            </a:r>
            <a:r>
              <a:rPr lang="en-US" dirty="0" err="1"/>
              <a:t>.age</a:t>
            </a:r>
            <a:r>
              <a:rPr lang="en-US" dirty="0"/>
              <a:t>=age;  </a:t>
            </a:r>
          </a:p>
          <a:p>
            <a:r>
              <a:rPr lang="en-US" dirty="0"/>
              <a:t>}  </a:t>
            </a:r>
          </a:p>
          <a:p>
            <a:r>
              <a:rPr lang="en-US" b="1" dirty="0"/>
              <a:t>public</a:t>
            </a:r>
            <a:r>
              <a:rPr lang="en-US" dirty="0"/>
              <a:t> </a:t>
            </a:r>
            <a:r>
              <a:rPr lang="en-US" b="1" dirty="0" err="1"/>
              <a:t>int</a:t>
            </a:r>
            <a:r>
              <a:rPr lang="en-US" dirty="0"/>
              <a:t> </a:t>
            </a:r>
            <a:r>
              <a:rPr lang="en-US" dirty="0" err="1"/>
              <a:t>compareTo</a:t>
            </a:r>
            <a:r>
              <a:rPr lang="en-US" dirty="0"/>
              <a:t>(Student </a:t>
            </a:r>
            <a:r>
              <a:rPr lang="en-US" dirty="0" err="1"/>
              <a:t>st</a:t>
            </a:r>
            <a:r>
              <a:rPr lang="en-US" dirty="0"/>
              <a:t>){  </a:t>
            </a:r>
          </a:p>
          <a:p>
            <a:r>
              <a:rPr lang="en-US" b="1" dirty="0"/>
              <a:t>if</a:t>
            </a:r>
            <a:r>
              <a:rPr lang="en-US" dirty="0"/>
              <a:t>(age==</a:t>
            </a:r>
            <a:r>
              <a:rPr lang="en-US" dirty="0" err="1"/>
              <a:t>st.age</a:t>
            </a:r>
            <a:r>
              <a:rPr lang="en-US" dirty="0"/>
              <a:t>)  </a:t>
            </a:r>
          </a:p>
          <a:p>
            <a:r>
              <a:rPr lang="en-US" b="1" dirty="0"/>
              <a:t>return</a:t>
            </a:r>
            <a:r>
              <a:rPr lang="en-US" dirty="0"/>
              <a:t> 0;  </a:t>
            </a:r>
          </a:p>
          <a:p>
            <a:r>
              <a:rPr lang="en-US" b="1" dirty="0"/>
              <a:t>else</a:t>
            </a:r>
            <a:r>
              <a:rPr lang="en-US" dirty="0"/>
              <a:t> </a:t>
            </a:r>
            <a:r>
              <a:rPr lang="en-US" b="1" dirty="0"/>
              <a:t>if</a:t>
            </a:r>
            <a:r>
              <a:rPr lang="en-US" dirty="0"/>
              <a:t>(age&gt;</a:t>
            </a:r>
            <a:r>
              <a:rPr lang="en-US" dirty="0" err="1"/>
              <a:t>st.age</a:t>
            </a:r>
            <a:r>
              <a:rPr lang="en-US" dirty="0"/>
              <a:t>)  </a:t>
            </a:r>
          </a:p>
          <a:p>
            <a:r>
              <a:rPr lang="en-US" b="1" dirty="0"/>
              <a:t>return</a:t>
            </a:r>
            <a:r>
              <a:rPr lang="en-US" dirty="0"/>
              <a:t> 1;  </a:t>
            </a:r>
          </a:p>
          <a:p>
            <a:r>
              <a:rPr lang="en-US" b="1" dirty="0"/>
              <a:t>else</a:t>
            </a:r>
            <a:r>
              <a:rPr lang="en-US" dirty="0"/>
              <a:t>  </a:t>
            </a:r>
          </a:p>
          <a:p>
            <a:r>
              <a:rPr lang="en-US" b="1" dirty="0"/>
              <a:t>return</a:t>
            </a:r>
            <a:r>
              <a:rPr lang="en-US" dirty="0"/>
              <a:t> -1;  </a:t>
            </a:r>
          </a:p>
          <a:p>
            <a:r>
              <a:rPr lang="en-US" dirty="0"/>
              <a:t>}  }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b="1" dirty="0"/>
              <a:t>Compile-Time Checking:</a:t>
            </a:r>
            <a:r>
              <a:rPr lang="en-US" dirty="0"/>
              <a:t> It is checked at compile time so problem will not occur at runtime. The good programming strategy says it is far better to handle the problem at compile time than runtime.</a:t>
            </a:r>
          </a:p>
          <a:p>
            <a:pPr lvl="1"/>
            <a:r>
              <a:rPr lang="en-US" dirty="0"/>
              <a:t>List&lt;String&gt; list = </a:t>
            </a:r>
            <a:r>
              <a:rPr lang="en-US" b="1" dirty="0"/>
              <a:t>new</a:t>
            </a:r>
            <a:r>
              <a:rPr lang="en-US" dirty="0"/>
              <a:t> </a:t>
            </a:r>
            <a:r>
              <a:rPr lang="en-US" dirty="0" err="1"/>
              <a:t>ArrayList</a:t>
            </a:r>
            <a:r>
              <a:rPr lang="en-US" dirty="0"/>
              <a:t>&lt;String&gt;();  </a:t>
            </a:r>
          </a:p>
          <a:p>
            <a:pPr lvl="1"/>
            <a:r>
              <a:rPr lang="en-US" dirty="0" err="1"/>
              <a:t>list.add</a:t>
            </a:r>
            <a:r>
              <a:rPr lang="en-US" dirty="0"/>
              <a:t>("hello");  </a:t>
            </a:r>
          </a:p>
          <a:p>
            <a:pPr lvl="1"/>
            <a:r>
              <a:rPr lang="en-US" dirty="0" err="1"/>
              <a:t>list.add</a:t>
            </a:r>
            <a:r>
              <a:rPr lang="en-US" dirty="0"/>
              <a:t>(32);//Compile Time Error  </a:t>
            </a:r>
          </a:p>
          <a:p>
            <a:r>
              <a:rPr lang="en-US" b="1" dirty="0"/>
              <a:t>Syntax</a:t>
            </a:r>
            <a:r>
              <a:rPr lang="en-US" dirty="0"/>
              <a:t> to use generic collection</a:t>
            </a:r>
          </a:p>
          <a:p>
            <a:pPr lvl="1"/>
            <a:r>
              <a:rPr lang="en-US" dirty="0" err="1"/>
              <a:t>ClassOrInterface</a:t>
            </a:r>
            <a:r>
              <a:rPr lang="en-US" dirty="0"/>
              <a:t>&lt;Type&gt;  </a:t>
            </a:r>
          </a:p>
          <a:p>
            <a:r>
              <a:rPr lang="en-US" b="1" dirty="0"/>
              <a:t>Example</a:t>
            </a:r>
            <a:r>
              <a:rPr lang="en-US" dirty="0"/>
              <a:t> to use Generics in java</a:t>
            </a:r>
          </a:p>
          <a:p>
            <a:pPr lvl="1"/>
            <a:r>
              <a:rPr lang="en-US" dirty="0" err="1"/>
              <a:t>ArrayList</a:t>
            </a:r>
            <a:r>
              <a:rPr lang="en-US" dirty="0"/>
              <a:t>&lt;String&gt;  </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181600"/>
          </a:xfrm>
        </p:spPr>
        <p:txBody>
          <a:bodyPr>
            <a:normAutofit fontScale="85000" lnSpcReduction="20000"/>
          </a:bodyPr>
          <a:lstStyle/>
          <a:p>
            <a:r>
              <a:rPr lang="en-US" b="1" dirty="0"/>
              <a:t>import</a:t>
            </a:r>
            <a:r>
              <a:rPr lang="en-US" dirty="0"/>
              <a:t> </a:t>
            </a:r>
            <a:r>
              <a:rPr lang="en-US" dirty="0" err="1"/>
              <a:t>java.util</a:t>
            </a:r>
            <a:r>
              <a:rPr lang="en-US" dirty="0"/>
              <a:t>.*;  </a:t>
            </a:r>
          </a:p>
          <a:p>
            <a:r>
              <a:rPr lang="en-US" b="1" dirty="0"/>
              <a:t>import</a:t>
            </a:r>
            <a:r>
              <a:rPr lang="en-US" dirty="0"/>
              <a:t> java.io.*;  </a:t>
            </a:r>
          </a:p>
          <a:p>
            <a:r>
              <a:rPr lang="en-US" b="1" dirty="0"/>
              <a:t>public</a:t>
            </a:r>
            <a:r>
              <a:rPr lang="en-US" dirty="0"/>
              <a:t> </a:t>
            </a:r>
            <a:r>
              <a:rPr lang="en-US" b="1" dirty="0"/>
              <a:t>class</a:t>
            </a:r>
            <a:r>
              <a:rPr lang="en-US" dirty="0"/>
              <a:t> TestSort3{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err="1"/>
              <a:t>ArrayList</a:t>
            </a:r>
            <a:r>
              <a:rPr lang="en-US" dirty="0"/>
              <a:t>&lt;Student&gt; al=</a:t>
            </a:r>
            <a:r>
              <a:rPr lang="en-US" b="1" dirty="0"/>
              <a:t>new</a:t>
            </a:r>
            <a:r>
              <a:rPr lang="en-US" dirty="0"/>
              <a:t> </a:t>
            </a:r>
            <a:r>
              <a:rPr lang="en-US" dirty="0" err="1"/>
              <a:t>ArrayList</a:t>
            </a:r>
            <a:r>
              <a:rPr lang="en-US" dirty="0"/>
              <a:t>&lt;Student&gt;();  </a:t>
            </a:r>
          </a:p>
          <a:p>
            <a:r>
              <a:rPr lang="en-US" dirty="0" err="1"/>
              <a:t>al.add</a:t>
            </a:r>
            <a:r>
              <a:rPr lang="en-US" dirty="0"/>
              <a:t>(</a:t>
            </a:r>
            <a:r>
              <a:rPr lang="en-US" b="1" dirty="0"/>
              <a:t>new</a:t>
            </a:r>
            <a:r>
              <a:rPr lang="en-US" dirty="0"/>
              <a:t> Student(101,"Vijay",23));  </a:t>
            </a:r>
          </a:p>
          <a:p>
            <a:r>
              <a:rPr lang="en-US" dirty="0" err="1"/>
              <a:t>al.add</a:t>
            </a:r>
            <a:r>
              <a:rPr lang="en-US" dirty="0"/>
              <a:t>(</a:t>
            </a:r>
            <a:r>
              <a:rPr lang="en-US" b="1" dirty="0"/>
              <a:t>new</a:t>
            </a:r>
            <a:r>
              <a:rPr lang="en-US" dirty="0"/>
              <a:t> Student(106,"Ajay",27));  </a:t>
            </a:r>
          </a:p>
          <a:p>
            <a:r>
              <a:rPr lang="en-US" dirty="0" err="1"/>
              <a:t>al.add</a:t>
            </a:r>
            <a:r>
              <a:rPr lang="en-US" dirty="0"/>
              <a:t>(</a:t>
            </a:r>
            <a:r>
              <a:rPr lang="en-US" b="1" dirty="0"/>
              <a:t>new</a:t>
            </a:r>
            <a:r>
              <a:rPr lang="en-US" dirty="0"/>
              <a:t> Student(105,"Jai",21));  </a:t>
            </a:r>
          </a:p>
          <a:p>
            <a:r>
              <a:rPr lang="en-US" dirty="0" err="1"/>
              <a:t>Collections.sort</a:t>
            </a:r>
            <a:r>
              <a:rPr lang="en-US" dirty="0"/>
              <a:t>(al);  </a:t>
            </a:r>
          </a:p>
          <a:p>
            <a:r>
              <a:rPr lang="en-US" b="1" dirty="0"/>
              <a:t>for</a:t>
            </a:r>
            <a:r>
              <a:rPr lang="en-US" dirty="0"/>
              <a:t>(Student </a:t>
            </a:r>
            <a:r>
              <a:rPr lang="en-US" dirty="0" err="1"/>
              <a:t>st:al</a:t>
            </a:r>
            <a:r>
              <a:rPr lang="en-US" dirty="0"/>
              <a:t>){  </a:t>
            </a:r>
          </a:p>
          <a:p>
            <a:r>
              <a:rPr lang="en-US" dirty="0" err="1"/>
              <a:t>System.out.println</a:t>
            </a:r>
            <a:r>
              <a:rPr lang="en-US" dirty="0"/>
              <a:t>(</a:t>
            </a:r>
            <a:r>
              <a:rPr lang="en-US" dirty="0" err="1"/>
              <a:t>st.rollno</a:t>
            </a:r>
            <a:r>
              <a:rPr lang="en-US" dirty="0"/>
              <a:t>+" "+st.name+" "+</a:t>
            </a:r>
            <a:r>
              <a:rPr lang="en-US" dirty="0" err="1"/>
              <a:t>st.age</a:t>
            </a:r>
            <a:r>
              <a:rPr lang="en-US" dirty="0"/>
              <a:t>);  </a:t>
            </a:r>
          </a:p>
          <a:p>
            <a:r>
              <a:rPr lang="en-US" dirty="0"/>
              <a:t>}  </a:t>
            </a:r>
          </a:p>
          <a:p>
            <a:r>
              <a:rPr lang="en-US" dirty="0"/>
              <a:t>}  </a:t>
            </a:r>
          </a:p>
          <a:p>
            <a:r>
              <a:rPr lang="en-US" dirty="0"/>
              <a:t>}  </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Comparator interface</a:t>
            </a:r>
            <a:endParaRPr lang="en-US" dirty="0"/>
          </a:p>
        </p:txBody>
      </p:sp>
      <p:sp>
        <p:nvSpPr>
          <p:cNvPr id="3" name="Content Placeholder 2"/>
          <p:cNvSpPr>
            <a:spLocks noGrp="1"/>
          </p:cNvSpPr>
          <p:nvPr>
            <p:ph sz="quarter" idx="1"/>
          </p:nvPr>
        </p:nvSpPr>
        <p:spPr>
          <a:xfrm>
            <a:off x="914400" y="1447800"/>
            <a:ext cx="7772400" cy="5410200"/>
          </a:xfrm>
        </p:spPr>
        <p:txBody>
          <a:bodyPr>
            <a:normAutofit fontScale="77500" lnSpcReduction="20000"/>
          </a:bodyPr>
          <a:lstStyle/>
          <a:p>
            <a:r>
              <a:rPr lang="en-US" b="1" dirty="0"/>
              <a:t> Comparator interface</a:t>
            </a:r>
            <a:r>
              <a:rPr lang="en-US" dirty="0"/>
              <a:t> is used to order the objects of user-defined class.</a:t>
            </a:r>
          </a:p>
          <a:p>
            <a:r>
              <a:rPr lang="en-US" dirty="0"/>
              <a:t>This interface is found in </a:t>
            </a:r>
            <a:r>
              <a:rPr lang="en-US" dirty="0" err="1"/>
              <a:t>java.util</a:t>
            </a:r>
            <a:r>
              <a:rPr lang="en-US" dirty="0"/>
              <a:t> package and contains 2 methods compare(Object obj1,Object obj2) and equals(Object element).</a:t>
            </a:r>
          </a:p>
          <a:p>
            <a:r>
              <a:rPr lang="en-US" dirty="0"/>
              <a:t>It provides multiple sorting sequence i.e. you can sort the elements on the basis of any data member, for example </a:t>
            </a:r>
            <a:r>
              <a:rPr lang="en-US" dirty="0" err="1"/>
              <a:t>rollno</a:t>
            </a:r>
            <a:r>
              <a:rPr lang="en-US" dirty="0"/>
              <a:t>, name, age or anything else.</a:t>
            </a:r>
          </a:p>
          <a:p>
            <a:r>
              <a:rPr lang="en-US" dirty="0"/>
              <a:t>compare() method</a:t>
            </a:r>
          </a:p>
          <a:p>
            <a:pPr lvl="1"/>
            <a:r>
              <a:rPr lang="en-US" b="1" dirty="0"/>
              <a:t>public </a:t>
            </a:r>
            <a:r>
              <a:rPr lang="en-US" b="1" dirty="0" err="1"/>
              <a:t>int</a:t>
            </a:r>
            <a:r>
              <a:rPr lang="en-US" b="1" dirty="0"/>
              <a:t> compare(Object obj1,Object obj2):</a:t>
            </a:r>
            <a:r>
              <a:rPr lang="en-US" dirty="0"/>
              <a:t> compares the first object with second object.</a:t>
            </a:r>
          </a:p>
          <a:p>
            <a:r>
              <a:rPr lang="en-US" dirty="0"/>
              <a:t>Collections class</a:t>
            </a:r>
          </a:p>
          <a:p>
            <a:pPr lvl="1"/>
            <a:r>
              <a:rPr lang="en-US" b="1" dirty="0"/>
              <a:t>Collections</a:t>
            </a:r>
            <a:r>
              <a:rPr lang="en-US" dirty="0"/>
              <a:t> class provides static methods for sorting the elements of collection. If collection elements are of Set or Map, we can use </a:t>
            </a:r>
            <a:r>
              <a:rPr lang="en-US" dirty="0" err="1"/>
              <a:t>TreeSet</a:t>
            </a:r>
            <a:r>
              <a:rPr lang="en-US" dirty="0"/>
              <a:t> or </a:t>
            </a:r>
            <a:r>
              <a:rPr lang="en-US" dirty="0" err="1"/>
              <a:t>TreeMap</a:t>
            </a:r>
            <a:r>
              <a:rPr lang="en-US" dirty="0"/>
              <a:t>. But we cannot sort the elements of List. Collections class provides methods for sorting the elements of List type elements also.</a:t>
            </a:r>
          </a:p>
          <a:p>
            <a:r>
              <a:rPr lang="en-US" dirty="0"/>
              <a:t>Method of Collections class for sorting List elements</a:t>
            </a:r>
          </a:p>
          <a:p>
            <a:pPr lvl="1"/>
            <a:r>
              <a:rPr lang="en-US" b="1" dirty="0"/>
              <a:t>public void sort(List </a:t>
            </a:r>
            <a:r>
              <a:rPr lang="en-US" b="1" dirty="0" err="1"/>
              <a:t>list</a:t>
            </a:r>
            <a:r>
              <a:rPr lang="en-US" b="1" dirty="0"/>
              <a:t>, Comparator c):</a:t>
            </a:r>
            <a:r>
              <a:rPr lang="en-US" dirty="0"/>
              <a:t> is used to sort the elements of List by the given Comparator.</a:t>
            </a:r>
          </a:p>
          <a:p>
            <a:pPr>
              <a:buNone/>
            </a:pPr>
            <a:br>
              <a:rPr lang="en-US" dirty="0"/>
            </a:b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 Comparator Example (Non-generic Old Style)</a:t>
            </a:r>
          </a:p>
        </p:txBody>
      </p:sp>
      <p:sp>
        <p:nvSpPr>
          <p:cNvPr id="3" name="Content Placeholder 2"/>
          <p:cNvSpPr>
            <a:spLocks noGrp="1"/>
          </p:cNvSpPr>
          <p:nvPr>
            <p:ph sz="quarter" idx="1"/>
          </p:nvPr>
        </p:nvSpPr>
        <p:spPr/>
        <p:txBody>
          <a:bodyPr/>
          <a:lstStyle/>
          <a:p>
            <a:r>
              <a:rPr lang="en-US" dirty="0"/>
              <a:t>Let's see the example of sorting the elements of List on the basis of age and name. In this example, we have created 4 java classes:</a:t>
            </a:r>
          </a:p>
          <a:p>
            <a:pPr lvl="1"/>
            <a:r>
              <a:rPr lang="en-US" dirty="0"/>
              <a:t>Student.java</a:t>
            </a:r>
          </a:p>
          <a:p>
            <a:pPr lvl="1"/>
            <a:r>
              <a:rPr lang="en-US" dirty="0"/>
              <a:t>AgeComparator.java</a:t>
            </a:r>
          </a:p>
          <a:p>
            <a:pPr lvl="1"/>
            <a:r>
              <a:rPr lang="en-US" dirty="0"/>
              <a:t>NameComparator.java</a:t>
            </a:r>
          </a:p>
          <a:p>
            <a:pPr lvl="1"/>
            <a:r>
              <a:rPr lang="en-US" dirty="0"/>
              <a:t>Simple.java</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dirty="0"/>
              <a:t>This class contains three fields </a:t>
            </a:r>
            <a:r>
              <a:rPr lang="en-US" dirty="0" err="1"/>
              <a:t>rollno</a:t>
            </a:r>
            <a:r>
              <a:rPr lang="en-US" dirty="0"/>
              <a:t>, name and age and a parameterized constructor.</a:t>
            </a:r>
          </a:p>
          <a:p>
            <a:pPr lvl="1"/>
            <a:r>
              <a:rPr lang="en-US" b="1" dirty="0"/>
              <a:t>class</a:t>
            </a:r>
            <a:r>
              <a:rPr lang="en-US" dirty="0"/>
              <a:t> Student{  </a:t>
            </a:r>
          </a:p>
          <a:p>
            <a:pPr lvl="1"/>
            <a:r>
              <a:rPr lang="en-US" b="1" dirty="0" err="1"/>
              <a:t>int</a:t>
            </a:r>
            <a:r>
              <a:rPr lang="en-US" dirty="0"/>
              <a:t> </a:t>
            </a:r>
            <a:r>
              <a:rPr lang="en-US" dirty="0" err="1"/>
              <a:t>rollno</a:t>
            </a:r>
            <a:r>
              <a:rPr lang="en-US" dirty="0"/>
              <a:t>;  </a:t>
            </a:r>
          </a:p>
          <a:p>
            <a:pPr lvl="1"/>
            <a:r>
              <a:rPr lang="en-US" dirty="0"/>
              <a:t>String name;  </a:t>
            </a:r>
          </a:p>
          <a:p>
            <a:pPr lvl="1"/>
            <a:r>
              <a:rPr lang="en-US" b="1" dirty="0" err="1"/>
              <a:t>int</a:t>
            </a:r>
            <a:r>
              <a:rPr lang="en-US" dirty="0"/>
              <a:t> age;  </a:t>
            </a:r>
          </a:p>
          <a:p>
            <a:pPr lvl="1"/>
            <a:r>
              <a:rPr lang="en-US" dirty="0"/>
              <a:t>Student(</a:t>
            </a:r>
            <a:r>
              <a:rPr lang="en-US" b="1" dirty="0" err="1"/>
              <a:t>int</a:t>
            </a:r>
            <a:r>
              <a:rPr lang="en-US" dirty="0"/>
              <a:t> </a:t>
            </a:r>
            <a:r>
              <a:rPr lang="en-US" dirty="0" err="1"/>
              <a:t>rollno,String</a:t>
            </a:r>
            <a:r>
              <a:rPr lang="en-US" dirty="0"/>
              <a:t> </a:t>
            </a:r>
            <a:r>
              <a:rPr lang="en-US" dirty="0" err="1"/>
              <a:t>name,</a:t>
            </a:r>
            <a:r>
              <a:rPr lang="en-US" b="1" dirty="0" err="1"/>
              <a:t>int</a:t>
            </a:r>
            <a:r>
              <a:rPr lang="en-US" dirty="0"/>
              <a:t> age){  </a:t>
            </a:r>
          </a:p>
          <a:p>
            <a:pPr lvl="1"/>
            <a:r>
              <a:rPr lang="en-US" b="1" dirty="0" err="1"/>
              <a:t>this</a:t>
            </a:r>
            <a:r>
              <a:rPr lang="en-US" dirty="0" err="1"/>
              <a:t>.rollno</a:t>
            </a:r>
            <a:r>
              <a:rPr lang="en-US" dirty="0"/>
              <a:t>=</a:t>
            </a:r>
            <a:r>
              <a:rPr lang="en-US" dirty="0" err="1"/>
              <a:t>rollno</a:t>
            </a:r>
            <a:r>
              <a:rPr lang="en-US" dirty="0"/>
              <a:t>;  </a:t>
            </a:r>
          </a:p>
          <a:p>
            <a:pPr lvl="1"/>
            <a:r>
              <a:rPr lang="en-US" b="1" dirty="0"/>
              <a:t>this</a:t>
            </a:r>
            <a:r>
              <a:rPr lang="en-US" dirty="0"/>
              <a:t>.name=name;  </a:t>
            </a:r>
          </a:p>
          <a:p>
            <a:pPr lvl="1"/>
            <a:r>
              <a:rPr lang="en-US" b="1" dirty="0" err="1"/>
              <a:t>this</a:t>
            </a:r>
            <a:r>
              <a:rPr lang="en-US" dirty="0" err="1"/>
              <a:t>.age</a:t>
            </a:r>
            <a:r>
              <a:rPr lang="en-US" dirty="0"/>
              <a:t>=age;  </a:t>
            </a:r>
          </a:p>
          <a:p>
            <a:pPr lvl="1"/>
            <a:r>
              <a:rPr lang="en-US" dirty="0"/>
              <a:t>}  </a:t>
            </a:r>
          </a:p>
          <a:p>
            <a:pPr lvl="1"/>
            <a:r>
              <a:rPr lang="en-US" dirty="0"/>
              <a:t>}  </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410200"/>
          </a:xfrm>
        </p:spPr>
        <p:txBody>
          <a:bodyPr>
            <a:normAutofit fontScale="92500" lnSpcReduction="20000"/>
          </a:bodyPr>
          <a:lstStyle/>
          <a:p>
            <a:r>
              <a:rPr lang="en-US" dirty="0"/>
              <a:t>This class defines comparison logic based on the age. If age of first object is greater than the second, we are returning positive value, it can be any one such as 1, 2 , 10 etc. If age of first object is less than the second object, we are returning negative value, it can be any negative value and if age of both objects are equal, we are returning 0.</a:t>
            </a:r>
          </a:p>
          <a:p>
            <a:pPr lvl="1"/>
            <a:r>
              <a:rPr lang="en-US" b="1" dirty="0"/>
              <a:t>import</a:t>
            </a:r>
            <a:r>
              <a:rPr lang="en-US" dirty="0"/>
              <a:t> </a:t>
            </a:r>
            <a:r>
              <a:rPr lang="en-US" dirty="0" err="1"/>
              <a:t>java.util</a:t>
            </a:r>
            <a:r>
              <a:rPr lang="en-US" dirty="0"/>
              <a:t>.*;  </a:t>
            </a:r>
          </a:p>
          <a:p>
            <a:pPr lvl="1"/>
            <a:r>
              <a:rPr lang="en-US" b="1" dirty="0"/>
              <a:t>class</a:t>
            </a:r>
            <a:r>
              <a:rPr lang="en-US" dirty="0"/>
              <a:t> </a:t>
            </a:r>
            <a:r>
              <a:rPr lang="en-US" dirty="0" err="1"/>
              <a:t>AgeComparator</a:t>
            </a:r>
            <a:r>
              <a:rPr lang="en-US" dirty="0"/>
              <a:t> </a:t>
            </a:r>
            <a:r>
              <a:rPr lang="en-US" b="1" dirty="0"/>
              <a:t>implements</a:t>
            </a:r>
            <a:r>
              <a:rPr lang="en-US" dirty="0"/>
              <a:t> Comparator{  </a:t>
            </a:r>
          </a:p>
          <a:p>
            <a:pPr lvl="1"/>
            <a:r>
              <a:rPr lang="en-US" b="1" dirty="0"/>
              <a:t>public</a:t>
            </a:r>
            <a:r>
              <a:rPr lang="en-US" dirty="0"/>
              <a:t> </a:t>
            </a:r>
            <a:r>
              <a:rPr lang="en-US" b="1" dirty="0" err="1"/>
              <a:t>int</a:t>
            </a:r>
            <a:r>
              <a:rPr lang="en-US" dirty="0"/>
              <a:t> compare(Object o1,Object o2){  </a:t>
            </a:r>
          </a:p>
          <a:p>
            <a:pPr lvl="1"/>
            <a:r>
              <a:rPr lang="en-US" dirty="0"/>
              <a:t>Student s1=(Student)o1;  </a:t>
            </a:r>
          </a:p>
          <a:p>
            <a:pPr lvl="1"/>
            <a:r>
              <a:rPr lang="en-US" dirty="0"/>
              <a:t>Student s2=(Student)o2; </a:t>
            </a:r>
          </a:p>
          <a:p>
            <a:pPr lvl="1"/>
            <a:r>
              <a:rPr lang="en-US" b="1" dirty="0"/>
              <a:t>if</a:t>
            </a:r>
            <a:r>
              <a:rPr lang="en-US" dirty="0"/>
              <a:t>(s1.age==s2.age)  </a:t>
            </a:r>
          </a:p>
          <a:p>
            <a:pPr lvl="1"/>
            <a:r>
              <a:rPr lang="en-US" b="1" dirty="0"/>
              <a:t>return</a:t>
            </a:r>
            <a:r>
              <a:rPr lang="en-US" dirty="0"/>
              <a:t> 0;  </a:t>
            </a:r>
          </a:p>
          <a:p>
            <a:pPr lvl="1"/>
            <a:r>
              <a:rPr lang="en-US" b="1" dirty="0"/>
              <a:t>else</a:t>
            </a:r>
            <a:r>
              <a:rPr lang="en-US" dirty="0"/>
              <a:t> </a:t>
            </a:r>
            <a:r>
              <a:rPr lang="en-US" b="1" dirty="0"/>
              <a:t>if</a:t>
            </a:r>
            <a:r>
              <a:rPr lang="en-US" dirty="0"/>
              <a:t>(s1.age&gt;s2.age)  </a:t>
            </a:r>
          </a:p>
          <a:p>
            <a:pPr lvl="1"/>
            <a:r>
              <a:rPr lang="en-US" b="1" dirty="0"/>
              <a:t>return</a:t>
            </a:r>
            <a:r>
              <a:rPr lang="en-US" dirty="0"/>
              <a:t> 1;  </a:t>
            </a:r>
          </a:p>
          <a:p>
            <a:pPr lvl="1"/>
            <a:r>
              <a:rPr lang="en-US" b="1" dirty="0"/>
              <a:t>else</a:t>
            </a:r>
            <a:r>
              <a:rPr lang="en-US" dirty="0"/>
              <a:t>  </a:t>
            </a:r>
          </a:p>
          <a:p>
            <a:pPr lvl="1"/>
            <a:r>
              <a:rPr lang="en-US" b="1" dirty="0"/>
              <a:t>return</a:t>
            </a:r>
            <a:r>
              <a:rPr lang="en-US" dirty="0"/>
              <a:t> -1;  }  }  </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dirty="0"/>
              <a:t>This class provides comparison logic based on the name. In such case, we are using the </a:t>
            </a:r>
            <a:r>
              <a:rPr lang="en-US" dirty="0" err="1"/>
              <a:t>compareTo</a:t>
            </a:r>
            <a:r>
              <a:rPr lang="en-US" dirty="0"/>
              <a:t>() method of String class, which internally provides the comparison logic.</a:t>
            </a:r>
          </a:p>
          <a:p>
            <a:pPr lvl="1"/>
            <a:r>
              <a:rPr lang="en-US" b="1" dirty="0"/>
              <a:t>import</a:t>
            </a:r>
            <a:r>
              <a:rPr lang="en-US" dirty="0"/>
              <a:t> </a:t>
            </a:r>
            <a:r>
              <a:rPr lang="en-US" dirty="0" err="1"/>
              <a:t>java.util</a:t>
            </a:r>
            <a:r>
              <a:rPr lang="en-US" dirty="0"/>
              <a:t>.*;  </a:t>
            </a:r>
          </a:p>
          <a:p>
            <a:pPr lvl="1"/>
            <a:r>
              <a:rPr lang="en-US" b="1" dirty="0"/>
              <a:t>class</a:t>
            </a:r>
            <a:r>
              <a:rPr lang="en-US" dirty="0"/>
              <a:t> </a:t>
            </a:r>
            <a:r>
              <a:rPr lang="en-US" dirty="0" err="1"/>
              <a:t>NameComparator</a:t>
            </a:r>
            <a:r>
              <a:rPr lang="en-US" dirty="0"/>
              <a:t> </a:t>
            </a:r>
            <a:r>
              <a:rPr lang="en-US" b="1" dirty="0"/>
              <a:t>implements</a:t>
            </a:r>
            <a:r>
              <a:rPr lang="en-US" dirty="0"/>
              <a:t> Comparator{  </a:t>
            </a:r>
          </a:p>
          <a:p>
            <a:pPr lvl="1"/>
            <a:r>
              <a:rPr lang="en-US" b="1" dirty="0"/>
              <a:t>public</a:t>
            </a:r>
            <a:r>
              <a:rPr lang="en-US" dirty="0"/>
              <a:t> </a:t>
            </a:r>
            <a:r>
              <a:rPr lang="en-US" b="1" dirty="0" err="1"/>
              <a:t>int</a:t>
            </a:r>
            <a:r>
              <a:rPr lang="en-US" dirty="0"/>
              <a:t> compare(Object o1,Object o2){  </a:t>
            </a:r>
          </a:p>
          <a:p>
            <a:pPr lvl="1"/>
            <a:r>
              <a:rPr lang="en-US" dirty="0"/>
              <a:t>Student s1=(Student)o1;  </a:t>
            </a:r>
          </a:p>
          <a:p>
            <a:pPr lvl="1"/>
            <a:r>
              <a:rPr lang="en-US" dirty="0"/>
              <a:t>Student s2=(Student)o2;  </a:t>
            </a:r>
          </a:p>
          <a:p>
            <a:pPr lvl="1"/>
            <a:r>
              <a:rPr lang="en-US" dirty="0"/>
              <a:t>  </a:t>
            </a:r>
          </a:p>
          <a:p>
            <a:pPr lvl="1"/>
            <a:r>
              <a:rPr lang="en-US" b="1" dirty="0"/>
              <a:t>return</a:t>
            </a:r>
            <a:r>
              <a:rPr lang="en-US" dirty="0"/>
              <a:t> s1.name.compareTo(s2.name);  </a:t>
            </a:r>
          </a:p>
          <a:p>
            <a:pPr lvl="1"/>
            <a:r>
              <a:rPr lang="en-US" dirty="0"/>
              <a:t>}  </a:t>
            </a:r>
          </a:p>
          <a:p>
            <a:pPr lvl="1"/>
            <a:r>
              <a:rPr lang="en-US" dirty="0"/>
              <a:t>}  </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20000"/>
          </a:bodyPr>
          <a:lstStyle/>
          <a:p>
            <a:r>
              <a:rPr lang="en-US" dirty="0"/>
              <a:t>In this class, we are printing the objects values by sorting on the basis of name and age.</a:t>
            </a:r>
          </a:p>
          <a:p>
            <a:pPr lvl="1"/>
            <a:r>
              <a:rPr lang="en-US" b="1" dirty="0"/>
              <a:t>import</a:t>
            </a:r>
            <a:r>
              <a:rPr lang="en-US" dirty="0"/>
              <a:t> </a:t>
            </a:r>
            <a:r>
              <a:rPr lang="en-US" dirty="0" err="1"/>
              <a:t>java.util</a:t>
            </a:r>
            <a:r>
              <a:rPr lang="en-US" dirty="0"/>
              <a:t>.*;  </a:t>
            </a:r>
          </a:p>
          <a:p>
            <a:pPr lvl="1"/>
            <a:r>
              <a:rPr lang="en-US" b="1" dirty="0"/>
              <a:t>import</a:t>
            </a:r>
            <a:r>
              <a:rPr lang="en-US" dirty="0"/>
              <a:t> java.io.*;  </a:t>
            </a:r>
          </a:p>
          <a:p>
            <a:pPr lvl="1"/>
            <a:r>
              <a:rPr lang="en-US" dirty="0"/>
              <a:t>  </a:t>
            </a:r>
          </a:p>
          <a:p>
            <a:pPr lvl="1"/>
            <a:r>
              <a:rPr lang="en-US" b="1" dirty="0"/>
              <a:t>class</a:t>
            </a:r>
            <a:r>
              <a:rPr lang="en-US" dirty="0"/>
              <a:t> Simple{  </a:t>
            </a:r>
          </a:p>
          <a:p>
            <a:pPr lvl="1"/>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  </a:t>
            </a:r>
          </a:p>
          <a:p>
            <a:pPr lvl="1"/>
            <a:r>
              <a:rPr lang="en-US" dirty="0" err="1"/>
              <a:t>ArrayList</a:t>
            </a:r>
            <a:r>
              <a:rPr lang="en-US" dirty="0"/>
              <a:t> al=</a:t>
            </a:r>
            <a:r>
              <a:rPr lang="en-US" b="1" dirty="0"/>
              <a:t>new</a:t>
            </a:r>
            <a:r>
              <a:rPr lang="en-US" dirty="0"/>
              <a:t> </a:t>
            </a:r>
            <a:r>
              <a:rPr lang="en-US" dirty="0" err="1"/>
              <a:t>ArrayList</a:t>
            </a:r>
            <a:r>
              <a:rPr lang="en-US" dirty="0"/>
              <a:t>();  </a:t>
            </a:r>
          </a:p>
          <a:p>
            <a:pPr lvl="1"/>
            <a:r>
              <a:rPr lang="en-US" dirty="0" err="1"/>
              <a:t>al.add</a:t>
            </a:r>
            <a:r>
              <a:rPr lang="en-US" dirty="0"/>
              <a:t>(</a:t>
            </a:r>
            <a:r>
              <a:rPr lang="en-US" b="1" dirty="0"/>
              <a:t>new</a:t>
            </a:r>
            <a:r>
              <a:rPr lang="en-US" dirty="0"/>
              <a:t> Student(101,"Vijay",23));  </a:t>
            </a:r>
          </a:p>
          <a:p>
            <a:pPr lvl="1"/>
            <a:r>
              <a:rPr lang="en-US" dirty="0" err="1"/>
              <a:t>al.add</a:t>
            </a:r>
            <a:r>
              <a:rPr lang="en-US" dirty="0"/>
              <a:t>(</a:t>
            </a:r>
            <a:r>
              <a:rPr lang="en-US" b="1" dirty="0"/>
              <a:t>new</a:t>
            </a:r>
            <a:r>
              <a:rPr lang="en-US" dirty="0"/>
              <a:t> Student(106,"Ajay",27));  </a:t>
            </a:r>
          </a:p>
          <a:p>
            <a:pPr lvl="1"/>
            <a:r>
              <a:rPr lang="en-US" dirty="0" err="1"/>
              <a:t>al.add</a:t>
            </a:r>
            <a:r>
              <a:rPr lang="en-US" dirty="0"/>
              <a:t>(</a:t>
            </a:r>
            <a:r>
              <a:rPr lang="en-US" b="1" dirty="0"/>
              <a:t>new</a:t>
            </a:r>
            <a:r>
              <a:rPr lang="en-US" dirty="0"/>
              <a:t> Student(105,"Jai",21));  </a:t>
            </a:r>
          </a:p>
          <a:p>
            <a:pPr lvl="1"/>
            <a:r>
              <a:rPr lang="en-US" dirty="0"/>
              <a:t>  </a:t>
            </a:r>
          </a:p>
          <a:p>
            <a:pPr lvl="1"/>
            <a:r>
              <a:rPr lang="en-US" dirty="0" err="1"/>
              <a:t>System.out.println</a:t>
            </a:r>
            <a:r>
              <a:rPr lang="en-US" dirty="0"/>
              <a:t>("Sorting by Name...");  </a:t>
            </a:r>
          </a:p>
          <a:p>
            <a:pPr>
              <a:buNone/>
            </a:pPr>
            <a:endParaRPr lang="en-US" dirty="0"/>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257800"/>
          </a:xfrm>
        </p:spPr>
        <p:txBody>
          <a:bodyPr>
            <a:normAutofit lnSpcReduction="10000"/>
          </a:bodyPr>
          <a:lstStyle/>
          <a:p>
            <a:pPr lvl="1"/>
            <a:r>
              <a:rPr lang="en-US" dirty="0" err="1"/>
              <a:t>Collections.sort</a:t>
            </a:r>
            <a:r>
              <a:rPr lang="en-US" dirty="0"/>
              <a:t>(</a:t>
            </a:r>
            <a:r>
              <a:rPr lang="en-US" dirty="0" err="1"/>
              <a:t>al,</a:t>
            </a:r>
            <a:r>
              <a:rPr lang="en-US" b="1" dirty="0" err="1"/>
              <a:t>new</a:t>
            </a:r>
            <a:r>
              <a:rPr lang="en-US" dirty="0"/>
              <a:t> </a:t>
            </a:r>
            <a:r>
              <a:rPr lang="en-US" dirty="0" err="1"/>
              <a:t>NameComparator</a:t>
            </a:r>
            <a:r>
              <a:rPr lang="en-US" dirty="0"/>
              <a:t>());  </a:t>
            </a:r>
          </a:p>
          <a:p>
            <a:pPr lvl="1"/>
            <a:r>
              <a:rPr lang="en-US" dirty="0" err="1"/>
              <a:t>Iterator</a:t>
            </a:r>
            <a:r>
              <a:rPr lang="en-US" dirty="0"/>
              <a:t> </a:t>
            </a:r>
            <a:r>
              <a:rPr lang="en-US" dirty="0" err="1"/>
              <a:t>itr</a:t>
            </a:r>
            <a:r>
              <a:rPr lang="en-US" dirty="0"/>
              <a:t>=</a:t>
            </a:r>
            <a:r>
              <a:rPr lang="en-US" dirty="0" err="1"/>
              <a:t>al.iterator</a:t>
            </a:r>
            <a:r>
              <a:rPr lang="en-US" dirty="0"/>
              <a:t>();  </a:t>
            </a:r>
          </a:p>
          <a:p>
            <a:pPr lvl="1"/>
            <a:r>
              <a:rPr lang="en-US" b="1" dirty="0"/>
              <a:t>while</a:t>
            </a:r>
            <a:r>
              <a:rPr lang="en-US" dirty="0"/>
              <a:t>(</a:t>
            </a:r>
            <a:r>
              <a:rPr lang="en-US" dirty="0" err="1"/>
              <a:t>itr.hasNext</a:t>
            </a:r>
            <a:r>
              <a:rPr lang="en-US" dirty="0"/>
              <a:t>()){  </a:t>
            </a:r>
          </a:p>
          <a:p>
            <a:pPr lvl="1"/>
            <a:r>
              <a:rPr lang="en-US" dirty="0"/>
              <a:t>Student </a:t>
            </a:r>
            <a:r>
              <a:rPr lang="en-US" dirty="0" err="1"/>
              <a:t>st</a:t>
            </a:r>
            <a:r>
              <a:rPr lang="en-US" dirty="0"/>
              <a:t>=(Student)</a:t>
            </a:r>
            <a:r>
              <a:rPr lang="en-US" dirty="0" err="1"/>
              <a:t>itr.next</a:t>
            </a:r>
            <a:r>
              <a:rPr lang="en-US" dirty="0"/>
              <a:t>();  </a:t>
            </a:r>
          </a:p>
          <a:p>
            <a:pPr lvl="1"/>
            <a:r>
              <a:rPr lang="en-US" dirty="0" err="1"/>
              <a:t>System.out.println</a:t>
            </a:r>
            <a:r>
              <a:rPr lang="en-US" dirty="0"/>
              <a:t>(</a:t>
            </a:r>
            <a:r>
              <a:rPr lang="en-US" dirty="0" err="1"/>
              <a:t>st.rollno</a:t>
            </a:r>
            <a:r>
              <a:rPr lang="en-US" dirty="0"/>
              <a:t>+" "+st.name+" "+</a:t>
            </a:r>
            <a:r>
              <a:rPr lang="en-US" dirty="0" err="1"/>
              <a:t>st.age</a:t>
            </a:r>
            <a:r>
              <a:rPr lang="en-US" dirty="0"/>
              <a:t>);  </a:t>
            </a:r>
          </a:p>
          <a:p>
            <a:pPr lvl="1"/>
            <a:r>
              <a:rPr lang="en-US" dirty="0"/>
              <a:t>}  </a:t>
            </a:r>
          </a:p>
          <a:p>
            <a:pPr lvl="1"/>
            <a:r>
              <a:rPr lang="en-US" dirty="0" err="1"/>
              <a:t>System.out.println</a:t>
            </a:r>
            <a:r>
              <a:rPr lang="en-US" dirty="0"/>
              <a:t>("sorting by age...");  </a:t>
            </a:r>
          </a:p>
          <a:p>
            <a:pPr lvl="1"/>
            <a:r>
              <a:rPr lang="en-US" dirty="0" err="1"/>
              <a:t>Collections.sort</a:t>
            </a:r>
            <a:r>
              <a:rPr lang="en-US" dirty="0"/>
              <a:t>(</a:t>
            </a:r>
            <a:r>
              <a:rPr lang="en-US" dirty="0" err="1"/>
              <a:t>al,</a:t>
            </a:r>
            <a:r>
              <a:rPr lang="en-US" b="1" dirty="0" err="1"/>
              <a:t>new</a:t>
            </a:r>
            <a:r>
              <a:rPr lang="en-US" dirty="0"/>
              <a:t> </a:t>
            </a:r>
            <a:r>
              <a:rPr lang="en-US" dirty="0" err="1"/>
              <a:t>AgeComparator</a:t>
            </a:r>
            <a:r>
              <a:rPr lang="en-US" dirty="0"/>
              <a:t>());  </a:t>
            </a:r>
          </a:p>
          <a:p>
            <a:pPr lvl="1"/>
            <a:r>
              <a:rPr lang="en-US" dirty="0" err="1"/>
              <a:t>Iterator</a:t>
            </a:r>
            <a:r>
              <a:rPr lang="en-US" dirty="0"/>
              <a:t> itr2=</a:t>
            </a:r>
            <a:r>
              <a:rPr lang="en-US" dirty="0" err="1"/>
              <a:t>al.iterator</a:t>
            </a:r>
            <a:r>
              <a:rPr lang="en-US" dirty="0"/>
              <a:t>();  </a:t>
            </a:r>
          </a:p>
          <a:p>
            <a:pPr lvl="1"/>
            <a:r>
              <a:rPr lang="en-US" b="1" dirty="0"/>
              <a:t>while</a:t>
            </a:r>
            <a:r>
              <a:rPr lang="en-US" dirty="0"/>
              <a:t>(itr2.hasNext()){  </a:t>
            </a:r>
          </a:p>
          <a:p>
            <a:pPr lvl="1"/>
            <a:r>
              <a:rPr lang="en-US" dirty="0"/>
              <a:t>Student </a:t>
            </a:r>
            <a:r>
              <a:rPr lang="en-US" dirty="0" err="1"/>
              <a:t>st</a:t>
            </a:r>
            <a:r>
              <a:rPr lang="en-US" dirty="0"/>
              <a:t>=(Student)itr2.next();  </a:t>
            </a:r>
          </a:p>
          <a:p>
            <a:pPr lvl="1"/>
            <a:r>
              <a:rPr lang="en-US" dirty="0" err="1"/>
              <a:t>System.out.println</a:t>
            </a:r>
            <a:r>
              <a:rPr lang="en-US" dirty="0"/>
              <a:t>(</a:t>
            </a:r>
            <a:r>
              <a:rPr lang="en-US" dirty="0" err="1"/>
              <a:t>st.rollno</a:t>
            </a:r>
            <a:r>
              <a:rPr lang="en-US" dirty="0"/>
              <a:t>+" "+st.name+" "+</a:t>
            </a:r>
            <a:r>
              <a:rPr lang="en-US" dirty="0" err="1"/>
              <a:t>st.age</a:t>
            </a:r>
            <a:r>
              <a:rPr lang="en-US" dirty="0"/>
              <a:t>);  </a:t>
            </a:r>
          </a:p>
          <a:p>
            <a:pPr lvl="1"/>
            <a:r>
              <a:rPr lang="en-US" dirty="0"/>
              <a:t>}   }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Comparator Example (Generic)</a:t>
            </a:r>
            <a:br>
              <a:rPr lang="en-US" dirty="0"/>
            </a:br>
            <a:endParaRPr lang="en-US" dirty="0"/>
          </a:p>
        </p:txBody>
      </p:sp>
      <p:sp>
        <p:nvSpPr>
          <p:cNvPr id="3" name="Content Placeholder 2"/>
          <p:cNvSpPr>
            <a:spLocks noGrp="1"/>
          </p:cNvSpPr>
          <p:nvPr>
            <p:ph sz="quarter" idx="1"/>
          </p:nvPr>
        </p:nvSpPr>
        <p:spPr/>
        <p:txBody>
          <a:bodyPr>
            <a:normAutofit/>
          </a:bodyPr>
          <a:lstStyle/>
          <a:p>
            <a:pPr lvl="1"/>
            <a:r>
              <a:rPr lang="en-US" b="1" dirty="0"/>
              <a:t>class</a:t>
            </a:r>
            <a:r>
              <a:rPr lang="en-US" dirty="0"/>
              <a:t> Student{  </a:t>
            </a:r>
          </a:p>
          <a:p>
            <a:pPr lvl="1"/>
            <a:r>
              <a:rPr lang="en-US" b="1" dirty="0" err="1"/>
              <a:t>int</a:t>
            </a:r>
            <a:r>
              <a:rPr lang="en-US" dirty="0"/>
              <a:t> </a:t>
            </a:r>
            <a:r>
              <a:rPr lang="en-US" dirty="0" err="1"/>
              <a:t>rollno</a:t>
            </a:r>
            <a:r>
              <a:rPr lang="en-US" dirty="0"/>
              <a:t>;  </a:t>
            </a:r>
          </a:p>
          <a:p>
            <a:pPr lvl="1"/>
            <a:r>
              <a:rPr lang="en-US" dirty="0"/>
              <a:t>String name;  </a:t>
            </a:r>
          </a:p>
          <a:p>
            <a:pPr lvl="1"/>
            <a:r>
              <a:rPr lang="en-US" b="1" dirty="0" err="1"/>
              <a:t>int</a:t>
            </a:r>
            <a:r>
              <a:rPr lang="en-US" dirty="0"/>
              <a:t> age;  </a:t>
            </a:r>
          </a:p>
          <a:p>
            <a:pPr lvl="1"/>
            <a:r>
              <a:rPr lang="en-US" dirty="0"/>
              <a:t>Student(</a:t>
            </a:r>
            <a:r>
              <a:rPr lang="en-US" b="1" dirty="0" err="1"/>
              <a:t>int</a:t>
            </a:r>
            <a:r>
              <a:rPr lang="en-US" dirty="0"/>
              <a:t> </a:t>
            </a:r>
            <a:r>
              <a:rPr lang="en-US" dirty="0" err="1"/>
              <a:t>rollno,String</a:t>
            </a:r>
            <a:r>
              <a:rPr lang="en-US" dirty="0"/>
              <a:t> </a:t>
            </a:r>
            <a:r>
              <a:rPr lang="en-US" dirty="0" err="1"/>
              <a:t>name,</a:t>
            </a:r>
            <a:r>
              <a:rPr lang="en-US" b="1" dirty="0" err="1"/>
              <a:t>int</a:t>
            </a:r>
            <a:r>
              <a:rPr lang="en-US" dirty="0"/>
              <a:t> age){  </a:t>
            </a:r>
          </a:p>
          <a:p>
            <a:pPr lvl="1"/>
            <a:r>
              <a:rPr lang="en-US" b="1" dirty="0" err="1"/>
              <a:t>this</a:t>
            </a:r>
            <a:r>
              <a:rPr lang="en-US" dirty="0" err="1"/>
              <a:t>.rollno</a:t>
            </a:r>
            <a:r>
              <a:rPr lang="en-US" dirty="0"/>
              <a:t>=</a:t>
            </a:r>
            <a:r>
              <a:rPr lang="en-US" dirty="0" err="1"/>
              <a:t>rollno</a:t>
            </a:r>
            <a:r>
              <a:rPr lang="en-US" dirty="0"/>
              <a:t>;  </a:t>
            </a:r>
          </a:p>
          <a:p>
            <a:pPr lvl="1"/>
            <a:r>
              <a:rPr lang="en-US" b="1" dirty="0"/>
              <a:t>this</a:t>
            </a:r>
            <a:r>
              <a:rPr lang="en-US" dirty="0"/>
              <a:t>.name=name;  </a:t>
            </a:r>
          </a:p>
          <a:p>
            <a:pPr lvl="1"/>
            <a:r>
              <a:rPr lang="en-US" b="1" dirty="0" err="1"/>
              <a:t>this</a:t>
            </a:r>
            <a:r>
              <a:rPr lang="en-US" dirty="0" err="1"/>
              <a:t>.age</a:t>
            </a:r>
            <a:r>
              <a:rPr lang="en-US" dirty="0"/>
              <a:t>=age;  </a:t>
            </a:r>
          </a:p>
          <a:p>
            <a:pPr lvl="1"/>
            <a:r>
              <a:rPr lang="en-US" dirty="0"/>
              <a:t>}  </a:t>
            </a:r>
          </a:p>
          <a:p>
            <a:pPr lvl="1"/>
            <a:r>
              <a:rPr lang="en-US" dirty="0"/>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pPr lvl="1"/>
            <a:r>
              <a:rPr lang="en-US" b="1" dirty="0"/>
              <a:t>import</a:t>
            </a:r>
            <a:r>
              <a:rPr lang="en-US" dirty="0"/>
              <a:t> </a:t>
            </a:r>
            <a:r>
              <a:rPr lang="en-US" dirty="0" err="1"/>
              <a:t>java.util</a:t>
            </a:r>
            <a:r>
              <a:rPr lang="en-US" dirty="0"/>
              <a:t>.*;  </a:t>
            </a:r>
          </a:p>
          <a:p>
            <a:pPr lvl="1"/>
            <a:r>
              <a:rPr lang="en-US" b="1" dirty="0"/>
              <a:t>class</a:t>
            </a:r>
            <a:r>
              <a:rPr lang="en-US" dirty="0"/>
              <a:t> </a:t>
            </a:r>
            <a:r>
              <a:rPr lang="en-US" dirty="0" err="1"/>
              <a:t>AgeComparator</a:t>
            </a:r>
            <a:r>
              <a:rPr lang="en-US" dirty="0"/>
              <a:t> </a:t>
            </a:r>
            <a:r>
              <a:rPr lang="en-US" b="1" dirty="0"/>
              <a:t>implements</a:t>
            </a:r>
            <a:r>
              <a:rPr lang="en-US" dirty="0"/>
              <a:t> Comparator&lt;Student&gt;{  </a:t>
            </a:r>
          </a:p>
          <a:p>
            <a:pPr lvl="1"/>
            <a:r>
              <a:rPr lang="en-US" b="1" dirty="0"/>
              <a:t>public</a:t>
            </a:r>
            <a:r>
              <a:rPr lang="en-US" dirty="0"/>
              <a:t> </a:t>
            </a:r>
            <a:r>
              <a:rPr lang="en-US" b="1" dirty="0" err="1"/>
              <a:t>int</a:t>
            </a:r>
            <a:r>
              <a:rPr lang="en-US" dirty="0"/>
              <a:t> compare(Student s1,Student s2){  </a:t>
            </a:r>
          </a:p>
          <a:p>
            <a:pPr lvl="1"/>
            <a:r>
              <a:rPr lang="en-US" b="1" dirty="0"/>
              <a:t>if</a:t>
            </a:r>
            <a:r>
              <a:rPr lang="en-US" dirty="0"/>
              <a:t>(s1.age==s2.age)  </a:t>
            </a:r>
          </a:p>
          <a:p>
            <a:pPr lvl="1"/>
            <a:r>
              <a:rPr lang="en-US" b="1" dirty="0"/>
              <a:t>return</a:t>
            </a:r>
            <a:r>
              <a:rPr lang="en-US" dirty="0"/>
              <a:t> 0;  </a:t>
            </a:r>
          </a:p>
          <a:p>
            <a:pPr lvl="1"/>
            <a:r>
              <a:rPr lang="en-US" b="1" dirty="0"/>
              <a:t>else</a:t>
            </a:r>
            <a:r>
              <a:rPr lang="en-US" dirty="0"/>
              <a:t> </a:t>
            </a:r>
            <a:r>
              <a:rPr lang="en-US" b="1" dirty="0"/>
              <a:t>if</a:t>
            </a:r>
            <a:r>
              <a:rPr lang="en-US" dirty="0"/>
              <a:t>(s1.age&gt;s2.age)  </a:t>
            </a:r>
          </a:p>
          <a:p>
            <a:pPr lvl="1"/>
            <a:r>
              <a:rPr lang="en-US" b="1" dirty="0"/>
              <a:t>return</a:t>
            </a:r>
            <a:r>
              <a:rPr lang="en-US" dirty="0"/>
              <a:t> 1;  </a:t>
            </a:r>
          </a:p>
          <a:p>
            <a:pPr lvl="1"/>
            <a:r>
              <a:rPr lang="en-US" b="1" dirty="0"/>
              <a:t>else</a:t>
            </a:r>
            <a:r>
              <a:rPr lang="en-US" dirty="0"/>
              <a:t>  </a:t>
            </a:r>
          </a:p>
          <a:p>
            <a:pPr lvl="1"/>
            <a:r>
              <a:rPr lang="en-US" b="1" dirty="0"/>
              <a:t>return</a:t>
            </a:r>
            <a:r>
              <a:rPr lang="en-US" dirty="0"/>
              <a:t> -1;  </a:t>
            </a:r>
          </a:p>
          <a:p>
            <a:pPr lvl="1"/>
            <a:r>
              <a:rPr lang="en-US" dirty="0"/>
              <a:t>}  </a:t>
            </a:r>
          </a:p>
          <a:p>
            <a:pPr lvl="1"/>
            <a:r>
              <a:rPr lang="en-US" dirty="0"/>
              <a:t>}  </a:t>
            </a:r>
          </a:p>
          <a:p>
            <a:pPr lvl="1"/>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Generics in Java</a:t>
            </a:r>
            <a:br>
              <a:rPr lang="en-US" dirty="0"/>
            </a:br>
            <a:endParaRPr lang="en-US" dirty="0"/>
          </a:p>
        </p:txBody>
      </p:sp>
      <p:sp>
        <p:nvSpPr>
          <p:cNvPr id="3" name="Content Placeholder 2"/>
          <p:cNvSpPr>
            <a:spLocks noGrp="1"/>
          </p:cNvSpPr>
          <p:nvPr>
            <p:ph sz="quarter" idx="1"/>
          </p:nvPr>
        </p:nvSpPr>
        <p:spPr>
          <a:xfrm>
            <a:off x="914400" y="1447800"/>
            <a:ext cx="7772400" cy="5181600"/>
          </a:xfrm>
        </p:spPr>
        <p:txBody>
          <a:bodyPr>
            <a:normAutofit fontScale="92500" lnSpcReduction="20000"/>
          </a:bodyPr>
          <a:lstStyle/>
          <a:p>
            <a:r>
              <a:rPr lang="en-US" dirty="0"/>
              <a:t>Here, we are using the </a:t>
            </a:r>
            <a:r>
              <a:rPr lang="en-US" dirty="0" err="1"/>
              <a:t>ArrayList</a:t>
            </a:r>
            <a:r>
              <a:rPr lang="en-US" dirty="0"/>
              <a:t> class, but you can use any collection class such as </a:t>
            </a:r>
            <a:r>
              <a:rPr lang="en-US" dirty="0" err="1"/>
              <a:t>ArrayList</a:t>
            </a:r>
            <a:r>
              <a:rPr lang="en-US" dirty="0"/>
              <a:t>, </a:t>
            </a:r>
            <a:r>
              <a:rPr lang="en-US" dirty="0" err="1"/>
              <a:t>LinkedList</a:t>
            </a:r>
            <a:r>
              <a:rPr lang="en-US" dirty="0"/>
              <a:t>, </a:t>
            </a:r>
            <a:r>
              <a:rPr lang="en-US" dirty="0" err="1"/>
              <a:t>HashSet</a:t>
            </a:r>
            <a:r>
              <a:rPr lang="en-US" dirty="0"/>
              <a:t>, </a:t>
            </a:r>
            <a:r>
              <a:rPr lang="en-US" dirty="0" err="1"/>
              <a:t>TreeSet</a:t>
            </a:r>
            <a:r>
              <a:rPr lang="en-US" dirty="0"/>
              <a:t>, </a:t>
            </a:r>
            <a:r>
              <a:rPr lang="en-US" dirty="0" err="1"/>
              <a:t>HashMap</a:t>
            </a:r>
            <a:r>
              <a:rPr lang="en-US" dirty="0"/>
              <a:t>, Comparator etc.</a:t>
            </a:r>
          </a:p>
          <a:p>
            <a:pPr lvl="1"/>
            <a:r>
              <a:rPr lang="en-US" b="1" dirty="0"/>
              <a:t>import</a:t>
            </a:r>
            <a:r>
              <a:rPr lang="en-US" dirty="0"/>
              <a:t> </a:t>
            </a:r>
            <a:r>
              <a:rPr lang="en-US" dirty="0" err="1"/>
              <a:t>java.util</a:t>
            </a:r>
            <a:r>
              <a:rPr lang="en-US" dirty="0"/>
              <a:t>.*;  </a:t>
            </a:r>
          </a:p>
          <a:p>
            <a:pPr lvl="1"/>
            <a:r>
              <a:rPr lang="en-US" b="1" dirty="0"/>
              <a:t>class</a:t>
            </a:r>
            <a:r>
              <a:rPr lang="en-US" dirty="0"/>
              <a:t> TestGenerics1{  </a:t>
            </a:r>
          </a:p>
          <a:p>
            <a:pPr lvl="1"/>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err="1"/>
              <a:t>ArrayList</a:t>
            </a:r>
            <a:r>
              <a:rPr lang="en-US" dirty="0"/>
              <a:t>&lt;String&gt; list=</a:t>
            </a:r>
            <a:r>
              <a:rPr lang="en-US" b="1" dirty="0"/>
              <a:t>new</a:t>
            </a:r>
            <a:r>
              <a:rPr lang="en-US" dirty="0"/>
              <a:t> </a:t>
            </a:r>
            <a:r>
              <a:rPr lang="en-US" dirty="0" err="1"/>
              <a:t>ArrayList</a:t>
            </a:r>
            <a:r>
              <a:rPr lang="en-US" dirty="0"/>
              <a:t>&lt;String&gt;();  </a:t>
            </a:r>
          </a:p>
          <a:p>
            <a:pPr lvl="1"/>
            <a:r>
              <a:rPr lang="en-US" dirty="0" err="1"/>
              <a:t>list.add</a:t>
            </a:r>
            <a:r>
              <a:rPr lang="en-US" dirty="0"/>
              <a:t>("</a:t>
            </a:r>
            <a:r>
              <a:rPr lang="en-US" dirty="0" err="1"/>
              <a:t>rahul</a:t>
            </a:r>
            <a:r>
              <a:rPr lang="en-US" dirty="0"/>
              <a:t>");  </a:t>
            </a:r>
          </a:p>
          <a:p>
            <a:pPr lvl="1"/>
            <a:r>
              <a:rPr lang="en-US" dirty="0" err="1"/>
              <a:t>list.add</a:t>
            </a:r>
            <a:r>
              <a:rPr lang="en-US" dirty="0"/>
              <a:t>("jai");  </a:t>
            </a:r>
          </a:p>
          <a:p>
            <a:pPr lvl="1"/>
            <a:r>
              <a:rPr lang="en-US" dirty="0"/>
              <a:t>//</a:t>
            </a:r>
            <a:r>
              <a:rPr lang="en-US" dirty="0" err="1"/>
              <a:t>list.add</a:t>
            </a:r>
            <a:r>
              <a:rPr lang="en-US" dirty="0"/>
              <a:t>(32);//compile time error  </a:t>
            </a:r>
          </a:p>
          <a:p>
            <a:pPr lvl="1"/>
            <a:r>
              <a:rPr lang="en-US" dirty="0"/>
              <a:t>String s=</a:t>
            </a:r>
            <a:r>
              <a:rPr lang="en-US" dirty="0" err="1"/>
              <a:t>list.get</a:t>
            </a:r>
            <a:r>
              <a:rPr lang="en-US" dirty="0"/>
              <a:t>(1);//type casting is not required  </a:t>
            </a:r>
          </a:p>
          <a:p>
            <a:pPr lvl="1"/>
            <a:r>
              <a:rPr lang="en-US" dirty="0" err="1"/>
              <a:t>System.out.println</a:t>
            </a:r>
            <a:r>
              <a:rPr lang="en-US" dirty="0"/>
              <a:t>("element is: "+s);  </a:t>
            </a:r>
          </a:p>
          <a:p>
            <a:pPr lvl="1"/>
            <a:r>
              <a:rPr lang="en-US" dirty="0" err="1"/>
              <a:t>Iterator</a:t>
            </a:r>
            <a:r>
              <a:rPr lang="en-US" dirty="0"/>
              <a:t>&lt;String&gt; </a:t>
            </a:r>
            <a:r>
              <a:rPr lang="en-US" dirty="0" err="1"/>
              <a:t>itr</a:t>
            </a:r>
            <a:r>
              <a:rPr lang="en-US" dirty="0"/>
              <a:t>=</a:t>
            </a:r>
            <a:r>
              <a:rPr lang="en-US" dirty="0" err="1"/>
              <a:t>list.iterator</a:t>
            </a:r>
            <a:r>
              <a:rPr lang="en-US" dirty="0"/>
              <a:t>();  </a:t>
            </a:r>
          </a:p>
          <a:p>
            <a:pPr lvl="1"/>
            <a:r>
              <a:rPr lang="en-US" b="1" dirty="0"/>
              <a:t>while</a:t>
            </a:r>
            <a:r>
              <a:rPr lang="en-US" dirty="0"/>
              <a:t>(</a:t>
            </a:r>
            <a:r>
              <a:rPr lang="en-US" dirty="0" err="1"/>
              <a:t>itr.hasNext</a:t>
            </a:r>
            <a:r>
              <a:rPr lang="en-US" dirty="0"/>
              <a:t>()){  </a:t>
            </a:r>
          </a:p>
          <a:p>
            <a:pPr lvl="1"/>
            <a:r>
              <a:rPr lang="en-US" dirty="0" err="1"/>
              <a:t>System.out.println</a:t>
            </a:r>
            <a:r>
              <a:rPr lang="en-US" dirty="0"/>
              <a:t>(</a:t>
            </a:r>
            <a:r>
              <a:rPr lang="en-US" dirty="0" err="1"/>
              <a:t>itr.next</a:t>
            </a:r>
            <a:r>
              <a:rPr lang="en-US" dirty="0"/>
              <a:t>());  }  }  }  </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This class provides comparison logic based on the name. In such case, we are using the </a:t>
            </a:r>
            <a:r>
              <a:rPr lang="en-US" dirty="0" err="1"/>
              <a:t>compareTo</a:t>
            </a:r>
            <a:r>
              <a:rPr lang="en-US" dirty="0"/>
              <a:t>() method of String class, which internally provides the comparison logic.</a:t>
            </a:r>
          </a:p>
          <a:p>
            <a:pPr lvl="1"/>
            <a:r>
              <a:rPr lang="en-US" b="1" dirty="0"/>
              <a:t>import</a:t>
            </a:r>
            <a:r>
              <a:rPr lang="en-US" dirty="0"/>
              <a:t> </a:t>
            </a:r>
            <a:r>
              <a:rPr lang="en-US" dirty="0" err="1"/>
              <a:t>java.util</a:t>
            </a:r>
            <a:r>
              <a:rPr lang="en-US" dirty="0"/>
              <a:t>.*;  </a:t>
            </a:r>
          </a:p>
          <a:p>
            <a:pPr lvl="1"/>
            <a:r>
              <a:rPr lang="en-US" b="1" dirty="0"/>
              <a:t>class</a:t>
            </a:r>
            <a:r>
              <a:rPr lang="en-US" dirty="0"/>
              <a:t> </a:t>
            </a:r>
            <a:r>
              <a:rPr lang="en-US" dirty="0" err="1"/>
              <a:t>NameComparator</a:t>
            </a:r>
            <a:r>
              <a:rPr lang="en-US" dirty="0"/>
              <a:t> </a:t>
            </a:r>
            <a:r>
              <a:rPr lang="en-US" b="1" dirty="0"/>
              <a:t>implements</a:t>
            </a:r>
            <a:r>
              <a:rPr lang="en-US" dirty="0"/>
              <a:t> Comparator&lt;Student&gt;{  </a:t>
            </a:r>
          </a:p>
          <a:p>
            <a:pPr lvl="1"/>
            <a:r>
              <a:rPr lang="en-US" b="1" dirty="0"/>
              <a:t>public</a:t>
            </a:r>
            <a:r>
              <a:rPr lang="en-US" dirty="0"/>
              <a:t> </a:t>
            </a:r>
            <a:r>
              <a:rPr lang="en-US" b="1" dirty="0" err="1"/>
              <a:t>int</a:t>
            </a:r>
            <a:r>
              <a:rPr lang="en-US" dirty="0"/>
              <a:t> compare(Student s1,Student s2){  </a:t>
            </a:r>
          </a:p>
          <a:p>
            <a:pPr lvl="1"/>
            <a:r>
              <a:rPr lang="en-US" b="1" dirty="0"/>
              <a:t>return</a:t>
            </a:r>
            <a:r>
              <a:rPr lang="en-US" dirty="0"/>
              <a:t> s1.name.compareTo(s2.name);  </a:t>
            </a:r>
          </a:p>
          <a:p>
            <a:pPr lvl="1"/>
            <a:r>
              <a:rPr lang="en-US" dirty="0"/>
              <a:t>}  </a:t>
            </a:r>
          </a:p>
          <a:p>
            <a:pPr lvl="1"/>
            <a:r>
              <a:rPr lang="en-US" dirty="0"/>
              <a:t>}  </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r>
              <a:rPr lang="en-US" dirty="0"/>
              <a:t>In this class, we are printing the objects values by sorting on the basis of name and age.</a:t>
            </a:r>
          </a:p>
          <a:p>
            <a:pPr lvl="1"/>
            <a:r>
              <a:rPr lang="en-US" b="1" dirty="0"/>
              <a:t>import</a:t>
            </a:r>
            <a:r>
              <a:rPr lang="en-US" dirty="0"/>
              <a:t> </a:t>
            </a:r>
            <a:r>
              <a:rPr lang="en-US" dirty="0" err="1"/>
              <a:t>java.util</a:t>
            </a:r>
            <a:r>
              <a:rPr lang="en-US" dirty="0"/>
              <a:t>.*;  </a:t>
            </a:r>
          </a:p>
          <a:p>
            <a:pPr lvl="1"/>
            <a:r>
              <a:rPr lang="en-US" b="1" dirty="0"/>
              <a:t>import</a:t>
            </a:r>
            <a:r>
              <a:rPr lang="en-US" dirty="0"/>
              <a:t> java.io.*;  </a:t>
            </a:r>
          </a:p>
          <a:p>
            <a:pPr lvl="1"/>
            <a:r>
              <a:rPr lang="en-US" b="1" dirty="0"/>
              <a:t>class</a:t>
            </a:r>
            <a:r>
              <a:rPr lang="en-US" dirty="0"/>
              <a:t> Simple{  </a:t>
            </a:r>
          </a:p>
          <a:p>
            <a:pPr lvl="1"/>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  </a:t>
            </a:r>
          </a:p>
          <a:p>
            <a:pPr lvl="1"/>
            <a:r>
              <a:rPr lang="en-US" dirty="0" err="1"/>
              <a:t>ArrayList</a:t>
            </a:r>
            <a:r>
              <a:rPr lang="en-US" dirty="0"/>
              <a:t>&lt;Student&gt; al=</a:t>
            </a:r>
            <a:r>
              <a:rPr lang="en-US" b="1" dirty="0"/>
              <a:t>new</a:t>
            </a:r>
            <a:r>
              <a:rPr lang="en-US" dirty="0"/>
              <a:t> </a:t>
            </a:r>
            <a:r>
              <a:rPr lang="en-US" dirty="0" err="1"/>
              <a:t>ArrayList</a:t>
            </a:r>
            <a:r>
              <a:rPr lang="en-US" dirty="0"/>
              <a:t>&lt;Student&gt;();  </a:t>
            </a:r>
          </a:p>
          <a:p>
            <a:pPr lvl="1"/>
            <a:r>
              <a:rPr lang="en-US" dirty="0" err="1"/>
              <a:t>al.add</a:t>
            </a:r>
            <a:r>
              <a:rPr lang="en-US" dirty="0"/>
              <a:t>(</a:t>
            </a:r>
            <a:r>
              <a:rPr lang="en-US" b="1" dirty="0"/>
              <a:t>new</a:t>
            </a:r>
            <a:r>
              <a:rPr lang="en-US" dirty="0"/>
              <a:t> Student(101,"Vijay",23));  </a:t>
            </a:r>
          </a:p>
          <a:p>
            <a:pPr lvl="1"/>
            <a:r>
              <a:rPr lang="en-US" dirty="0" err="1"/>
              <a:t>al.add</a:t>
            </a:r>
            <a:r>
              <a:rPr lang="en-US" dirty="0"/>
              <a:t>(</a:t>
            </a:r>
            <a:r>
              <a:rPr lang="en-US" b="1" dirty="0"/>
              <a:t>new</a:t>
            </a:r>
            <a:r>
              <a:rPr lang="en-US" dirty="0"/>
              <a:t> Student(106,"Ajay",27));  </a:t>
            </a:r>
          </a:p>
          <a:p>
            <a:pPr lvl="1"/>
            <a:r>
              <a:rPr lang="en-US" dirty="0" err="1"/>
              <a:t>al.add</a:t>
            </a:r>
            <a:r>
              <a:rPr lang="en-US" dirty="0"/>
              <a:t>(</a:t>
            </a:r>
            <a:r>
              <a:rPr lang="en-US" b="1" dirty="0"/>
              <a:t>new</a:t>
            </a:r>
            <a:r>
              <a:rPr lang="en-US" dirty="0"/>
              <a:t> Student(105,"Jai",21));  </a:t>
            </a:r>
          </a:p>
          <a:p>
            <a:pPr lvl="1"/>
            <a:r>
              <a:rPr lang="en-US" dirty="0"/>
              <a:t>  </a:t>
            </a:r>
          </a:p>
          <a:p>
            <a:pPr lvl="1"/>
            <a:r>
              <a:rPr lang="en-US" dirty="0" err="1"/>
              <a:t>System.out.println</a:t>
            </a:r>
            <a:r>
              <a:rPr lang="en-US" dirty="0"/>
              <a:t>("Sorting by Name...");  </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20000"/>
          </a:bodyPr>
          <a:lstStyle/>
          <a:p>
            <a:pPr lvl="1"/>
            <a:r>
              <a:rPr lang="en-US" dirty="0" err="1"/>
              <a:t>Collections.sort</a:t>
            </a:r>
            <a:r>
              <a:rPr lang="en-US" dirty="0"/>
              <a:t>(</a:t>
            </a:r>
            <a:r>
              <a:rPr lang="en-US" dirty="0" err="1"/>
              <a:t>al,</a:t>
            </a:r>
            <a:r>
              <a:rPr lang="en-US" b="1" dirty="0" err="1"/>
              <a:t>new</a:t>
            </a:r>
            <a:r>
              <a:rPr lang="en-US" dirty="0"/>
              <a:t> </a:t>
            </a:r>
            <a:r>
              <a:rPr lang="en-US" dirty="0" err="1"/>
              <a:t>NameComparator</a:t>
            </a:r>
            <a:r>
              <a:rPr lang="en-US" dirty="0"/>
              <a:t>());  </a:t>
            </a:r>
          </a:p>
          <a:p>
            <a:pPr lvl="1"/>
            <a:r>
              <a:rPr lang="en-US" b="1" dirty="0"/>
              <a:t>for</a:t>
            </a:r>
            <a:r>
              <a:rPr lang="en-US" dirty="0"/>
              <a:t>(Student </a:t>
            </a:r>
            <a:r>
              <a:rPr lang="en-US" dirty="0" err="1"/>
              <a:t>st</a:t>
            </a:r>
            <a:r>
              <a:rPr lang="en-US" dirty="0"/>
              <a:t>: al){  </a:t>
            </a:r>
          </a:p>
          <a:p>
            <a:pPr lvl="1"/>
            <a:r>
              <a:rPr lang="en-US" dirty="0" err="1"/>
              <a:t>System.out.println</a:t>
            </a:r>
            <a:r>
              <a:rPr lang="en-US" dirty="0"/>
              <a:t>(</a:t>
            </a:r>
            <a:r>
              <a:rPr lang="en-US" dirty="0" err="1"/>
              <a:t>st.rollno</a:t>
            </a:r>
            <a:r>
              <a:rPr lang="en-US" dirty="0"/>
              <a:t>+" "+st.name+" "+</a:t>
            </a:r>
            <a:r>
              <a:rPr lang="en-US" dirty="0" err="1"/>
              <a:t>st.age</a:t>
            </a:r>
            <a:r>
              <a:rPr lang="en-US" dirty="0"/>
              <a:t>);  </a:t>
            </a:r>
          </a:p>
          <a:p>
            <a:pPr lvl="1"/>
            <a:r>
              <a:rPr lang="en-US" dirty="0"/>
              <a:t>}  </a:t>
            </a:r>
          </a:p>
          <a:p>
            <a:pPr lvl="1"/>
            <a:r>
              <a:rPr lang="en-US" dirty="0"/>
              <a:t>  </a:t>
            </a:r>
          </a:p>
          <a:p>
            <a:pPr lvl="1"/>
            <a:r>
              <a:rPr lang="en-US" dirty="0" err="1"/>
              <a:t>System.out.println</a:t>
            </a:r>
            <a:r>
              <a:rPr lang="en-US" dirty="0"/>
              <a:t>("sorting by age...");  </a:t>
            </a:r>
          </a:p>
          <a:p>
            <a:pPr lvl="1"/>
            <a:r>
              <a:rPr lang="en-US" dirty="0"/>
              <a:t>  </a:t>
            </a:r>
          </a:p>
          <a:p>
            <a:pPr lvl="1"/>
            <a:r>
              <a:rPr lang="en-US" dirty="0" err="1"/>
              <a:t>Collections.sort</a:t>
            </a:r>
            <a:r>
              <a:rPr lang="en-US" dirty="0"/>
              <a:t>(</a:t>
            </a:r>
            <a:r>
              <a:rPr lang="en-US" dirty="0" err="1"/>
              <a:t>al,</a:t>
            </a:r>
            <a:r>
              <a:rPr lang="en-US" b="1" dirty="0" err="1"/>
              <a:t>new</a:t>
            </a:r>
            <a:r>
              <a:rPr lang="en-US" dirty="0"/>
              <a:t> </a:t>
            </a:r>
            <a:r>
              <a:rPr lang="en-US" dirty="0" err="1"/>
              <a:t>AgeComparator</a:t>
            </a:r>
            <a:r>
              <a:rPr lang="en-US" dirty="0"/>
              <a:t>());  </a:t>
            </a:r>
          </a:p>
          <a:p>
            <a:pPr lvl="1"/>
            <a:r>
              <a:rPr lang="en-US" b="1" dirty="0"/>
              <a:t>for</a:t>
            </a:r>
            <a:r>
              <a:rPr lang="en-US" dirty="0"/>
              <a:t>(Student </a:t>
            </a:r>
            <a:r>
              <a:rPr lang="en-US" dirty="0" err="1"/>
              <a:t>st</a:t>
            </a:r>
            <a:r>
              <a:rPr lang="en-US" dirty="0"/>
              <a:t>: al){  </a:t>
            </a:r>
          </a:p>
          <a:p>
            <a:pPr lvl="1"/>
            <a:r>
              <a:rPr lang="en-US" dirty="0" err="1"/>
              <a:t>System.out.println</a:t>
            </a:r>
            <a:r>
              <a:rPr lang="en-US" dirty="0"/>
              <a:t>(</a:t>
            </a:r>
            <a:r>
              <a:rPr lang="en-US" dirty="0" err="1"/>
              <a:t>st.rollno</a:t>
            </a:r>
            <a:r>
              <a:rPr lang="en-US" dirty="0"/>
              <a:t>+" "+st.name+" "+</a:t>
            </a:r>
            <a:r>
              <a:rPr lang="en-US" dirty="0" err="1"/>
              <a:t>st.age</a:t>
            </a:r>
            <a:r>
              <a:rPr lang="en-US" dirty="0"/>
              <a:t>);  </a:t>
            </a:r>
          </a:p>
          <a:p>
            <a:pPr lvl="1"/>
            <a:r>
              <a:rPr lang="en-US" dirty="0"/>
              <a:t>}  </a:t>
            </a:r>
          </a:p>
          <a:p>
            <a:pPr lvl="1"/>
            <a:r>
              <a:rPr lang="en-US" dirty="0"/>
              <a:t>  </a:t>
            </a:r>
          </a:p>
          <a:p>
            <a:pPr lvl="1"/>
            <a:r>
              <a:rPr lang="en-US" dirty="0"/>
              <a:t>}  </a:t>
            </a:r>
          </a:p>
          <a:p>
            <a:pPr lvl="1"/>
            <a:r>
              <a:rPr lang="en-US" dirty="0"/>
              <a:t>}  </a:t>
            </a:r>
          </a:p>
          <a:p>
            <a:pPr lvl="1"/>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ctr">
              <a:buNone/>
            </a:pPr>
            <a:endParaRPr lang="en-US" sz="4400" b="1" dirty="0"/>
          </a:p>
          <a:p>
            <a:pPr algn="ctr">
              <a:buNone/>
            </a:pPr>
            <a:endParaRPr lang="en-US" sz="4400" b="1" dirty="0"/>
          </a:p>
          <a:p>
            <a:pPr algn="ctr">
              <a:buNone/>
            </a:pPr>
            <a:r>
              <a:rPr lang="en-US" sz="4400" b="1" dirty="0"/>
              <a:t>Map Interface</a:t>
            </a:r>
            <a:br>
              <a:rPr lang="en-US" sz="4400" b="1" dirty="0"/>
            </a:br>
            <a:endParaRPr lang="en-US" sz="4400"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Map Interface</a:t>
            </a:r>
            <a:br>
              <a:rPr lang="en-US" dirty="0"/>
            </a:br>
            <a:endParaRPr lang="en-US" dirty="0"/>
          </a:p>
        </p:txBody>
      </p:sp>
      <p:sp>
        <p:nvSpPr>
          <p:cNvPr id="3" name="Content Placeholder 2"/>
          <p:cNvSpPr>
            <a:spLocks noGrp="1"/>
          </p:cNvSpPr>
          <p:nvPr>
            <p:ph sz="quarter" idx="1"/>
          </p:nvPr>
        </p:nvSpPr>
        <p:spPr>
          <a:xfrm>
            <a:off x="914400" y="1447800"/>
            <a:ext cx="7772400" cy="5181600"/>
          </a:xfrm>
        </p:spPr>
        <p:txBody>
          <a:bodyPr/>
          <a:lstStyle/>
          <a:p>
            <a:r>
              <a:rPr lang="en-US" dirty="0"/>
              <a:t>A map contains values on the basis of key i.e. key and value pair. Each key and value pair is known as an entry. Map contains only unique keys.</a:t>
            </a:r>
          </a:p>
          <a:p>
            <a:r>
              <a:rPr lang="en-US" dirty="0"/>
              <a:t>Map is useful if you have to search, update or delete elements on the basis of key.</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methods of Map interface</a:t>
            </a:r>
          </a:p>
        </p:txBody>
      </p:sp>
      <p:graphicFrame>
        <p:nvGraphicFramePr>
          <p:cNvPr id="4" name="Content Placeholder 3"/>
          <p:cNvGraphicFramePr>
            <a:graphicFrameLocks noGrp="1"/>
          </p:cNvGraphicFramePr>
          <p:nvPr>
            <p:ph sz="quarter" idx="1"/>
          </p:nvPr>
        </p:nvGraphicFramePr>
        <p:xfrm>
          <a:off x="914400" y="1447800"/>
          <a:ext cx="7772400" cy="515239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70840">
                <a:tc>
                  <a:txBody>
                    <a:bodyPr/>
                    <a:lstStyle/>
                    <a:p>
                      <a:pPr algn="l" fontAlgn="t"/>
                      <a:r>
                        <a:rPr lang="en-US" dirty="0">
                          <a:solidFill>
                            <a:srgbClr val="000000"/>
                          </a:solidFill>
                          <a:latin typeface="times new roman"/>
                        </a:rPr>
                        <a:t>Method</a:t>
                      </a:r>
                    </a:p>
                  </a:txBody>
                  <a:tcPr marL="47625" marR="47625" marT="47625" marB="47625"/>
                </a:tc>
                <a:tc>
                  <a:txBody>
                    <a:bodyPr/>
                    <a:lstStyle/>
                    <a:p>
                      <a:pPr algn="l" fontAlgn="t"/>
                      <a:r>
                        <a:rPr lang="en-US">
                          <a:solidFill>
                            <a:srgbClr val="000000"/>
                          </a:solidFill>
                          <a:latin typeface="times new roman"/>
                        </a:rPr>
                        <a:t>Description</a:t>
                      </a:r>
                    </a:p>
                  </a:txBody>
                  <a:tcPr marL="47625" marR="47625" marT="47625" marB="47625"/>
                </a:tc>
                <a:extLst>
                  <a:ext uri="{0D108BD9-81ED-4DB2-BD59-A6C34878D82A}">
                    <a16:rowId xmlns:a16="http://schemas.microsoft.com/office/drawing/2014/main" val="10000"/>
                  </a:ext>
                </a:extLst>
              </a:tr>
              <a:tr h="370840">
                <a:tc>
                  <a:txBody>
                    <a:bodyPr/>
                    <a:lstStyle/>
                    <a:p>
                      <a:pPr algn="just" fontAlgn="t"/>
                      <a:r>
                        <a:rPr lang="en-US" b="0" i="0">
                          <a:solidFill>
                            <a:srgbClr val="000000"/>
                          </a:solidFill>
                          <a:latin typeface="verdana"/>
                        </a:rPr>
                        <a:t>Object put(Object key, Object value)</a:t>
                      </a:r>
                    </a:p>
                  </a:txBody>
                  <a:tcPr marL="47625" marR="47625" marT="47625" marB="47625"/>
                </a:tc>
                <a:tc>
                  <a:txBody>
                    <a:bodyPr/>
                    <a:lstStyle/>
                    <a:p>
                      <a:pPr algn="just" fontAlgn="t"/>
                      <a:r>
                        <a:rPr lang="en-US" b="0" i="0">
                          <a:solidFill>
                            <a:srgbClr val="000000"/>
                          </a:solidFill>
                          <a:latin typeface="verdana"/>
                        </a:rPr>
                        <a:t>It is used to insert an entry in this map.</a:t>
                      </a:r>
                    </a:p>
                  </a:txBody>
                  <a:tcPr marL="47625" marR="47625" marT="47625" marB="47625"/>
                </a:tc>
                <a:extLst>
                  <a:ext uri="{0D108BD9-81ED-4DB2-BD59-A6C34878D82A}">
                    <a16:rowId xmlns:a16="http://schemas.microsoft.com/office/drawing/2014/main" val="10001"/>
                  </a:ext>
                </a:extLst>
              </a:tr>
              <a:tr h="370840">
                <a:tc>
                  <a:txBody>
                    <a:bodyPr/>
                    <a:lstStyle/>
                    <a:p>
                      <a:pPr algn="just" fontAlgn="t"/>
                      <a:r>
                        <a:rPr lang="en-US" b="0" i="0">
                          <a:solidFill>
                            <a:srgbClr val="000000"/>
                          </a:solidFill>
                          <a:latin typeface="verdana"/>
                        </a:rPr>
                        <a:t>void putAll(Map map)</a:t>
                      </a:r>
                    </a:p>
                  </a:txBody>
                  <a:tcPr marL="47625" marR="47625" marT="47625" marB="47625"/>
                </a:tc>
                <a:tc>
                  <a:txBody>
                    <a:bodyPr/>
                    <a:lstStyle/>
                    <a:p>
                      <a:pPr algn="just" fontAlgn="t"/>
                      <a:r>
                        <a:rPr lang="en-US" b="0" i="0">
                          <a:solidFill>
                            <a:srgbClr val="000000"/>
                          </a:solidFill>
                          <a:latin typeface="verdana"/>
                        </a:rPr>
                        <a:t>It is used to insert the specified map in this map.</a:t>
                      </a:r>
                    </a:p>
                  </a:txBody>
                  <a:tcPr marL="47625" marR="47625" marT="47625" marB="47625"/>
                </a:tc>
                <a:extLst>
                  <a:ext uri="{0D108BD9-81ED-4DB2-BD59-A6C34878D82A}">
                    <a16:rowId xmlns:a16="http://schemas.microsoft.com/office/drawing/2014/main" val="10002"/>
                  </a:ext>
                </a:extLst>
              </a:tr>
              <a:tr h="370840">
                <a:tc>
                  <a:txBody>
                    <a:bodyPr/>
                    <a:lstStyle/>
                    <a:p>
                      <a:pPr algn="just" fontAlgn="t"/>
                      <a:r>
                        <a:rPr lang="en-US" b="0" i="0">
                          <a:solidFill>
                            <a:srgbClr val="000000"/>
                          </a:solidFill>
                          <a:latin typeface="verdana"/>
                        </a:rPr>
                        <a:t>Object remove(Object key)</a:t>
                      </a:r>
                    </a:p>
                  </a:txBody>
                  <a:tcPr marL="47625" marR="47625" marT="47625" marB="47625"/>
                </a:tc>
                <a:tc>
                  <a:txBody>
                    <a:bodyPr/>
                    <a:lstStyle/>
                    <a:p>
                      <a:pPr algn="just" fontAlgn="t"/>
                      <a:r>
                        <a:rPr lang="en-US" b="0" i="0">
                          <a:solidFill>
                            <a:srgbClr val="000000"/>
                          </a:solidFill>
                          <a:latin typeface="verdana"/>
                        </a:rPr>
                        <a:t>It is used to delete an entry for the specified key.</a:t>
                      </a:r>
                    </a:p>
                  </a:txBody>
                  <a:tcPr marL="47625" marR="47625" marT="47625" marB="47625"/>
                </a:tc>
                <a:extLst>
                  <a:ext uri="{0D108BD9-81ED-4DB2-BD59-A6C34878D82A}">
                    <a16:rowId xmlns:a16="http://schemas.microsoft.com/office/drawing/2014/main" val="10003"/>
                  </a:ext>
                </a:extLst>
              </a:tr>
              <a:tr h="370840">
                <a:tc>
                  <a:txBody>
                    <a:bodyPr/>
                    <a:lstStyle/>
                    <a:p>
                      <a:pPr algn="just" fontAlgn="t"/>
                      <a:r>
                        <a:rPr lang="en-US" b="0" i="0">
                          <a:solidFill>
                            <a:srgbClr val="000000"/>
                          </a:solidFill>
                          <a:latin typeface="verdana"/>
                        </a:rPr>
                        <a:t>Object get(Object key)</a:t>
                      </a:r>
                    </a:p>
                  </a:txBody>
                  <a:tcPr marL="47625" marR="47625" marT="47625" marB="47625"/>
                </a:tc>
                <a:tc>
                  <a:txBody>
                    <a:bodyPr/>
                    <a:lstStyle/>
                    <a:p>
                      <a:pPr algn="just" fontAlgn="t"/>
                      <a:r>
                        <a:rPr lang="en-US" b="0" i="0">
                          <a:solidFill>
                            <a:srgbClr val="000000"/>
                          </a:solidFill>
                          <a:latin typeface="verdana"/>
                        </a:rPr>
                        <a:t>It is used to return the value for the specified key.</a:t>
                      </a:r>
                    </a:p>
                  </a:txBody>
                  <a:tcPr marL="47625" marR="47625" marT="47625" marB="47625"/>
                </a:tc>
                <a:extLst>
                  <a:ext uri="{0D108BD9-81ED-4DB2-BD59-A6C34878D82A}">
                    <a16:rowId xmlns:a16="http://schemas.microsoft.com/office/drawing/2014/main" val="10004"/>
                  </a:ext>
                </a:extLst>
              </a:tr>
              <a:tr h="370840">
                <a:tc>
                  <a:txBody>
                    <a:bodyPr/>
                    <a:lstStyle/>
                    <a:p>
                      <a:pPr algn="just" fontAlgn="t"/>
                      <a:r>
                        <a:rPr lang="en-US" b="0" i="0">
                          <a:solidFill>
                            <a:srgbClr val="000000"/>
                          </a:solidFill>
                          <a:latin typeface="verdana"/>
                        </a:rPr>
                        <a:t>boolean containsKey(Object key)</a:t>
                      </a:r>
                    </a:p>
                  </a:txBody>
                  <a:tcPr marL="47625" marR="47625" marT="47625" marB="47625"/>
                </a:tc>
                <a:tc>
                  <a:txBody>
                    <a:bodyPr/>
                    <a:lstStyle/>
                    <a:p>
                      <a:pPr algn="just" fontAlgn="t"/>
                      <a:r>
                        <a:rPr lang="en-US" b="0" i="0">
                          <a:solidFill>
                            <a:srgbClr val="000000"/>
                          </a:solidFill>
                          <a:latin typeface="verdana"/>
                        </a:rPr>
                        <a:t>It is used to search the specified key from this map.</a:t>
                      </a:r>
                    </a:p>
                  </a:txBody>
                  <a:tcPr marL="47625" marR="47625" marT="47625" marB="47625"/>
                </a:tc>
                <a:extLst>
                  <a:ext uri="{0D108BD9-81ED-4DB2-BD59-A6C34878D82A}">
                    <a16:rowId xmlns:a16="http://schemas.microsoft.com/office/drawing/2014/main" val="10005"/>
                  </a:ext>
                </a:extLst>
              </a:tr>
              <a:tr h="370840">
                <a:tc>
                  <a:txBody>
                    <a:bodyPr/>
                    <a:lstStyle/>
                    <a:p>
                      <a:pPr algn="just" fontAlgn="t"/>
                      <a:r>
                        <a:rPr lang="en-US" b="0" i="0">
                          <a:solidFill>
                            <a:srgbClr val="000000"/>
                          </a:solidFill>
                          <a:latin typeface="verdana"/>
                        </a:rPr>
                        <a:t>Set keySet()</a:t>
                      </a:r>
                    </a:p>
                  </a:txBody>
                  <a:tcPr marL="47625" marR="47625" marT="47625" marB="47625"/>
                </a:tc>
                <a:tc>
                  <a:txBody>
                    <a:bodyPr/>
                    <a:lstStyle/>
                    <a:p>
                      <a:pPr algn="just" fontAlgn="t"/>
                      <a:r>
                        <a:rPr lang="en-US" b="0" i="0">
                          <a:solidFill>
                            <a:srgbClr val="000000"/>
                          </a:solidFill>
                          <a:latin typeface="verdana"/>
                        </a:rPr>
                        <a:t>It is used to return the Set view containing all the keys.</a:t>
                      </a:r>
                    </a:p>
                  </a:txBody>
                  <a:tcPr marL="47625" marR="47625" marT="47625" marB="47625"/>
                </a:tc>
                <a:extLst>
                  <a:ext uri="{0D108BD9-81ED-4DB2-BD59-A6C34878D82A}">
                    <a16:rowId xmlns:a16="http://schemas.microsoft.com/office/drawing/2014/main" val="10006"/>
                  </a:ext>
                </a:extLst>
              </a:tr>
              <a:tr h="370840">
                <a:tc>
                  <a:txBody>
                    <a:bodyPr/>
                    <a:lstStyle/>
                    <a:p>
                      <a:pPr algn="just" fontAlgn="t"/>
                      <a:r>
                        <a:rPr lang="en-US" b="0" i="0">
                          <a:solidFill>
                            <a:srgbClr val="000000"/>
                          </a:solidFill>
                          <a:latin typeface="verdana"/>
                        </a:rPr>
                        <a:t>Set entrySet()</a:t>
                      </a:r>
                    </a:p>
                  </a:txBody>
                  <a:tcPr marL="47625" marR="47625" marT="47625" marB="47625"/>
                </a:tc>
                <a:tc>
                  <a:txBody>
                    <a:bodyPr/>
                    <a:lstStyle/>
                    <a:p>
                      <a:pPr algn="just" fontAlgn="t"/>
                      <a:r>
                        <a:rPr lang="en-US" b="0" i="0" dirty="0">
                          <a:solidFill>
                            <a:srgbClr val="000000"/>
                          </a:solidFill>
                          <a:latin typeface="verdana"/>
                        </a:rPr>
                        <a:t>It is used to return the Set view containing all the keys and values.</a:t>
                      </a:r>
                    </a:p>
                  </a:txBody>
                  <a:tcPr marL="47625" marR="47625" marT="47625" marB="47625"/>
                </a:tc>
                <a:extLst>
                  <a:ext uri="{0D108BD9-81ED-4DB2-BD59-A6C34878D82A}">
                    <a16:rowId xmlns:a16="http://schemas.microsoft.com/office/drawing/2014/main" val="10007"/>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ctr">
              <a:buNone/>
            </a:pPr>
            <a:endParaRPr lang="en-US" sz="4400" b="1" dirty="0"/>
          </a:p>
          <a:p>
            <a:pPr algn="ctr">
              <a:buNone/>
            </a:pPr>
            <a:endParaRPr lang="en-US" sz="4400" b="1" dirty="0"/>
          </a:p>
          <a:p>
            <a:pPr algn="ctr">
              <a:buNone/>
            </a:pPr>
            <a:r>
              <a:rPr lang="en-US" sz="4400" b="1" dirty="0" err="1"/>
              <a:t>Deque</a:t>
            </a:r>
            <a:r>
              <a:rPr lang="en-US" sz="4400" b="1" dirty="0"/>
              <a:t> interface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Deque</a:t>
            </a:r>
            <a:r>
              <a:rPr lang="en-US" dirty="0"/>
              <a:t> interface</a:t>
            </a:r>
          </a:p>
        </p:txBody>
      </p:sp>
      <p:sp>
        <p:nvSpPr>
          <p:cNvPr id="3" name="Content Placeholder 2"/>
          <p:cNvSpPr>
            <a:spLocks noGrp="1"/>
          </p:cNvSpPr>
          <p:nvPr>
            <p:ph sz="quarter" idx="1"/>
          </p:nvPr>
        </p:nvSpPr>
        <p:spPr>
          <a:xfrm>
            <a:off x="914400" y="1447800"/>
            <a:ext cx="7772400" cy="5105400"/>
          </a:xfrm>
        </p:spPr>
        <p:txBody>
          <a:bodyPr>
            <a:normAutofit/>
          </a:bodyPr>
          <a:lstStyle/>
          <a:p>
            <a:r>
              <a:rPr lang="en-US" dirty="0"/>
              <a:t>Java </a:t>
            </a:r>
            <a:r>
              <a:rPr lang="en-US" dirty="0" err="1"/>
              <a:t>Deque</a:t>
            </a:r>
            <a:r>
              <a:rPr lang="en-US" dirty="0"/>
              <a:t> Interface is a linear collection that supports element insertion and removal at both ends. </a:t>
            </a:r>
            <a:r>
              <a:rPr lang="en-US" dirty="0" err="1"/>
              <a:t>Deque</a:t>
            </a:r>
            <a:r>
              <a:rPr lang="en-US" dirty="0"/>
              <a:t> is an acronym for </a:t>
            </a:r>
            <a:r>
              <a:rPr lang="en-US" b="1" dirty="0"/>
              <a:t>"double ended queue".</a:t>
            </a:r>
            <a:endParaRPr lang="en-US" dirty="0"/>
          </a:p>
          <a:p>
            <a:r>
              <a:rPr lang="en-US" dirty="0" err="1"/>
              <a:t>Deque</a:t>
            </a:r>
            <a:r>
              <a:rPr lang="en-US" dirty="0"/>
              <a:t> Interface declaration</a:t>
            </a:r>
          </a:p>
          <a:p>
            <a:pPr lvl="1"/>
            <a:r>
              <a:rPr lang="en-US" b="1" dirty="0"/>
              <a:t>public</a:t>
            </a:r>
            <a:r>
              <a:rPr lang="en-US" dirty="0"/>
              <a:t> </a:t>
            </a:r>
            <a:r>
              <a:rPr lang="en-US" b="1" dirty="0"/>
              <a:t>interface</a:t>
            </a:r>
            <a:r>
              <a:rPr lang="en-US" dirty="0"/>
              <a:t> </a:t>
            </a:r>
            <a:r>
              <a:rPr lang="en-US" dirty="0" err="1"/>
              <a:t>Deque</a:t>
            </a:r>
            <a:r>
              <a:rPr lang="en-US" dirty="0"/>
              <a:t>&lt;E&gt; </a:t>
            </a:r>
            <a:r>
              <a:rPr lang="en-US" b="1" dirty="0"/>
              <a:t>extends</a:t>
            </a:r>
            <a:r>
              <a:rPr lang="en-US" dirty="0"/>
              <a:t> Queue&lt;E&gt; </a:t>
            </a:r>
          </a:p>
          <a:p>
            <a:r>
              <a:rPr lang="en-US" dirty="0"/>
              <a:t>The </a:t>
            </a:r>
            <a:r>
              <a:rPr lang="en-US" dirty="0" err="1"/>
              <a:t>Deque</a:t>
            </a:r>
            <a:r>
              <a:rPr lang="en-US" dirty="0"/>
              <a:t> interface implementations are grouped into general-purpose and concurrent implementations.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7500" lnSpcReduction="20000"/>
          </a:bodyPr>
          <a:lstStyle/>
          <a:p>
            <a:pPr algn="just"/>
            <a:r>
              <a:rPr lang="en-US" b="1" dirty="0"/>
              <a:t>General-Purpose </a:t>
            </a:r>
            <a:r>
              <a:rPr lang="en-US" b="1" dirty="0" err="1"/>
              <a:t>Deque</a:t>
            </a:r>
            <a:r>
              <a:rPr lang="en-US" b="1" dirty="0"/>
              <a:t> Implementations</a:t>
            </a:r>
          </a:p>
          <a:p>
            <a:pPr lvl="1" algn="just"/>
            <a:r>
              <a:rPr lang="en-US" dirty="0"/>
              <a:t>The general-purpose implementations include </a:t>
            </a:r>
            <a:r>
              <a:rPr lang="en-US" dirty="0" err="1"/>
              <a:t>LinkedList</a:t>
            </a:r>
            <a:r>
              <a:rPr lang="en-US" dirty="0"/>
              <a:t> and </a:t>
            </a:r>
            <a:r>
              <a:rPr lang="en-US" dirty="0" err="1"/>
              <a:t>ArrayDeque</a:t>
            </a:r>
            <a:r>
              <a:rPr lang="en-US" dirty="0"/>
              <a:t> classes. </a:t>
            </a:r>
          </a:p>
          <a:p>
            <a:pPr lvl="1" algn="just"/>
            <a:r>
              <a:rPr lang="en-US" dirty="0"/>
              <a:t>The </a:t>
            </a:r>
            <a:r>
              <a:rPr lang="en-US" dirty="0" err="1"/>
              <a:t>Deque</a:t>
            </a:r>
            <a:r>
              <a:rPr lang="en-US" dirty="0"/>
              <a:t> interface supports insertion, removal and retrieval of elements at both ends. </a:t>
            </a:r>
            <a:r>
              <a:rPr lang="en-US" dirty="0" err="1"/>
              <a:t>The</a:t>
            </a:r>
            <a:r>
              <a:rPr lang="en-US" dirty="0" err="1">
                <a:hlinkClick r:id="rId2"/>
              </a:rPr>
              <a:t>ArrayDeque</a:t>
            </a:r>
            <a:r>
              <a:rPr lang="en-US" dirty="0"/>
              <a:t> class is the resizable array implementation of the </a:t>
            </a:r>
            <a:r>
              <a:rPr lang="en-US" dirty="0" err="1"/>
              <a:t>Deque</a:t>
            </a:r>
            <a:r>
              <a:rPr lang="en-US" dirty="0"/>
              <a:t> interface, whereas the </a:t>
            </a:r>
            <a:r>
              <a:rPr lang="en-US" dirty="0" err="1">
                <a:hlinkClick r:id="rId3"/>
              </a:rPr>
              <a:t>LinkedList</a:t>
            </a:r>
            <a:r>
              <a:rPr lang="en-US" dirty="0"/>
              <a:t> class is the list implementation.</a:t>
            </a:r>
          </a:p>
          <a:p>
            <a:pPr lvl="1" algn="just"/>
            <a:r>
              <a:rPr lang="en-US" dirty="0"/>
              <a:t>The basic insertion, removal and </a:t>
            </a:r>
            <a:r>
              <a:rPr lang="en-US" dirty="0" err="1"/>
              <a:t>retieval</a:t>
            </a:r>
            <a:r>
              <a:rPr lang="en-US" dirty="0"/>
              <a:t> operations in the </a:t>
            </a:r>
            <a:r>
              <a:rPr lang="en-US" dirty="0" err="1"/>
              <a:t>Deque</a:t>
            </a:r>
            <a:r>
              <a:rPr lang="en-US" dirty="0"/>
              <a:t> interface </a:t>
            </a:r>
            <a:r>
              <a:rPr lang="en-US" dirty="0" err="1"/>
              <a:t>addFirst</a:t>
            </a:r>
            <a:r>
              <a:rPr lang="en-US" dirty="0"/>
              <a:t>, </a:t>
            </a:r>
            <a:r>
              <a:rPr lang="en-US" dirty="0" err="1"/>
              <a:t>addLast</a:t>
            </a:r>
            <a:r>
              <a:rPr lang="en-US" dirty="0"/>
              <a:t>, </a:t>
            </a:r>
            <a:r>
              <a:rPr lang="en-US" dirty="0" err="1"/>
              <a:t>removeFirst</a:t>
            </a:r>
            <a:r>
              <a:rPr lang="en-US" dirty="0"/>
              <a:t>, </a:t>
            </a:r>
            <a:r>
              <a:rPr lang="en-US" dirty="0" err="1"/>
              <a:t>removeLast</a:t>
            </a:r>
            <a:r>
              <a:rPr lang="en-US" dirty="0"/>
              <a:t>, </a:t>
            </a:r>
            <a:r>
              <a:rPr lang="en-US" dirty="0" err="1"/>
              <a:t>getFirst</a:t>
            </a:r>
            <a:r>
              <a:rPr lang="en-US" dirty="0"/>
              <a:t> and </a:t>
            </a:r>
            <a:r>
              <a:rPr lang="en-US" dirty="0" err="1"/>
              <a:t>getLast</a:t>
            </a:r>
            <a:r>
              <a:rPr lang="en-US" dirty="0"/>
              <a:t>. The method </a:t>
            </a:r>
            <a:r>
              <a:rPr lang="en-US" dirty="0" err="1"/>
              <a:t>addFirst</a:t>
            </a:r>
            <a:r>
              <a:rPr lang="en-US" dirty="0"/>
              <a:t> adds an element at the head whereas </a:t>
            </a:r>
            <a:r>
              <a:rPr lang="en-US" dirty="0" err="1"/>
              <a:t>addLast</a:t>
            </a:r>
            <a:r>
              <a:rPr lang="en-US" dirty="0"/>
              <a:t> adds an element at the tail of the </a:t>
            </a:r>
            <a:r>
              <a:rPr lang="en-US" dirty="0" err="1"/>
              <a:t>Deque</a:t>
            </a:r>
            <a:r>
              <a:rPr lang="en-US" dirty="0"/>
              <a:t> instance.</a:t>
            </a:r>
          </a:p>
          <a:p>
            <a:pPr lvl="1" algn="just"/>
            <a:r>
              <a:rPr lang="en-US" dirty="0"/>
              <a:t>The </a:t>
            </a:r>
            <a:r>
              <a:rPr lang="en-US" dirty="0" err="1"/>
              <a:t>LinkedList</a:t>
            </a:r>
            <a:r>
              <a:rPr lang="en-US" dirty="0"/>
              <a:t> implementation is more flexible than the </a:t>
            </a:r>
            <a:r>
              <a:rPr lang="en-US" dirty="0" err="1"/>
              <a:t>ArrayDeque</a:t>
            </a:r>
            <a:r>
              <a:rPr lang="en-US" dirty="0"/>
              <a:t> implementation. </a:t>
            </a:r>
            <a:r>
              <a:rPr lang="en-US" dirty="0" err="1"/>
              <a:t>LinkedList</a:t>
            </a:r>
            <a:r>
              <a:rPr lang="en-US" dirty="0"/>
              <a:t> implements all optional list operations. null elements are allowed in the </a:t>
            </a:r>
            <a:r>
              <a:rPr lang="en-US" dirty="0" err="1"/>
              <a:t>LinkedList</a:t>
            </a:r>
            <a:r>
              <a:rPr lang="en-US" dirty="0"/>
              <a:t> implementation but not in the </a:t>
            </a:r>
            <a:r>
              <a:rPr lang="en-US" dirty="0" err="1"/>
              <a:t>ArrayDeque</a:t>
            </a:r>
            <a:r>
              <a:rPr lang="en-US" dirty="0"/>
              <a:t> implementation.</a:t>
            </a:r>
          </a:p>
          <a:p>
            <a:pPr lvl="1" algn="just"/>
            <a:r>
              <a:rPr lang="en-US" dirty="0"/>
              <a:t>In terms of efficiency, </a:t>
            </a:r>
            <a:r>
              <a:rPr lang="en-US" dirty="0" err="1"/>
              <a:t>ArrayDeque</a:t>
            </a:r>
            <a:r>
              <a:rPr lang="en-US" dirty="0"/>
              <a:t> is more efficient than the </a:t>
            </a:r>
            <a:r>
              <a:rPr lang="en-US" dirty="0" err="1"/>
              <a:t>LinkedList</a:t>
            </a:r>
            <a:r>
              <a:rPr lang="en-US" dirty="0"/>
              <a:t> for add and remove operation at both ends. The best operation in a </a:t>
            </a:r>
            <a:r>
              <a:rPr lang="en-US" dirty="0" err="1"/>
              <a:t>LinkedList</a:t>
            </a:r>
            <a:r>
              <a:rPr lang="en-US" dirty="0"/>
              <a:t> implementation is removing the current element during the iteration. </a:t>
            </a:r>
            <a:r>
              <a:rPr lang="en-US" dirty="0" err="1"/>
              <a:t>LinkedList</a:t>
            </a:r>
            <a:r>
              <a:rPr lang="en-US" dirty="0"/>
              <a:t> implementations are not ideal structures to iterate.</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a:t>Concurrent </a:t>
            </a:r>
            <a:r>
              <a:rPr lang="en-US" b="1" dirty="0" err="1"/>
              <a:t>Deque</a:t>
            </a:r>
            <a:r>
              <a:rPr lang="en-US" b="1" dirty="0"/>
              <a:t> Implementations</a:t>
            </a:r>
          </a:p>
          <a:p>
            <a:pPr lvl="1"/>
            <a:r>
              <a:rPr lang="en-US" dirty="0"/>
              <a:t>The </a:t>
            </a:r>
            <a:r>
              <a:rPr lang="en-US" dirty="0" err="1">
                <a:hlinkClick r:id="rId2"/>
              </a:rPr>
              <a:t>LinkedBlockingDeque</a:t>
            </a:r>
            <a:r>
              <a:rPr lang="en-US" dirty="0"/>
              <a:t> class is the concurrent implementation of the </a:t>
            </a:r>
            <a:r>
              <a:rPr lang="en-US" dirty="0" err="1"/>
              <a:t>Deque</a:t>
            </a:r>
            <a:r>
              <a:rPr lang="en-US" dirty="0"/>
              <a:t> interface. If the </a:t>
            </a:r>
            <a:r>
              <a:rPr lang="en-US" dirty="0" err="1"/>
              <a:t>deque</a:t>
            </a:r>
            <a:r>
              <a:rPr lang="en-US" dirty="0"/>
              <a:t> is empty then methods such as </a:t>
            </a:r>
            <a:r>
              <a:rPr lang="en-US" dirty="0" err="1"/>
              <a:t>takeFirst</a:t>
            </a:r>
            <a:r>
              <a:rPr lang="en-US" dirty="0"/>
              <a:t> and </a:t>
            </a:r>
            <a:r>
              <a:rPr lang="en-US" dirty="0" err="1"/>
              <a:t>takeLast</a:t>
            </a:r>
            <a:r>
              <a:rPr lang="en-US" dirty="0"/>
              <a:t> wait until the element becomes available, and then retrieves and removes the same element.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Generics using Map</a:t>
            </a:r>
            <a:br>
              <a:rPr lang="en-US" dirty="0"/>
            </a:br>
            <a:endParaRPr lang="en-US" dirty="0"/>
          </a:p>
        </p:txBody>
      </p:sp>
      <p:sp>
        <p:nvSpPr>
          <p:cNvPr id="3" name="Content Placeholder 2"/>
          <p:cNvSpPr>
            <a:spLocks noGrp="1"/>
          </p:cNvSpPr>
          <p:nvPr>
            <p:ph sz="quarter" idx="1"/>
          </p:nvPr>
        </p:nvSpPr>
        <p:spPr>
          <a:xfrm>
            <a:off x="914400" y="1447800"/>
            <a:ext cx="7772400" cy="5410200"/>
          </a:xfrm>
        </p:spPr>
        <p:txBody>
          <a:bodyPr>
            <a:normAutofit fontScale="85000" lnSpcReduction="10000"/>
          </a:bodyPr>
          <a:lstStyle/>
          <a:p>
            <a:r>
              <a:rPr lang="en-US" dirty="0"/>
              <a:t>Now we are going to use map elements using generics. Here, we need to pass key and value. Let us understand it by a simple example:</a:t>
            </a:r>
          </a:p>
          <a:p>
            <a:pPr lvl="1"/>
            <a:r>
              <a:rPr lang="en-US" b="1" dirty="0"/>
              <a:t>import</a:t>
            </a:r>
            <a:r>
              <a:rPr lang="en-US" dirty="0"/>
              <a:t> </a:t>
            </a:r>
            <a:r>
              <a:rPr lang="en-US" dirty="0" err="1"/>
              <a:t>java.util</a:t>
            </a:r>
            <a:r>
              <a:rPr lang="en-US" dirty="0"/>
              <a:t>.*;  </a:t>
            </a:r>
          </a:p>
          <a:p>
            <a:pPr lvl="1"/>
            <a:r>
              <a:rPr lang="en-US" b="1" dirty="0"/>
              <a:t>class</a:t>
            </a:r>
            <a:r>
              <a:rPr lang="en-US" dirty="0"/>
              <a:t> TestGenerics2{  </a:t>
            </a:r>
          </a:p>
          <a:p>
            <a:pPr lvl="1"/>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Map&lt;</a:t>
            </a:r>
            <a:r>
              <a:rPr lang="en-US" dirty="0" err="1"/>
              <a:t>Integer,String</a:t>
            </a:r>
            <a:r>
              <a:rPr lang="en-US" dirty="0"/>
              <a:t>&gt; map=</a:t>
            </a:r>
            <a:r>
              <a:rPr lang="en-US" b="1" dirty="0"/>
              <a:t>new</a:t>
            </a:r>
            <a:r>
              <a:rPr lang="en-US" dirty="0"/>
              <a:t> </a:t>
            </a:r>
            <a:r>
              <a:rPr lang="en-US" dirty="0" err="1"/>
              <a:t>HashMap</a:t>
            </a:r>
            <a:r>
              <a:rPr lang="en-US" dirty="0"/>
              <a:t>&lt;</a:t>
            </a:r>
            <a:r>
              <a:rPr lang="en-US" dirty="0" err="1"/>
              <a:t>Integer,String</a:t>
            </a:r>
            <a:r>
              <a:rPr lang="en-US" dirty="0"/>
              <a:t>&gt;();  </a:t>
            </a:r>
          </a:p>
          <a:p>
            <a:pPr lvl="1"/>
            <a:r>
              <a:rPr lang="en-US" dirty="0" err="1"/>
              <a:t>map.put</a:t>
            </a:r>
            <a:r>
              <a:rPr lang="en-US" dirty="0"/>
              <a:t>(1,"vijay");  </a:t>
            </a:r>
          </a:p>
          <a:p>
            <a:pPr lvl="1"/>
            <a:r>
              <a:rPr lang="en-US" dirty="0" err="1"/>
              <a:t>map.put</a:t>
            </a:r>
            <a:r>
              <a:rPr lang="en-US" dirty="0"/>
              <a:t>(4,"umesh");  </a:t>
            </a:r>
          </a:p>
          <a:p>
            <a:pPr lvl="1"/>
            <a:r>
              <a:rPr lang="en-US" dirty="0" err="1"/>
              <a:t>map.put</a:t>
            </a:r>
            <a:r>
              <a:rPr lang="en-US" dirty="0"/>
              <a:t>(2,"ankit");  </a:t>
            </a:r>
          </a:p>
          <a:p>
            <a:pPr lvl="1"/>
            <a:r>
              <a:rPr lang="en-US" dirty="0"/>
              <a:t>//Now use </a:t>
            </a:r>
            <a:r>
              <a:rPr lang="en-US" dirty="0" err="1"/>
              <a:t>Map.Entry</a:t>
            </a:r>
            <a:r>
              <a:rPr lang="en-US" dirty="0"/>
              <a:t> for Set and </a:t>
            </a:r>
            <a:r>
              <a:rPr lang="en-US" dirty="0" err="1"/>
              <a:t>Iterator</a:t>
            </a:r>
            <a:r>
              <a:rPr lang="en-US" dirty="0"/>
              <a:t>  </a:t>
            </a:r>
          </a:p>
          <a:p>
            <a:pPr lvl="1"/>
            <a:r>
              <a:rPr lang="en-US" dirty="0"/>
              <a:t>Set&lt;</a:t>
            </a:r>
            <a:r>
              <a:rPr lang="en-US" dirty="0" err="1"/>
              <a:t>Map.Entry</a:t>
            </a:r>
            <a:r>
              <a:rPr lang="en-US" dirty="0"/>
              <a:t>&lt;</a:t>
            </a:r>
            <a:r>
              <a:rPr lang="en-US" dirty="0" err="1"/>
              <a:t>Integer,String</a:t>
            </a:r>
            <a:r>
              <a:rPr lang="en-US" dirty="0"/>
              <a:t>&gt;&gt; set=</a:t>
            </a:r>
            <a:r>
              <a:rPr lang="en-US" dirty="0" err="1"/>
              <a:t>map.entrySet</a:t>
            </a:r>
            <a:r>
              <a:rPr lang="en-US" dirty="0"/>
              <a:t>();  </a:t>
            </a:r>
          </a:p>
          <a:p>
            <a:pPr lvl="1"/>
            <a:r>
              <a:rPr lang="en-US" dirty="0" err="1"/>
              <a:t>Iterator</a:t>
            </a:r>
            <a:r>
              <a:rPr lang="en-US" dirty="0"/>
              <a:t>&lt;</a:t>
            </a:r>
            <a:r>
              <a:rPr lang="en-US" dirty="0" err="1"/>
              <a:t>Map.Entry</a:t>
            </a:r>
            <a:r>
              <a:rPr lang="en-US" dirty="0"/>
              <a:t>&lt;</a:t>
            </a:r>
            <a:r>
              <a:rPr lang="en-US" dirty="0" err="1"/>
              <a:t>Integer,String</a:t>
            </a:r>
            <a:r>
              <a:rPr lang="en-US" dirty="0"/>
              <a:t>&gt;&gt; </a:t>
            </a:r>
            <a:r>
              <a:rPr lang="en-US" dirty="0" err="1"/>
              <a:t>itr</a:t>
            </a:r>
            <a:r>
              <a:rPr lang="en-US" dirty="0"/>
              <a:t>=</a:t>
            </a:r>
            <a:r>
              <a:rPr lang="en-US" dirty="0" err="1"/>
              <a:t>set.iterator</a:t>
            </a:r>
            <a:r>
              <a:rPr lang="en-US" dirty="0"/>
              <a:t>();  </a:t>
            </a:r>
          </a:p>
          <a:p>
            <a:pPr lvl="1"/>
            <a:r>
              <a:rPr lang="en-US" b="1" dirty="0"/>
              <a:t>while</a:t>
            </a:r>
            <a:r>
              <a:rPr lang="en-US" dirty="0"/>
              <a:t>(</a:t>
            </a:r>
            <a:r>
              <a:rPr lang="en-US" dirty="0" err="1"/>
              <a:t>itr.hasNext</a:t>
            </a:r>
            <a:r>
              <a:rPr lang="en-US" dirty="0"/>
              <a:t>()){  </a:t>
            </a:r>
          </a:p>
          <a:p>
            <a:pPr lvl="1"/>
            <a:r>
              <a:rPr lang="en-US" dirty="0" err="1"/>
              <a:t>Map.Entry</a:t>
            </a:r>
            <a:r>
              <a:rPr lang="en-US" dirty="0"/>
              <a:t> e=</a:t>
            </a:r>
            <a:r>
              <a:rPr lang="en-US" dirty="0" err="1"/>
              <a:t>itr.next</a:t>
            </a:r>
            <a:r>
              <a:rPr lang="en-US" dirty="0"/>
              <a:t>();//no need to typecast  </a:t>
            </a:r>
          </a:p>
          <a:p>
            <a:pPr lvl="1"/>
            <a:r>
              <a:rPr lang="en-US" dirty="0" err="1"/>
              <a:t>System.out.println</a:t>
            </a:r>
            <a:r>
              <a:rPr lang="en-US" dirty="0"/>
              <a:t>(</a:t>
            </a:r>
            <a:r>
              <a:rPr lang="en-US" dirty="0" err="1"/>
              <a:t>e.getKey</a:t>
            </a:r>
            <a:r>
              <a:rPr lang="en-US" dirty="0"/>
              <a:t>()+" "+</a:t>
            </a:r>
            <a:r>
              <a:rPr lang="en-US" dirty="0" err="1"/>
              <a:t>e.getValue</a:t>
            </a:r>
            <a:r>
              <a:rPr lang="en-US" dirty="0"/>
              <a:t>());  </a:t>
            </a:r>
          </a:p>
          <a:p>
            <a:pPr lvl="1"/>
            <a:r>
              <a:rPr lang="en-US" dirty="0"/>
              <a:t>}  }}  </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Methods of Java </a:t>
            </a:r>
            <a:r>
              <a:rPr lang="en-US" dirty="0" err="1"/>
              <a:t>Deque</a:t>
            </a:r>
            <a:r>
              <a:rPr lang="en-US" dirty="0"/>
              <a:t> Interface</a:t>
            </a:r>
            <a:br>
              <a:rPr lang="en-US" dirty="0"/>
            </a:br>
            <a:endParaRPr lang="en-US" dirty="0"/>
          </a:p>
        </p:txBody>
      </p:sp>
      <p:graphicFrame>
        <p:nvGraphicFramePr>
          <p:cNvPr id="4" name="Content Placeholder 3"/>
          <p:cNvGraphicFramePr>
            <a:graphicFrameLocks noGrp="1"/>
          </p:cNvGraphicFramePr>
          <p:nvPr>
            <p:ph sz="quarter" idx="1"/>
          </p:nvPr>
        </p:nvGraphicFramePr>
        <p:xfrm>
          <a:off x="914400" y="1447800"/>
          <a:ext cx="7772400" cy="505714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370840">
                <a:tc>
                  <a:txBody>
                    <a:bodyPr/>
                    <a:lstStyle/>
                    <a:p>
                      <a:pPr algn="l" fontAlgn="t"/>
                      <a:r>
                        <a:rPr lang="en-US" dirty="0">
                          <a:solidFill>
                            <a:srgbClr val="000000"/>
                          </a:solidFill>
                          <a:latin typeface="times new roman"/>
                        </a:rPr>
                        <a:t>Method</a:t>
                      </a:r>
                    </a:p>
                  </a:txBody>
                  <a:tcPr marL="47625" marR="47625" marT="47625" marB="47625"/>
                </a:tc>
                <a:tc>
                  <a:txBody>
                    <a:bodyPr/>
                    <a:lstStyle/>
                    <a:p>
                      <a:pPr algn="l" fontAlgn="t"/>
                      <a:r>
                        <a:rPr lang="en-US">
                          <a:solidFill>
                            <a:srgbClr val="000000"/>
                          </a:solidFill>
                          <a:latin typeface="times new roman"/>
                        </a:rPr>
                        <a:t>Description</a:t>
                      </a:r>
                    </a:p>
                  </a:txBody>
                  <a:tcPr marL="47625" marR="47625" marT="47625" marB="47625"/>
                </a:tc>
                <a:extLst>
                  <a:ext uri="{0D108BD9-81ED-4DB2-BD59-A6C34878D82A}">
                    <a16:rowId xmlns:a16="http://schemas.microsoft.com/office/drawing/2014/main" val="10000"/>
                  </a:ext>
                </a:extLst>
              </a:tr>
              <a:tr h="370840">
                <a:tc>
                  <a:txBody>
                    <a:bodyPr/>
                    <a:lstStyle/>
                    <a:p>
                      <a:pPr algn="just" fontAlgn="t"/>
                      <a:r>
                        <a:rPr lang="en-US" b="0" i="0">
                          <a:solidFill>
                            <a:srgbClr val="000000"/>
                          </a:solidFill>
                          <a:latin typeface="verdana"/>
                        </a:rPr>
                        <a:t>boolean add(object)</a:t>
                      </a:r>
                    </a:p>
                  </a:txBody>
                  <a:tcPr marL="47625" marR="47625" marT="47625" marB="47625"/>
                </a:tc>
                <a:tc>
                  <a:txBody>
                    <a:bodyPr/>
                    <a:lstStyle/>
                    <a:p>
                      <a:pPr algn="just" fontAlgn="t"/>
                      <a:r>
                        <a:rPr lang="en-US" b="0" i="0">
                          <a:solidFill>
                            <a:srgbClr val="000000"/>
                          </a:solidFill>
                          <a:latin typeface="verdana"/>
                        </a:rPr>
                        <a:t>It is used to insert the specified element into this deque and return true upon success.</a:t>
                      </a:r>
                    </a:p>
                  </a:txBody>
                  <a:tcPr marL="47625" marR="47625" marT="47625" marB="47625"/>
                </a:tc>
                <a:extLst>
                  <a:ext uri="{0D108BD9-81ED-4DB2-BD59-A6C34878D82A}">
                    <a16:rowId xmlns:a16="http://schemas.microsoft.com/office/drawing/2014/main" val="10001"/>
                  </a:ext>
                </a:extLst>
              </a:tr>
              <a:tr h="370840">
                <a:tc>
                  <a:txBody>
                    <a:bodyPr/>
                    <a:lstStyle/>
                    <a:p>
                      <a:pPr algn="just" fontAlgn="t"/>
                      <a:r>
                        <a:rPr lang="en-US" b="0" i="0">
                          <a:solidFill>
                            <a:srgbClr val="000000"/>
                          </a:solidFill>
                          <a:latin typeface="verdana"/>
                        </a:rPr>
                        <a:t>boolean offer(object)</a:t>
                      </a:r>
                    </a:p>
                  </a:txBody>
                  <a:tcPr marL="47625" marR="47625" marT="47625" marB="47625"/>
                </a:tc>
                <a:tc>
                  <a:txBody>
                    <a:bodyPr/>
                    <a:lstStyle/>
                    <a:p>
                      <a:pPr algn="just" fontAlgn="t"/>
                      <a:r>
                        <a:rPr lang="en-US" b="0" i="0">
                          <a:solidFill>
                            <a:srgbClr val="000000"/>
                          </a:solidFill>
                          <a:latin typeface="verdana"/>
                        </a:rPr>
                        <a:t>It is used to insert the specified element into this deque.</a:t>
                      </a:r>
                    </a:p>
                  </a:txBody>
                  <a:tcPr marL="47625" marR="47625" marT="47625" marB="47625"/>
                </a:tc>
                <a:extLst>
                  <a:ext uri="{0D108BD9-81ED-4DB2-BD59-A6C34878D82A}">
                    <a16:rowId xmlns:a16="http://schemas.microsoft.com/office/drawing/2014/main" val="10002"/>
                  </a:ext>
                </a:extLst>
              </a:tr>
              <a:tr h="370840">
                <a:tc>
                  <a:txBody>
                    <a:bodyPr/>
                    <a:lstStyle/>
                    <a:p>
                      <a:pPr algn="just" fontAlgn="t"/>
                      <a:r>
                        <a:rPr lang="en-US" b="0" i="0">
                          <a:solidFill>
                            <a:srgbClr val="000000"/>
                          </a:solidFill>
                          <a:latin typeface="verdana"/>
                        </a:rPr>
                        <a:t>Object remove()</a:t>
                      </a:r>
                    </a:p>
                  </a:txBody>
                  <a:tcPr marL="47625" marR="47625" marT="47625" marB="47625"/>
                </a:tc>
                <a:tc>
                  <a:txBody>
                    <a:bodyPr/>
                    <a:lstStyle/>
                    <a:p>
                      <a:pPr algn="just" fontAlgn="t"/>
                      <a:r>
                        <a:rPr lang="en-US" b="0" i="0">
                          <a:solidFill>
                            <a:srgbClr val="000000"/>
                          </a:solidFill>
                          <a:latin typeface="verdana"/>
                        </a:rPr>
                        <a:t>It is used to retrieves and removes the head of this deque.</a:t>
                      </a:r>
                    </a:p>
                  </a:txBody>
                  <a:tcPr marL="47625" marR="47625" marT="47625" marB="47625"/>
                </a:tc>
                <a:extLst>
                  <a:ext uri="{0D108BD9-81ED-4DB2-BD59-A6C34878D82A}">
                    <a16:rowId xmlns:a16="http://schemas.microsoft.com/office/drawing/2014/main" val="10003"/>
                  </a:ext>
                </a:extLst>
              </a:tr>
              <a:tr h="370840">
                <a:tc>
                  <a:txBody>
                    <a:bodyPr/>
                    <a:lstStyle/>
                    <a:p>
                      <a:pPr algn="just" fontAlgn="t"/>
                      <a:r>
                        <a:rPr lang="en-US" b="0" i="0">
                          <a:solidFill>
                            <a:srgbClr val="000000"/>
                          </a:solidFill>
                          <a:latin typeface="verdana"/>
                        </a:rPr>
                        <a:t>Object poll()</a:t>
                      </a:r>
                    </a:p>
                  </a:txBody>
                  <a:tcPr marL="47625" marR="47625" marT="47625" marB="47625"/>
                </a:tc>
                <a:tc>
                  <a:txBody>
                    <a:bodyPr/>
                    <a:lstStyle/>
                    <a:p>
                      <a:pPr algn="just" fontAlgn="t"/>
                      <a:r>
                        <a:rPr lang="en-US" b="0" i="0">
                          <a:solidFill>
                            <a:srgbClr val="000000"/>
                          </a:solidFill>
                          <a:latin typeface="verdana"/>
                        </a:rPr>
                        <a:t>It is used to retrieves and removes the head of this deque, or returns null if this deque is empty.</a:t>
                      </a:r>
                    </a:p>
                  </a:txBody>
                  <a:tcPr marL="47625" marR="47625" marT="47625" marB="47625"/>
                </a:tc>
                <a:extLst>
                  <a:ext uri="{0D108BD9-81ED-4DB2-BD59-A6C34878D82A}">
                    <a16:rowId xmlns:a16="http://schemas.microsoft.com/office/drawing/2014/main" val="10004"/>
                  </a:ext>
                </a:extLst>
              </a:tr>
              <a:tr h="370840">
                <a:tc>
                  <a:txBody>
                    <a:bodyPr/>
                    <a:lstStyle/>
                    <a:p>
                      <a:pPr algn="just" fontAlgn="t"/>
                      <a:r>
                        <a:rPr lang="en-US" b="0" i="0">
                          <a:solidFill>
                            <a:srgbClr val="000000"/>
                          </a:solidFill>
                          <a:latin typeface="verdana"/>
                        </a:rPr>
                        <a:t>Object element()</a:t>
                      </a:r>
                    </a:p>
                  </a:txBody>
                  <a:tcPr marL="47625" marR="47625" marT="47625" marB="47625"/>
                </a:tc>
                <a:tc>
                  <a:txBody>
                    <a:bodyPr/>
                    <a:lstStyle/>
                    <a:p>
                      <a:pPr algn="just" fontAlgn="t"/>
                      <a:r>
                        <a:rPr lang="en-US" b="0" i="0">
                          <a:solidFill>
                            <a:srgbClr val="000000"/>
                          </a:solidFill>
                          <a:latin typeface="verdana"/>
                        </a:rPr>
                        <a:t>It is used to retrieves, but does not remove, the head of this deque.</a:t>
                      </a:r>
                    </a:p>
                  </a:txBody>
                  <a:tcPr marL="47625" marR="47625" marT="47625" marB="47625"/>
                </a:tc>
                <a:extLst>
                  <a:ext uri="{0D108BD9-81ED-4DB2-BD59-A6C34878D82A}">
                    <a16:rowId xmlns:a16="http://schemas.microsoft.com/office/drawing/2014/main" val="10005"/>
                  </a:ext>
                </a:extLst>
              </a:tr>
              <a:tr h="370840">
                <a:tc>
                  <a:txBody>
                    <a:bodyPr/>
                    <a:lstStyle/>
                    <a:p>
                      <a:pPr algn="just" fontAlgn="t"/>
                      <a:r>
                        <a:rPr lang="en-US" b="0" i="0">
                          <a:solidFill>
                            <a:srgbClr val="000000"/>
                          </a:solidFill>
                          <a:latin typeface="verdana"/>
                        </a:rPr>
                        <a:t>Object peek()</a:t>
                      </a:r>
                    </a:p>
                  </a:txBody>
                  <a:tcPr marL="47625" marR="47625" marT="47625" marB="47625"/>
                </a:tc>
                <a:tc>
                  <a:txBody>
                    <a:bodyPr/>
                    <a:lstStyle/>
                    <a:p>
                      <a:pPr algn="just" fontAlgn="t"/>
                      <a:r>
                        <a:rPr lang="en-US" b="0" i="0" dirty="0">
                          <a:solidFill>
                            <a:srgbClr val="000000"/>
                          </a:solidFill>
                          <a:latin typeface="verdana"/>
                        </a:rPr>
                        <a:t>It is used to retrieves, but does not remove, the head of this </a:t>
                      </a:r>
                      <a:r>
                        <a:rPr lang="en-US" b="0" i="0" dirty="0" err="1">
                          <a:solidFill>
                            <a:srgbClr val="000000"/>
                          </a:solidFill>
                          <a:latin typeface="verdana"/>
                        </a:rPr>
                        <a:t>deque</a:t>
                      </a:r>
                      <a:r>
                        <a:rPr lang="en-US" b="0" i="0" dirty="0">
                          <a:solidFill>
                            <a:srgbClr val="000000"/>
                          </a:solidFill>
                          <a:latin typeface="verdana"/>
                        </a:rPr>
                        <a:t>, or returns null if this </a:t>
                      </a:r>
                      <a:r>
                        <a:rPr lang="en-US" b="0" i="0" dirty="0" err="1">
                          <a:solidFill>
                            <a:srgbClr val="000000"/>
                          </a:solidFill>
                          <a:latin typeface="verdana"/>
                        </a:rPr>
                        <a:t>deque</a:t>
                      </a:r>
                      <a:r>
                        <a:rPr lang="en-US" b="0" i="0" dirty="0">
                          <a:solidFill>
                            <a:srgbClr val="000000"/>
                          </a:solidFill>
                          <a:latin typeface="verdana"/>
                        </a:rPr>
                        <a:t> is empty.</a:t>
                      </a:r>
                    </a:p>
                  </a:txBody>
                  <a:tcPr marL="47625" marR="47625" marT="47625" marB="47625"/>
                </a:tc>
                <a:extLst>
                  <a:ext uri="{0D108BD9-81ED-4DB2-BD59-A6C34878D82A}">
                    <a16:rowId xmlns:a16="http://schemas.microsoft.com/office/drawing/2014/main" val="10006"/>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pPr algn="ctr" eaLnBrk="1" hangingPunct="1"/>
            <a:r>
              <a:rPr lang="en-US" sz="4400">
                <a:solidFill>
                  <a:srgbClr val="C00000"/>
                </a:solidFill>
              </a:rPr>
              <a:t>Insert Methods</a:t>
            </a:r>
            <a:endParaRPr lang="en-US" sz="4800">
              <a:solidFill>
                <a:srgbClr val="C00000"/>
              </a:solidFill>
            </a:endParaRPr>
          </a:p>
        </p:txBody>
      </p:sp>
      <p:sp>
        <p:nvSpPr>
          <p:cNvPr id="63491" name="Footer Placeholder 3"/>
          <p:cNvSpPr>
            <a:spLocks noGrp="1"/>
          </p:cNvSpPr>
          <p:nvPr/>
        </p:nvSpPr>
        <p:spPr bwMode="auto">
          <a:xfrm>
            <a:off x="779463" y="6416675"/>
            <a:ext cx="7585075" cy="365125"/>
          </a:xfrm>
          <a:prstGeom prst="rect">
            <a:avLst/>
          </a:prstGeom>
          <a:noFill/>
          <a:ln w="9525">
            <a:noFill/>
            <a:miter lim="800000"/>
            <a:headEnd/>
            <a:tailEnd/>
          </a:ln>
        </p:spPr>
        <p:txBody>
          <a:bodyPr anchor="ctr"/>
          <a:lstStyle/>
          <a:p>
            <a:pPr algn="ctr"/>
            <a:r>
              <a:rPr lang="en-US" sz="1600">
                <a:solidFill>
                  <a:srgbClr val="C00000"/>
                </a:solidFill>
                <a:latin typeface="Times New Roman" pitchFamily="18" charset="0"/>
                <a:cs typeface="Times New Roman" pitchFamily="18" charset="0"/>
              </a:rPr>
              <a:t>Ravi Kant Sahu, Asst. Professor @ Lovely Professional University, Punjab (India)</a:t>
            </a:r>
          </a:p>
        </p:txBody>
      </p:sp>
      <p:sp>
        <p:nvSpPr>
          <p:cNvPr id="63492" name="Content Placeholder 5"/>
          <p:cNvSpPr>
            <a:spLocks noGrp="1"/>
          </p:cNvSpPr>
          <p:nvPr>
            <p:ph sz="quarter" idx="1"/>
          </p:nvPr>
        </p:nvSpPr>
        <p:spPr>
          <a:xfrm>
            <a:off x="457200" y="1219200"/>
            <a:ext cx="8229600" cy="4937125"/>
          </a:xfrm>
        </p:spPr>
        <p:txBody>
          <a:bodyPr/>
          <a:lstStyle/>
          <a:p>
            <a:endParaRPr lang="en-US">
              <a:solidFill>
                <a:srgbClr val="002060"/>
              </a:solidFill>
              <a:latin typeface="Times New Roman" pitchFamily="18" charset="0"/>
              <a:cs typeface="Times New Roman" pitchFamily="18" charset="0"/>
            </a:endParaRPr>
          </a:p>
          <a:p>
            <a:r>
              <a:rPr lang="en-US">
                <a:solidFill>
                  <a:srgbClr val="002060"/>
                </a:solidFill>
                <a:latin typeface="Times New Roman" pitchFamily="18" charset="0"/>
                <a:cs typeface="Times New Roman" pitchFamily="18" charset="0"/>
              </a:rPr>
              <a:t>The addfirst and offerFirst methods insert elements at the beginning of the Deque instance. </a:t>
            </a:r>
          </a:p>
          <a:p>
            <a:endParaRPr lang="en-US">
              <a:solidFill>
                <a:srgbClr val="002060"/>
              </a:solidFill>
              <a:latin typeface="Times New Roman" pitchFamily="18" charset="0"/>
              <a:cs typeface="Times New Roman" pitchFamily="18" charset="0"/>
            </a:endParaRPr>
          </a:p>
          <a:p>
            <a:r>
              <a:rPr lang="en-US">
                <a:solidFill>
                  <a:srgbClr val="002060"/>
                </a:solidFill>
                <a:latin typeface="Times New Roman" pitchFamily="18" charset="0"/>
                <a:cs typeface="Times New Roman" pitchFamily="18" charset="0"/>
              </a:rPr>
              <a:t>The methods addLast and offerLast insert elements at the end of the Deque instance. </a:t>
            </a:r>
          </a:p>
          <a:p>
            <a:endParaRPr lang="en-US">
              <a:solidFill>
                <a:srgbClr val="002060"/>
              </a:solidFill>
              <a:latin typeface="Times New Roman" pitchFamily="18" charset="0"/>
              <a:cs typeface="Times New Roman" pitchFamily="18" charset="0"/>
            </a:endParaRPr>
          </a:p>
          <a:p>
            <a:r>
              <a:rPr lang="en-US">
                <a:solidFill>
                  <a:srgbClr val="002060"/>
                </a:solidFill>
                <a:latin typeface="Times New Roman" pitchFamily="18" charset="0"/>
                <a:cs typeface="Times New Roman" pitchFamily="18" charset="0"/>
              </a:rPr>
              <a:t>When the capacity of the Deque instance is restricted, the preferred methods are offerFirst and offerLast because addFirst might fail to throw an exception if it is full.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pPr algn="ctr" eaLnBrk="1" hangingPunct="1"/>
            <a:r>
              <a:rPr lang="en-US" sz="4400">
                <a:solidFill>
                  <a:srgbClr val="C00000"/>
                </a:solidFill>
              </a:rPr>
              <a:t>Remove Methods</a:t>
            </a:r>
            <a:endParaRPr lang="en-US" sz="4800">
              <a:solidFill>
                <a:srgbClr val="C00000"/>
              </a:solidFill>
            </a:endParaRPr>
          </a:p>
        </p:txBody>
      </p:sp>
      <p:sp>
        <p:nvSpPr>
          <p:cNvPr id="64515" name="Footer Placeholder 3"/>
          <p:cNvSpPr>
            <a:spLocks noGrp="1"/>
          </p:cNvSpPr>
          <p:nvPr/>
        </p:nvSpPr>
        <p:spPr bwMode="auto">
          <a:xfrm>
            <a:off x="779463" y="6416675"/>
            <a:ext cx="7585075" cy="365125"/>
          </a:xfrm>
          <a:prstGeom prst="rect">
            <a:avLst/>
          </a:prstGeom>
          <a:noFill/>
          <a:ln w="9525">
            <a:noFill/>
            <a:miter lim="800000"/>
            <a:headEnd/>
            <a:tailEnd/>
          </a:ln>
        </p:spPr>
        <p:txBody>
          <a:bodyPr anchor="ctr"/>
          <a:lstStyle/>
          <a:p>
            <a:pPr algn="ctr"/>
            <a:r>
              <a:rPr lang="en-US" sz="1600">
                <a:solidFill>
                  <a:srgbClr val="C00000"/>
                </a:solidFill>
                <a:latin typeface="Times New Roman" pitchFamily="18" charset="0"/>
                <a:cs typeface="Times New Roman" pitchFamily="18" charset="0"/>
              </a:rPr>
              <a:t>Ravi Kant Sahu, Asst. Professor @ Lovely Professional University, Punjab (India)</a:t>
            </a:r>
          </a:p>
        </p:txBody>
      </p:sp>
      <p:sp>
        <p:nvSpPr>
          <p:cNvPr id="64516" name="Content Placeholder 5"/>
          <p:cNvSpPr>
            <a:spLocks noGrp="1"/>
          </p:cNvSpPr>
          <p:nvPr>
            <p:ph sz="quarter" idx="1"/>
          </p:nvPr>
        </p:nvSpPr>
        <p:spPr>
          <a:xfrm>
            <a:off x="457200" y="1219200"/>
            <a:ext cx="8229600" cy="4937125"/>
          </a:xfrm>
        </p:spPr>
        <p:txBody>
          <a:bodyPr/>
          <a:lstStyle/>
          <a:p>
            <a:endParaRPr lang="en-US">
              <a:solidFill>
                <a:srgbClr val="002060"/>
              </a:solidFill>
              <a:latin typeface="Times New Roman" pitchFamily="18" charset="0"/>
              <a:cs typeface="Times New Roman" pitchFamily="18" charset="0"/>
            </a:endParaRPr>
          </a:p>
          <a:p>
            <a:r>
              <a:rPr lang="en-US">
                <a:solidFill>
                  <a:srgbClr val="002060"/>
                </a:solidFill>
                <a:latin typeface="Times New Roman" pitchFamily="18" charset="0"/>
                <a:cs typeface="Times New Roman" pitchFamily="18" charset="0"/>
              </a:rPr>
              <a:t>removeFirst and pollFirst methods remove elements from the beginning of the Deque. </a:t>
            </a:r>
          </a:p>
          <a:p>
            <a:endParaRPr lang="en-US">
              <a:solidFill>
                <a:srgbClr val="002060"/>
              </a:solidFill>
              <a:latin typeface="Times New Roman" pitchFamily="18" charset="0"/>
              <a:cs typeface="Times New Roman" pitchFamily="18" charset="0"/>
            </a:endParaRPr>
          </a:p>
          <a:p>
            <a:r>
              <a:rPr lang="en-US">
                <a:solidFill>
                  <a:srgbClr val="002060"/>
                </a:solidFill>
                <a:latin typeface="Times New Roman" pitchFamily="18" charset="0"/>
                <a:cs typeface="Times New Roman" pitchFamily="18" charset="0"/>
              </a:rPr>
              <a:t>The removeLast and pollLast methods remove elements from the end. </a:t>
            </a:r>
          </a:p>
          <a:p>
            <a:endParaRPr lang="en-US">
              <a:solidFill>
                <a:srgbClr val="002060"/>
              </a:solidFill>
              <a:latin typeface="Times New Roman" pitchFamily="18" charset="0"/>
              <a:cs typeface="Times New Roman" pitchFamily="18" charset="0"/>
            </a:endParaRPr>
          </a:p>
          <a:p>
            <a:r>
              <a:rPr lang="en-US">
                <a:solidFill>
                  <a:srgbClr val="002060"/>
                </a:solidFill>
                <a:latin typeface="Times New Roman" pitchFamily="18" charset="0"/>
                <a:cs typeface="Times New Roman" pitchFamily="18" charset="0"/>
              </a:rPr>
              <a:t>The methods pollFirst and pollLast return null if the Deque is empty whereas the methods removeFirst and removeLast throw an exception if the Deque instance is empty.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pPr algn="ctr" eaLnBrk="1" hangingPunct="1"/>
            <a:r>
              <a:rPr lang="en-US" sz="4400">
                <a:solidFill>
                  <a:srgbClr val="C00000"/>
                </a:solidFill>
              </a:rPr>
              <a:t>Retrieve Methods</a:t>
            </a:r>
            <a:endParaRPr lang="en-US" sz="4800">
              <a:solidFill>
                <a:srgbClr val="C00000"/>
              </a:solidFill>
            </a:endParaRPr>
          </a:p>
        </p:txBody>
      </p:sp>
      <p:sp>
        <p:nvSpPr>
          <p:cNvPr id="65539" name="Footer Placeholder 3"/>
          <p:cNvSpPr>
            <a:spLocks noGrp="1"/>
          </p:cNvSpPr>
          <p:nvPr/>
        </p:nvSpPr>
        <p:spPr bwMode="auto">
          <a:xfrm>
            <a:off x="779463" y="6416675"/>
            <a:ext cx="7585075" cy="365125"/>
          </a:xfrm>
          <a:prstGeom prst="rect">
            <a:avLst/>
          </a:prstGeom>
          <a:noFill/>
          <a:ln w="9525">
            <a:noFill/>
            <a:miter lim="800000"/>
            <a:headEnd/>
            <a:tailEnd/>
          </a:ln>
        </p:spPr>
        <p:txBody>
          <a:bodyPr anchor="ctr"/>
          <a:lstStyle/>
          <a:p>
            <a:pPr algn="ctr"/>
            <a:r>
              <a:rPr lang="en-US" sz="1600">
                <a:solidFill>
                  <a:srgbClr val="C00000"/>
                </a:solidFill>
                <a:latin typeface="Times New Roman" pitchFamily="18" charset="0"/>
                <a:cs typeface="Times New Roman" pitchFamily="18" charset="0"/>
              </a:rPr>
              <a:t>Ravi Kant Sahu, Asst. Professor @ Lovely Professional University, Punjab (India)</a:t>
            </a:r>
          </a:p>
        </p:txBody>
      </p:sp>
      <p:sp>
        <p:nvSpPr>
          <p:cNvPr id="65540" name="Content Placeholder 5"/>
          <p:cNvSpPr>
            <a:spLocks noGrp="1"/>
          </p:cNvSpPr>
          <p:nvPr>
            <p:ph sz="quarter" idx="1"/>
          </p:nvPr>
        </p:nvSpPr>
        <p:spPr>
          <a:xfrm>
            <a:off x="457200" y="1219200"/>
            <a:ext cx="8229600" cy="4937125"/>
          </a:xfrm>
        </p:spPr>
        <p:txBody>
          <a:bodyPr/>
          <a:lstStyle/>
          <a:p>
            <a:pPr>
              <a:buFont typeface="Wingdings 3" pitchFamily="18" charset="2"/>
              <a:buNone/>
            </a:pPr>
            <a:r>
              <a:rPr lang="en-US">
                <a:solidFill>
                  <a:srgbClr val="002060"/>
                </a:solidFill>
                <a:latin typeface="Times New Roman" pitchFamily="18" charset="0"/>
                <a:cs typeface="Times New Roman" pitchFamily="18" charset="0"/>
              </a:rPr>
              <a:t>	</a:t>
            </a:r>
          </a:p>
          <a:p>
            <a:r>
              <a:rPr lang="en-US">
                <a:solidFill>
                  <a:srgbClr val="002060"/>
                </a:solidFill>
                <a:latin typeface="Times New Roman" pitchFamily="18" charset="0"/>
                <a:cs typeface="Times New Roman" pitchFamily="18" charset="0"/>
              </a:rPr>
              <a:t>getFirst and peekFirst retrieve the first element but don’t remove the value from the Deque. </a:t>
            </a:r>
          </a:p>
          <a:p>
            <a:endParaRPr lang="en-US">
              <a:solidFill>
                <a:srgbClr val="002060"/>
              </a:solidFill>
              <a:latin typeface="Times New Roman" pitchFamily="18" charset="0"/>
              <a:cs typeface="Times New Roman" pitchFamily="18" charset="0"/>
            </a:endParaRPr>
          </a:p>
          <a:p>
            <a:r>
              <a:rPr lang="en-US">
                <a:solidFill>
                  <a:srgbClr val="002060"/>
                </a:solidFill>
                <a:latin typeface="Times New Roman" pitchFamily="18" charset="0"/>
                <a:cs typeface="Times New Roman" pitchFamily="18" charset="0"/>
              </a:rPr>
              <a:t>Similarly,  getLast and peekLast retrieve the last element.</a:t>
            </a:r>
          </a:p>
          <a:p>
            <a:endParaRPr lang="en-US">
              <a:solidFill>
                <a:srgbClr val="002060"/>
              </a:solidFill>
              <a:latin typeface="Times New Roman" pitchFamily="18" charset="0"/>
              <a:cs typeface="Times New Roman" pitchFamily="18" charset="0"/>
            </a:endParaRPr>
          </a:p>
          <a:p>
            <a:r>
              <a:rPr lang="en-US">
                <a:solidFill>
                  <a:srgbClr val="002060"/>
                </a:solidFill>
                <a:latin typeface="Times New Roman" pitchFamily="18" charset="0"/>
                <a:cs typeface="Times New Roman" pitchFamily="18" charset="0"/>
              </a:rPr>
              <a:t>The methods getFirst and getLast throw an exception if the deque instance is empty whereas the methods peekFirst and peekLast return NULL.</a:t>
            </a:r>
          </a:p>
          <a:p>
            <a:endParaRPr lang="en-US">
              <a:solidFill>
                <a:srgbClr val="002060"/>
              </a:solidFill>
              <a:latin typeface="Times New Roman" pitchFamily="18" charset="0"/>
              <a:cs typeface="Times New Roman"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algn="ctr" eaLnBrk="1" hangingPunct="1"/>
            <a:r>
              <a:rPr lang="en-US" sz="4400">
                <a:solidFill>
                  <a:srgbClr val="C00000"/>
                </a:solidFill>
              </a:rPr>
              <a:t>ArrayDeque Constructors</a:t>
            </a:r>
            <a:endParaRPr lang="en-US" sz="4800">
              <a:solidFill>
                <a:srgbClr val="C00000"/>
              </a:solidFill>
            </a:endParaRPr>
          </a:p>
        </p:txBody>
      </p:sp>
      <p:sp>
        <p:nvSpPr>
          <p:cNvPr id="67587" name="Footer Placeholder 3"/>
          <p:cNvSpPr>
            <a:spLocks noGrp="1"/>
          </p:cNvSpPr>
          <p:nvPr/>
        </p:nvSpPr>
        <p:spPr bwMode="auto">
          <a:xfrm>
            <a:off x="779463" y="6416675"/>
            <a:ext cx="7585075" cy="365125"/>
          </a:xfrm>
          <a:prstGeom prst="rect">
            <a:avLst/>
          </a:prstGeom>
          <a:noFill/>
          <a:ln w="9525">
            <a:noFill/>
            <a:miter lim="800000"/>
            <a:headEnd/>
            <a:tailEnd/>
          </a:ln>
        </p:spPr>
        <p:txBody>
          <a:bodyPr anchor="ctr"/>
          <a:lstStyle/>
          <a:p>
            <a:pPr algn="ctr"/>
            <a:r>
              <a:rPr lang="en-US" sz="1600">
                <a:solidFill>
                  <a:srgbClr val="C00000"/>
                </a:solidFill>
                <a:latin typeface="Times New Roman" pitchFamily="18" charset="0"/>
                <a:cs typeface="Times New Roman" pitchFamily="18" charset="0"/>
              </a:rPr>
              <a:t>Ravi Kant Sahu, Asst. Professor @ Lovely Professional University, Punjab (India)</a:t>
            </a:r>
          </a:p>
        </p:txBody>
      </p:sp>
      <p:sp>
        <p:nvSpPr>
          <p:cNvPr id="81924" name="Content Placeholder 5"/>
          <p:cNvSpPr>
            <a:spLocks noGrp="1"/>
          </p:cNvSpPr>
          <p:nvPr>
            <p:ph sz="quarter" idx="1"/>
          </p:nvPr>
        </p:nvSpPr>
        <p:spPr>
          <a:xfrm>
            <a:off x="457200" y="1219200"/>
            <a:ext cx="8382000" cy="4937125"/>
          </a:xfrm>
        </p:spPr>
        <p:txBody>
          <a:bodyPr/>
          <a:lstStyle/>
          <a:p>
            <a:pPr algn="just">
              <a:buFont typeface="Wingdings 3" pitchFamily="18" charset="2"/>
              <a:buNone/>
            </a:pPr>
            <a:r>
              <a:rPr lang="en-US" sz="2800">
                <a:solidFill>
                  <a:srgbClr val="C00000"/>
                </a:solidFill>
                <a:latin typeface="Times New Roman" pitchFamily="18" charset="0"/>
                <a:cs typeface="Times New Roman" pitchFamily="18" charset="0"/>
              </a:rPr>
              <a:t>ArrayDeque() </a:t>
            </a:r>
          </a:p>
          <a:p>
            <a:pPr algn="just">
              <a:buFont typeface="Wingdings 3" pitchFamily="18" charset="2"/>
              <a:buNone/>
            </a:pPr>
            <a:r>
              <a:rPr lang="en-US" sz="2800">
                <a:solidFill>
                  <a:srgbClr val="C00000"/>
                </a:solidFill>
                <a:latin typeface="Times New Roman" pitchFamily="18" charset="0"/>
                <a:cs typeface="Times New Roman" pitchFamily="18" charset="0"/>
              </a:rPr>
              <a:t>			</a:t>
            </a:r>
            <a:r>
              <a:rPr lang="en-US" sz="2000">
                <a:solidFill>
                  <a:srgbClr val="002060"/>
                </a:solidFill>
                <a:latin typeface="Times New Roman" pitchFamily="18" charset="0"/>
                <a:cs typeface="Times New Roman" pitchFamily="18" charset="0"/>
              </a:rPr>
              <a:t>Constructs an empty array deque with an initial capacity sufficient to hold 16 elements.</a:t>
            </a:r>
            <a:endParaRPr lang="en-US" sz="2400">
              <a:solidFill>
                <a:srgbClr val="002060"/>
              </a:solidFill>
              <a:latin typeface="Times New Roman" pitchFamily="18" charset="0"/>
              <a:cs typeface="Times New Roman" pitchFamily="18" charset="0"/>
            </a:endParaRPr>
          </a:p>
          <a:p>
            <a:pPr algn="just">
              <a:buFont typeface="Wingdings 3" pitchFamily="18" charset="2"/>
              <a:buNone/>
            </a:pPr>
            <a:endParaRPr lang="en-US" sz="2400">
              <a:solidFill>
                <a:srgbClr val="002060"/>
              </a:solidFill>
              <a:latin typeface="Times New Roman" pitchFamily="18" charset="0"/>
              <a:cs typeface="Times New Roman" pitchFamily="18" charset="0"/>
            </a:endParaRPr>
          </a:p>
          <a:p>
            <a:pPr algn="just">
              <a:buFont typeface="Wingdings 3" pitchFamily="18" charset="2"/>
              <a:buNone/>
            </a:pPr>
            <a:r>
              <a:rPr lang="en-US" sz="2800">
                <a:solidFill>
                  <a:srgbClr val="C00000"/>
                </a:solidFill>
                <a:latin typeface="Times New Roman" pitchFamily="18" charset="0"/>
                <a:cs typeface="Times New Roman" pitchFamily="18" charset="0"/>
              </a:rPr>
              <a:t>ArrayDeque(Collection&lt;? extends E&gt; c) </a:t>
            </a:r>
          </a:p>
          <a:p>
            <a:pPr algn="just">
              <a:buFont typeface="Wingdings 3" pitchFamily="18" charset="2"/>
              <a:buNone/>
            </a:pPr>
            <a:r>
              <a:rPr lang="en-US" sz="2800">
                <a:solidFill>
                  <a:srgbClr val="C00000"/>
                </a:solidFill>
                <a:latin typeface="Times New Roman" pitchFamily="18" charset="0"/>
                <a:cs typeface="Times New Roman" pitchFamily="18" charset="0"/>
              </a:rPr>
              <a:t>			</a:t>
            </a:r>
            <a:r>
              <a:rPr lang="en-US" sz="2000">
                <a:solidFill>
                  <a:srgbClr val="002060"/>
                </a:solidFill>
                <a:latin typeface="Times New Roman" pitchFamily="18" charset="0"/>
                <a:cs typeface="Times New Roman" pitchFamily="18" charset="0"/>
              </a:rPr>
              <a:t>Constructs a deque containing the elements of the specified collection, in the order they are returned by the collection's iterator.</a:t>
            </a:r>
            <a:endParaRPr lang="en-US" sz="2400">
              <a:solidFill>
                <a:srgbClr val="002060"/>
              </a:solidFill>
              <a:latin typeface="Times New Roman" pitchFamily="18" charset="0"/>
              <a:cs typeface="Times New Roman" pitchFamily="18" charset="0"/>
            </a:endParaRPr>
          </a:p>
          <a:p>
            <a:pPr algn="just">
              <a:buFont typeface="Wingdings 3" pitchFamily="18" charset="2"/>
              <a:buNone/>
            </a:pPr>
            <a:endParaRPr lang="en-US" sz="2400">
              <a:solidFill>
                <a:srgbClr val="002060"/>
              </a:solidFill>
              <a:latin typeface="Times New Roman" pitchFamily="18" charset="0"/>
              <a:cs typeface="Times New Roman" pitchFamily="18" charset="0"/>
            </a:endParaRPr>
          </a:p>
          <a:p>
            <a:pPr algn="just">
              <a:buFont typeface="Wingdings 3" pitchFamily="18" charset="2"/>
              <a:buNone/>
            </a:pPr>
            <a:r>
              <a:rPr lang="en-US" sz="2800">
                <a:solidFill>
                  <a:srgbClr val="C00000"/>
                </a:solidFill>
                <a:latin typeface="Times New Roman" pitchFamily="18" charset="0"/>
                <a:cs typeface="Times New Roman" pitchFamily="18" charset="0"/>
              </a:rPr>
              <a:t>ArrayDeque(int numElements) </a:t>
            </a:r>
          </a:p>
          <a:p>
            <a:pPr algn="just">
              <a:buFont typeface="Wingdings 3" pitchFamily="18" charset="2"/>
              <a:buNone/>
            </a:pPr>
            <a:r>
              <a:rPr lang="en-US" sz="2800">
                <a:solidFill>
                  <a:srgbClr val="C00000"/>
                </a:solidFill>
                <a:latin typeface="Times New Roman" pitchFamily="18" charset="0"/>
                <a:cs typeface="Times New Roman" pitchFamily="18" charset="0"/>
              </a:rPr>
              <a:t>			</a:t>
            </a:r>
            <a:r>
              <a:rPr lang="en-US" sz="2000">
                <a:solidFill>
                  <a:srgbClr val="002060"/>
                </a:solidFill>
                <a:latin typeface="Times New Roman" pitchFamily="18" charset="0"/>
                <a:cs typeface="Times New Roman" pitchFamily="18" charset="0"/>
              </a:rPr>
              <a:t>Constructs an empty array deque with an initial capacity sufficient to hold the specified number of elements.</a:t>
            </a:r>
          </a:p>
          <a:p>
            <a:pPr algn="just">
              <a:buFont typeface="Wingdings 3" pitchFamily="18" charset="2"/>
              <a:buNone/>
            </a:pPr>
            <a:endParaRPr lang="en-US" sz="2400">
              <a:solidFill>
                <a:srgbClr val="DD132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1924">
                                            <p:txEl>
                                              <p:pRg st="0" end="0"/>
                                            </p:txEl>
                                          </p:spTgt>
                                        </p:tgtEl>
                                        <p:attrNameLst>
                                          <p:attrName>style.visibility</p:attrName>
                                        </p:attrNameLst>
                                      </p:cBhvr>
                                      <p:to>
                                        <p:strVal val="visible"/>
                                      </p:to>
                                    </p:set>
                                    <p:animEffect transition="in" filter="wipe(down)">
                                      <p:cBhvr>
                                        <p:cTn id="7" dur="500"/>
                                        <p:tgtEl>
                                          <p:spTgt spid="819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1924">
                                            <p:txEl>
                                              <p:pRg st="1" end="1"/>
                                            </p:txEl>
                                          </p:spTgt>
                                        </p:tgtEl>
                                        <p:attrNameLst>
                                          <p:attrName>style.visibility</p:attrName>
                                        </p:attrNameLst>
                                      </p:cBhvr>
                                      <p:to>
                                        <p:strVal val="visible"/>
                                      </p:to>
                                    </p:set>
                                    <p:animEffect transition="in" filter="wipe(down)">
                                      <p:cBhvr>
                                        <p:cTn id="12" dur="500"/>
                                        <p:tgtEl>
                                          <p:spTgt spid="819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1924">
                                            <p:txEl>
                                              <p:pRg st="3" end="3"/>
                                            </p:txEl>
                                          </p:spTgt>
                                        </p:tgtEl>
                                        <p:attrNameLst>
                                          <p:attrName>style.visibility</p:attrName>
                                        </p:attrNameLst>
                                      </p:cBhvr>
                                      <p:to>
                                        <p:strVal val="visible"/>
                                      </p:to>
                                    </p:set>
                                    <p:animEffect transition="in" filter="wipe(down)">
                                      <p:cBhvr>
                                        <p:cTn id="17" dur="500"/>
                                        <p:tgtEl>
                                          <p:spTgt spid="8192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1924">
                                            <p:txEl>
                                              <p:pRg st="4" end="4"/>
                                            </p:txEl>
                                          </p:spTgt>
                                        </p:tgtEl>
                                        <p:attrNameLst>
                                          <p:attrName>style.visibility</p:attrName>
                                        </p:attrNameLst>
                                      </p:cBhvr>
                                      <p:to>
                                        <p:strVal val="visible"/>
                                      </p:to>
                                    </p:set>
                                    <p:animEffect transition="in" filter="wipe(down)">
                                      <p:cBhvr>
                                        <p:cTn id="22" dur="500"/>
                                        <p:tgtEl>
                                          <p:spTgt spid="8192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1924">
                                            <p:txEl>
                                              <p:pRg st="6" end="6"/>
                                            </p:txEl>
                                          </p:spTgt>
                                        </p:tgtEl>
                                        <p:attrNameLst>
                                          <p:attrName>style.visibility</p:attrName>
                                        </p:attrNameLst>
                                      </p:cBhvr>
                                      <p:to>
                                        <p:strVal val="visible"/>
                                      </p:to>
                                    </p:set>
                                    <p:animEffect transition="in" filter="wipe(down)">
                                      <p:cBhvr>
                                        <p:cTn id="27" dur="500"/>
                                        <p:tgtEl>
                                          <p:spTgt spid="8192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1924">
                                            <p:txEl>
                                              <p:pRg st="7" end="7"/>
                                            </p:txEl>
                                          </p:spTgt>
                                        </p:tgtEl>
                                        <p:attrNameLst>
                                          <p:attrName>style.visibility</p:attrName>
                                        </p:attrNameLst>
                                      </p:cBhvr>
                                      <p:to>
                                        <p:strVal val="visible"/>
                                      </p:to>
                                    </p:set>
                                    <p:animEffect transition="in" filter="wipe(down)">
                                      <p:cBhvr>
                                        <p:cTn id="32" dur="500"/>
                                        <p:tgtEl>
                                          <p:spTgt spid="8192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pPr algn="ctr" eaLnBrk="1" hangingPunct="1"/>
            <a:r>
              <a:rPr lang="en-US" sz="4400">
                <a:solidFill>
                  <a:srgbClr val="C00000"/>
                </a:solidFill>
              </a:rPr>
              <a:t>LinkedList Constructors</a:t>
            </a:r>
            <a:endParaRPr lang="en-US" sz="4800">
              <a:solidFill>
                <a:srgbClr val="C00000"/>
              </a:solidFill>
            </a:endParaRPr>
          </a:p>
        </p:txBody>
      </p:sp>
      <p:sp>
        <p:nvSpPr>
          <p:cNvPr id="68611" name="Footer Placeholder 3"/>
          <p:cNvSpPr>
            <a:spLocks noGrp="1"/>
          </p:cNvSpPr>
          <p:nvPr/>
        </p:nvSpPr>
        <p:spPr bwMode="auto">
          <a:xfrm>
            <a:off x="779463" y="6416675"/>
            <a:ext cx="7585075" cy="365125"/>
          </a:xfrm>
          <a:prstGeom prst="rect">
            <a:avLst/>
          </a:prstGeom>
          <a:noFill/>
          <a:ln w="9525">
            <a:noFill/>
            <a:miter lim="800000"/>
            <a:headEnd/>
            <a:tailEnd/>
          </a:ln>
        </p:spPr>
        <p:txBody>
          <a:bodyPr anchor="ctr"/>
          <a:lstStyle/>
          <a:p>
            <a:pPr algn="ctr"/>
            <a:r>
              <a:rPr lang="en-US" sz="1600">
                <a:solidFill>
                  <a:srgbClr val="C00000"/>
                </a:solidFill>
                <a:latin typeface="Times New Roman" pitchFamily="18" charset="0"/>
                <a:cs typeface="Times New Roman" pitchFamily="18" charset="0"/>
              </a:rPr>
              <a:t>Ravi Kant Sahu, Asst. Professor @ Lovely Professional University, Punjab (India)</a:t>
            </a:r>
          </a:p>
        </p:txBody>
      </p:sp>
      <p:sp>
        <p:nvSpPr>
          <p:cNvPr id="81924" name="Content Placeholder 5"/>
          <p:cNvSpPr>
            <a:spLocks noGrp="1"/>
          </p:cNvSpPr>
          <p:nvPr>
            <p:ph sz="quarter" idx="1"/>
          </p:nvPr>
        </p:nvSpPr>
        <p:spPr>
          <a:xfrm>
            <a:off x="457200" y="1219200"/>
            <a:ext cx="8382000" cy="4937125"/>
          </a:xfrm>
        </p:spPr>
        <p:txBody>
          <a:bodyPr/>
          <a:lstStyle/>
          <a:p>
            <a:pPr algn="just">
              <a:buFont typeface="Wingdings 3" pitchFamily="18" charset="2"/>
              <a:buNone/>
            </a:pPr>
            <a:endParaRPr lang="en-US" sz="2800">
              <a:solidFill>
                <a:srgbClr val="C00000"/>
              </a:solidFill>
              <a:latin typeface="Times New Roman" pitchFamily="18" charset="0"/>
              <a:cs typeface="Times New Roman" pitchFamily="18" charset="0"/>
            </a:endParaRPr>
          </a:p>
          <a:p>
            <a:pPr algn="just">
              <a:buFont typeface="Wingdings 3" pitchFamily="18" charset="2"/>
              <a:buNone/>
            </a:pPr>
            <a:r>
              <a:rPr lang="en-US" sz="2800">
                <a:solidFill>
                  <a:srgbClr val="C00000"/>
                </a:solidFill>
                <a:latin typeface="Times New Roman" pitchFamily="18" charset="0"/>
                <a:cs typeface="Times New Roman" pitchFamily="18" charset="0"/>
              </a:rPr>
              <a:t>LinkedList() </a:t>
            </a:r>
          </a:p>
          <a:p>
            <a:pPr algn="just">
              <a:buFont typeface="Wingdings 3" pitchFamily="18" charset="2"/>
              <a:buNone/>
            </a:pPr>
            <a:r>
              <a:rPr lang="en-US" sz="2800">
                <a:solidFill>
                  <a:srgbClr val="C00000"/>
                </a:solidFill>
                <a:latin typeface="Times New Roman" pitchFamily="18" charset="0"/>
                <a:cs typeface="Times New Roman" pitchFamily="18" charset="0"/>
              </a:rPr>
              <a:t>			</a:t>
            </a:r>
            <a:r>
              <a:rPr lang="en-US" sz="2400">
                <a:solidFill>
                  <a:srgbClr val="002060"/>
                </a:solidFill>
                <a:latin typeface="Times New Roman" pitchFamily="18" charset="0"/>
                <a:cs typeface="Times New Roman" pitchFamily="18" charset="0"/>
              </a:rPr>
              <a:t>Constructs an empty </a:t>
            </a:r>
            <a:r>
              <a:rPr lang="en-US" sz="2400">
                <a:solidFill>
                  <a:srgbClr val="C00000"/>
                </a:solidFill>
                <a:latin typeface="Times New Roman" pitchFamily="18" charset="0"/>
                <a:cs typeface="Times New Roman" pitchFamily="18" charset="0"/>
              </a:rPr>
              <a:t>LinkedList.</a:t>
            </a:r>
            <a:endParaRPr lang="en-US" sz="2400">
              <a:solidFill>
                <a:srgbClr val="002060"/>
              </a:solidFill>
              <a:latin typeface="Times New Roman" pitchFamily="18" charset="0"/>
              <a:cs typeface="Times New Roman" pitchFamily="18" charset="0"/>
            </a:endParaRPr>
          </a:p>
          <a:p>
            <a:pPr algn="just">
              <a:buFont typeface="Wingdings 3" pitchFamily="18" charset="2"/>
              <a:buNone/>
            </a:pPr>
            <a:endParaRPr lang="en-US" sz="2400">
              <a:solidFill>
                <a:srgbClr val="002060"/>
              </a:solidFill>
              <a:latin typeface="Times New Roman" pitchFamily="18" charset="0"/>
              <a:cs typeface="Times New Roman" pitchFamily="18" charset="0"/>
            </a:endParaRPr>
          </a:p>
          <a:p>
            <a:pPr algn="just">
              <a:buFont typeface="Wingdings 3" pitchFamily="18" charset="2"/>
              <a:buNone/>
            </a:pPr>
            <a:r>
              <a:rPr lang="en-US" sz="2800">
                <a:solidFill>
                  <a:srgbClr val="C00000"/>
                </a:solidFill>
                <a:latin typeface="Times New Roman" pitchFamily="18" charset="0"/>
                <a:cs typeface="Times New Roman" pitchFamily="18" charset="0"/>
              </a:rPr>
              <a:t>LinkedList(Collection&lt;? extends E&gt; c) </a:t>
            </a:r>
          </a:p>
          <a:p>
            <a:pPr algn="just">
              <a:buFont typeface="Wingdings 3" pitchFamily="18" charset="2"/>
              <a:buNone/>
            </a:pPr>
            <a:r>
              <a:rPr lang="en-US" sz="2800">
                <a:solidFill>
                  <a:srgbClr val="C00000"/>
                </a:solidFill>
                <a:latin typeface="Times New Roman" pitchFamily="18" charset="0"/>
                <a:cs typeface="Times New Roman" pitchFamily="18" charset="0"/>
              </a:rPr>
              <a:t>			</a:t>
            </a:r>
            <a:r>
              <a:rPr lang="en-US" sz="2400">
                <a:solidFill>
                  <a:srgbClr val="002060"/>
                </a:solidFill>
                <a:latin typeface="Times New Roman" pitchFamily="18" charset="0"/>
                <a:cs typeface="Times New Roman" pitchFamily="18" charset="0"/>
              </a:rPr>
              <a:t>Constructs a list containing the elements of the specified collection, in the order they are returned by the collection's iterator.</a:t>
            </a:r>
          </a:p>
          <a:p>
            <a:pPr algn="just">
              <a:buFont typeface="Wingdings 3" pitchFamily="18" charset="2"/>
              <a:buNone/>
            </a:pPr>
            <a:endParaRPr lang="en-US" sz="2400">
              <a:solidFill>
                <a:srgbClr val="002060"/>
              </a:solidFill>
              <a:latin typeface="Times New Roman" pitchFamily="18" charset="0"/>
              <a:cs typeface="Times New Roman" pitchFamily="18" charset="0"/>
            </a:endParaRPr>
          </a:p>
          <a:p>
            <a:pPr algn="just">
              <a:buFont typeface="Wingdings 3" pitchFamily="18" charset="2"/>
              <a:buNone/>
            </a:pPr>
            <a:endParaRPr lang="en-US" sz="2400">
              <a:solidFill>
                <a:srgbClr val="DD132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1924">
                                            <p:txEl>
                                              <p:pRg st="1" end="1"/>
                                            </p:txEl>
                                          </p:spTgt>
                                        </p:tgtEl>
                                        <p:attrNameLst>
                                          <p:attrName>style.visibility</p:attrName>
                                        </p:attrNameLst>
                                      </p:cBhvr>
                                      <p:to>
                                        <p:strVal val="visible"/>
                                      </p:to>
                                    </p:set>
                                    <p:animEffect transition="in" filter="wipe(down)">
                                      <p:cBhvr>
                                        <p:cTn id="7" dur="500"/>
                                        <p:tgtEl>
                                          <p:spTgt spid="8192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1924">
                                            <p:txEl>
                                              <p:pRg st="2" end="2"/>
                                            </p:txEl>
                                          </p:spTgt>
                                        </p:tgtEl>
                                        <p:attrNameLst>
                                          <p:attrName>style.visibility</p:attrName>
                                        </p:attrNameLst>
                                      </p:cBhvr>
                                      <p:to>
                                        <p:strVal val="visible"/>
                                      </p:to>
                                    </p:set>
                                    <p:animEffect transition="in" filter="wipe(down)">
                                      <p:cBhvr>
                                        <p:cTn id="12" dur="500"/>
                                        <p:tgtEl>
                                          <p:spTgt spid="8192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1924">
                                            <p:txEl>
                                              <p:pRg st="4" end="4"/>
                                            </p:txEl>
                                          </p:spTgt>
                                        </p:tgtEl>
                                        <p:attrNameLst>
                                          <p:attrName>style.visibility</p:attrName>
                                        </p:attrNameLst>
                                      </p:cBhvr>
                                      <p:to>
                                        <p:strVal val="visible"/>
                                      </p:to>
                                    </p:set>
                                    <p:animEffect transition="in" filter="wipe(down)">
                                      <p:cBhvr>
                                        <p:cTn id="17" dur="500"/>
                                        <p:tgtEl>
                                          <p:spTgt spid="8192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1924">
                                            <p:txEl>
                                              <p:pRg st="5" end="5"/>
                                            </p:txEl>
                                          </p:spTgt>
                                        </p:tgtEl>
                                        <p:attrNameLst>
                                          <p:attrName>style.visibility</p:attrName>
                                        </p:attrNameLst>
                                      </p:cBhvr>
                                      <p:to>
                                        <p:strVal val="visible"/>
                                      </p:to>
                                    </p:set>
                                    <p:animEffect transition="in" filter="wipe(down)">
                                      <p:cBhvr>
                                        <p:cTn id="22" dur="500"/>
                                        <p:tgtEl>
                                          <p:spTgt spid="8192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ArrayDeque</a:t>
            </a:r>
            <a:r>
              <a:rPr lang="en-US" dirty="0"/>
              <a:t> Example</a:t>
            </a:r>
            <a:br>
              <a:rPr lang="en-US" dirty="0"/>
            </a:br>
            <a:endParaRPr lang="en-US" dirty="0"/>
          </a:p>
        </p:txBody>
      </p:sp>
      <p:sp>
        <p:nvSpPr>
          <p:cNvPr id="3" name="Content Placeholder 2"/>
          <p:cNvSpPr>
            <a:spLocks noGrp="1"/>
          </p:cNvSpPr>
          <p:nvPr>
            <p:ph sz="quarter" idx="1"/>
          </p:nvPr>
        </p:nvSpPr>
        <p:spPr>
          <a:xfrm>
            <a:off x="914400" y="1447800"/>
            <a:ext cx="7772400" cy="5257800"/>
          </a:xfrm>
        </p:spPr>
        <p:txBody>
          <a:bodyPr>
            <a:normAutofit fontScale="92500" lnSpcReduction="20000"/>
          </a:bodyPr>
          <a:lstStyle/>
          <a:p>
            <a:r>
              <a:rPr lang="en-US" b="1" dirty="0"/>
              <a:t>import</a:t>
            </a:r>
            <a:r>
              <a:rPr lang="en-US" dirty="0"/>
              <a:t> </a:t>
            </a:r>
            <a:r>
              <a:rPr lang="en-US" dirty="0" err="1"/>
              <a:t>java.util</a:t>
            </a:r>
            <a:r>
              <a:rPr lang="en-US" dirty="0"/>
              <a:t>.*;  </a:t>
            </a:r>
          </a:p>
          <a:p>
            <a:r>
              <a:rPr lang="en-US" b="1" dirty="0"/>
              <a:t>public</a:t>
            </a:r>
            <a:r>
              <a:rPr lang="en-US" dirty="0"/>
              <a:t> </a:t>
            </a:r>
            <a:r>
              <a:rPr lang="en-US" b="1" dirty="0"/>
              <a:t>class</a:t>
            </a:r>
            <a:r>
              <a:rPr lang="en-US" dirty="0"/>
              <a:t> </a:t>
            </a:r>
            <a:r>
              <a:rPr lang="en-US" dirty="0" err="1"/>
              <a:t>ArrayDequeExample</a:t>
            </a:r>
            <a:r>
              <a:rPr lang="en-US" dirty="0"/>
              <a:t> {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r>
              <a:rPr lang="en-US" dirty="0"/>
              <a:t>   //Creating </a:t>
            </a:r>
            <a:r>
              <a:rPr lang="en-US" dirty="0" err="1"/>
              <a:t>Deque</a:t>
            </a:r>
            <a:r>
              <a:rPr lang="en-US" dirty="0"/>
              <a:t> and adding elements  </a:t>
            </a:r>
          </a:p>
          <a:p>
            <a:r>
              <a:rPr lang="en-US" dirty="0"/>
              <a:t>   </a:t>
            </a:r>
            <a:r>
              <a:rPr lang="en-US" dirty="0" err="1"/>
              <a:t>Deque</a:t>
            </a:r>
            <a:r>
              <a:rPr lang="en-US" dirty="0"/>
              <a:t>&lt;String&gt; </a:t>
            </a:r>
            <a:r>
              <a:rPr lang="en-US" dirty="0" err="1"/>
              <a:t>deque</a:t>
            </a:r>
            <a:r>
              <a:rPr lang="en-US" dirty="0"/>
              <a:t> = </a:t>
            </a:r>
            <a:r>
              <a:rPr lang="en-US" b="1" dirty="0"/>
              <a:t>new</a:t>
            </a:r>
            <a:r>
              <a:rPr lang="en-US" dirty="0"/>
              <a:t> </a:t>
            </a:r>
            <a:r>
              <a:rPr lang="en-US" dirty="0" err="1"/>
              <a:t>ArrayDeque</a:t>
            </a:r>
            <a:r>
              <a:rPr lang="en-US" dirty="0"/>
              <a:t>&lt;String&gt;();  </a:t>
            </a:r>
          </a:p>
          <a:p>
            <a:r>
              <a:rPr lang="en-US" dirty="0"/>
              <a:t>   </a:t>
            </a:r>
            <a:r>
              <a:rPr lang="en-US" dirty="0" err="1"/>
              <a:t>deque.add</a:t>
            </a:r>
            <a:r>
              <a:rPr lang="en-US" dirty="0"/>
              <a:t>("Ravi");    </a:t>
            </a:r>
          </a:p>
          <a:p>
            <a:r>
              <a:rPr lang="en-US" dirty="0"/>
              <a:t>   </a:t>
            </a:r>
            <a:r>
              <a:rPr lang="en-US" dirty="0" err="1"/>
              <a:t>deque.add</a:t>
            </a:r>
            <a:r>
              <a:rPr lang="en-US" dirty="0"/>
              <a:t>("Vijay");     </a:t>
            </a:r>
          </a:p>
          <a:p>
            <a:r>
              <a:rPr lang="en-US" dirty="0"/>
              <a:t>   </a:t>
            </a:r>
            <a:r>
              <a:rPr lang="en-US" dirty="0" err="1"/>
              <a:t>deque.add</a:t>
            </a:r>
            <a:r>
              <a:rPr lang="en-US" dirty="0"/>
              <a:t>("Ajay");    </a:t>
            </a:r>
          </a:p>
          <a:p>
            <a:r>
              <a:rPr lang="en-US" dirty="0"/>
              <a:t>   //Traversing elements  </a:t>
            </a:r>
          </a:p>
          <a:p>
            <a:r>
              <a:rPr lang="en-US" dirty="0"/>
              <a:t>   </a:t>
            </a:r>
            <a:r>
              <a:rPr lang="en-US" b="1" dirty="0"/>
              <a:t>for</a:t>
            </a:r>
            <a:r>
              <a:rPr lang="en-US" dirty="0"/>
              <a:t> (String </a:t>
            </a:r>
            <a:r>
              <a:rPr lang="en-US" dirty="0" err="1"/>
              <a:t>str</a:t>
            </a:r>
            <a:r>
              <a:rPr lang="en-US" dirty="0"/>
              <a:t> : </a:t>
            </a:r>
            <a:r>
              <a:rPr lang="en-US" dirty="0" err="1"/>
              <a:t>deque</a:t>
            </a:r>
            <a:r>
              <a:rPr lang="en-US" dirty="0"/>
              <a:t>) {  </a:t>
            </a:r>
          </a:p>
          <a:p>
            <a:r>
              <a:rPr lang="en-US" dirty="0"/>
              <a:t>   </a:t>
            </a:r>
            <a:r>
              <a:rPr lang="en-US" dirty="0" err="1"/>
              <a:t>System.out.println</a:t>
            </a:r>
            <a:r>
              <a:rPr lang="en-US" dirty="0"/>
              <a:t>(</a:t>
            </a:r>
            <a:r>
              <a:rPr lang="en-US" dirty="0" err="1"/>
              <a:t>str</a:t>
            </a:r>
            <a:r>
              <a:rPr lang="en-US" dirty="0"/>
              <a:t>);  </a:t>
            </a:r>
          </a:p>
          <a:p>
            <a:r>
              <a:rPr lang="en-US" dirty="0"/>
              <a:t>   }  }  }  </a:t>
            </a:r>
          </a:p>
          <a:p>
            <a:pPr>
              <a:buNone/>
            </a:pPr>
            <a:br>
              <a:rPr lang="en-US" dirty="0"/>
            </a:b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ctr">
              <a:buNone/>
            </a:pPr>
            <a:endParaRPr lang="en-US" sz="4400" b="1" dirty="0"/>
          </a:p>
          <a:p>
            <a:pPr algn="ctr">
              <a:buNone/>
            </a:pPr>
            <a:endParaRPr lang="en-US" sz="4400" b="1" dirty="0"/>
          </a:p>
          <a:p>
            <a:pPr algn="ctr">
              <a:buNone/>
            </a:pPr>
            <a:r>
              <a:rPr lang="en-US" sz="4400" b="1" dirty="0"/>
              <a:t>Implementing a </a:t>
            </a:r>
            <a:r>
              <a:rPr lang="en-US" sz="4400" b="1" dirty="0" err="1"/>
              <a:t>TreeSet</a:t>
            </a:r>
            <a:endParaRPr lang="en-US" sz="4400" b="1"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 </a:t>
            </a:r>
            <a:r>
              <a:rPr lang="en-US" dirty="0" err="1"/>
              <a:t>TreeSet</a:t>
            </a:r>
            <a:endParaRPr lang="en-US" dirty="0"/>
          </a:p>
        </p:txBody>
      </p:sp>
      <p:sp>
        <p:nvSpPr>
          <p:cNvPr id="3" name="Content Placeholder 2"/>
          <p:cNvSpPr>
            <a:spLocks noGrp="1"/>
          </p:cNvSpPr>
          <p:nvPr>
            <p:ph sz="quarter" idx="1"/>
          </p:nvPr>
        </p:nvSpPr>
        <p:spPr>
          <a:xfrm>
            <a:off x="914400" y="1447800"/>
            <a:ext cx="7772400" cy="5181600"/>
          </a:xfrm>
        </p:spPr>
        <p:txBody>
          <a:bodyPr>
            <a:normAutofit/>
          </a:bodyPr>
          <a:lstStyle/>
          <a:p>
            <a:r>
              <a:rPr lang="en-US" dirty="0"/>
              <a:t>Java </a:t>
            </a:r>
            <a:r>
              <a:rPr lang="en-US" dirty="0" err="1"/>
              <a:t>TreeSet</a:t>
            </a:r>
            <a:r>
              <a:rPr lang="en-US" dirty="0"/>
              <a:t> class implements the Set interface that uses a tree for storage. It inherits </a:t>
            </a:r>
            <a:r>
              <a:rPr lang="en-US" dirty="0" err="1"/>
              <a:t>AbstractSet</a:t>
            </a:r>
            <a:r>
              <a:rPr lang="en-US" dirty="0"/>
              <a:t> class and implements </a:t>
            </a:r>
            <a:r>
              <a:rPr lang="en-US" dirty="0" err="1"/>
              <a:t>NavigableSet</a:t>
            </a:r>
            <a:r>
              <a:rPr lang="en-US" dirty="0"/>
              <a:t> interface. The objects of </a:t>
            </a:r>
            <a:r>
              <a:rPr lang="en-US" dirty="0" err="1"/>
              <a:t>TreeSet</a:t>
            </a:r>
            <a:r>
              <a:rPr lang="en-US" dirty="0"/>
              <a:t> class are stored in ascending order.</a:t>
            </a:r>
          </a:p>
          <a:p>
            <a:r>
              <a:rPr lang="en-US" dirty="0"/>
              <a:t>The important points about Java </a:t>
            </a:r>
            <a:r>
              <a:rPr lang="en-US" dirty="0" err="1"/>
              <a:t>TreeSet</a:t>
            </a:r>
            <a:r>
              <a:rPr lang="en-US" dirty="0"/>
              <a:t> class are:</a:t>
            </a:r>
          </a:p>
          <a:p>
            <a:pPr lvl="1"/>
            <a:r>
              <a:rPr lang="en-US" dirty="0"/>
              <a:t>Contains unique elements only like </a:t>
            </a:r>
            <a:r>
              <a:rPr lang="en-US" dirty="0" err="1"/>
              <a:t>HashSet</a:t>
            </a:r>
            <a:r>
              <a:rPr lang="en-US" dirty="0"/>
              <a:t>.</a:t>
            </a:r>
          </a:p>
          <a:p>
            <a:pPr lvl="1"/>
            <a:r>
              <a:rPr lang="en-US" dirty="0"/>
              <a:t>Access and retrieval times are quiet fast.</a:t>
            </a:r>
          </a:p>
          <a:p>
            <a:pPr lvl="1"/>
            <a:r>
              <a:rPr lang="en-US" dirty="0"/>
              <a:t>Maintains ascending order.</a:t>
            </a:r>
          </a:p>
          <a:p>
            <a:r>
              <a:rPr lang="en-US" dirty="0" err="1"/>
              <a:t>TreeSet</a:t>
            </a:r>
            <a:r>
              <a:rPr lang="en-US" dirty="0"/>
              <a:t> class declaration</a:t>
            </a:r>
          </a:p>
          <a:p>
            <a:pPr lvl="1"/>
            <a:r>
              <a:rPr lang="en-US" b="1" dirty="0"/>
              <a:t>public</a:t>
            </a:r>
            <a:r>
              <a:rPr lang="en-US" dirty="0"/>
              <a:t> </a:t>
            </a:r>
            <a:r>
              <a:rPr lang="en-US" b="1" dirty="0"/>
              <a:t>class</a:t>
            </a:r>
            <a:r>
              <a:rPr lang="en-US" dirty="0"/>
              <a:t> </a:t>
            </a:r>
            <a:r>
              <a:rPr lang="en-US" dirty="0" err="1"/>
              <a:t>TreeSet</a:t>
            </a:r>
            <a:r>
              <a:rPr lang="en-US" dirty="0"/>
              <a:t>&lt;E&gt; </a:t>
            </a:r>
            <a:r>
              <a:rPr lang="en-US" b="1" dirty="0"/>
              <a:t>extends</a:t>
            </a:r>
            <a:r>
              <a:rPr lang="en-US" dirty="0"/>
              <a:t> </a:t>
            </a:r>
            <a:r>
              <a:rPr lang="en-US" dirty="0" err="1"/>
              <a:t>AbstractSet</a:t>
            </a:r>
            <a:r>
              <a:rPr lang="en-US" dirty="0"/>
              <a:t>&lt;E&gt; </a:t>
            </a:r>
            <a:r>
              <a:rPr lang="en-US" b="1" dirty="0"/>
              <a:t>implements</a:t>
            </a:r>
            <a:r>
              <a:rPr lang="en-US" dirty="0"/>
              <a:t> </a:t>
            </a:r>
            <a:r>
              <a:rPr lang="en-US" dirty="0" err="1"/>
              <a:t>NavigableSet</a:t>
            </a:r>
            <a:r>
              <a:rPr lang="en-US" dirty="0"/>
              <a:t>&lt;E&gt;, </a:t>
            </a:r>
            <a:r>
              <a:rPr lang="en-US" dirty="0" err="1"/>
              <a:t>Cloneable</a:t>
            </a:r>
            <a:r>
              <a:rPr lang="en-US" dirty="0"/>
              <a:t>, </a:t>
            </a:r>
            <a:r>
              <a:rPr lang="en-US" dirty="0" err="1"/>
              <a:t>Serializable</a:t>
            </a:r>
            <a:r>
              <a:rPr lang="en-US" dirty="0"/>
              <a:t>  </a:t>
            </a:r>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Constructors of </a:t>
            </a:r>
            <a:r>
              <a:rPr lang="en-US" dirty="0" err="1"/>
              <a:t>TreeSet</a:t>
            </a:r>
            <a:r>
              <a:rPr lang="en-US" dirty="0"/>
              <a:t> class</a:t>
            </a:r>
            <a:br>
              <a:rPr lang="en-US" dirty="0"/>
            </a:br>
            <a:endParaRPr lang="en-US" dirty="0"/>
          </a:p>
        </p:txBody>
      </p:sp>
      <p:graphicFrame>
        <p:nvGraphicFramePr>
          <p:cNvPr id="4" name="Content Placeholder 3"/>
          <p:cNvGraphicFramePr>
            <a:graphicFrameLocks noGrp="1"/>
          </p:cNvGraphicFramePr>
          <p:nvPr>
            <p:ph sz="quarter" idx="1"/>
          </p:nvPr>
        </p:nvGraphicFramePr>
        <p:xfrm>
          <a:off x="914400" y="1447800"/>
          <a:ext cx="7772400" cy="431800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70840">
                <a:tc>
                  <a:txBody>
                    <a:bodyPr/>
                    <a:lstStyle/>
                    <a:p>
                      <a:pPr algn="l" fontAlgn="t"/>
                      <a:r>
                        <a:rPr lang="en-US" dirty="0">
                          <a:solidFill>
                            <a:srgbClr val="000000"/>
                          </a:solidFill>
                          <a:latin typeface="times new roman"/>
                        </a:rPr>
                        <a:t>Constructor</a:t>
                      </a:r>
                    </a:p>
                  </a:txBody>
                  <a:tcPr marL="47625" marR="47625" marT="47625" marB="47625"/>
                </a:tc>
                <a:tc>
                  <a:txBody>
                    <a:bodyPr/>
                    <a:lstStyle/>
                    <a:p>
                      <a:pPr algn="l" fontAlgn="t"/>
                      <a:r>
                        <a:rPr lang="en-US">
                          <a:solidFill>
                            <a:srgbClr val="000000"/>
                          </a:solidFill>
                          <a:latin typeface="times new roman"/>
                        </a:rPr>
                        <a:t>Description</a:t>
                      </a:r>
                    </a:p>
                  </a:txBody>
                  <a:tcPr marL="47625" marR="47625" marT="47625" marB="47625"/>
                </a:tc>
                <a:extLst>
                  <a:ext uri="{0D108BD9-81ED-4DB2-BD59-A6C34878D82A}">
                    <a16:rowId xmlns:a16="http://schemas.microsoft.com/office/drawing/2014/main" val="10000"/>
                  </a:ext>
                </a:extLst>
              </a:tr>
              <a:tr h="370840">
                <a:tc>
                  <a:txBody>
                    <a:bodyPr/>
                    <a:lstStyle/>
                    <a:p>
                      <a:pPr algn="just" fontAlgn="t"/>
                      <a:r>
                        <a:rPr lang="en-US" b="0" i="0">
                          <a:solidFill>
                            <a:srgbClr val="000000"/>
                          </a:solidFill>
                          <a:latin typeface="verdana"/>
                        </a:rPr>
                        <a:t>TreeSet()</a:t>
                      </a:r>
                    </a:p>
                  </a:txBody>
                  <a:tcPr marL="47625" marR="47625" marT="47625" marB="47625"/>
                </a:tc>
                <a:tc>
                  <a:txBody>
                    <a:bodyPr/>
                    <a:lstStyle/>
                    <a:p>
                      <a:pPr algn="just" fontAlgn="t"/>
                      <a:r>
                        <a:rPr lang="en-US" b="0" i="0">
                          <a:solidFill>
                            <a:srgbClr val="000000"/>
                          </a:solidFill>
                          <a:latin typeface="verdana"/>
                        </a:rPr>
                        <a:t>It is used to construct an empty tree set that will be sorted in an ascending order according to the natural order of the tree set.</a:t>
                      </a:r>
                    </a:p>
                  </a:txBody>
                  <a:tcPr marL="47625" marR="47625" marT="47625" marB="47625"/>
                </a:tc>
                <a:extLst>
                  <a:ext uri="{0D108BD9-81ED-4DB2-BD59-A6C34878D82A}">
                    <a16:rowId xmlns:a16="http://schemas.microsoft.com/office/drawing/2014/main" val="10001"/>
                  </a:ext>
                </a:extLst>
              </a:tr>
              <a:tr h="370840">
                <a:tc>
                  <a:txBody>
                    <a:bodyPr/>
                    <a:lstStyle/>
                    <a:p>
                      <a:pPr algn="just" fontAlgn="t"/>
                      <a:r>
                        <a:rPr lang="en-US" b="0" i="0">
                          <a:solidFill>
                            <a:srgbClr val="000000"/>
                          </a:solidFill>
                          <a:latin typeface="verdana"/>
                        </a:rPr>
                        <a:t>TreeSet(Collection c)</a:t>
                      </a:r>
                    </a:p>
                  </a:txBody>
                  <a:tcPr marL="47625" marR="47625" marT="47625" marB="47625"/>
                </a:tc>
                <a:tc>
                  <a:txBody>
                    <a:bodyPr/>
                    <a:lstStyle/>
                    <a:p>
                      <a:pPr algn="just" fontAlgn="t"/>
                      <a:r>
                        <a:rPr lang="en-US" b="0" i="0">
                          <a:solidFill>
                            <a:srgbClr val="000000"/>
                          </a:solidFill>
                          <a:latin typeface="verdana"/>
                        </a:rPr>
                        <a:t>It is used to build a new tree set that contains the elements of the collection c.</a:t>
                      </a:r>
                    </a:p>
                  </a:txBody>
                  <a:tcPr marL="47625" marR="47625" marT="47625" marB="47625"/>
                </a:tc>
                <a:extLst>
                  <a:ext uri="{0D108BD9-81ED-4DB2-BD59-A6C34878D82A}">
                    <a16:rowId xmlns:a16="http://schemas.microsoft.com/office/drawing/2014/main" val="10002"/>
                  </a:ext>
                </a:extLst>
              </a:tr>
              <a:tr h="370840">
                <a:tc>
                  <a:txBody>
                    <a:bodyPr/>
                    <a:lstStyle/>
                    <a:p>
                      <a:pPr algn="just" fontAlgn="t"/>
                      <a:r>
                        <a:rPr lang="en-US" b="0" i="0">
                          <a:solidFill>
                            <a:srgbClr val="000000"/>
                          </a:solidFill>
                          <a:latin typeface="verdana"/>
                        </a:rPr>
                        <a:t>TreeSet(Comparator comp)</a:t>
                      </a:r>
                    </a:p>
                  </a:txBody>
                  <a:tcPr marL="47625" marR="47625" marT="47625" marB="47625"/>
                </a:tc>
                <a:tc>
                  <a:txBody>
                    <a:bodyPr/>
                    <a:lstStyle/>
                    <a:p>
                      <a:pPr algn="just" fontAlgn="t"/>
                      <a:r>
                        <a:rPr lang="en-US" b="0" i="0">
                          <a:solidFill>
                            <a:srgbClr val="000000"/>
                          </a:solidFill>
                          <a:latin typeface="verdana"/>
                        </a:rPr>
                        <a:t>It is used to construct an empty tree set that will be sorted according to given comparator.</a:t>
                      </a:r>
                    </a:p>
                  </a:txBody>
                  <a:tcPr marL="47625" marR="47625" marT="47625" marB="47625"/>
                </a:tc>
                <a:extLst>
                  <a:ext uri="{0D108BD9-81ED-4DB2-BD59-A6C34878D82A}">
                    <a16:rowId xmlns:a16="http://schemas.microsoft.com/office/drawing/2014/main" val="10003"/>
                  </a:ext>
                </a:extLst>
              </a:tr>
              <a:tr h="370840">
                <a:tc>
                  <a:txBody>
                    <a:bodyPr/>
                    <a:lstStyle/>
                    <a:p>
                      <a:pPr algn="just" fontAlgn="t"/>
                      <a:r>
                        <a:rPr lang="en-US" b="0" i="0">
                          <a:solidFill>
                            <a:srgbClr val="000000"/>
                          </a:solidFill>
                          <a:latin typeface="verdana"/>
                        </a:rPr>
                        <a:t>TreeSet(SortedSet ss)</a:t>
                      </a:r>
                    </a:p>
                  </a:txBody>
                  <a:tcPr marL="47625" marR="47625" marT="47625" marB="47625"/>
                </a:tc>
                <a:tc>
                  <a:txBody>
                    <a:bodyPr/>
                    <a:lstStyle/>
                    <a:p>
                      <a:pPr algn="just" fontAlgn="t"/>
                      <a:r>
                        <a:rPr lang="en-US" b="0" i="0" dirty="0">
                          <a:solidFill>
                            <a:srgbClr val="000000"/>
                          </a:solidFill>
                          <a:latin typeface="verdana"/>
                        </a:rPr>
                        <a:t>It is used to build a </a:t>
                      </a:r>
                      <a:r>
                        <a:rPr lang="en-US" b="0" i="0" dirty="0" err="1">
                          <a:solidFill>
                            <a:srgbClr val="000000"/>
                          </a:solidFill>
                          <a:latin typeface="verdana"/>
                        </a:rPr>
                        <a:t>TreeSet</a:t>
                      </a:r>
                      <a:r>
                        <a:rPr lang="en-US" b="0" i="0" dirty="0">
                          <a:solidFill>
                            <a:srgbClr val="000000"/>
                          </a:solidFill>
                          <a:latin typeface="verdana"/>
                        </a:rPr>
                        <a:t> that contains the elements of the given </a:t>
                      </a:r>
                      <a:r>
                        <a:rPr lang="en-US" b="0" i="0" dirty="0" err="1">
                          <a:solidFill>
                            <a:srgbClr val="000000"/>
                          </a:solidFill>
                          <a:latin typeface="verdana"/>
                        </a:rPr>
                        <a:t>SortedSet</a:t>
                      </a:r>
                      <a:r>
                        <a:rPr lang="en-US" b="0" i="0" dirty="0">
                          <a:solidFill>
                            <a:srgbClr val="000000"/>
                          </a:solidFill>
                          <a:latin typeface="verdana"/>
                        </a:rPr>
                        <a:t>.</a:t>
                      </a:r>
                    </a:p>
                  </a:txBody>
                  <a:tcPr marL="47625" marR="47625" marT="47625" marB="47625"/>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Generic class</a:t>
            </a:r>
            <a:br>
              <a:rPr lang="en-US" dirty="0"/>
            </a:b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a:t>A class that can refer to any type is known as generic class. Here, we are using </a:t>
            </a:r>
            <a:r>
              <a:rPr lang="en-US" b="1" dirty="0"/>
              <a:t>T</a:t>
            </a:r>
            <a:r>
              <a:rPr lang="en-US" dirty="0"/>
              <a:t> type parameter to create the generic class of specific type.</a:t>
            </a:r>
          </a:p>
          <a:p>
            <a:r>
              <a:rPr lang="en-US" dirty="0"/>
              <a:t>Let’s see the simple example to create and use the generic class.</a:t>
            </a:r>
          </a:p>
          <a:p>
            <a:r>
              <a:rPr lang="en-US" b="1" dirty="0"/>
              <a:t>Creating generic class:</a:t>
            </a:r>
            <a:endParaRPr lang="en-US" dirty="0"/>
          </a:p>
          <a:p>
            <a:pPr lvl="1"/>
            <a:r>
              <a:rPr lang="en-US" b="1" dirty="0"/>
              <a:t>class</a:t>
            </a:r>
            <a:r>
              <a:rPr lang="en-US" dirty="0"/>
              <a:t> </a:t>
            </a:r>
            <a:r>
              <a:rPr lang="en-US" dirty="0" err="1"/>
              <a:t>MyGen</a:t>
            </a:r>
            <a:r>
              <a:rPr lang="en-US" dirty="0"/>
              <a:t>&lt;T&gt;{  </a:t>
            </a:r>
          </a:p>
          <a:p>
            <a:pPr lvl="1"/>
            <a:r>
              <a:rPr lang="en-US" dirty="0"/>
              <a:t>T </a:t>
            </a:r>
            <a:r>
              <a:rPr lang="en-US" dirty="0" err="1"/>
              <a:t>obj</a:t>
            </a:r>
            <a:r>
              <a:rPr lang="en-US" dirty="0"/>
              <a:t>;  </a:t>
            </a:r>
          </a:p>
          <a:p>
            <a:pPr lvl="1"/>
            <a:r>
              <a:rPr lang="en-US" b="1" dirty="0"/>
              <a:t>void</a:t>
            </a:r>
            <a:r>
              <a:rPr lang="en-US" dirty="0"/>
              <a:t> add(T </a:t>
            </a:r>
            <a:r>
              <a:rPr lang="en-US" dirty="0" err="1"/>
              <a:t>obj</a:t>
            </a:r>
            <a:r>
              <a:rPr lang="en-US" dirty="0"/>
              <a:t>){</a:t>
            </a:r>
            <a:r>
              <a:rPr lang="en-US" b="1" dirty="0"/>
              <a:t>this</a:t>
            </a:r>
            <a:r>
              <a:rPr lang="en-US" dirty="0"/>
              <a:t>.obj=</a:t>
            </a:r>
            <a:r>
              <a:rPr lang="en-US" dirty="0" err="1"/>
              <a:t>obj</a:t>
            </a:r>
            <a:r>
              <a:rPr lang="en-US" dirty="0"/>
              <a:t>;}  </a:t>
            </a:r>
          </a:p>
          <a:p>
            <a:pPr lvl="1"/>
            <a:r>
              <a:rPr lang="en-US" dirty="0"/>
              <a:t>T get(){</a:t>
            </a:r>
            <a:r>
              <a:rPr lang="en-US" b="1" dirty="0"/>
              <a:t>return</a:t>
            </a:r>
            <a:r>
              <a:rPr lang="en-US" dirty="0"/>
              <a:t> </a:t>
            </a:r>
            <a:r>
              <a:rPr lang="en-US" dirty="0" err="1"/>
              <a:t>obj</a:t>
            </a:r>
            <a:r>
              <a:rPr lang="en-US" dirty="0"/>
              <a:t>;}  </a:t>
            </a:r>
          </a:p>
          <a:p>
            <a:pPr lvl="1"/>
            <a:r>
              <a:rPr lang="en-US" dirty="0"/>
              <a:t>}  </a:t>
            </a:r>
          </a:p>
          <a:p>
            <a:r>
              <a:rPr lang="en-US" dirty="0"/>
              <a:t>The T type indicates that it can refer to any type (like String, Integer, Employee etc.). The type you specify for the class, will be used to store and retrieve the data.</a:t>
            </a:r>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endParaRPr lang="en-US" dirty="0"/>
          </a:p>
        </p:txBody>
      </p:sp>
      <p:graphicFrame>
        <p:nvGraphicFramePr>
          <p:cNvPr id="4" name="Content Placeholder 3"/>
          <p:cNvGraphicFramePr>
            <a:graphicFrameLocks noGrp="1"/>
          </p:cNvGraphicFramePr>
          <p:nvPr>
            <p:ph sz="quarter" idx="1"/>
          </p:nvPr>
        </p:nvGraphicFramePr>
        <p:xfrm>
          <a:off x="228600" y="1"/>
          <a:ext cx="8763000" cy="7013613"/>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94301">
                <a:tc>
                  <a:txBody>
                    <a:bodyPr/>
                    <a:lstStyle/>
                    <a:p>
                      <a:pPr algn="l" fontAlgn="t"/>
                      <a:r>
                        <a:rPr lang="en-US" dirty="0">
                          <a:solidFill>
                            <a:srgbClr val="000000"/>
                          </a:solidFill>
                          <a:latin typeface="times new roman"/>
                        </a:rPr>
                        <a:t>Method</a:t>
                      </a:r>
                    </a:p>
                  </a:txBody>
                  <a:tcPr marL="47625" marR="47625" marT="47625" marB="47625"/>
                </a:tc>
                <a:tc>
                  <a:txBody>
                    <a:bodyPr/>
                    <a:lstStyle/>
                    <a:p>
                      <a:pPr algn="l" fontAlgn="t"/>
                      <a:r>
                        <a:rPr lang="en-US" dirty="0">
                          <a:solidFill>
                            <a:srgbClr val="000000"/>
                          </a:solidFill>
                          <a:latin typeface="times new roman"/>
                        </a:rPr>
                        <a:t>Description</a:t>
                      </a:r>
                    </a:p>
                  </a:txBody>
                  <a:tcPr marL="47625" marR="47625" marT="47625" marB="47625"/>
                </a:tc>
                <a:extLst>
                  <a:ext uri="{0D108BD9-81ED-4DB2-BD59-A6C34878D82A}">
                    <a16:rowId xmlns:a16="http://schemas.microsoft.com/office/drawing/2014/main" val="10000"/>
                  </a:ext>
                </a:extLst>
              </a:tr>
              <a:tr h="908841">
                <a:tc>
                  <a:txBody>
                    <a:bodyPr/>
                    <a:lstStyle/>
                    <a:p>
                      <a:pPr algn="just" fontAlgn="t"/>
                      <a:r>
                        <a:rPr lang="en-US" b="0" i="0" dirty="0" err="1">
                          <a:solidFill>
                            <a:srgbClr val="000000"/>
                          </a:solidFill>
                          <a:latin typeface="verdana"/>
                        </a:rPr>
                        <a:t>boolean</a:t>
                      </a:r>
                      <a:r>
                        <a:rPr lang="en-US" b="0" i="0" dirty="0">
                          <a:solidFill>
                            <a:srgbClr val="000000"/>
                          </a:solidFill>
                          <a:latin typeface="verdana"/>
                        </a:rPr>
                        <a:t> </a:t>
                      </a:r>
                      <a:r>
                        <a:rPr lang="en-US" b="0" i="0" dirty="0" err="1">
                          <a:solidFill>
                            <a:srgbClr val="000000"/>
                          </a:solidFill>
                          <a:latin typeface="verdana"/>
                        </a:rPr>
                        <a:t>addAll</a:t>
                      </a:r>
                      <a:r>
                        <a:rPr lang="en-US" b="0" i="0" dirty="0">
                          <a:solidFill>
                            <a:srgbClr val="000000"/>
                          </a:solidFill>
                          <a:latin typeface="verdana"/>
                        </a:rPr>
                        <a:t>(Collection c)</a:t>
                      </a:r>
                    </a:p>
                  </a:txBody>
                  <a:tcPr marL="47625" marR="47625" marT="47625" marB="47625"/>
                </a:tc>
                <a:tc>
                  <a:txBody>
                    <a:bodyPr/>
                    <a:lstStyle/>
                    <a:p>
                      <a:pPr algn="just" fontAlgn="t"/>
                      <a:r>
                        <a:rPr lang="en-US" b="0" i="0">
                          <a:solidFill>
                            <a:srgbClr val="000000"/>
                          </a:solidFill>
                          <a:latin typeface="verdana"/>
                        </a:rPr>
                        <a:t>It is used to add all of the elements in the specified collection to this set.</a:t>
                      </a:r>
                    </a:p>
                  </a:txBody>
                  <a:tcPr marL="47625" marR="47625" marT="47625" marB="47625"/>
                </a:tc>
                <a:extLst>
                  <a:ext uri="{0D108BD9-81ED-4DB2-BD59-A6C34878D82A}">
                    <a16:rowId xmlns:a16="http://schemas.microsoft.com/office/drawing/2014/main" val="10001"/>
                  </a:ext>
                </a:extLst>
              </a:tr>
              <a:tr h="908841">
                <a:tc>
                  <a:txBody>
                    <a:bodyPr/>
                    <a:lstStyle/>
                    <a:p>
                      <a:pPr algn="just" fontAlgn="t"/>
                      <a:r>
                        <a:rPr lang="en-US" b="0" i="0">
                          <a:solidFill>
                            <a:srgbClr val="000000"/>
                          </a:solidFill>
                          <a:latin typeface="verdana"/>
                        </a:rPr>
                        <a:t>boolean contains(Object o)</a:t>
                      </a:r>
                    </a:p>
                  </a:txBody>
                  <a:tcPr marL="47625" marR="47625" marT="47625" marB="47625"/>
                </a:tc>
                <a:tc>
                  <a:txBody>
                    <a:bodyPr/>
                    <a:lstStyle/>
                    <a:p>
                      <a:pPr algn="just" fontAlgn="t"/>
                      <a:r>
                        <a:rPr lang="en-US" b="0" i="0">
                          <a:solidFill>
                            <a:srgbClr val="000000"/>
                          </a:solidFill>
                          <a:latin typeface="verdana"/>
                        </a:rPr>
                        <a:t>It is used to return true if this set contains the specified element.</a:t>
                      </a:r>
                    </a:p>
                  </a:txBody>
                  <a:tcPr marL="47625" marR="47625" marT="47625" marB="47625"/>
                </a:tc>
                <a:extLst>
                  <a:ext uri="{0D108BD9-81ED-4DB2-BD59-A6C34878D82A}">
                    <a16:rowId xmlns:a16="http://schemas.microsoft.com/office/drawing/2014/main" val="10002"/>
                  </a:ext>
                </a:extLst>
              </a:tr>
              <a:tr h="684625">
                <a:tc>
                  <a:txBody>
                    <a:bodyPr/>
                    <a:lstStyle/>
                    <a:p>
                      <a:pPr algn="just" fontAlgn="t"/>
                      <a:r>
                        <a:rPr lang="en-US" b="0" i="0">
                          <a:solidFill>
                            <a:srgbClr val="000000"/>
                          </a:solidFill>
                          <a:latin typeface="verdana"/>
                        </a:rPr>
                        <a:t>boolean isEmpty()</a:t>
                      </a:r>
                    </a:p>
                  </a:txBody>
                  <a:tcPr marL="47625" marR="47625" marT="47625" marB="47625"/>
                </a:tc>
                <a:tc>
                  <a:txBody>
                    <a:bodyPr/>
                    <a:lstStyle/>
                    <a:p>
                      <a:pPr algn="just" fontAlgn="t"/>
                      <a:r>
                        <a:rPr lang="en-US" b="0" i="0">
                          <a:solidFill>
                            <a:srgbClr val="000000"/>
                          </a:solidFill>
                          <a:latin typeface="verdana"/>
                        </a:rPr>
                        <a:t>It is used to return true if this set contains no elements.</a:t>
                      </a:r>
                    </a:p>
                  </a:txBody>
                  <a:tcPr marL="47625" marR="47625" marT="47625" marB="47625"/>
                </a:tc>
                <a:extLst>
                  <a:ext uri="{0D108BD9-81ED-4DB2-BD59-A6C34878D82A}">
                    <a16:rowId xmlns:a16="http://schemas.microsoft.com/office/drawing/2014/main" val="10003"/>
                  </a:ext>
                </a:extLst>
              </a:tr>
              <a:tr h="684625">
                <a:tc>
                  <a:txBody>
                    <a:bodyPr/>
                    <a:lstStyle/>
                    <a:p>
                      <a:pPr algn="just" fontAlgn="t"/>
                      <a:r>
                        <a:rPr lang="en-US" b="0" i="0">
                          <a:solidFill>
                            <a:srgbClr val="000000"/>
                          </a:solidFill>
                          <a:latin typeface="verdana"/>
                        </a:rPr>
                        <a:t>boolean remove(Object o)</a:t>
                      </a:r>
                    </a:p>
                  </a:txBody>
                  <a:tcPr marL="47625" marR="47625" marT="47625" marB="47625"/>
                </a:tc>
                <a:tc>
                  <a:txBody>
                    <a:bodyPr/>
                    <a:lstStyle/>
                    <a:p>
                      <a:pPr algn="just" fontAlgn="t"/>
                      <a:r>
                        <a:rPr lang="en-US" b="0" i="0">
                          <a:solidFill>
                            <a:srgbClr val="000000"/>
                          </a:solidFill>
                          <a:latin typeface="verdana"/>
                        </a:rPr>
                        <a:t>It is used to remove the specified element from this set if it is present.</a:t>
                      </a:r>
                    </a:p>
                  </a:txBody>
                  <a:tcPr marL="47625" marR="47625" marT="47625" marB="47625"/>
                </a:tc>
                <a:extLst>
                  <a:ext uri="{0D108BD9-81ED-4DB2-BD59-A6C34878D82A}">
                    <a16:rowId xmlns:a16="http://schemas.microsoft.com/office/drawing/2014/main" val="10004"/>
                  </a:ext>
                </a:extLst>
              </a:tr>
              <a:tr h="684625">
                <a:tc>
                  <a:txBody>
                    <a:bodyPr/>
                    <a:lstStyle/>
                    <a:p>
                      <a:pPr algn="just" fontAlgn="t"/>
                      <a:r>
                        <a:rPr lang="en-US" b="0" i="0">
                          <a:solidFill>
                            <a:srgbClr val="000000"/>
                          </a:solidFill>
                          <a:latin typeface="verdana"/>
                        </a:rPr>
                        <a:t>void add(Object o)</a:t>
                      </a:r>
                    </a:p>
                  </a:txBody>
                  <a:tcPr marL="47625" marR="47625" marT="47625" marB="47625"/>
                </a:tc>
                <a:tc>
                  <a:txBody>
                    <a:bodyPr/>
                    <a:lstStyle/>
                    <a:p>
                      <a:pPr algn="just" fontAlgn="t"/>
                      <a:r>
                        <a:rPr lang="en-US" b="0" i="0">
                          <a:solidFill>
                            <a:srgbClr val="000000"/>
                          </a:solidFill>
                          <a:latin typeface="verdana"/>
                        </a:rPr>
                        <a:t>It is used to add the specified element to this set if it is not already present.</a:t>
                      </a:r>
                    </a:p>
                  </a:txBody>
                  <a:tcPr marL="47625" marR="47625" marT="47625" marB="47625"/>
                </a:tc>
                <a:extLst>
                  <a:ext uri="{0D108BD9-81ED-4DB2-BD59-A6C34878D82A}">
                    <a16:rowId xmlns:a16="http://schemas.microsoft.com/office/drawing/2014/main" val="10005"/>
                  </a:ext>
                </a:extLst>
              </a:tr>
              <a:tr h="363603">
                <a:tc>
                  <a:txBody>
                    <a:bodyPr/>
                    <a:lstStyle/>
                    <a:p>
                      <a:pPr algn="just" fontAlgn="t"/>
                      <a:r>
                        <a:rPr lang="en-US" b="0" i="0">
                          <a:solidFill>
                            <a:srgbClr val="000000"/>
                          </a:solidFill>
                          <a:latin typeface="verdana"/>
                        </a:rPr>
                        <a:t>void clear()</a:t>
                      </a:r>
                    </a:p>
                  </a:txBody>
                  <a:tcPr marL="47625" marR="47625" marT="47625" marB="47625"/>
                </a:tc>
                <a:tc>
                  <a:txBody>
                    <a:bodyPr/>
                    <a:lstStyle/>
                    <a:p>
                      <a:pPr algn="just" fontAlgn="t"/>
                      <a:r>
                        <a:rPr lang="en-US" b="0" i="0">
                          <a:solidFill>
                            <a:srgbClr val="000000"/>
                          </a:solidFill>
                          <a:latin typeface="verdana"/>
                        </a:rPr>
                        <a:t>It is used to remove all of the elements from this set.</a:t>
                      </a:r>
                    </a:p>
                  </a:txBody>
                  <a:tcPr marL="47625" marR="47625" marT="47625" marB="47625"/>
                </a:tc>
                <a:extLst>
                  <a:ext uri="{0D108BD9-81ED-4DB2-BD59-A6C34878D82A}">
                    <a16:rowId xmlns:a16="http://schemas.microsoft.com/office/drawing/2014/main" val="10006"/>
                  </a:ext>
                </a:extLst>
              </a:tr>
              <a:tr h="684625">
                <a:tc>
                  <a:txBody>
                    <a:bodyPr/>
                    <a:lstStyle/>
                    <a:p>
                      <a:pPr algn="just" fontAlgn="t"/>
                      <a:r>
                        <a:rPr lang="en-US" b="0" i="0">
                          <a:solidFill>
                            <a:srgbClr val="000000"/>
                          </a:solidFill>
                          <a:latin typeface="verdana"/>
                        </a:rPr>
                        <a:t>Object clone()</a:t>
                      </a:r>
                    </a:p>
                  </a:txBody>
                  <a:tcPr marL="47625" marR="47625" marT="47625" marB="47625"/>
                </a:tc>
                <a:tc>
                  <a:txBody>
                    <a:bodyPr/>
                    <a:lstStyle/>
                    <a:p>
                      <a:pPr algn="just" fontAlgn="t"/>
                      <a:r>
                        <a:rPr lang="en-US" b="0" i="0">
                          <a:solidFill>
                            <a:srgbClr val="000000"/>
                          </a:solidFill>
                          <a:latin typeface="verdana"/>
                        </a:rPr>
                        <a:t>It is used to return a shallow copy of this TreeSet instance.</a:t>
                      </a:r>
                    </a:p>
                  </a:txBody>
                  <a:tcPr marL="47625" marR="47625" marT="47625" marB="47625"/>
                </a:tc>
                <a:extLst>
                  <a:ext uri="{0D108BD9-81ED-4DB2-BD59-A6C34878D82A}">
                    <a16:rowId xmlns:a16="http://schemas.microsoft.com/office/drawing/2014/main" val="10007"/>
                  </a:ext>
                </a:extLst>
              </a:tr>
              <a:tr h="594553">
                <a:tc>
                  <a:txBody>
                    <a:bodyPr/>
                    <a:lstStyle/>
                    <a:p>
                      <a:pPr algn="just" fontAlgn="t"/>
                      <a:r>
                        <a:rPr lang="en-US" b="0" i="0">
                          <a:solidFill>
                            <a:srgbClr val="000000"/>
                          </a:solidFill>
                          <a:latin typeface="verdana"/>
                        </a:rPr>
                        <a:t>Object first()</a:t>
                      </a:r>
                    </a:p>
                  </a:txBody>
                  <a:tcPr marL="47625" marR="47625" marT="47625" marB="47625"/>
                </a:tc>
                <a:tc>
                  <a:txBody>
                    <a:bodyPr/>
                    <a:lstStyle/>
                    <a:p>
                      <a:pPr algn="just" fontAlgn="t"/>
                      <a:r>
                        <a:rPr lang="en-US" b="0" i="0">
                          <a:solidFill>
                            <a:srgbClr val="000000"/>
                          </a:solidFill>
                          <a:latin typeface="verdana"/>
                        </a:rPr>
                        <a:t>It is used to return the first (lowest) element currently in this sorted set.</a:t>
                      </a:r>
                    </a:p>
                  </a:txBody>
                  <a:tcPr marL="47625" marR="47625" marT="47625" marB="47625"/>
                </a:tc>
                <a:extLst>
                  <a:ext uri="{0D108BD9-81ED-4DB2-BD59-A6C34878D82A}">
                    <a16:rowId xmlns:a16="http://schemas.microsoft.com/office/drawing/2014/main" val="10008"/>
                  </a:ext>
                </a:extLst>
              </a:tr>
              <a:tr h="560263">
                <a:tc>
                  <a:txBody>
                    <a:bodyPr/>
                    <a:lstStyle/>
                    <a:p>
                      <a:pPr algn="just" fontAlgn="t"/>
                      <a:r>
                        <a:rPr lang="en-US" b="0" i="0">
                          <a:solidFill>
                            <a:srgbClr val="000000"/>
                          </a:solidFill>
                          <a:latin typeface="verdana"/>
                        </a:rPr>
                        <a:t>Object last()</a:t>
                      </a:r>
                    </a:p>
                  </a:txBody>
                  <a:tcPr marL="47625" marR="47625" marT="47625" marB="47625"/>
                </a:tc>
                <a:tc>
                  <a:txBody>
                    <a:bodyPr/>
                    <a:lstStyle/>
                    <a:p>
                      <a:pPr algn="just" fontAlgn="t"/>
                      <a:r>
                        <a:rPr lang="en-US" b="0" i="0">
                          <a:solidFill>
                            <a:srgbClr val="000000"/>
                          </a:solidFill>
                          <a:latin typeface="verdana"/>
                        </a:rPr>
                        <a:t>It is used to return the last (highest) element currently in this sorted set.</a:t>
                      </a:r>
                    </a:p>
                  </a:txBody>
                  <a:tcPr marL="47625" marR="47625" marT="47625" marB="47625"/>
                </a:tc>
                <a:extLst>
                  <a:ext uri="{0D108BD9-81ED-4DB2-BD59-A6C34878D82A}">
                    <a16:rowId xmlns:a16="http://schemas.microsoft.com/office/drawing/2014/main" val="10009"/>
                  </a:ext>
                </a:extLst>
              </a:tr>
              <a:tr h="387042">
                <a:tc>
                  <a:txBody>
                    <a:bodyPr/>
                    <a:lstStyle/>
                    <a:p>
                      <a:pPr algn="just" fontAlgn="t"/>
                      <a:r>
                        <a:rPr lang="en-US" b="0" i="0">
                          <a:solidFill>
                            <a:srgbClr val="000000"/>
                          </a:solidFill>
                          <a:latin typeface="verdana"/>
                        </a:rPr>
                        <a:t>int size()</a:t>
                      </a:r>
                    </a:p>
                  </a:txBody>
                  <a:tcPr marL="47625" marR="47625" marT="47625" marB="47625"/>
                </a:tc>
                <a:tc>
                  <a:txBody>
                    <a:bodyPr/>
                    <a:lstStyle/>
                    <a:p>
                      <a:pPr algn="just" fontAlgn="t"/>
                      <a:r>
                        <a:rPr lang="en-US" b="0" i="0" dirty="0">
                          <a:solidFill>
                            <a:srgbClr val="000000"/>
                          </a:solidFill>
                          <a:latin typeface="verdana"/>
                        </a:rPr>
                        <a:t>It is used to return the number of elements in this set.</a:t>
                      </a:r>
                    </a:p>
                  </a:txBody>
                  <a:tcPr marL="47625" marR="47625" marT="47625" marB="47625"/>
                </a:tc>
                <a:extLst>
                  <a:ext uri="{0D108BD9-81ED-4DB2-BD59-A6C34878D82A}">
                    <a16:rowId xmlns:a16="http://schemas.microsoft.com/office/drawing/2014/main" val="10010"/>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a:t>
            </a:r>
            <a:r>
              <a:rPr lang="en-US" dirty="0" err="1"/>
              <a:t>TreeSet</a:t>
            </a:r>
            <a:r>
              <a:rPr lang="en-US" dirty="0"/>
              <a:t> Example</a:t>
            </a:r>
            <a:br>
              <a:rPr lang="en-US" dirty="0"/>
            </a:br>
            <a:endParaRPr lang="en-US" dirty="0"/>
          </a:p>
        </p:txBody>
      </p:sp>
      <p:sp>
        <p:nvSpPr>
          <p:cNvPr id="3" name="Content Placeholder 2"/>
          <p:cNvSpPr>
            <a:spLocks noGrp="1"/>
          </p:cNvSpPr>
          <p:nvPr>
            <p:ph sz="quarter" idx="1"/>
          </p:nvPr>
        </p:nvSpPr>
        <p:spPr>
          <a:xfrm>
            <a:off x="914400" y="1447800"/>
            <a:ext cx="7772400" cy="5257800"/>
          </a:xfrm>
        </p:spPr>
        <p:txBody>
          <a:bodyPr>
            <a:normAutofit fontScale="77500" lnSpcReduction="20000"/>
          </a:bodyPr>
          <a:lstStyle/>
          <a:p>
            <a:r>
              <a:rPr lang="en-US" b="1" dirty="0"/>
              <a:t>import</a:t>
            </a:r>
            <a:r>
              <a:rPr lang="en-US" dirty="0"/>
              <a:t> </a:t>
            </a:r>
            <a:r>
              <a:rPr lang="en-US" dirty="0" err="1"/>
              <a:t>java.util</a:t>
            </a:r>
            <a:r>
              <a:rPr lang="en-US" dirty="0"/>
              <a:t>.*;  </a:t>
            </a:r>
          </a:p>
          <a:p>
            <a:r>
              <a:rPr lang="en-US" b="1" dirty="0"/>
              <a:t>class</a:t>
            </a:r>
            <a:r>
              <a:rPr lang="en-US" dirty="0"/>
              <a:t> TestCollection11{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//Creating and adding elements  </a:t>
            </a:r>
          </a:p>
          <a:p>
            <a:r>
              <a:rPr lang="en-US" dirty="0"/>
              <a:t>  </a:t>
            </a:r>
            <a:r>
              <a:rPr lang="en-US" dirty="0" err="1"/>
              <a:t>TreeSet</a:t>
            </a:r>
            <a:r>
              <a:rPr lang="en-US" dirty="0"/>
              <a:t>&lt;String&gt; al=</a:t>
            </a:r>
            <a:r>
              <a:rPr lang="en-US" b="1" dirty="0"/>
              <a:t>new</a:t>
            </a:r>
            <a:r>
              <a:rPr lang="en-US" dirty="0"/>
              <a:t> </a:t>
            </a:r>
            <a:r>
              <a:rPr lang="en-US" dirty="0" err="1"/>
              <a:t>TreeSet</a:t>
            </a:r>
            <a:r>
              <a:rPr lang="en-US" dirty="0"/>
              <a:t>&lt;String&gt;();  </a:t>
            </a:r>
          </a:p>
          <a:p>
            <a:r>
              <a:rPr lang="en-US" dirty="0"/>
              <a:t>  </a:t>
            </a:r>
            <a:r>
              <a:rPr lang="en-US" dirty="0" err="1"/>
              <a:t>al.add</a:t>
            </a:r>
            <a:r>
              <a:rPr lang="en-US" dirty="0"/>
              <a:t>("Ravi");  </a:t>
            </a:r>
          </a:p>
          <a:p>
            <a:r>
              <a:rPr lang="en-US" dirty="0"/>
              <a:t>  </a:t>
            </a:r>
            <a:r>
              <a:rPr lang="en-US" dirty="0" err="1"/>
              <a:t>al.add</a:t>
            </a:r>
            <a:r>
              <a:rPr lang="en-US" dirty="0"/>
              <a:t>("Vijay");  </a:t>
            </a:r>
          </a:p>
          <a:p>
            <a:r>
              <a:rPr lang="en-US" dirty="0"/>
              <a:t>  </a:t>
            </a:r>
            <a:r>
              <a:rPr lang="en-US" dirty="0" err="1"/>
              <a:t>al.add</a:t>
            </a:r>
            <a:r>
              <a:rPr lang="en-US" dirty="0"/>
              <a:t>("Ravi");  </a:t>
            </a:r>
          </a:p>
          <a:p>
            <a:r>
              <a:rPr lang="en-US" dirty="0"/>
              <a:t>  </a:t>
            </a:r>
            <a:r>
              <a:rPr lang="en-US" dirty="0" err="1"/>
              <a:t>al.add</a:t>
            </a:r>
            <a:r>
              <a:rPr lang="en-US" dirty="0"/>
              <a:t>("Ajay");  </a:t>
            </a:r>
          </a:p>
          <a:p>
            <a:r>
              <a:rPr lang="en-US" dirty="0"/>
              <a:t>  //Traversing elements  </a:t>
            </a:r>
          </a:p>
          <a:p>
            <a:r>
              <a:rPr lang="en-US" dirty="0"/>
              <a:t>  </a:t>
            </a:r>
            <a:r>
              <a:rPr lang="en-US" dirty="0" err="1"/>
              <a:t>Iterator</a:t>
            </a:r>
            <a:r>
              <a:rPr lang="en-US" dirty="0"/>
              <a:t>&lt;String&gt; </a:t>
            </a:r>
            <a:r>
              <a:rPr lang="en-US" dirty="0" err="1"/>
              <a:t>itr</a:t>
            </a:r>
            <a:r>
              <a:rPr lang="en-US" dirty="0"/>
              <a:t>=</a:t>
            </a:r>
            <a:r>
              <a:rPr lang="en-US" dirty="0" err="1"/>
              <a:t>al.iterator</a:t>
            </a:r>
            <a:r>
              <a:rPr lang="en-US" dirty="0"/>
              <a:t>();  </a:t>
            </a:r>
          </a:p>
          <a:p>
            <a:r>
              <a:rPr lang="en-US" dirty="0"/>
              <a:t>  </a:t>
            </a:r>
            <a:r>
              <a:rPr lang="en-US" b="1" dirty="0"/>
              <a:t>while</a:t>
            </a:r>
            <a:r>
              <a:rPr lang="en-US" dirty="0"/>
              <a:t>(</a:t>
            </a:r>
            <a:r>
              <a:rPr lang="en-US" dirty="0" err="1"/>
              <a:t>itr.hasNext</a:t>
            </a:r>
            <a:r>
              <a:rPr lang="en-US" dirty="0"/>
              <a:t>()){  </a:t>
            </a:r>
          </a:p>
          <a:p>
            <a:r>
              <a:rPr lang="en-US" dirty="0"/>
              <a:t>   </a:t>
            </a:r>
            <a:r>
              <a:rPr lang="en-US" dirty="0" err="1"/>
              <a:t>System.out.println</a:t>
            </a:r>
            <a:r>
              <a:rPr lang="en-US" dirty="0"/>
              <a:t>(</a:t>
            </a:r>
            <a:r>
              <a:rPr lang="en-US" dirty="0" err="1"/>
              <a:t>itr.next</a:t>
            </a:r>
            <a:r>
              <a:rPr lang="en-US" dirty="0"/>
              <a:t>());  </a:t>
            </a:r>
          </a:p>
          <a:p>
            <a:r>
              <a:rPr lang="en-US" dirty="0"/>
              <a:t>  }  </a:t>
            </a:r>
          </a:p>
          <a:p>
            <a:r>
              <a:rPr lang="en-US" dirty="0"/>
              <a:t> }  </a:t>
            </a:r>
          </a:p>
          <a:p>
            <a:r>
              <a:rPr lang="en-US" dirty="0"/>
              <a:t>}  </a:t>
            </a:r>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normAutofit fontScale="90000"/>
          </a:bodyPr>
          <a:lstStyle/>
          <a:p>
            <a:pPr algn="ctr" eaLnBrk="1" hangingPunct="1"/>
            <a:r>
              <a:rPr lang="en-US">
                <a:solidFill>
                  <a:srgbClr val="C00000"/>
                </a:solidFill>
              </a:rPr>
              <a:t>Implementing TreeSet with Comparator sorting in descending order</a:t>
            </a:r>
            <a:endParaRPr lang="en-US" sz="3600">
              <a:solidFill>
                <a:srgbClr val="C00000"/>
              </a:solidFill>
            </a:endParaRPr>
          </a:p>
        </p:txBody>
      </p:sp>
      <p:sp>
        <p:nvSpPr>
          <p:cNvPr id="57347" name="Content Placeholder 2"/>
          <p:cNvSpPr>
            <a:spLocks noGrp="1"/>
          </p:cNvSpPr>
          <p:nvPr>
            <p:ph sz="quarter" idx="1"/>
          </p:nvPr>
        </p:nvSpPr>
        <p:spPr>
          <a:xfrm>
            <a:off x="457200" y="1219200"/>
            <a:ext cx="8229600" cy="4937125"/>
          </a:xfrm>
        </p:spPr>
        <p:txBody>
          <a:bodyPr>
            <a:normAutofit fontScale="92500" lnSpcReduction="20000"/>
          </a:bodyPr>
          <a:lstStyle/>
          <a:p>
            <a:pPr>
              <a:buFont typeface="Wingdings 3" pitchFamily="18" charset="2"/>
              <a:buNone/>
            </a:pPr>
            <a:r>
              <a:rPr lang="en-US" sz="2400">
                <a:solidFill>
                  <a:srgbClr val="002060"/>
                </a:solidFill>
                <a:latin typeface="Times New Roman" pitchFamily="18" charset="0"/>
                <a:cs typeface="Times New Roman" pitchFamily="18" charset="0"/>
              </a:rPr>
              <a:t>import java.util.*;</a:t>
            </a:r>
          </a:p>
          <a:p>
            <a:pPr>
              <a:buFont typeface="Wingdings 3" pitchFamily="18" charset="2"/>
              <a:buNone/>
            </a:pPr>
            <a:r>
              <a:rPr lang="en-US" sz="2400">
                <a:solidFill>
                  <a:srgbClr val="002060"/>
                </a:solidFill>
                <a:latin typeface="Times New Roman" pitchFamily="18" charset="0"/>
                <a:cs typeface="Times New Roman" pitchFamily="18" charset="0"/>
              </a:rPr>
              <a:t>public class SortSetExample {</a:t>
            </a:r>
          </a:p>
          <a:p>
            <a:pPr>
              <a:buFont typeface="Wingdings 3" pitchFamily="18" charset="2"/>
              <a:buNone/>
            </a:pPr>
            <a:r>
              <a:rPr lang="en-US" sz="2400">
                <a:solidFill>
                  <a:srgbClr val="002060"/>
                </a:solidFill>
                <a:latin typeface="Times New Roman" pitchFamily="18" charset="0"/>
                <a:cs typeface="Times New Roman" pitchFamily="18" charset="0"/>
              </a:rPr>
              <a:t>   public static void main(String...rk){</a:t>
            </a:r>
          </a:p>
          <a:p>
            <a:pPr>
              <a:buFont typeface="Wingdings 3" pitchFamily="18" charset="2"/>
              <a:buNone/>
            </a:pPr>
            <a:r>
              <a:rPr lang="en-US" sz="2400">
                <a:solidFill>
                  <a:srgbClr val="002060"/>
                </a:solidFill>
                <a:latin typeface="Times New Roman" pitchFamily="18" charset="0"/>
                <a:cs typeface="Times New Roman" pitchFamily="18" charset="0"/>
              </a:rPr>
              <a:t>        Set&lt;Integer&gt; tree = new TreeSet&lt;Integer&gt;(new 			Comparator&lt;Integer&gt;() {</a:t>
            </a:r>
          </a:p>
          <a:p>
            <a:pPr>
              <a:buFont typeface="Wingdings 3" pitchFamily="18" charset="2"/>
              <a:buNone/>
            </a:pPr>
            <a:r>
              <a:rPr lang="en-US" sz="2400">
                <a:solidFill>
                  <a:srgbClr val="002060"/>
                </a:solidFill>
                <a:latin typeface="Times New Roman" pitchFamily="18" charset="0"/>
                <a:cs typeface="Times New Roman" pitchFamily="18" charset="0"/>
              </a:rPr>
              <a:t>                              public int compare(Integer o1, Integer o2) {</a:t>
            </a:r>
          </a:p>
          <a:p>
            <a:pPr>
              <a:buFont typeface="Wingdings 3" pitchFamily="18" charset="2"/>
              <a:buNone/>
            </a:pPr>
            <a:r>
              <a:rPr lang="en-US" sz="2400">
                <a:solidFill>
                  <a:srgbClr val="002060"/>
                </a:solidFill>
                <a:latin typeface="Times New Roman" pitchFamily="18" charset="0"/>
                <a:cs typeface="Times New Roman" pitchFamily="18" charset="0"/>
              </a:rPr>
              <a:t>                                        return o2.compareTo(o1);</a:t>
            </a:r>
          </a:p>
          <a:p>
            <a:pPr>
              <a:buFont typeface="Wingdings 3" pitchFamily="18" charset="2"/>
              <a:buNone/>
            </a:pPr>
            <a:r>
              <a:rPr lang="en-US" sz="2400">
                <a:solidFill>
                  <a:srgbClr val="002060"/>
                </a:solidFill>
                <a:latin typeface="Times New Roman" pitchFamily="18" charset="0"/>
                <a:cs typeface="Times New Roman" pitchFamily="18" charset="0"/>
              </a:rPr>
              <a:t>                 		}</a:t>
            </a:r>
          </a:p>
          <a:p>
            <a:pPr>
              <a:buFont typeface="Wingdings 3" pitchFamily="18" charset="2"/>
              <a:buNone/>
            </a:pPr>
            <a:r>
              <a:rPr lang="en-US" sz="2400">
                <a:solidFill>
                  <a:srgbClr val="002060"/>
                </a:solidFill>
                <a:latin typeface="Times New Roman" pitchFamily="18" charset="0"/>
                <a:cs typeface="Times New Roman" pitchFamily="18" charset="0"/>
              </a:rPr>
              <a:t>          		});</a:t>
            </a:r>
          </a:p>
          <a:p>
            <a:pPr>
              <a:buFont typeface="Wingdings 3" pitchFamily="18" charset="2"/>
              <a:buNone/>
            </a:pPr>
            <a:r>
              <a:rPr lang="en-US" sz="2400">
                <a:solidFill>
                  <a:srgbClr val="002060"/>
                </a:solidFill>
                <a:latin typeface="Times New Roman" pitchFamily="18" charset="0"/>
                <a:cs typeface="Times New Roman" pitchFamily="18" charset="0"/>
              </a:rPr>
              <a:t>       tree.add(3);	tree.add(1);		tree.add(2);</a:t>
            </a:r>
          </a:p>
          <a:p>
            <a:pPr>
              <a:buFont typeface="Wingdings 3" pitchFamily="18" charset="2"/>
              <a:buNone/>
            </a:pPr>
            <a:r>
              <a:rPr lang="en-US" sz="2400">
                <a:solidFill>
                  <a:srgbClr val="002060"/>
                </a:solidFill>
                <a:latin typeface="Times New Roman" pitchFamily="18" charset="0"/>
                <a:cs typeface="Times New Roman" pitchFamily="18" charset="0"/>
              </a:rPr>
              <a:t>       System.out.println("treeSet : "+tree);      </a:t>
            </a:r>
          </a:p>
          <a:p>
            <a:pPr>
              <a:buFont typeface="Wingdings 3" pitchFamily="18" charset="2"/>
              <a:buNone/>
            </a:pPr>
            <a:r>
              <a:rPr lang="en-US" sz="2400">
                <a:solidFill>
                  <a:srgbClr val="002060"/>
                </a:solidFill>
                <a:latin typeface="Times New Roman" pitchFamily="18" charset="0"/>
                <a:cs typeface="Times New Roman" pitchFamily="18" charset="0"/>
              </a:rPr>
              <a:t>   }</a:t>
            </a:r>
          </a:p>
          <a:p>
            <a:pPr>
              <a:buFont typeface="Wingdings 3" pitchFamily="18" charset="2"/>
              <a:buNone/>
            </a:pPr>
            <a:r>
              <a:rPr lang="en-US" sz="2400">
                <a:solidFill>
                  <a:srgbClr val="002060"/>
                </a:solidFill>
                <a:latin typeface="Times New Roman" pitchFamily="18" charset="0"/>
                <a:cs typeface="Times New Roman" pitchFamily="18" charset="0"/>
              </a:rPr>
              <a:t>}</a:t>
            </a:r>
          </a:p>
          <a:p>
            <a:pPr>
              <a:buFont typeface="Wingdings 3" pitchFamily="18" charset="2"/>
              <a:buNone/>
            </a:pPr>
            <a:r>
              <a:rPr lang="en-US" sz="2000">
                <a:solidFill>
                  <a:srgbClr val="002060"/>
                </a:solidFill>
                <a:latin typeface="Times New Roman" pitchFamily="18" charset="0"/>
                <a:cs typeface="Times New Roman" pitchFamily="18" charset="0"/>
              </a:rPr>
              <a:t>	</a:t>
            </a:r>
          </a:p>
          <a:p>
            <a:endParaRPr lang="en-US" sz="2000">
              <a:solidFill>
                <a:srgbClr val="002060"/>
              </a:solidFill>
              <a:latin typeface="Times New Roman" pitchFamily="18" charset="0"/>
              <a:cs typeface="Times New Roman" pitchFamily="18" charset="0"/>
            </a:endParaRPr>
          </a:p>
        </p:txBody>
      </p:sp>
      <p:sp>
        <p:nvSpPr>
          <p:cNvPr id="57348" name="Footer Placeholder 3"/>
          <p:cNvSpPr>
            <a:spLocks noGrp="1"/>
          </p:cNvSpPr>
          <p:nvPr/>
        </p:nvSpPr>
        <p:spPr bwMode="auto">
          <a:xfrm>
            <a:off x="779463" y="6416675"/>
            <a:ext cx="7585075" cy="365125"/>
          </a:xfrm>
          <a:prstGeom prst="rect">
            <a:avLst/>
          </a:prstGeom>
          <a:noFill/>
          <a:ln w="9525">
            <a:noFill/>
            <a:miter lim="800000"/>
            <a:headEnd/>
            <a:tailEnd/>
          </a:ln>
        </p:spPr>
        <p:txBody>
          <a:bodyPr anchor="ctr"/>
          <a:lstStyle/>
          <a:p>
            <a:pPr algn="ctr"/>
            <a:r>
              <a:rPr lang="en-US" sz="1600">
                <a:solidFill>
                  <a:srgbClr val="C00000"/>
                </a:solidFill>
                <a:latin typeface="Times New Roman" pitchFamily="18" charset="0"/>
                <a:cs typeface="Times New Roman" pitchFamily="18" charset="0"/>
              </a:rPr>
              <a:t>Ravi Kant Sahu, Asst. Professor @ Lovely Professional University, Punjab (India)</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normAutofit fontScale="90000"/>
          </a:bodyPr>
          <a:lstStyle/>
          <a:p>
            <a:pPr algn="ctr" eaLnBrk="1" hangingPunct="1"/>
            <a:r>
              <a:rPr lang="en-US">
                <a:solidFill>
                  <a:srgbClr val="C00000"/>
                </a:solidFill>
              </a:rPr>
              <a:t>Implementing TreeSet with Custom Objects using Comparator</a:t>
            </a:r>
            <a:endParaRPr lang="en-US" sz="3600">
              <a:solidFill>
                <a:srgbClr val="C00000"/>
              </a:solidFill>
            </a:endParaRPr>
          </a:p>
        </p:txBody>
      </p:sp>
      <p:sp>
        <p:nvSpPr>
          <p:cNvPr id="58371" name="Content Placeholder 2"/>
          <p:cNvSpPr>
            <a:spLocks noGrp="1"/>
          </p:cNvSpPr>
          <p:nvPr>
            <p:ph sz="quarter" idx="1"/>
          </p:nvPr>
        </p:nvSpPr>
        <p:spPr>
          <a:xfrm>
            <a:off x="457200" y="1219200"/>
            <a:ext cx="8229600" cy="4937125"/>
          </a:xfrm>
        </p:spPr>
        <p:txBody>
          <a:bodyPr/>
          <a:lstStyle/>
          <a:p>
            <a:pPr>
              <a:buFont typeface="Wingdings 3" pitchFamily="18" charset="2"/>
              <a:buNone/>
            </a:pPr>
            <a:r>
              <a:rPr lang="en-US" sz="2400">
                <a:solidFill>
                  <a:srgbClr val="002060"/>
                </a:solidFill>
                <a:latin typeface="Times New Roman" pitchFamily="18" charset="0"/>
                <a:cs typeface="Times New Roman" pitchFamily="18" charset="0"/>
              </a:rPr>
              <a:t>class Employee{</a:t>
            </a:r>
          </a:p>
          <a:p>
            <a:pPr>
              <a:buFont typeface="Wingdings 3" pitchFamily="18" charset="2"/>
              <a:buNone/>
            </a:pPr>
            <a:r>
              <a:rPr lang="en-US" sz="2400">
                <a:solidFill>
                  <a:srgbClr val="002060"/>
                </a:solidFill>
                <a:latin typeface="Times New Roman" pitchFamily="18" charset="0"/>
                <a:cs typeface="Times New Roman" pitchFamily="18" charset="0"/>
              </a:rPr>
              <a:t>   String name;</a:t>
            </a:r>
          </a:p>
          <a:p>
            <a:pPr>
              <a:buFont typeface="Wingdings 3" pitchFamily="18" charset="2"/>
              <a:buNone/>
            </a:pPr>
            <a:r>
              <a:rPr lang="en-US" sz="2400">
                <a:solidFill>
                  <a:srgbClr val="002060"/>
                </a:solidFill>
                <a:latin typeface="Times New Roman" pitchFamily="18" charset="0"/>
                <a:cs typeface="Times New Roman" pitchFamily="18" charset="0"/>
              </a:rPr>
              <a:t>   String id;</a:t>
            </a:r>
          </a:p>
          <a:p>
            <a:pPr>
              <a:buFont typeface="Wingdings 3" pitchFamily="18" charset="2"/>
              <a:buNone/>
            </a:pPr>
            <a:r>
              <a:rPr lang="en-US" sz="2400">
                <a:solidFill>
                  <a:srgbClr val="002060"/>
                </a:solidFill>
                <a:latin typeface="Times New Roman" pitchFamily="18" charset="0"/>
                <a:cs typeface="Times New Roman" pitchFamily="18" charset="0"/>
              </a:rPr>
              <a:t>   public Employee(String name, String id) {</a:t>
            </a:r>
          </a:p>
          <a:p>
            <a:pPr>
              <a:buFont typeface="Wingdings 3" pitchFamily="18" charset="2"/>
              <a:buNone/>
            </a:pPr>
            <a:r>
              <a:rPr lang="en-US" sz="2400">
                <a:solidFill>
                  <a:srgbClr val="002060"/>
                </a:solidFill>
                <a:latin typeface="Times New Roman" pitchFamily="18" charset="0"/>
                <a:cs typeface="Times New Roman" pitchFamily="18" charset="0"/>
              </a:rPr>
              <a:t>       this.name = name;       this.id = id;</a:t>
            </a:r>
          </a:p>
          <a:p>
            <a:pPr>
              <a:buFont typeface="Wingdings 3" pitchFamily="18" charset="2"/>
              <a:buNone/>
            </a:pPr>
            <a:r>
              <a:rPr lang="en-US" sz="2400">
                <a:solidFill>
                  <a:srgbClr val="002060"/>
                </a:solidFill>
                <a:latin typeface="Times New Roman" pitchFamily="18" charset="0"/>
                <a:cs typeface="Times New Roman" pitchFamily="18" charset="0"/>
              </a:rPr>
              <a:t>   }</a:t>
            </a:r>
          </a:p>
          <a:p>
            <a:pPr>
              <a:buFont typeface="Wingdings 3" pitchFamily="18" charset="2"/>
              <a:buNone/>
            </a:pPr>
            <a:r>
              <a:rPr lang="en-US" sz="2400">
                <a:solidFill>
                  <a:srgbClr val="002060"/>
                </a:solidFill>
                <a:latin typeface="Times New Roman" pitchFamily="18" charset="0"/>
                <a:cs typeface="Times New Roman" pitchFamily="18" charset="0"/>
              </a:rPr>
              <a:t>   </a:t>
            </a:r>
          </a:p>
          <a:p>
            <a:pPr>
              <a:buFont typeface="Wingdings 3" pitchFamily="18" charset="2"/>
              <a:buNone/>
            </a:pPr>
            <a:r>
              <a:rPr lang="en-US" sz="2400">
                <a:solidFill>
                  <a:srgbClr val="002060"/>
                </a:solidFill>
                <a:latin typeface="Times New Roman" pitchFamily="18" charset="0"/>
                <a:cs typeface="Times New Roman" pitchFamily="18" charset="0"/>
              </a:rPr>
              <a:t>   public String toString() {</a:t>
            </a:r>
          </a:p>
          <a:p>
            <a:pPr>
              <a:buFont typeface="Wingdings 3" pitchFamily="18" charset="2"/>
              <a:buNone/>
            </a:pPr>
            <a:r>
              <a:rPr lang="en-US" sz="2400">
                <a:solidFill>
                  <a:srgbClr val="002060"/>
                </a:solidFill>
                <a:latin typeface="Times New Roman" pitchFamily="18" charset="0"/>
                <a:cs typeface="Times New Roman" pitchFamily="18" charset="0"/>
              </a:rPr>
              <a:t>       return "Employee{" + "name=" + name + ", id=" + id  + '}';</a:t>
            </a:r>
          </a:p>
          <a:p>
            <a:pPr>
              <a:buFont typeface="Wingdings 3" pitchFamily="18" charset="2"/>
              <a:buNone/>
            </a:pPr>
            <a:r>
              <a:rPr lang="en-US" sz="2400">
                <a:solidFill>
                  <a:srgbClr val="002060"/>
                </a:solidFill>
                <a:latin typeface="Times New Roman" pitchFamily="18" charset="0"/>
                <a:cs typeface="Times New Roman" pitchFamily="18" charset="0"/>
              </a:rPr>
              <a:t>   }</a:t>
            </a:r>
          </a:p>
          <a:p>
            <a:pPr>
              <a:buFont typeface="Wingdings 3" pitchFamily="18" charset="2"/>
              <a:buNone/>
            </a:pPr>
            <a:r>
              <a:rPr lang="en-US" sz="2400">
                <a:solidFill>
                  <a:srgbClr val="002060"/>
                </a:solidFill>
                <a:latin typeface="Times New Roman" pitchFamily="18" charset="0"/>
                <a:cs typeface="Times New Roman" pitchFamily="18" charset="0"/>
              </a:rPr>
              <a:t>}</a:t>
            </a:r>
          </a:p>
        </p:txBody>
      </p:sp>
      <p:sp>
        <p:nvSpPr>
          <p:cNvPr id="58372" name="Footer Placeholder 3"/>
          <p:cNvSpPr>
            <a:spLocks noGrp="1"/>
          </p:cNvSpPr>
          <p:nvPr/>
        </p:nvSpPr>
        <p:spPr bwMode="auto">
          <a:xfrm>
            <a:off x="779463" y="6416675"/>
            <a:ext cx="7585075" cy="365125"/>
          </a:xfrm>
          <a:prstGeom prst="rect">
            <a:avLst/>
          </a:prstGeom>
          <a:noFill/>
          <a:ln w="9525">
            <a:noFill/>
            <a:miter lim="800000"/>
            <a:headEnd/>
            <a:tailEnd/>
          </a:ln>
        </p:spPr>
        <p:txBody>
          <a:bodyPr anchor="ctr"/>
          <a:lstStyle/>
          <a:p>
            <a:pPr algn="ctr"/>
            <a:r>
              <a:rPr lang="en-US" sz="1600">
                <a:solidFill>
                  <a:srgbClr val="C00000"/>
                </a:solidFill>
                <a:latin typeface="Times New Roman" pitchFamily="18" charset="0"/>
                <a:cs typeface="Times New Roman" pitchFamily="18" charset="0"/>
              </a:rPr>
              <a:t>Ravi Kant Sahu, Asst. Professor @ Lovely Professional University, Punjab (India)</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normAutofit fontScale="90000"/>
          </a:bodyPr>
          <a:lstStyle/>
          <a:p>
            <a:pPr algn="ctr" eaLnBrk="1" hangingPunct="1"/>
            <a:r>
              <a:rPr lang="en-US">
                <a:solidFill>
                  <a:srgbClr val="C00000"/>
                </a:solidFill>
              </a:rPr>
              <a:t>Implementing TreeSet with Custom Objects using Comparator</a:t>
            </a:r>
            <a:endParaRPr lang="en-US" sz="3600">
              <a:solidFill>
                <a:srgbClr val="C00000"/>
              </a:solidFill>
            </a:endParaRPr>
          </a:p>
        </p:txBody>
      </p:sp>
      <p:sp>
        <p:nvSpPr>
          <p:cNvPr id="59395" name="Content Placeholder 2"/>
          <p:cNvSpPr>
            <a:spLocks noGrp="1"/>
          </p:cNvSpPr>
          <p:nvPr>
            <p:ph sz="quarter" idx="1"/>
          </p:nvPr>
        </p:nvSpPr>
        <p:spPr>
          <a:xfrm>
            <a:off x="457200" y="1219200"/>
            <a:ext cx="8229600" cy="4937125"/>
          </a:xfrm>
        </p:spPr>
        <p:txBody>
          <a:bodyPr>
            <a:normAutofit lnSpcReduction="10000"/>
          </a:bodyPr>
          <a:lstStyle/>
          <a:p>
            <a:pPr>
              <a:buFont typeface="Wingdings 3" pitchFamily="18" charset="2"/>
              <a:buNone/>
            </a:pPr>
            <a:r>
              <a:rPr lang="en-US" sz="2200">
                <a:solidFill>
                  <a:srgbClr val="002060"/>
                </a:solidFill>
                <a:latin typeface="Times New Roman" pitchFamily="18" charset="0"/>
                <a:cs typeface="Times New Roman" pitchFamily="18" charset="0"/>
              </a:rPr>
              <a:t>public class SortSetExample {</a:t>
            </a:r>
          </a:p>
          <a:p>
            <a:pPr>
              <a:buFont typeface="Wingdings 3" pitchFamily="18" charset="2"/>
              <a:buNone/>
            </a:pPr>
            <a:r>
              <a:rPr lang="en-US" sz="2200">
                <a:solidFill>
                  <a:srgbClr val="002060"/>
                </a:solidFill>
                <a:latin typeface="Times New Roman" pitchFamily="18" charset="0"/>
                <a:cs typeface="Times New Roman" pitchFamily="18" charset="0"/>
              </a:rPr>
              <a:t>   public static void main(String...a){</a:t>
            </a:r>
          </a:p>
          <a:p>
            <a:pPr>
              <a:buFont typeface="Wingdings 3" pitchFamily="18" charset="2"/>
              <a:buNone/>
            </a:pPr>
            <a:r>
              <a:rPr lang="en-US" sz="2200">
                <a:solidFill>
                  <a:srgbClr val="002060"/>
                </a:solidFill>
                <a:latin typeface="Times New Roman" pitchFamily="18" charset="0"/>
                <a:cs typeface="Times New Roman" pitchFamily="18" charset="0"/>
              </a:rPr>
              <a:t>       Employee emp1=new Employee("sam","4");</a:t>
            </a:r>
          </a:p>
          <a:p>
            <a:pPr>
              <a:buFont typeface="Wingdings 3" pitchFamily="18" charset="2"/>
              <a:buNone/>
            </a:pPr>
            <a:r>
              <a:rPr lang="en-US" sz="2200">
                <a:solidFill>
                  <a:srgbClr val="002060"/>
                </a:solidFill>
                <a:latin typeface="Times New Roman" pitchFamily="18" charset="0"/>
                <a:cs typeface="Times New Roman" pitchFamily="18" charset="0"/>
              </a:rPr>
              <a:t>       Employee emp2=new Employee("amy","2");</a:t>
            </a:r>
          </a:p>
          <a:p>
            <a:pPr>
              <a:buFont typeface="Wingdings 3" pitchFamily="18" charset="2"/>
              <a:buNone/>
            </a:pPr>
            <a:r>
              <a:rPr lang="en-US" sz="2200">
                <a:solidFill>
                  <a:srgbClr val="002060"/>
                </a:solidFill>
                <a:latin typeface="Times New Roman" pitchFamily="18" charset="0"/>
                <a:cs typeface="Times New Roman" pitchFamily="18" charset="0"/>
              </a:rPr>
              <a:t>       Employee emp3=new Employee("brad","1");</a:t>
            </a:r>
          </a:p>
          <a:p>
            <a:pPr>
              <a:buFont typeface="Wingdings 3" pitchFamily="18" charset="2"/>
              <a:buNone/>
            </a:pPr>
            <a:r>
              <a:rPr lang="en-US" sz="2200">
                <a:solidFill>
                  <a:srgbClr val="002060"/>
                </a:solidFill>
                <a:latin typeface="Times New Roman" pitchFamily="18" charset="0"/>
                <a:cs typeface="Times New Roman" pitchFamily="18" charset="0"/>
              </a:rPr>
              <a:t>      Set&lt;Employee&gt; treeSet = new TreeSet&lt;Employee&gt;(new     Comparator&lt;Employee&gt;() {</a:t>
            </a:r>
          </a:p>
          <a:p>
            <a:pPr>
              <a:buFont typeface="Wingdings 3" pitchFamily="18" charset="2"/>
              <a:buNone/>
            </a:pPr>
            <a:r>
              <a:rPr lang="en-US" sz="2200">
                <a:solidFill>
                  <a:srgbClr val="002060"/>
                </a:solidFill>
                <a:latin typeface="Times New Roman" pitchFamily="18" charset="0"/>
                <a:cs typeface="Times New Roman" pitchFamily="18" charset="0"/>
              </a:rPr>
              <a:t>                           public int compare(Employee o1, Employee o2) 			{ return o1.name.compareTo(o2.name); }</a:t>
            </a:r>
          </a:p>
          <a:p>
            <a:pPr>
              <a:buFont typeface="Wingdings 3" pitchFamily="18" charset="2"/>
              <a:buNone/>
            </a:pPr>
            <a:r>
              <a:rPr lang="en-US" sz="2200">
                <a:solidFill>
                  <a:srgbClr val="002060"/>
                </a:solidFill>
                <a:latin typeface="Times New Roman" pitchFamily="18" charset="0"/>
                <a:cs typeface="Times New Roman" pitchFamily="18" charset="0"/>
              </a:rPr>
              <a:t>          		});</a:t>
            </a:r>
          </a:p>
          <a:p>
            <a:pPr>
              <a:buFont typeface="Wingdings 3" pitchFamily="18" charset="2"/>
              <a:buNone/>
            </a:pPr>
            <a:r>
              <a:rPr lang="en-US" sz="2200">
                <a:solidFill>
                  <a:srgbClr val="002060"/>
                </a:solidFill>
                <a:latin typeface="Times New Roman" pitchFamily="18" charset="0"/>
                <a:cs typeface="Times New Roman" pitchFamily="18" charset="0"/>
              </a:rPr>
              <a:t>treeSet.add(emp1);       treeSet.add(emp2);       treeSet.add(emp3);</a:t>
            </a:r>
          </a:p>
          <a:p>
            <a:pPr>
              <a:buFont typeface="Wingdings 3" pitchFamily="18" charset="2"/>
              <a:buNone/>
            </a:pPr>
            <a:r>
              <a:rPr lang="en-US" sz="2200">
                <a:solidFill>
                  <a:srgbClr val="002060"/>
                </a:solidFill>
                <a:latin typeface="Times New Roman" pitchFamily="18" charset="0"/>
                <a:cs typeface="Times New Roman" pitchFamily="18" charset="0"/>
              </a:rPr>
              <a:t>       System.out.println("treeSet : "+treeSet);  </a:t>
            </a:r>
          </a:p>
          <a:p>
            <a:pPr>
              <a:buFont typeface="Wingdings 3" pitchFamily="18" charset="2"/>
              <a:buNone/>
            </a:pPr>
            <a:r>
              <a:rPr lang="en-US" sz="2200">
                <a:solidFill>
                  <a:srgbClr val="002060"/>
                </a:solidFill>
                <a:latin typeface="Times New Roman" pitchFamily="18" charset="0"/>
                <a:cs typeface="Times New Roman" pitchFamily="18" charset="0"/>
              </a:rPr>
              <a:t>   }}</a:t>
            </a:r>
          </a:p>
          <a:p>
            <a:pPr>
              <a:buFont typeface="Wingdings 3" pitchFamily="18" charset="2"/>
              <a:buNone/>
            </a:pPr>
            <a:endParaRPr lang="en-US" sz="2200">
              <a:solidFill>
                <a:srgbClr val="002060"/>
              </a:solidFill>
              <a:latin typeface="Times New Roman" pitchFamily="18" charset="0"/>
              <a:cs typeface="Times New Roman" pitchFamily="18" charset="0"/>
            </a:endParaRPr>
          </a:p>
        </p:txBody>
      </p:sp>
      <p:sp>
        <p:nvSpPr>
          <p:cNvPr id="59396" name="Footer Placeholder 3"/>
          <p:cNvSpPr>
            <a:spLocks noGrp="1"/>
          </p:cNvSpPr>
          <p:nvPr/>
        </p:nvSpPr>
        <p:spPr bwMode="auto">
          <a:xfrm>
            <a:off x="779463" y="6416675"/>
            <a:ext cx="7585075" cy="365125"/>
          </a:xfrm>
          <a:prstGeom prst="rect">
            <a:avLst/>
          </a:prstGeom>
          <a:noFill/>
          <a:ln w="9525">
            <a:noFill/>
            <a:miter lim="800000"/>
            <a:headEnd/>
            <a:tailEnd/>
          </a:ln>
        </p:spPr>
        <p:txBody>
          <a:bodyPr anchor="ctr"/>
          <a:lstStyle/>
          <a:p>
            <a:pPr algn="ctr"/>
            <a:r>
              <a:rPr lang="en-US" sz="1600">
                <a:solidFill>
                  <a:srgbClr val="C00000"/>
                </a:solidFill>
                <a:latin typeface="Times New Roman" pitchFamily="18" charset="0"/>
                <a:cs typeface="Times New Roman" pitchFamily="18" charset="0"/>
              </a:rPr>
              <a:t>Ravi Kant Sahu, Asst. Professor @ Lovely Professional University, Punjab (India)</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ctr">
              <a:buNone/>
            </a:pPr>
            <a:endParaRPr lang="en-US" sz="4400" b="1" dirty="0"/>
          </a:p>
          <a:p>
            <a:pPr algn="ctr">
              <a:buNone/>
            </a:pPr>
            <a:endParaRPr lang="en-US" sz="4400" b="1" dirty="0"/>
          </a:p>
          <a:p>
            <a:pPr algn="ctr">
              <a:buNone/>
            </a:pPr>
            <a:r>
              <a:rPr lang="en-US" sz="4400" b="1" dirty="0"/>
              <a:t>Implementing a </a:t>
            </a:r>
            <a:r>
              <a:rPr lang="en-US" sz="4400" b="1" dirty="0" err="1"/>
              <a:t>HashMap</a:t>
            </a:r>
            <a:endParaRPr lang="en-US" sz="4400" b="1"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 </a:t>
            </a:r>
            <a:r>
              <a:rPr lang="en-US" dirty="0" err="1"/>
              <a:t>HashMap</a:t>
            </a:r>
            <a:endParaRPr lang="en-US" dirty="0"/>
          </a:p>
        </p:txBody>
      </p:sp>
      <p:sp>
        <p:nvSpPr>
          <p:cNvPr id="3" name="Content Placeholder 2"/>
          <p:cNvSpPr>
            <a:spLocks noGrp="1"/>
          </p:cNvSpPr>
          <p:nvPr>
            <p:ph sz="quarter" idx="1"/>
          </p:nvPr>
        </p:nvSpPr>
        <p:spPr/>
        <p:txBody>
          <a:bodyPr/>
          <a:lstStyle/>
          <a:p>
            <a:r>
              <a:rPr lang="en-US" dirty="0" err="1"/>
              <a:t>HashMap</a:t>
            </a:r>
            <a:r>
              <a:rPr lang="en-US" dirty="0"/>
              <a:t> class implements the map interface by using a </a:t>
            </a:r>
            <a:r>
              <a:rPr lang="en-US" dirty="0" err="1"/>
              <a:t>hashtable</a:t>
            </a:r>
            <a:r>
              <a:rPr lang="en-US" dirty="0"/>
              <a:t>. It inherits </a:t>
            </a:r>
            <a:r>
              <a:rPr lang="en-US" dirty="0" err="1"/>
              <a:t>AbstractMap</a:t>
            </a:r>
            <a:r>
              <a:rPr lang="en-US" dirty="0"/>
              <a:t> class and implements Map interface.</a:t>
            </a:r>
          </a:p>
          <a:p>
            <a:r>
              <a:rPr lang="en-US" dirty="0"/>
              <a:t>The important points about Java </a:t>
            </a:r>
            <a:r>
              <a:rPr lang="en-US" dirty="0" err="1"/>
              <a:t>HashMap</a:t>
            </a:r>
            <a:r>
              <a:rPr lang="en-US" dirty="0"/>
              <a:t> class are:</a:t>
            </a:r>
          </a:p>
          <a:p>
            <a:pPr lvl="1"/>
            <a:r>
              <a:rPr lang="en-US" dirty="0"/>
              <a:t>A </a:t>
            </a:r>
            <a:r>
              <a:rPr lang="en-US" dirty="0" err="1"/>
              <a:t>HashMap</a:t>
            </a:r>
            <a:r>
              <a:rPr lang="en-US" dirty="0"/>
              <a:t> contains values based on the key.</a:t>
            </a:r>
          </a:p>
          <a:p>
            <a:pPr lvl="1"/>
            <a:r>
              <a:rPr lang="en-US" dirty="0"/>
              <a:t>It contains only unique elements.</a:t>
            </a:r>
          </a:p>
          <a:p>
            <a:pPr lvl="1"/>
            <a:r>
              <a:rPr lang="en-US" dirty="0"/>
              <a:t>It may have one null key and multiple null values.</a:t>
            </a:r>
          </a:p>
          <a:p>
            <a:pPr lvl="1"/>
            <a:r>
              <a:rPr lang="en-US" dirty="0"/>
              <a:t>It maintains no order.</a:t>
            </a:r>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err="1"/>
              <a:t>HashMap</a:t>
            </a:r>
            <a:r>
              <a:rPr lang="en-US" dirty="0"/>
              <a:t> class declaration</a:t>
            </a:r>
          </a:p>
          <a:p>
            <a:pPr lvl="1"/>
            <a:r>
              <a:rPr lang="en-US" b="1" dirty="0"/>
              <a:t>public</a:t>
            </a:r>
            <a:r>
              <a:rPr lang="en-US" dirty="0"/>
              <a:t> </a:t>
            </a:r>
            <a:r>
              <a:rPr lang="en-US" b="1" dirty="0"/>
              <a:t>class</a:t>
            </a:r>
            <a:r>
              <a:rPr lang="en-US" dirty="0"/>
              <a:t> </a:t>
            </a:r>
            <a:r>
              <a:rPr lang="en-US" dirty="0" err="1"/>
              <a:t>HashMap</a:t>
            </a:r>
            <a:r>
              <a:rPr lang="en-US" dirty="0"/>
              <a:t>&lt;K,V&gt; </a:t>
            </a:r>
            <a:r>
              <a:rPr lang="en-US" b="1" dirty="0"/>
              <a:t>extends</a:t>
            </a:r>
            <a:r>
              <a:rPr lang="en-US" dirty="0"/>
              <a:t> </a:t>
            </a:r>
            <a:r>
              <a:rPr lang="en-US" dirty="0" err="1"/>
              <a:t>AbstractMap</a:t>
            </a:r>
            <a:r>
              <a:rPr lang="en-US" dirty="0"/>
              <a:t>&lt;K,V&gt; </a:t>
            </a:r>
            <a:r>
              <a:rPr lang="en-US" b="1" dirty="0"/>
              <a:t>implements</a:t>
            </a:r>
            <a:r>
              <a:rPr lang="en-US" dirty="0"/>
              <a:t> Map&lt;K,V&gt;, </a:t>
            </a:r>
            <a:r>
              <a:rPr lang="en-US" dirty="0" err="1"/>
              <a:t>Cloneable</a:t>
            </a:r>
            <a:r>
              <a:rPr lang="en-US" dirty="0"/>
              <a:t>, </a:t>
            </a:r>
            <a:r>
              <a:rPr lang="en-US" dirty="0" err="1"/>
              <a:t>Serializable</a:t>
            </a:r>
            <a:r>
              <a:rPr lang="en-US" dirty="0"/>
              <a:t>  </a:t>
            </a:r>
          </a:p>
          <a:p>
            <a:r>
              <a:rPr lang="en-US" dirty="0" err="1"/>
              <a:t>HashMap</a:t>
            </a:r>
            <a:r>
              <a:rPr lang="en-US" dirty="0"/>
              <a:t> class Parameters</a:t>
            </a:r>
          </a:p>
          <a:p>
            <a:pPr lvl="1"/>
            <a:r>
              <a:rPr lang="en-US" dirty="0"/>
              <a:t>Let's see the Parameters for </a:t>
            </a:r>
            <a:r>
              <a:rPr lang="en-US" dirty="0" err="1"/>
              <a:t>java.util.HashMap</a:t>
            </a:r>
            <a:r>
              <a:rPr lang="en-US" dirty="0"/>
              <a:t> class.</a:t>
            </a:r>
          </a:p>
          <a:p>
            <a:pPr lvl="1"/>
            <a:r>
              <a:rPr lang="en-US" b="1" dirty="0"/>
              <a:t>K</a:t>
            </a:r>
            <a:r>
              <a:rPr lang="en-US" dirty="0"/>
              <a:t>: It is the type of keys maintained by this map.</a:t>
            </a:r>
          </a:p>
          <a:p>
            <a:pPr lvl="1"/>
            <a:r>
              <a:rPr lang="en-US" b="1" dirty="0"/>
              <a:t>V</a:t>
            </a:r>
            <a:r>
              <a:rPr lang="en-US" dirty="0"/>
              <a:t>: It is the type of mapped values.</a:t>
            </a:r>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Constructors of Java </a:t>
            </a:r>
            <a:r>
              <a:rPr lang="en-US" dirty="0" err="1"/>
              <a:t>HashMap</a:t>
            </a:r>
            <a:r>
              <a:rPr lang="en-US" dirty="0"/>
              <a:t> class</a:t>
            </a:r>
            <a:br>
              <a:rPr lang="en-US" dirty="0"/>
            </a:br>
            <a:endParaRPr lang="en-US" dirty="0"/>
          </a:p>
        </p:txBody>
      </p:sp>
      <p:graphicFrame>
        <p:nvGraphicFramePr>
          <p:cNvPr id="4" name="Content Placeholder 3"/>
          <p:cNvGraphicFramePr>
            <a:graphicFrameLocks noGrp="1"/>
          </p:cNvGraphicFramePr>
          <p:nvPr>
            <p:ph sz="quarter" idx="1"/>
          </p:nvPr>
        </p:nvGraphicFramePr>
        <p:xfrm>
          <a:off x="914400" y="1447800"/>
          <a:ext cx="7772400" cy="376936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70840">
                <a:tc>
                  <a:txBody>
                    <a:bodyPr/>
                    <a:lstStyle/>
                    <a:p>
                      <a:pPr algn="l" fontAlgn="t"/>
                      <a:r>
                        <a:rPr lang="en-US" dirty="0">
                          <a:solidFill>
                            <a:srgbClr val="000000"/>
                          </a:solidFill>
                          <a:latin typeface="times new roman"/>
                        </a:rPr>
                        <a:t>Constructor</a:t>
                      </a:r>
                    </a:p>
                  </a:txBody>
                  <a:tcPr marL="47625" marR="47625" marT="47625" marB="47625"/>
                </a:tc>
                <a:tc>
                  <a:txBody>
                    <a:bodyPr/>
                    <a:lstStyle/>
                    <a:p>
                      <a:pPr algn="l" fontAlgn="t"/>
                      <a:r>
                        <a:rPr lang="en-US">
                          <a:solidFill>
                            <a:srgbClr val="000000"/>
                          </a:solidFill>
                          <a:latin typeface="times new roman"/>
                        </a:rPr>
                        <a:t>Description</a:t>
                      </a:r>
                    </a:p>
                  </a:txBody>
                  <a:tcPr marL="47625" marR="47625" marT="47625" marB="47625"/>
                </a:tc>
                <a:extLst>
                  <a:ext uri="{0D108BD9-81ED-4DB2-BD59-A6C34878D82A}">
                    <a16:rowId xmlns:a16="http://schemas.microsoft.com/office/drawing/2014/main" val="10000"/>
                  </a:ext>
                </a:extLst>
              </a:tr>
              <a:tr h="370840">
                <a:tc>
                  <a:txBody>
                    <a:bodyPr/>
                    <a:lstStyle/>
                    <a:p>
                      <a:pPr algn="just" fontAlgn="t"/>
                      <a:r>
                        <a:rPr lang="en-US" b="0" i="0">
                          <a:solidFill>
                            <a:srgbClr val="000000"/>
                          </a:solidFill>
                          <a:latin typeface="verdana"/>
                        </a:rPr>
                        <a:t>HashMap()</a:t>
                      </a:r>
                    </a:p>
                  </a:txBody>
                  <a:tcPr marL="47625" marR="47625" marT="47625" marB="47625"/>
                </a:tc>
                <a:tc>
                  <a:txBody>
                    <a:bodyPr/>
                    <a:lstStyle/>
                    <a:p>
                      <a:pPr algn="just" fontAlgn="t"/>
                      <a:r>
                        <a:rPr lang="en-US" b="0" i="0">
                          <a:solidFill>
                            <a:srgbClr val="000000"/>
                          </a:solidFill>
                          <a:latin typeface="verdana"/>
                        </a:rPr>
                        <a:t>It is used to construct a default HashMap.</a:t>
                      </a:r>
                    </a:p>
                  </a:txBody>
                  <a:tcPr marL="47625" marR="47625" marT="47625" marB="47625"/>
                </a:tc>
                <a:extLst>
                  <a:ext uri="{0D108BD9-81ED-4DB2-BD59-A6C34878D82A}">
                    <a16:rowId xmlns:a16="http://schemas.microsoft.com/office/drawing/2014/main" val="10001"/>
                  </a:ext>
                </a:extLst>
              </a:tr>
              <a:tr h="370840">
                <a:tc>
                  <a:txBody>
                    <a:bodyPr/>
                    <a:lstStyle/>
                    <a:p>
                      <a:pPr algn="just" fontAlgn="t"/>
                      <a:r>
                        <a:rPr lang="en-US" b="0" i="0">
                          <a:solidFill>
                            <a:srgbClr val="000000"/>
                          </a:solidFill>
                          <a:latin typeface="verdana"/>
                        </a:rPr>
                        <a:t>HashMap(Map m)</a:t>
                      </a:r>
                    </a:p>
                  </a:txBody>
                  <a:tcPr marL="47625" marR="47625" marT="47625" marB="47625"/>
                </a:tc>
                <a:tc>
                  <a:txBody>
                    <a:bodyPr/>
                    <a:lstStyle/>
                    <a:p>
                      <a:pPr algn="just" fontAlgn="t"/>
                      <a:r>
                        <a:rPr lang="en-US" b="0" i="0">
                          <a:solidFill>
                            <a:srgbClr val="000000"/>
                          </a:solidFill>
                          <a:latin typeface="verdana"/>
                        </a:rPr>
                        <a:t>It is used to initializes the hash map by using the elements of the given Map object m.</a:t>
                      </a:r>
                    </a:p>
                  </a:txBody>
                  <a:tcPr marL="47625" marR="47625" marT="47625" marB="47625"/>
                </a:tc>
                <a:extLst>
                  <a:ext uri="{0D108BD9-81ED-4DB2-BD59-A6C34878D82A}">
                    <a16:rowId xmlns:a16="http://schemas.microsoft.com/office/drawing/2014/main" val="10002"/>
                  </a:ext>
                </a:extLst>
              </a:tr>
              <a:tr h="370840">
                <a:tc>
                  <a:txBody>
                    <a:bodyPr/>
                    <a:lstStyle/>
                    <a:p>
                      <a:pPr algn="just" fontAlgn="t"/>
                      <a:r>
                        <a:rPr lang="en-US" b="0" i="0">
                          <a:solidFill>
                            <a:srgbClr val="000000"/>
                          </a:solidFill>
                          <a:latin typeface="verdana"/>
                        </a:rPr>
                        <a:t>HashMap(int capacity)</a:t>
                      </a:r>
                    </a:p>
                  </a:txBody>
                  <a:tcPr marL="47625" marR="47625" marT="47625" marB="47625"/>
                </a:tc>
                <a:tc>
                  <a:txBody>
                    <a:bodyPr/>
                    <a:lstStyle/>
                    <a:p>
                      <a:pPr algn="just" fontAlgn="t"/>
                      <a:r>
                        <a:rPr lang="en-US" b="0" i="0">
                          <a:solidFill>
                            <a:srgbClr val="000000"/>
                          </a:solidFill>
                          <a:latin typeface="verdana"/>
                        </a:rPr>
                        <a:t>It is used to initializes the capacity of the hash map to the given integer value, capacity.</a:t>
                      </a:r>
                    </a:p>
                  </a:txBody>
                  <a:tcPr marL="47625" marR="47625" marT="47625" marB="47625"/>
                </a:tc>
                <a:extLst>
                  <a:ext uri="{0D108BD9-81ED-4DB2-BD59-A6C34878D82A}">
                    <a16:rowId xmlns:a16="http://schemas.microsoft.com/office/drawing/2014/main" val="10003"/>
                  </a:ext>
                </a:extLst>
              </a:tr>
              <a:tr h="370840">
                <a:tc>
                  <a:txBody>
                    <a:bodyPr/>
                    <a:lstStyle/>
                    <a:p>
                      <a:pPr algn="just" fontAlgn="t"/>
                      <a:r>
                        <a:rPr lang="en-US" b="0" i="0">
                          <a:solidFill>
                            <a:srgbClr val="000000"/>
                          </a:solidFill>
                          <a:latin typeface="verdana"/>
                        </a:rPr>
                        <a:t>HashMap(int capacity, float fillRatio)</a:t>
                      </a:r>
                    </a:p>
                  </a:txBody>
                  <a:tcPr marL="47625" marR="47625" marT="47625" marB="47625"/>
                </a:tc>
                <a:tc>
                  <a:txBody>
                    <a:bodyPr/>
                    <a:lstStyle/>
                    <a:p>
                      <a:pPr algn="just" fontAlgn="t"/>
                      <a:r>
                        <a:rPr lang="en-US" b="0" i="0" dirty="0">
                          <a:solidFill>
                            <a:srgbClr val="000000"/>
                          </a:solidFill>
                          <a:latin typeface="verdana"/>
                        </a:rPr>
                        <a:t>It is used to initialize both the capacity and fill ratio of the hash map by using its arguments.</a:t>
                      </a:r>
                    </a:p>
                  </a:txBody>
                  <a:tcPr marL="47625" marR="47625" marT="47625" marB="47625"/>
                </a:tc>
                <a:extLst>
                  <a:ext uri="{0D108BD9-81ED-4DB2-BD59-A6C34878D82A}">
                    <a16:rowId xmlns:a16="http://schemas.microsoft.com/office/drawing/2014/main" val="10004"/>
                  </a:ext>
                </a:extLst>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Methods of Java </a:t>
            </a:r>
            <a:r>
              <a:rPr lang="en-US" dirty="0" err="1"/>
              <a:t>HashMap</a:t>
            </a:r>
            <a:r>
              <a:rPr lang="en-US" dirty="0"/>
              <a:t> class</a:t>
            </a:r>
            <a:br>
              <a:rPr lang="en-US" dirty="0"/>
            </a:br>
            <a:endParaRPr lang="en-US" dirty="0"/>
          </a:p>
        </p:txBody>
      </p:sp>
      <p:graphicFrame>
        <p:nvGraphicFramePr>
          <p:cNvPr id="4" name="Content Placeholder 3"/>
          <p:cNvGraphicFramePr>
            <a:graphicFrameLocks noGrp="1"/>
          </p:cNvGraphicFramePr>
          <p:nvPr>
            <p:ph sz="quarter" idx="1"/>
          </p:nvPr>
        </p:nvGraphicFramePr>
        <p:xfrm>
          <a:off x="914400" y="1447800"/>
          <a:ext cx="7772400" cy="505714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tblGrid>
              <a:tr h="370840">
                <a:tc>
                  <a:txBody>
                    <a:bodyPr/>
                    <a:lstStyle/>
                    <a:p>
                      <a:pPr algn="l" fontAlgn="t"/>
                      <a:r>
                        <a:rPr lang="en-US" dirty="0">
                          <a:solidFill>
                            <a:srgbClr val="000000"/>
                          </a:solidFill>
                          <a:latin typeface="times new roman"/>
                        </a:rPr>
                        <a:t>Method</a:t>
                      </a:r>
                    </a:p>
                  </a:txBody>
                  <a:tcPr marL="47625" marR="47625" marT="47625" marB="47625"/>
                </a:tc>
                <a:tc>
                  <a:txBody>
                    <a:bodyPr/>
                    <a:lstStyle/>
                    <a:p>
                      <a:pPr algn="l" fontAlgn="t"/>
                      <a:r>
                        <a:rPr lang="en-US">
                          <a:solidFill>
                            <a:srgbClr val="000000"/>
                          </a:solidFill>
                          <a:latin typeface="times new roman"/>
                        </a:rPr>
                        <a:t>Description</a:t>
                      </a:r>
                    </a:p>
                  </a:txBody>
                  <a:tcPr marL="47625" marR="47625" marT="47625" marB="47625"/>
                </a:tc>
                <a:extLst>
                  <a:ext uri="{0D108BD9-81ED-4DB2-BD59-A6C34878D82A}">
                    <a16:rowId xmlns:a16="http://schemas.microsoft.com/office/drawing/2014/main" val="10000"/>
                  </a:ext>
                </a:extLst>
              </a:tr>
              <a:tr h="370840">
                <a:tc>
                  <a:txBody>
                    <a:bodyPr/>
                    <a:lstStyle/>
                    <a:p>
                      <a:pPr algn="just" fontAlgn="t"/>
                      <a:r>
                        <a:rPr lang="en-US" b="0" i="0">
                          <a:solidFill>
                            <a:srgbClr val="000000"/>
                          </a:solidFill>
                          <a:latin typeface="verdana"/>
                        </a:rPr>
                        <a:t>void clear()</a:t>
                      </a:r>
                    </a:p>
                  </a:txBody>
                  <a:tcPr marL="47625" marR="47625" marT="47625" marB="47625"/>
                </a:tc>
                <a:tc>
                  <a:txBody>
                    <a:bodyPr/>
                    <a:lstStyle/>
                    <a:p>
                      <a:pPr algn="just" fontAlgn="t"/>
                      <a:r>
                        <a:rPr lang="en-US" b="0" i="0">
                          <a:solidFill>
                            <a:srgbClr val="000000"/>
                          </a:solidFill>
                          <a:latin typeface="verdana"/>
                        </a:rPr>
                        <a:t>It is used to remove all of the mappings from this map.</a:t>
                      </a:r>
                    </a:p>
                  </a:txBody>
                  <a:tcPr marL="47625" marR="47625" marT="47625" marB="47625"/>
                </a:tc>
                <a:extLst>
                  <a:ext uri="{0D108BD9-81ED-4DB2-BD59-A6C34878D82A}">
                    <a16:rowId xmlns:a16="http://schemas.microsoft.com/office/drawing/2014/main" val="10001"/>
                  </a:ext>
                </a:extLst>
              </a:tr>
              <a:tr h="370840">
                <a:tc>
                  <a:txBody>
                    <a:bodyPr/>
                    <a:lstStyle/>
                    <a:p>
                      <a:pPr algn="just" fontAlgn="t"/>
                      <a:r>
                        <a:rPr lang="en-US" b="0" i="0">
                          <a:solidFill>
                            <a:srgbClr val="000000"/>
                          </a:solidFill>
                          <a:latin typeface="verdana"/>
                        </a:rPr>
                        <a:t>boolean containsKey(Object key)</a:t>
                      </a:r>
                    </a:p>
                  </a:txBody>
                  <a:tcPr marL="47625" marR="47625" marT="47625" marB="47625"/>
                </a:tc>
                <a:tc>
                  <a:txBody>
                    <a:bodyPr/>
                    <a:lstStyle/>
                    <a:p>
                      <a:pPr algn="just" fontAlgn="t"/>
                      <a:r>
                        <a:rPr lang="en-US" b="0" i="0">
                          <a:solidFill>
                            <a:srgbClr val="000000"/>
                          </a:solidFill>
                          <a:latin typeface="verdana"/>
                        </a:rPr>
                        <a:t>It is used to return true if this map contains a mapping for the specified key.</a:t>
                      </a:r>
                    </a:p>
                  </a:txBody>
                  <a:tcPr marL="47625" marR="47625" marT="47625" marB="47625"/>
                </a:tc>
                <a:extLst>
                  <a:ext uri="{0D108BD9-81ED-4DB2-BD59-A6C34878D82A}">
                    <a16:rowId xmlns:a16="http://schemas.microsoft.com/office/drawing/2014/main" val="10002"/>
                  </a:ext>
                </a:extLst>
              </a:tr>
              <a:tr h="370840">
                <a:tc>
                  <a:txBody>
                    <a:bodyPr/>
                    <a:lstStyle/>
                    <a:p>
                      <a:pPr algn="just" fontAlgn="t"/>
                      <a:r>
                        <a:rPr lang="en-US" b="0" i="0">
                          <a:solidFill>
                            <a:srgbClr val="000000"/>
                          </a:solidFill>
                          <a:latin typeface="verdana"/>
                        </a:rPr>
                        <a:t>boolean containsValue(Object value)</a:t>
                      </a:r>
                    </a:p>
                  </a:txBody>
                  <a:tcPr marL="47625" marR="47625" marT="47625" marB="47625"/>
                </a:tc>
                <a:tc>
                  <a:txBody>
                    <a:bodyPr/>
                    <a:lstStyle/>
                    <a:p>
                      <a:pPr algn="just" fontAlgn="t"/>
                      <a:r>
                        <a:rPr lang="en-US" b="0" i="0">
                          <a:solidFill>
                            <a:srgbClr val="000000"/>
                          </a:solidFill>
                          <a:latin typeface="verdana"/>
                        </a:rPr>
                        <a:t>It is used to return true if this map maps one or more keys to the specified value.</a:t>
                      </a:r>
                    </a:p>
                  </a:txBody>
                  <a:tcPr marL="47625" marR="47625" marT="47625" marB="47625"/>
                </a:tc>
                <a:extLst>
                  <a:ext uri="{0D108BD9-81ED-4DB2-BD59-A6C34878D82A}">
                    <a16:rowId xmlns:a16="http://schemas.microsoft.com/office/drawing/2014/main" val="10003"/>
                  </a:ext>
                </a:extLst>
              </a:tr>
              <a:tr h="370840">
                <a:tc>
                  <a:txBody>
                    <a:bodyPr/>
                    <a:lstStyle/>
                    <a:p>
                      <a:pPr algn="just" fontAlgn="t"/>
                      <a:r>
                        <a:rPr lang="en-US" b="0" i="0">
                          <a:solidFill>
                            <a:srgbClr val="000000"/>
                          </a:solidFill>
                          <a:latin typeface="verdana"/>
                        </a:rPr>
                        <a:t>boolean isEmpty()</a:t>
                      </a:r>
                    </a:p>
                  </a:txBody>
                  <a:tcPr marL="47625" marR="47625" marT="47625" marB="47625"/>
                </a:tc>
                <a:tc>
                  <a:txBody>
                    <a:bodyPr/>
                    <a:lstStyle/>
                    <a:p>
                      <a:pPr algn="just" fontAlgn="t"/>
                      <a:r>
                        <a:rPr lang="en-US" b="0" i="0">
                          <a:solidFill>
                            <a:srgbClr val="000000"/>
                          </a:solidFill>
                          <a:latin typeface="verdana"/>
                        </a:rPr>
                        <a:t>It is used to return true if this map contains no key-value mappings.</a:t>
                      </a:r>
                    </a:p>
                  </a:txBody>
                  <a:tcPr marL="47625" marR="47625" marT="47625" marB="47625"/>
                </a:tc>
                <a:extLst>
                  <a:ext uri="{0D108BD9-81ED-4DB2-BD59-A6C34878D82A}">
                    <a16:rowId xmlns:a16="http://schemas.microsoft.com/office/drawing/2014/main" val="10004"/>
                  </a:ext>
                </a:extLst>
              </a:tr>
              <a:tr h="370840">
                <a:tc>
                  <a:txBody>
                    <a:bodyPr/>
                    <a:lstStyle/>
                    <a:p>
                      <a:pPr algn="just" fontAlgn="t"/>
                      <a:r>
                        <a:rPr lang="en-US" b="0" i="0">
                          <a:solidFill>
                            <a:srgbClr val="000000"/>
                          </a:solidFill>
                          <a:latin typeface="verdana"/>
                        </a:rPr>
                        <a:t>Object clone()</a:t>
                      </a:r>
                    </a:p>
                  </a:txBody>
                  <a:tcPr marL="47625" marR="47625" marT="47625" marB="47625"/>
                </a:tc>
                <a:tc>
                  <a:txBody>
                    <a:bodyPr/>
                    <a:lstStyle/>
                    <a:p>
                      <a:pPr algn="just" fontAlgn="t"/>
                      <a:r>
                        <a:rPr lang="en-US" b="0" i="0">
                          <a:solidFill>
                            <a:srgbClr val="000000"/>
                          </a:solidFill>
                          <a:latin typeface="verdana"/>
                        </a:rPr>
                        <a:t>It is used to return a shallow copy of this HashMap instance: the keys and values themselves are not cloned.</a:t>
                      </a:r>
                    </a:p>
                  </a:txBody>
                  <a:tcPr marL="47625" marR="47625" marT="47625" marB="47625"/>
                </a:tc>
                <a:extLst>
                  <a:ext uri="{0D108BD9-81ED-4DB2-BD59-A6C34878D82A}">
                    <a16:rowId xmlns:a16="http://schemas.microsoft.com/office/drawing/2014/main" val="10005"/>
                  </a:ext>
                </a:extLst>
              </a:tr>
              <a:tr h="370840">
                <a:tc>
                  <a:txBody>
                    <a:bodyPr/>
                    <a:lstStyle/>
                    <a:p>
                      <a:pPr algn="just" fontAlgn="t"/>
                      <a:r>
                        <a:rPr lang="en-US" b="0" i="0">
                          <a:solidFill>
                            <a:srgbClr val="000000"/>
                          </a:solidFill>
                          <a:latin typeface="verdana"/>
                        </a:rPr>
                        <a:t>Set entrySet()</a:t>
                      </a:r>
                    </a:p>
                  </a:txBody>
                  <a:tcPr marL="47625" marR="47625" marT="47625" marB="47625"/>
                </a:tc>
                <a:tc>
                  <a:txBody>
                    <a:bodyPr/>
                    <a:lstStyle/>
                    <a:p>
                      <a:pPr algn="just" fontAlgn="t"/>
                      <a:r>
                        <a:rPr lang="en-US" b="0" i="0" dirty="0">
                          <a:solidFill>
                            <a:srgbClr val="000000"/>
                          </a:solidFill>
                          <a:latin typeface="verdana"/>
                        </a:rPr>
                        <a:t>It is used to return a collection view of the mappings contained in this map.</a:t>
                      </a:r>
                    </a:p>
                  </a:txBody>
                  <a:tcPr marL="47625" marR="47625" marT="47625" marB="47625"/>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a:t>Using generic </a:t>
            </a:r>
            <a:r>
              <a:rPr lang="en-US" b="1" dirty="0" err="1"/>
              <a:t>class:</a:t>
            </a:r>
            <a:r>
              <a:rPr lang="en-US" dirty="0" err="1"/>
              <a:t>Let’s</a:t>
            </a:r>
            <a:r>
              <a:rPr lang="en-US" dirty="0"/>
              <a:t> see the code to use the generic class.</a:t>
            </a:r>
          </a:p>
          <a:p>
            <a:pPr lvl="1"/>
            <a:r>
              <a:rPr lang="en-US" b="1" dirty="0"/>
              <a:t>class</a:t>
            </a:r>
            <a:r>
              <a:rPr lang="en-US" dirty="0"/>
              <a:t> TestGenerics3{  </a:t>
            </a:r>
          </a:p>
          <a:p>
            <a:pPr lvl="1"/>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err="1"/>
              <a:t>MyGen</a:t>
            </a:r>
            <a:r>
              <a:rPr lang="en-US" dirty="0"/>
              <a:t>&lt;Integer&gt; m=</a:t>
            </a:r>
            <a:r>
              <a:rPr lang="en-US" b="1" dirty="0"/>
              <a:t>new</a:t>
            </a:r>
            <a:r>
              <a:rPr lang="en-US" dirty="0"/>
              <a:t> </a:t>
            </a:r>
            <a:r>
              <a:rPr lang="en-US" dirty="0" err="1"/>
              <a:t>MyGen</a:t>
            </a:r>
            <a:r>
              <a:rPr lang="en-US" dirty="0"/>
              <a:t>&lt;Integer&gt;();  </a:t>
            </a:r>
          </a:p>
          <a:p>
            <a:pPr lvl="1"/>
            <a:r>
              <a:rPr lang="en-US" dirty="0" err="1"/>
              <a:t>m.add</a:t>
            </a:r>
            <a:r>
              <a:rPr lang="en-US" dirty="0"/>
              <a:t>(2);  </a:t>
            </a:r>
          </a:p>
          <a:p>
            <a:pPr lvl="1"/>
            <a:r>
              <a:rPr lang="en-US" dirty="0"/>
              <a:t>//</a:t>
            </a:r>
            <a:r>
              <a:rPr lang="en-US" dirty="0" err="1"/>
              <a:t>m.add</a:t>
            </a:r>
            <a:r>
              <a:rPr lang="en-US" dirty="0"/>
              <a:t>("</a:t>
            </a:r>
            <a:r>
              <a:rPr lang="en-US" dirty="0" err="1"/>
              <a:t>vivek</a:t>
            </a:r>
            <a:r>
              <a:rPr lang="en-US" dirty="0"/>
              <a:t>");//Compile time error  </a:t>
            </a:r>
          </a:p>
          <a:p>
            <a:pPr lvl="1"/>
            <a:r>
              <a:rPr lang="en-US" dirty="0" err="1"/>
              <a:t>System.out.println</a:t>
            </a:r>
            <a:r>
              <a:rPr lang="en-US" dirty="0"/>
              <a:t>(</a:t>
            </a:r>
            <a:r>
              <a:rPr lang="en-US" dirty="0" err="1"/>
              <a:t>m.get</a:t>
            </a:r>
            <a:r>
              <a:rPr lang="en-US" dirty="0"/>
              <a:t>());  </a:t>
            </a:r>
          </a:p>
          <a:p>
            <a:pPr lvl="1"/>
            <a:r>
              <a:rPr lang="en-US" dirty="0"/>
              <a:t>}}  </a:t>
            </a:r>
          </a:p>
          <a:p>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nvPr>
        </p:nvGraphicFramePr>
        <p:xfrm>
          <a:off x="914400" y="1447800"/>
          <a:ext cx="7772400" cy="339852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70840">
                <a:tc>
                  <a:txBody>
                    <a:bodyPr/>
                    <a:lstStyle/>
                    <a:p>
                      <a:pPr algn="just" fontAlgn="t"/>
                      <a:r>
                        <a:rPr lang="en-US" b="0" i="0" dirty="0">
                          <a:solidFill>
                            <a:srgbClr val="000000"/>
                          </a:solidFill>
                          <a:latin typeface="verdana"/>
                        </a:rPr>
                        <a:t>Set </a:t>
                      </a:r>
                      <a:r>
                        <a:rPr lang="en-US" b="0" i="0" dirty="0" err="1">
                          <a:solidFill>
                            <a:srgbClr val="000000"/>
                          </a:solidFill>
                          <a:latin typeface="verdana"/>
                        </a:rPr>
                        <a:t>keySet</a:t>
                      </a:r>
                      <a:r>
                        <a:rPr lang="en-US" b="0" i="0" dirty="0">
                          <a:solidFill>
                            <a:srgbClr val="000000"/>
                          </a:solidFill>
                          <a:latin typeface="verdana"/>
                        </a:rPr>
                        <a:t>()</a:t>
                      </a:r>
                    </a:p>
                  </a:txBody>
                  <a:tcPr marL="47625" marR="47625" marT="47625" marB="47625"/>
                </a:tc>
                <a:tc>
                  <a:txBody>
                    <a:bodyPr/>
                    <a:lstStyle/>
                    <a:p>
                      <a:pPr algn="just" fontAlgn="t"/>
                      <a:r>
                        <a:rPr lang="en-US" b="0" i="0">
                          <a:solidFill>
                            <a:srgbClr val="000000"/>
                          </a:solidFill>
                          <a:latin typeface="verdana"/>
                        </a:rPr>
                        <a:t>It is used to return a set view of the keys contained in this map.</a:t>
                      </a:r>
                    </a:p>
                  </a:txBody>
                  <a:tcPr marL="47625" marR="47625" marT="47625" marB="47625"/>
                </a:tc>
                <a:extLst>
                  <a:ext uri="{0D108BD9-81ED-4DB2-BD59-A6C34878D82A}">
                    <a16:rowId xmlns:a16="http://schemas.microsoft.com/office/drawing/2014/main" val="10000"/>
                  </a:ext>
                </a:extLst>
              </a:tr>
              <a:tr h="370840">
                <a:tc>
                  <a:txBody>
                    <a:bodyPr/>
                    <a:lstStyle/>
                    <a:p>
                      <a:pPr algn="just" fontAlgn="t"/>
                      <a:r>
                        <a:rPr lang="en-US" b="0" i="0">
                          <a:solidFill>
                            <a:srgbClr val="000000"/>
                          </a:solidFill>
                          <a:latin typeface="verdana"/>
                        </a:rPr>
                        <a:t>Object put(Object key, Object value)</a:t>
                      </a:r>
                    </a:p>
                  </a:txBody>
                  <a:tcPr marL="47625" marR="47625" marT="47625" marB="47625"/>
                </a:tc>
                <a:tc>
                  <a:txBody>
                    <a:bodyPr/>
                    <a:lstStyle/>
                    <a:p>
                      <a:pPr algn="just" fontAlgn="t"/>
                      <a:r>
                        <a:rPr lang="en-US" b="0" i="0">
                          <a:solidFill>
                            <a:srgbClr val="000000"/>
                          </a:solidFill>
                          <a:latin typeface="verdana"/>
                        </a:rPr>
                        <a:t>It is used to associate the specified value with the specified key in this map.</a:t>
                      </a:r>
                    </a:p>
                  </a:txBody>
                  <a:tcPr marL="47625" marR="47625" marT="47625" marB="47625"/>
                </a:tc>
                <a:extLst>
                  <a:ext uri="{0D108BD9-81ED-4DB2-BD59-A6C34878D82A}">
                    <a16:rowId xmlns:a16="http://schemas.microsoft.com/office/drawing/2014/main" val="10001"/>
                  </a:ext>
                </a:extLst>
              </a:tr>
              <a:tr h="370840">
                <a:tc>
                  <a:txBody>
                    <a:bodyPr/>
                    <a:lstStyle/>
                    <a:p>
                      <a:pPr algn="just" fontAlgn="t"/>
                      <a:r>
                        <a:rPr lang="en-US" b="0" i="0">
                          <a:solidFill>
                            <a:srgbClr val="000000"/>
                          </a:solidFill>
                          <a:latin typeface="verdana"/>
                        </a:rPr>
                        <a:t>int size()</a:t>
                      </a:r>
                    </a:p>
                  </a:txBody>
                  <a:tcPr marL="47625" marR="47625" marT="47625" marB="47625"/>
                </a:tc>
                <a:tc>
                  <a:txBody>
                    <a:bodyPr/>
                    <a:lstStyle/>
                    <a:p>
                      <a:pPr algn="just" fontAlgn="t"/>
                      <a:r>
                        <a:rPr lang="en-US" b="0" i="0">
                          <a:solidFill>
                            <a:srgbClr val="000000"/>
                          </a:solidFill>
                          <a:latin typeface="verdana"/>
                        </a:rPr>
                        <a:t>It is used to return the number of key-value mappings in this map.</a:t>
                      </a:r>
                    </a:p>
                  </a:txBody>
                  <a:tcPr marL="47625" marR="47625" marT="47625" marB="47625"/>
                </a:tc>
                <a:extLst>
                  <a:ext uri="{0D108BD9-81ED-4DB2-BD59-A6C34878D82A}">
                    <a16:rowId xmlns:a16="http://schemas.microsoft.com/office/drawing/2014/main" val="10002"/>
                  </a:ext>
                </a:extLst>
              </a:tr>
              <a:tr h="370840">
                <a:tc>
                  <a:txBody>
                    <a:bodyPr/>
                    <a:lstStyle/>
                    <a:p>
                      <a:pPr algn="just" fontAlgn="t"/>
                      <a:r>
                        <a:rPr lang="en-US" b="0" i="0">
                          <a:solidFill>
                            <a:srgbClr val="000000"/>
                          </a:solidFill>
                          <a:latin typeface="verdana"/>
                        </a:rPr>
                        <a:t>Collection values()</a:t>
                      </a:r>
                    </a:p>
                  </a:txBody>
                  <a:tcPr marL="47625" marR="47625" marT="47625" marB="47625"/>
                </a:tc>
                <a:tc>
                  <a:txBody>
                    <a:bodyPr/>
                    <a:lstStyle/>
                    <a:p>
                      <a:pPr algn="just" fontAlgn="t"/>
                      <a:r>
                        <a:rPr lang="en-US" b="0" i="0" dirty="0">
                          <a:solidFill>
                            <a:srgbClr val="000000"/>
                          </a:solidFill>
                          <a:latin typeface="verdana"/>
                        </a:rPr>
                        <a:t>It is used to return a collection view of the values contained in this map.</a:t>
                      </a:r>
                    </a:p>
                  </a:txBody>
                  <a:tcPr marL="47625" marR="47625" marT="47625" marB="47625"/>
                </a:tc>
                <a:extLst>
                  <a:ext uri="{0D108BD9-81ED-4DB2-BD59-A6C34878D82A}">
                    <a16:rowId xmlns:a16="http://schemas.microsoft.com/office/drawing/2014/main" val="10003"/>
                  </a:ext>
                </a:extLst>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HashMap</a:t>
            </a:r>
            <a:r>
              <a:rPr lang="en-US" dirty="0"/>
              <a:t> Example</a:t>
            </a:r>
          </a:p>
        </p:txBody>
      </p:sp>
      <p:sp>
        <p:nvSpPr>
          <p:cNvPr id="3" name="Content Placeholder 2"/>
          <p:cNvSpPr>
            <a:spLocks noGrp="1"/>
          </p:cNvSpPr>
          <p:nvPr>
            <p:ph sz="quarter" idx="1"/>
          </p:nvPr>
        </p:nvSpPr>
        <p:spPr/>
        <p:txBody>
          <a:bodyPr>
            <a:normAutofit fontScale="85000" lnSpcReduction="10000"/>
          </a:bodyPr>
          <a:lstStyle/>
          <a:p>
            <a:r>
              <a:rPr lang="en-US" b="1" dirty="0"/>
              <a:t>import</a:t>
            </a:r>
            <a:r>
              <a:rPr lang="en-US" dirty="0"/>
              <a:t> </a:t>
            </a:r>
            <a:r>
              <a:rPr lang="en-US" dirty="0" err="1"/>
              <a:t>java.util</a:t>
            </a:r>
            <a:r>
              <a:rPr lang="en-US" dirty="0"/>
              <a:t>.*;  </a:t>
            </a:r>
          </a:p>
          <a:p>
            <a:r>
              <a:rPr lang="en-US" b="1" dirty="0"/>
              <a:t>class</a:t>
            </a:r>
            <a:r>
              <a:rPr lang="en-US" dirty="0"/>
              <a:t> TestCollection13{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dirty="0" err="1"/>
              <a:t>HashMap</a:t>
            </a:r>
            <a:r>
              <a:rPr lang="en-US" dirty="0"/>
              <a:t>&lt;</a:t>
            </a:r>
            <a:r>
              <a:rPr lang="en-US" dirty="0" err="1"/>
              <a:t>Integer,String</a:t>
            </a:r>
            <a:r>
              <a:rPr lang="en-US" dirty="0"/>
              <a:t>&gt; </a:t>
            </a:r>
            <a:r>
              <a:rPr lang="en-US" dirty="0" err="1"/>
              <a:t>hm</a:t>
            </a:r>
            <a:r>
              <a:rPr lang="en-US" dirty="0"/>
              <a:t>=</a:t>
            </a:r>
            <a:r>
              <a:rPr lang="en-US" b="1" dirty="0"/>
              <a:t>new</a:t>
            </a:r>
            <a:r>
              <a:rPr lang="en-US" dirty="0"/>
              <a:t> </a:t>
            </a:r>
            <a:r>
              <a:rPr lang="en-US" dirty="0" err="1"/>
              <a:t>HashMap</a:t>
            </a:r>
            <a:r>
              <a:rPr lang="en-US" dirty="0"/>
              <a:t>&lt;</a:t>
            </a:r>
            <a:r>
              <a:rPr lang="en-US" dirty="0" err="1"/>
              <a:t>Integer,String</a:t>
            </a:r>
            <a:r>
              <a:rPr lang="en-US" dirty="0"/>
              <a:t>&gt;();  </a:t>
            </a:r>
          </a:p>
          <a:p>
            <a:r>
              <a:rPr lang="en-US" dirty="0"/>
              <a:t>  </a:t>
            </a:r>
            <a:r>
              <a:rPr lang="en-US" dirty="0" err="1"/>
              <a:t>hm.put</a:t>
            </a:r>
            <a:r>
              <a:rPr lang="en-US" dirty="0"/>
              <a:t>(100,"Amit");  </a:t>
            </a:r>
          </a:p>
          <a:p>
            <a:r>
              <a:rPr lang="en-US" dirty="0"/>
              <a:t>  </a:t>
            </a:r>
            <a:r>
              <a:rPr lang="en-US" dirty="0" err="1"/>
              <a:t>hm.put</a:t>
            </a:r>
            <a:r>
              <a:rPr lang="en-US" dirty="0"/>
              <a:t>(101,"Vijay");  </a:t>
            </a:r>
          </a:p>
          <a:p>
            <a:r>
              <a:rPr lang="en-US" dirty="0"/>
              <a:t>  </a:t>
            </a:r>
            <a:r>
              <a:rPr lang="en-US" dirty="0" err="1"/>
              <a:t>hm.put</a:t>
            </a:r>
            <a:r>
              <a:rPr lang="en-US" dirty="0"/>
              <a:t>(102,"Rahul");  </a:t>
            </a:r>
          </a:p>
          <a:p>
            <a:r>
              <a:rPr lang="en-US" dirty="0"/>
              <a:t>  </a:t>
            </a:r>
            <a:r>
              <a:rPr lang="en-US" b="1" dirty="0"/>
              <a:t>for</a:t>
            </a:r>
            <a:r>
              <a:rPr lang="en-US" dirty="0"/>
              <a:t>(</a:t>
            </a:r>
            <a:r>
              <a:rPr lang="en-US" dirty="0" err="1"/>
              <a:t>Map.Entry</a:t>
            </a:r>
            <a:r>
              <a:rPr lang="en-US" dirty="0"/>
              <a:t> m:hm.entrySet()){  </a:t>
            </a:r>
          </a:p>
          <a:p>
            <a:r>
              <a:rPr lang="en-US" dirty="0"/>
              <a:t>   </a:t>
            </a:r>
            <a:r>
              <a:rPr lang="en-US" dirty="0" err="1"/>
              <a:t>System.out.println</a:t>
            </a:r>
            <a:r>
              <a:rPr lang="en-US" dirty="0"/>
              <a:t>(</a:t>
            </a:r>
            <a:r>
              <a:rPr lang="en-US" dirty="0" err="1"/>
              <a:t>m.getKey</a:t>
            </a:r>
            <a:r>
              <a:rPr lang="en-US" dirty="0"/>
              <a:t>()+" "+</a:t>
            </a:r>
            <a:r>
              <a:rPr lang="en-US" dirty="0" err="1"/>
              <a:t>m.getValue</a:t>
            </a:r>
            <a:r>
              <a:rPr lang="en-US" dirty="0"/>
              <a:t>());  </a:t>
            </a:r>
          </a:p>
          <a:p>
            <a:r>
              <a:rPr lang="en-US" dirty="0"/>
              <a:t>  }  </a:t>
            </a:r>
          </a:p>
          <a:p>
            <a:r>
              <a:rPr lang="en-US" dirty="0"/>
              <a:t> }  </a:t>
            </a:r>
          </a:p>
          <a:p>
            <a:r>
              <a:rPr lang="en-US" dirty="0"/>
              <a:t>}  </a:t>
            </a:r>
          </a:p>
          <a:p>
            <a:pPr>
              <a:buNone/>
            </a:pP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HashMap</a:t>
            </a:r>
            <a:r>
              <a:rPr lang="en-US" dirty="0"/>
              <a:t> Example: remove()</a:t>
            </a:r>
            <a:br>
              <a:rPr lang="en-US" dirty="0"/>
            </a:br>
            <a:endParaRPr lang="en-US" dirty="0"/>
          </a:p>
        </p:txBody>
      </p:sp>
      <p:sp>
        <p:nvSpPr>
          <p:cNvPr id="3" name="Content Placeholder 2"/>
          <p:cNvSpPr>
            <a:spLocks noGrp="1"/>
          </p:cNvSpPr>
          <p:nvPr>
            <p:ph sz="quarter" idx="1"/>
          </p:nvPr>
        </p:nvSpPr>
        <p:spPr/>
        <p:txBody>
          <a:bodyPr>
            <a:normAutofit fontScale="77500" lnSpcReduction="20000"/>
          </a:bodyPr>
          <a:lstStyle/>
          <a:p>
            <a:r>
              <a:rPr lang="en-US" b="1" dirty="0"/>
              <a:t>import</a:t>
            </a:r>
            <a:r>
              <a:rPr lang="en-US" dirty="0"/>
              <a:t> </a:t>
            </a:r>
            <a:r>
              <a:rPr lang="en-US" dirty="0" err="1"/>
              <a:t>java.util</a:t>
            </a:r>
            <a:r>
              <a:rPr lang="en-US" dirty="0"/>
              <a:t>.*;  </a:t>
            </a:r>
          </a:p>
          <a:p>
            <a:r>
              <a:rPr lang="en-US" b="1" dirty="0"/>
              <a:t>public</a:t>
            </a:r>
            <a:r>
              <a:rPr lang="en-US" dirty="0"/>
              <a:t> </a:t>
            </a:r>
            <a:r>
              <a:rPr lang="en-US" b="1" dirty="0"/>
              <a:t>class</a:t>
            </a:r>
            <a:r>
              <a:rPr lang="en-US" dirty="0"/>
              <a:t> </a:t>
            </a:r>
            <a:r>
              <a:rPr lang="en-US" dirty="0" err="1"/>
              <a:t>HashMapExample</a:t>
            </a:r>
            <a:r>
              <a:rPr lang="en-US" dirty="0"/>
              <a:t> {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r>
              <a:rPr lang="en-US" dirty="0"/>
              <a:t>   // create and populate hash map  </a:t>
            </a:r>
          </a:p>
          <a:p>
            <a:r>
              <a:rPr lang="en-US" dirty="0"/>
              <a:t>   </a:t>
            </a:r>
            <a:r>
              <a:rPr lang="en-US" dirty="0" err="1"/>
              <a:t>HashMap</a:t>
            </a:r>
            <a:r>
              <a:rPr lang="en-US" dirty="0"/>
              <a:t>&lt;Integer, String&gt; map = </a:t>
            </a:r>
            <a:r>
              <a:rPr lang="en-US" b="1" dirty="0"/>
              <a:t>new</a:t>
            </a:r>
            <a:r>
              <a:rPr lang="en-US" dirty="0"/>
              <a:t> </a:t>
            </a:r>
            <a:r>
              <a:rPr lang="en-US" dirty="0" err="1"/>
              <a:t>HashMap</a:t>
            </a:r>
            <a:r>
              <a:rPr lang="en-US" dirty="0"/>
              <a:t>&lt;Integer, String&gt;();           </a:t>
            </a:r>
          </a:p>
          <a:p>
            <a:r>
              <a:rPr lang="en-US" dirty="0"/>
              <a:t>   </a:t>
            </a:r>
            <a:r>
              <a:rPr lang="en-US" dirty="0" err="1"/>
              <a:t>map.put</a:t>
            </a:r>
            <a:r>
              <a:rPr lang="en-US" dirty="0"/>
              <a:t>(101,"Let us C");  </a:t>
            </a:r>
          </a:p>
          <a:p>
            <a:r>
              <a:rPr lang="en-US" dirty="0"/>
              <a:t>   </a:t>
            </a:r>
            <a:r>
              <a:rPr lang="en-US" dirty="0" err="1"/>
              <a:t>map.put</a:t>
            </a:r>
            <a:r>
              <a:rPr lang="en-US" dirty="0"/>
              <a:t>(102, "Operating System");  </a:t>
            </a:r>
          </a:p>
          <a:p>
            <a:r>
              <a:rPr lang="en-US" dirty="0"/>
              <a:t>   </a:t>
            </a:r>
            <a:r>
              <a:rPr lang="en-US" dirty="0" err="1"/>
              <a:t>map.put</a:t>
            </a:r>
            <a:r>
              <a:rPr lang="en-US" dirty="0"/>
              <a:t>(103, "Data Communication and Networking");  </a:t>
            </a:r>
          </a:p>
          <a:p>
            <a:r>
              <a:rPr lang="en-US" dirty="0"/>
              <a:t>   </a:t>
            </a:r>
            <a:r>
              <a:rPr lang="en-US" dirty="0" err="1"/>
              <a:t>System.out.println</a:t>
            </a:r>
            <a:r>
              <a:rPr lang="en-US" dirty="0"/>
              <a:t>("Values before remove: "+ map);    </a:t>
            </a:r>
          </a:p>
          <a:p>
            <a:r>
              <a:rPr lang="en-US" dirty="0"/>
              <a:t>   // Remove value for key 102  </a:t>
            </a:r>
          </a:p>
          <a:p>
            <a:r>
              <a:rPr lang="en-US" dirty="0"/>
              <a:t>   </a:t>
            </a:r>
            <a:r>
              <a:rPr lang="en-US" dirty="0" err="1"/>
              <a:t>map.remove</a:t>
            </a:r>
            <a:r>
              <a:rPr lang="en-US" dirty="0"/>
              <a:t>(102);  </a:t>
            </a:r>
          </a:p>
          <a:p>
            <a:r>
              <a:rPr lang="en-US" dirty="0"/>
              <a:t>   </a:t>
            </a:r>
            <a:r>
              <a:rPr lang="en-US" dirty="0" err="1"/>
              <a:t>System.out.println</a:t>
            </a:r>
            <a:r>
              <a:rPr lang="en-US" dirty="0"/>
              <a:t>("Values after remove: "+ map);  </a:t>
            </a:r>
          </a:p>
          <a:p>
            <a:r>
              <a:rPr lang="en-US" dirty="0"/>
              <a:t>   }      </a:t>
            </a:r>
          </a:p>
          <a:p>
            <a:r>
              <a:rPr lang="en-US" dirty="0"/>
              <a:t>}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Type Parameters</a:t>
            </a:r>
          </a:p>
          <a:p>
            <a:r>
              <a:rPr lang="en-US" dirty="0"/>
              <a:t>The type parameters naming conventions are important to learn generics thoroughly. The commonly type parameters are as follows:</a:t>
            </a:r>
          </a:p>
          <a:p>
            <a:pPr lvl="1"/>
            <a:r>
              <a:rPr lang="en-US" dirty="0"/>
              <a:t>T - Type</a:t>
            </a:r>
          </a:p>
          <a:p>
            <a:pPr lvl="1"/>
            <a:r>
              <a:rPr lang="en-US" dirty="0"/>
              <a:t>E - Element</a:t>
            </a:r>
          </a:p>
          <a:p>
            <a:pPr lvl="1"/>
            <a:r>
              <a:rPr lang="en-US" dirty="0"/>
              <a:t>K - Key</a:t>
            </a:r>
          </a:p>
          <a:p>
            <a:pPr lvl="1"/>
            <a:r>
              <a:rPr lang="en-US" dirty="0"/>
              <a:t>N - Number</a:t>
            </a:r>
          </a:p>
          <a:p>
            <a:pPr lvl="1"/>
            <a:r>
              <a:rPr lang="en-US" dirty="0"/>
              <a:t>V - Value</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159</TotalTime>
  <Words>7970</Words>
  <Application>Microsoft Office PowerPoint</Application>
  <PresentationFormat>On-screen Show (4:3)</PresentationFormat>
  <Paragraphs>868</Paragraphs>
  <Slides>82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82</vt:i4>
      </vt:variant>
    </vt:vector>
  </HeadingPairs>
  <TitlesOfParts>
    <vt:vector size="90" baseType="lpstr">
      <vt:lpstr>Franklin Gothic Book</vt:lpstr>
      <vt:lpstr>Perpetua</vt:lpstr>
      <vt:lpstr>Times New Roman</vt:lpstr>
      <vt:lpstr>Times New Roman</vt:lpstr>
      <vt:lpstr>verdana</vt:lpstr>
      <vt:lpstr>Wingdings 2</vt:lpstr>
      <vt:lpstr>Wingdings 3</vt:lpstr>
      <vt:lpstr>Equity</vt:lpstr>
      <vt:lpstr>PROGRAMMING IN JAVA</vt:lpstr>
      <vt:lpstr>PowerPoint Presentation</vt:lpstr>
      <vt:lpstr>PowerPoint Presentation</vt:lpstr>
      <vt:lpstr>PowerPoint Presentation</vt:lpstr>
      <vt:lpstr>Example of Generics in Java </vt:lpstr>
      <vt:lpstr>Generics using Map </vt:lpstr>
      <vt:lpstr>Generic class </vt:lpstr>
      <vt:lpstr>PowerPoint Presentation</vt:lpstr>
      <vt:lpstr>PowerPoint Presentation</vt:lpstr>
      <vt:lpstr>Generic Method </vt:lpstr>
      <vt:lpstr>Wildcard in Java Generics </vt:lpstr>
      <vt:lpstr>PowerPoint Presentation</vt:lpstr>
      <vt:lpstr>Creating a custom generic class</vt:lpstr>
      <vt:lpstr>PowerPoint Presentation</vt:lpstr>
      <vt:lpstr>PowerPoint Presentation</vt:lpstr>
      <vt:lpstr>PowerPoint Presentation</vt:lpstr>
      <vt:lpstr>PowerPoint Presentation</vt:lpstr>
      <vt:lpstr>Using the type inference diamond to create an object</vt:lpstr>
      <vt:lpstr>PowerPoint Presentation</vt:lpstr>
      <vt:lpstr>PowerPoint Presentation</vt:lpstr>
      <vt:lpstr>PowerPoint Presentation</vt:lpstr>
      <vt:lpstr>Collections</vt:lpstr>
      <vt:lpstr>The Collections Framework </vt:lpstr>
      <vt:lpstr>Hierarchy of Collection Framework </vt:lpstr>
      <vt:lpstr>The Collection Interface </vt:lpstr>
      <vt:lpstr>Methods of Collection interface </vt:lpstr>
      <vt:lpstr>PowerPoint Presentation</vt:lpstr>
      <vt:lpstr>Iterator interface </vt:lpstr>
      <vt:lpstr>PowerPoint Presentation</vt:lpstr>
      <vt:lpstr>List Interface </vt:lpstr>
      <vt:lpstr>Methods of List Interface </vt:lpstr>
      <vt:lpstr>List Example </vt:lpstr>
      <vt:lpstr>ListIterator Interface </vt:lpstr>
      <vt:lpstr>Methods of  ListIterator Interface: </vt:lpstr>
      <vt:lpstr>Example of ListIterator Interface </vt:lpstr>
      <vt:lpstr>Set Interface</vt:lpstr>
      <vt:lpstr>PowerPoint Presentation</vt:lpstr>
      <vt:lpstr>Comparable interface </vt:lpstr>
      <vt:lpstr>Comparable Example </vt:lpstr>
      <vt:lpstr>PowerPoint Presentation</vt:lpstr>
      <vt:lpstr>Comparator interface</vt:lpstr>
      <vt:lpstr>  Comparator Example (Non-generic Old Style)</vt:lpstr>
      <vt:lpstr>PowerPoint Presentation</vt:lpstr>
      <vt:lpstr>PowerPoint Presentation</vt:lpstr>
      <vt:lpstr>PowerPoint Presentation</vt:lpstr>
      <vt:lpstr>PowerPoint Presentation</vt:lpstr>
      <vt:lpstr>PowerPoint Presentation</vt:lpstr>
      <vt:lpstr>Comparator Example (Generic) </vt:lpstr>
      <vt:lpstr>PowerPoint Presentation</vt:lpstr>
      <vt:lpstr>PowerPoint Presentation</vt:lpstr>
      <vt:lpstr>PowerPoint Presentation</vt:lpstr>
      <vt:lpstr>PowerPoint Presentation</vt:lpstr>
      <vt:lpstr>PowerPoint Presentation</vt:lpstr>
      <vt:lpstr>Map Interface </vt:lpstr>
      <vt:lpstr>Useful methods of Map interface</vt:lpstr>
      <vt:lpstr>PowerPoint Presentation</vt:lpstr>
      <vt:lpstr>Deque interface</vt:lpstr>
      <vt:lpstr>PowerPoint Presentation</vt:lpstr>
      <vt:lpstr>PowerPoint Presentation</vt:lpstr>
      <vt:lpstr>Methods of Java Deque Interface </vt:lpstr>
      <vt:lpstr>Insert Methods</vt:lpstr>
      <vt:lpstr>Remove Methods</vt:lpstr>
      <vt:lpstr>Retrieve Methods</vt:lpstr>
      <vt:lpstr>ArrayDeque Constructors</vt:lpstr>
      <vt:lpstr>LinkedList Constructors</vt:lpstr>
      <vt:lpstr>ArrayDeque Example </vt:lpstr>
      <vt:lpstr>PowerPoint Presentation</vt:lpstr>
      <vt:lpstr>Implementing a TreeSet</vt:lpstr>
      <vt:lpstr>Constructors of TreeSet class </vt:lpstr>
      <vt:lpstr> </vt:lpstr>
      <vt:lpstr>Java TreeSet Example </vt:lpstr>
      <vt:lpstr>Implementing TreeSet with Comparator sorting in descending order</vt:lpstr>
      <vt:lpstr>Implementing TreeSet with Custom Objects using Comparator</vt:lpstr>
      <vt:lpstr>Implementing TreeSet with Custom Objects using Comparator</vt:lpstr>
      <vt:lpstr>PowerPoint Presentation</vt:lpstr>
      <vt:lpstr>Implementing a HashMap</vt:lpstr>
      <vt:lpstr>PowerPoint Presentation</vt:lpstr>
      <vt:lpstr>Constructors of Java HashMap class </vt:lpstr>
      <vt:lpstr>Methods of Java HashMap class </vt:lpstr>
      <vt:lpstr>PowerPoint Presentation</vt:lpstr>
      <vt:lpstr>HashMap Example</vt:lpstr>
      <vt:lpstr>HashMap Example: remove()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Surbhi</dc:creator>
  <cp:lastModifiedBy>Surbhi Sharma</cp:lastModifiedBy>
  <cp:revision>2</cp:revision>
  <dcterms:created xsi:type="dcterms:W3CDTF">2017-04-16T10:26:03Z</dcterms:created>
  <dcterms:modified xsi:type="dcterms:W3CDTF">2024-09-02T05:13:15Z</dcterms:modified>
</cp:coreProperties>
</file>