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88" r:id="rId16"/>
    <p:sldId id="289" r:id="rId17"/>
    <p:sldId id="290" r:id="rId18"/>
    <p:sldId id="291" r:id="rId19"/>
    <p:sldId id="292" r:id="rId20"/>
    <p:sldId id="293" r:id="rId21"/>
    <p:sldId id="294" r:id="rId22"/>
    <p:sldId id="295" r:id="rId23"/>
    <p:sldId id="270" r:id="rId24"/>
    <p:sldId id="271" r:id="rId25"/>
    <p:sldId id="272" r:id="rId26"/>
    <p:sldId id="273" r:id="rId27"/>
    <p:sldId id="286" r:id="rId28"/>
    <p:sldId id="287" r:id="rId29"/>
    <p:sldId id="274" r:id="rId30"/>
    <p:sldId id="275" r:id="rId31"/>
    <p:sldId id="276" r:id="rId32"/>
    <p:sldId id="277" r:id="rId33"/>
    <p:sldId id="278" r:id="rId34"/>
    <p:sldId id="279" r:id="rId35"/>
    <p:sldId id="280" r:id="rId36"/>
    <p:sldId id="281" r:id="rId37"/>
    <p:sldId id="282" r:id="rId38"/>
    <p:sldId id="283" r:id="rId39"/>
    <p:sldId id="284" r:id="rId40"/>
    <p:sldId id="285"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796" autoAdjust="0"/>
  </p:normalViewPr>
  <p:slideViewPr>
    <p:cSldViewPr>
      <p:cViewPr varScale="1">
        <p:scale>
          <a:sx n="72" d="100"/>
          <a:sy n="72" d="100"/>
        </p:scale>
        <p:origin x="1762"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04AE6A63-91E0-4AFD-B385-42853210C0D0}" type="datetimeFigureOut">
              <a:rPr lang="en-US" smtClean="0"/>
              <a:pPr/>
              <a:t>9/2/2024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A72DB760-5438-47F5-9BEB-6D2A86615C92}"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4AE6A63-91E0-4AFD-B385-42853210C0D0}" type="datetimeFigureOut">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2DB760-5438-47F5-9BEB-6D2A86615C9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4AE6A63-91E0-4AFD-B385-42853210C0D0}" type="datetimeFigureOut">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2DB760-5438-47F5-9BEB-6D2A86615C9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04AE6A63-91E0-4AFD-B385-42853210C0D0}" type="datetimeFigureOut">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2DB760-5438-47F5-9BEB-6D2A86615C92}"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4AE6A63-91E0-4AFD-B385-42853210C0D0}" type="datetimeFigureOut">
              <a:rPr lang="en-US" smtClean="0"/>
              <a:pPr/>
              <a:t>9/2/2024</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A72DB760-5438-47F5-9BEB-6D2A86615C9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04AE6A63-91E0-4AFD-B385-42853210C0D0}" type="datetimeFigureOut">
              <a:rPr lang="en-US" smtClean="0"/>
              <a:pPr/>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2DB760-5438-47F5-9BEB-6D2A86615C92}"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04AE6A63-91E0-4AFD-B385-42853210C0D0}" type="datetimeFigureOut">
              <a:rPr lang="en-US" smtClean="0"/>
              <a:pPr/>
              <a:t>9/2/2024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2DB760-5438-47F5-9BEB-6D2A86615C92}"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04AE6A63-91E0-4AFD-B385-42853210C0D0}" type="datetimeFigureOut">
              <a:rPr lang="en-US" smtClean="0"/>
              <a:pPr/>
              <a:t>9/2/2024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2DB760-5438-47F5-9BEB-6D2A86615C9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AE6A63-91E0-4AFD-B385-42853210C0D0}" type="datetimeFigureOut">
              <a:rPr lang="en-US" smtClean="0"/>
              <a:pPr/>
              <a:t>9/2/2024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2DB760-5438-47F5-9BEB-6D2A86615C9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4AE6A63-91E0-4AFD-B385-42853210C0D0}" type="datetimeFigureOut">
              <a:rPr lang="en-US" smtClean="0"/>
              <a:pPr/>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2DB760-5438-47F5-9BEB-6D2A86615C92}"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4AE6A63-91E0-4AFD-B385-42853210C0D0}" type="datetimeFigureOut">
              <a:rPr lang="en-US" smtClean="0"/>
              <a:pPr/>
              <a:t>9/2/2024</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A72DB760-5438-47F5-9BEB-6D2A86615C92}"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04AE6A63-91E0-4AFD-B385-42853210C0D0}" type="datetimeFigureOut">
              <a:rPr lang="en-US" smtClean="0"/>
              <a:pPr/>
              <a:t>9/2/2024</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A72DB760-5438-47F5-9BEB-6D2A86615C9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By Surbhi Sharma</a:t>
            </a:r>
          </a:p>
        </p:txBody>
      </p:sp>
      <p:sp>
        <p:nvSpPr>
          <p:cNvPr id="2" name="Title 1"/>
          <p:cNvSpPr>
            <a:spLocks noGrp="1"/>
          </p:cNvSpPr>
          <p:nvPr>
            <p:ph type="ctrTitle"/>
          </p:nvPr>
        </p:nvSpPr>
        <p:spPr/>
        <p:txBody>
          <a:bodyPr/>
          <a:lstStyle/>
          <a:p>
            <a:r>
              <a:rPr dirty="0"/>
              <a:t>PROGRAMMING IN JAVA</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Strings</a:t>
            </a:r>
          </a:p>
        </p:txBody>
      </p:sp>
      <p:sp>
        <p:nvSpPr>
          <p:cNvPr id="3" name="Content Placeholder 2"/>
          <p:cNvSpPr>
            <a:spLocks noGrp="1"/>
          </p:cNvSpPr>
          <p:nvPr>
            <p:ph sz="quarter" idx="1"/>
          </p:nvPr>
        </p:nvSpPr>
        <p:spPr/>
        <p:txBody>
          <a:bodyPr/>
          <a:lstStyle/>
          <a:p>
            <a:r>
              <a:rPr lang="en-US" dirty="0"/>
              <a:t>It is possible to get the length of the string using the length method of the String class.</a:t>
            </a:r>
          </a:p>
          <a:p>
            <a:pPr>
              <a:buNone/>
            </a:pPr>
            <a:r>
              <a:rPr lang="en-US" dirty="0"/>
              <a:t>		</a:t>
            </a:r>
            <a:r>
              <a:rPr lang="en-US" dirty="0" err="1"/>
              <a:t>int</a:t>
            </a:r>
            <a:r>
              <a:rPr lang="en-US" dirty="0"/>
              <a:t> m= </a:t>
            </a:r>
            <a:r>
              <a:rPr lang="en-US" dirty="0" err="1"/>
              <a:t>firstname.length</a:t>
            </a:r>
            <a:r>
              <a:rPr lang="en-US" dirty="0"/>
              <a:t>();</a:t>
            </a:r>
          </a:p>
          <a:p>
            <a:r>
              <a:rPr lang="en-US" dirty="0"/>
              <a:t>Java strings can be concatenated using the + operator.</a:t>
            </a:r>
          </a:p>
          <a:p>
            <a:r>
              <a:rPr lang="en-US" dirty="0"/>
              <a:t>Examples:</a:t>
            </a:r>
          </a:p>
          <a:p>
            <a:pPr lvl="1">
              <a:buNone/>
            </a:pPr>
            <a:r>
              <a:rPr lang="en-US" dirty="0"/>
              <a:t>	String </a:t>
            </a:r>
            <a:r>
              <a:rPr lang="en-US" dirty="0" err="1"/>
              <a:t>fullname</a:t>
            </a:r>
            <a:r>
              <a:rPr lang="en-US" dirty="0"/>
              <a:t>= name1+name2;</a:t>
            </a:r>
          </a:p>
          <a:p>
            <a:pPr lvl="1">
              <a:buNone/>
            </a:pPr>
            <a:r>
              <a:rPr lang="en-US" dirty="0"/>
              <a:t>	String city= “New”+”Delhi”;</a:t>
            </a:r>
          </a:p>
          <a:p>
            <a:pPr lvl="1">
              <a:buNone/>
            </a:pPr>
            <a:r>
              <a:rPr lang="en-US" dirty="0"/>
              <a:t>	where name1 and name2 are java strings containing string constants.</a:t>
            </a:r>
          </a:p>
          <a:p>
            <a:r>
              <a:rPr lang="en-US" dirty="0" err="1"/>
              <a:t>System.out.println</a:t>
            </a:r>
            <a:r>
              <a:rPr lang="en-US" dirty="0"/>
              <a:t>(</a:t>
            </a:r>
            <a:r>
              <a:rPr lang="en-US" dirty="0" err="1"/>
              <a:t>firstname</a:t>
            </a:r>
            <a:r>
              <a:rPr lang="en-US" dirty="0"/>
              <a:t>+“Kumar”);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String methods</a:t>
            </a:r>
            <a:br>
              <a:rPr lang="en-US" dirty="0"/>
            </a:br>
            <a:endParaRPr lang="en-US" dirty="0"/>
          </a:p>
        </p:txBody>
      </p:sp>
      <p:sp>
        <p:nvSpPr>
          <p:cNvPr id="3" name="Content Placeholder 2"/>
          <p:cNvSpPr>
            <a:spLocks noGrp="1"/>
          </p:cNvSpPr>
          <p:nvPr>
            <p:ph sz="quarter" idx="1"/>
          </p:nvPr>
        </p:nvSpPr>
        <p:spPr>
          <a:xfrm>
            <a:off x="914400" y="1447800"/>
            <a:ext cx="7772400" cy="4953000"/>
          </a:xfrm>
        </p:spPr>
        <p:txBody>
          <a:bodyPr>
            <a:normAutofit/>
          </a:bodyPr>
          <a:lstStyle/>
          <a:p>
            <a:r>
              <a:rPr lang="en-US" dirty="0"/>
              <a:t>The </a:t>
            </a:r>
            <a:r>
              <a:rPr lang="en-US" dirty="0" err="1"/>
              <a:t>java.lang.String</a:t>
            </a:r>
            <a:r>
              <a:rPr lang="en-US" dirty="0"/>
              <a:t> class provides a lot of methods to work on string. By the help of these methods, we can perform operations on string such as trimming, concatenating, converting, comparing, replacing strings etc.</a:t>
            </a:r>
          </a:p>
          <a:p>
            <a:r>
              <a:rPr lang="en-US" dirty="0"/>
              <a:t>Let's see the important methods of String class:</a:t>
            </a:r>
          </a:p>
          <a:p>
            <a:pPr lvl="1"/>
            <a:r>
              <a:rPr lang="en-US" dirty="0"/>
              <a:t>Java String </a:t>
            </a:r>
            <a:r>
              <a:rPr lang="en-US" dirty="0" err="1"/>
              <a:t>toUpperCase</a:t>
            </a:r>
            <a:r>
              <a:rPr lang="en-US" dirty="0"/>
              <a:t>() and </a:t>
            </a:r>
            <a:r>
              <a:rPr lang="en-US" dirty="0" err="1"/>
              <a:t>toLowerCase</a:t>
            </a:r>
            <a:r>
              <a:rPr lang="en-US" dirty="0"/>
              <a:t>() method</a:t>
            </a:r>
          </a:p>
          <a:p>
            <a:pPr lvl="2"/>
            <a:r>
              <a:rPr lang="en-US" dirty="0"/>
              <a:t>The java string </a:t>
            </a:r>
            <a:r>
              <a:rPr lang="en-US" dirty="0" err="1"/>
              <a:t>toUpperCase</a:t>
            </a:r>
            <a:r>
              <a:rPr lang="en-US" dirty="0"/>
              <a:t>() method converts this string into uppercase letter and string </a:t>
            </a:r>
            <a:r>
              <a:rPr lang="en-US" dirty="0" err="1"/>
              <a:t>toLowerCase</a:t>
            </a:r>
            <a:r>
              <a:rPr lang="en-US" dirty="0"/>
              <a:t>() method into lowercase letter.</a:t>
            </a:r>
          </a:p>
          <a:p>
            <a:pPr lvl="2">
              <a:buNone/>
            </a:pPr>
            <a:r>
              <a:rPr lang="en-US" dirty="0"/>
              <a:t>	String s="</a:t>
            </a:r>
            <a:r>
              <a:rPr lang="en-US" dirty="0" err="1"/>
              <a:t>Sachin</a:t>
            </a:r>
            <a:r>
              <a:rPr lang="en-US" dirty="0"/>
              <a:t>";  </a:t>
            </a:r>
          </a:p>
          <a:p>
            <a:pPr lvl="2">
              <a:buNone/>
            </a:pPr>
            <a:r>
              <a:rPr lang="en-US" dirty="0"/>
              <a:t>	</a:t>
            </a:r>
            <a:r>
              <a:rPr lang="en-US" dirty="0" err="1"/>
              <a:t>System.out.println</a:t>
            </a:r>
            <a:r>
              <a:rPr lang="en-US" dirty="0"/>
              <a:t>(</a:t>
            </a:r>
            <a:r>
              <a:rPr lang="en-US" dirty="0" err="1"/>
              <a:t>s.toUpperCase</a:t>
            </a:r>
            <a:r>
              <a:rPr lang="en-US" dirty="0"/>
              <a:t>());//SACHIN  </a:t>
            </a:r>
          </a:p>
          <a:p>
            <a:pPr lvl="2">
              <a:buNone/>
            </a:pPr>
            <a:r>
              <a:rPr lang="en-US" dirty="0"/>
              <a:t>	</a:t>
            </a:r>
            <a:r>
              <a:rPr lang="en-US" dirty="0" err="1"/>
              <a:t>System.out.println</a:t>
            </a:r>
            <a:r>
              <a:rPr lang="en-US" dirty="0"/>
              <a:t>(</a:t>
            </a:r>
            <a:r>
              <a:rPr lang="en-US" dirty="0" err="1"/>
              <a:t>s.toLowerCase</a:t>
            </a:r>
            <a:r>
              <a:rPr lang="en-US" dirty="0"/>
              <a:t>());//</a:t>
            </a:r>
            <a:r>
              <a:rPr lang="en-US" dirty="0" err="1"/>
              <a:t>sachin</a:t>
            </a:r>
            <a:r>
              <a:rPr lang="en-US" dirty="0"/>
              <a:t>  </a:t>
            </a:r>
          </a:p>
          <a:p>
            <a:pPr lvl="2">
              <a:buNone/>
            </a:pPr>
            <a:r>
              <a:rPr lang="en-US" dirty="0"/>
              <a:t>	</a:t>
            </a:r>
            <a:r>
              <a:rPr lang="en-US" dirty="0" err="1"/>
              <a:t>System.out.println</a:t>
            </a:r>
            <a:r>
              <a:rPr lang="en-US" dirty="0"/>
              <a:t>(s);//</a:t>
            </a:r>
            <a:r>
              <a:rPr lang="en-US" dirty="0" err="1"/>
              <a:t>Sachin</a:t>
            </a:r>
            <a:r>
              <a:rPr lang="en-US" dirty="0"/>
              <a:t>(no change in original)  </a:t>
            </a:r>
          </a:p>
          <a:p>
            <a:pPr lvl="2"/>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String methods</a:t>
            </a:r>
            <a:br>
              <a:rPr lang="en-US" dirty="0"/>
            </a:br>
            <a:endParaRPr lang="en-US" dirty="0"/>
          </a:p>
        </p:txBody>
      </p:sp>
      <p:sp>
        <p:nvSpPr>
          <p:cNvPr id="3" name="Content Placeholder 2"/>
          <p:cNvSpPr>
            <a:spLocks noGrp="1"/>
          </p:cNvSpPr>
          <p:nvPr>
            <p:ph sz="quarter" idx="1"/>
          </p:nvPr>
        </p:nvSpPr>
        <p:spPr>
          <a:xfrm>
            <a:off x="914400" y="1447800"/>
            <a:ext cx="7772400" cy="5181600"/>
          </a:xfrm>
        </p:spPr>
        <p:txBody>
          <a:bodyPr>
            <a:normAutofit lnSpcReduction="10000"/>
          </a:bodyPr>
          <a:lstStyle/>
          <a:p>
            <a:pPr lvl="1"/>
            <a:r>
              <a:rPr lang="en-US" dirty="0"/>
              <a:t>Java String trim() method</a:t>
            </a:r>
          </a:p>
          <a:p>
            <a:pPr lvl="2"/>
            <a:r>
              <a:rPr lang="en-US" dirty="0"/>
              <a:t>The string trim() method eliminates white spaces before and after string.</a:t>
            </a:r>
          </a:p>
          <a:p>
            <a:pPr lvl="2">
              <a:buNone/>
            </a:pPr>
            <a:r>
              <a:rPr lang="en-US" dirty="0"/>
              <a:t>	String s="  </a:t>
            </a:r>
            <a:r>
              <a:rPr lang="en-US" dirty="0" err="1"/>
              <a:t>Sachin</a:t>
            </a:r>
            <a:r>
              <a:rPr lang="en-US" dirty="0"/>
              <a:t>  ";  </a:t>
            </a:r>
          </a:p>
          <a:p>
            <a:pPr lvl="2">
              <a:buNone/>
            </a:pPr>
            <a:r>
              <a:rPr lang="en-US" dirty="0"/>
              <a:t>	</a:t>
            </a:r>
            <a:r>
              <a:rPr lang="en-US" dirty="0" err="1"/>
              <a:t>System.out.println</a:t>
            </a:r>
            <a:r>
              <a:rPr lang="en-US" dirty="0"/>
              <a:t>(s);//  </a:t>
            </a:r>
            <a:r>
              <a:rPr lang="en-US" dirty="0" err="1"/>
              <a:t>Sachin</a:t>
            </a:r>
            <a:r>
              <a:rPr lang="en-US" dirty="0"/>
              <a:t>    </a:t>
            </a:r>
          </a:p>
          <a:p>
            <a:pPr lvl="2">
              <a:buNone/>
            </a:pPr>
            <a:r>
              <a:rPr lang="en-US" dirty="0"/>
              <a:t>	</a:t>
            </a:r>
            <a:r>
              <a:rPr lang="en-US" dirty="0" err="1"/>
              <a:t>System.out.println</a:t>
            </a:r>
            <a:r>
              <a:rPr lang="en-US" dirty="0"/>
              <a:t>(</a:t>
            </a:r>
            <a:r>
              <a:rPr lang="en-US" dirty="0" err="1"/>
              <a:t>s.trim</a:t>
            </a:r>
            <a:r>
              <a:rPr lang="en-US" dirty="0"/>
              <a:t>());//</a:t>
            </a:r>
            <a:r>
              <a:rPr lang="en-US" dirty="0" err="1"/>
              <a:t>Sachin</a:t>
            </a:r>
            <a:endParaRPr lang="en-US" dirty="0"/>
          </a:p>
          <a:p>
            <a:pPr lvl="1"/>
            <a:r>
              <a:rPr lang="en-US" dirty="0"/>
              <a:t>Java String </a:t>
            </a:r>
            <a:r>
              <a:rPr lang="en-US" dirty="0" err="1"/>
              <a:t>startsWith</a:t>
            </a:r>
            <a:r>
              <a:rPr lang="en-US" dirty="0"/>
              <a:t>() and </a:t>
            </a:r>
            <a:r>
              <a:rPr lang="en-US" dirty="0" err="1"/>
              <a:t>endsWith</a:t>
            </a:r>
            <a:r>
              <a:rPr lang="en-US" dirty="0"/>
              <a:t>() method</a:t>
            </a:r>
          </a:p>
          <a:p>
            <a:pPr lvl="2">
              <a:buNone/>
            </a:pPr>
            <a:r>
              <a:rPr lang="en-US" dirty="0"/>
              <a:t>	String s="</a:t>
            </a:r>
            <a:r>
              <a:rPr lang="en-US" dirty="0" err="1"/>
              <a:t>Sachin</a:t>
            </a:r>
            <a:r>
              <a:rPr lang="en-US" dirty="0"/>
              <a:t>";  </a:t>
            </a:r>
          </a:p>
          <a:p>
            <a:pPr lvl="2">
              <a:buNone/>
            </a:pPr>
            <a:r>
              <a:rPr lang="en-US" dirty="0"/>
              <a:t>	 </a:t>
            </a:r>
            <a:r>
              <a:rPr lang="en-US" dirty="0" err="1"/>
              <a:t>System.out.println</a:t>
            </a:r>
            <a:r>
              <a:rPr lang="en-US" dirty="0"/>
              <a:t>(</a:t>
            </a:r>
            <a:r>
              <a:rPr lang="en-US" dirty="0" err="1"/>
              <a:t>s.startsWith</a:t>
            </a:r>
            <a:r>
              <a:rPr lang="en-US" dirty="0"/>
              <a:t>("Sa"));//true  </a:t>
            </a:r>
          </a:p>
          <a:p>
            <a:pPr lvl="2">
              <a:buNone/>
            </a:pPr>
            <a:r>
              <a:rPr lang="en-US" dirty="0"/>
              <a:t>	 </a:t>
            </a:r>
            <a:r>
              <a:rPr lang="en-US" dirty="0" err="1"/>
              <a:t>System.out.println</a:t>
            </a:r>
            <a:r>
              <a:rPr lang="en-US" dirty="0"/>
              <a:t>(</a:t>
            </a:r>
            <a:r>
              <a:rPr lang="en-US" dirty="0" err="1"/>
              <a:t>s.endsWith</a:t>
            </a:r>
            <a:r>
              <a:rPr lang="en-US" dirty="0"/>
              <a:t>("n"));//true </a:t>
            </a:r>
          </a:p>
          <a:p>
            <a:pPr lvl="1"/>
            <a:r>
              <a:rPr lang="en-US" dirty="0"/>
              <a:t>Java String </a:t>
            </a:r>
            <a:r>
              <a:rPr lang="en-US" dirty="0" err="1"/>
              <a:t>charAt</a:t>
            </a:r>
            <a:r>
              <a:rPr lang="en-US" dirty="0"/>
              <a:t>() method</a:t>
            </a:r>
          </a:p>
          <a:p>
            <a:pPr lvl="2"/>
            <a:r>
              <a:rPr lang="en-US" dirty="0"/>
              <a:t>The string </a:t>
            </a:r>
            <a:r>
              <a:rPr lang="en-US" dirty="0" err="1"/>
              <a:t>charAt</a:t>
            </a:r>
            <a:r>
              <a:rPr lang="en-US" dirty="0"/>
              <a:t>() method returns a character at specified index.</a:t>
            </a:r>
          </a:p>
          <a:p>
            <a:pPr lvl="2">
              <a:buNone/>
            </a:pPr>
            <a:r>
              <a:rPr lang="en-US" dirty="0"/>
              <a:t>	String s="</a:t>
            </a:r>
            <a:r>
              <a:rPr lang="en-US" dirty="0" err="1"/>
              <a:t>Sachin</a:t>
            </a:r>
            <a:r>
              <a:rPr lang="en-US" dirty="0"/>
              <a:t>";  </a:t>
            </a:r>
          </a:p>
          <a:p>
            <a:pPr lvl="2">
              <a:buNone/>
            </a:pPr>
            <a:r>
              <a:rPr lang="en-US" dirty="0"/>
              <a:t>	</a:t>
            </a:r>
            <a:r>
              <a:rPr lang="en-US" dirty="0" err="1"/>
              <a:t>System.out.println</a:t>
            </a:r>
            <a:r>
              <a:rPr lang="en-US" dirty="0"/>
              <a:t>(</a:t>
            </a:r>
            <a:r>
              <a:rPr lang="en-US" dirty="0" err="1"/>
              <a:t>s.charAt</a:t>
            </a:r>
            <a:r>
              <a:rPr lang="en-US" dirty="0"/>
              <a:t>(0));//S  </a:t>
            </a:r>
          </a:p>
          <a:p>
            <a:pPr lvl="2">
              <a:buNone/>
            </a:pPr>
            <a:r>
              <a:rPr lang="en-US" dirty="0"/>
              <a:t>	</a:t>
            </a:r>
            <a:r>
              <a:rPr lang="en-US" dirty="0" err="1"/>
              <a:t>System.out.println</a:t>
            </a:r>
            <a:r>
              <a:rPr lang="en-US" dirty="0"/>
              <a:t>(</a:t>
            </a:r>
            <a:r>
              <a:rPr lang="en-US" dirty="0" err="1"/>
              <a:t>s.charAt</a:t>
            </a:r>
            <a:r>
              <a:rPr lang="en-US" dirty="0"/>
              <a:t>(3));//h  </a:t>
            </a:r>
          </a:p>
          <a:p>
            <a:pPr lvl="1"/>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String methods</a:t>
            </a:r>
            <a:br>
              <a:rPr lang="en-US" dirty="0"/>
            </a:br>
            <a:endParaRPr lang="en-US" dirty="0"/>
          </a:p>
        </p:txBody>
      </p:sp>
      <p:sp>
        <p:nvSpPr>
          <p:cNvPr id="3" name="Content Placeholder 2"/>
          <p:cNvSpPr>
            <a:spLocks noGrp="1"/>
          </p:cNvSpPr>
          <p:nvPr>
            <p:ph sz="quarter" idx="1"/>
          </p:nvPr>
        </p:nvSpPr>
        <p:spPr>
          <a:xfrm>
            <a:off x="914400" y="1066800"/>
            <a:ext cx="7772400" cy="5638800"/>
          </a:xfrm>
        </p:spPr>
        <p:txBody>
          <a:bodyPr>
            <a:normAutofit fontScale="92500" lnSpcReduction="10000"/>
          </a:bodyPr>
          <a:lstStyle/>
          <a:p>
            <a:pPr lvl="1"/>
            <a:r>
              <a:rPr lang="en-US" dirty="0"/>
              <a:t>Java String length() method</a:t>
            </a:r>
          </a:p>
          <a:p>
            <a:pPr lvl="2"/>
            <a:r>
              <a:rPr lang="en-US" dirty="0"/>
              <a:t>The string length() method returns length of the string.</a:t>
            </a:r>
          </a:p>
          <a:p>
            <a:pPr lvl="2">
              <a:buNone/>
            </a:pPr>
            <a:r>
              <a:rPr lang="en-US" dirty="0"/>
              <a:t>	String s="</a:t>
            </a:r>
            <a:r>
              <a:rPr lang="en-US" dirty="0" err="1"/>
              <a:t>Sachin</a:t>
            </a:r>
            <a:r>
              <a:rPr lang="en-US" dirty="0"/>
              <a:t>";  </a:t>
            </a:r>
          </a:p>
          <a:p>
            <a:pPr lvl="2">
              <a:buNone/>
            </a:pPr>
            <a:r>
              <a:rPr lang="en-US" dirty="0"/>
              <a:t>	</a:t>
            </a:r>
            <a:r>
              <a:rPr lang="en-US" dirty="0" err="1"/>
              <a:t>System.out.println</a:t>
            </a:r>
            <a:r>
              <a:rPr lang="en-US" dirty="0"/>
              <a:t>(</a:t>
            </a:r>
            <a:r>
              <a:rPr lang="en-US" dirty="0" err="1"/>
              <a:t>s.length</a:t>
            </a:r>
            <a:r>
              <a:rPr lang="en-US" dirty="0"/>
              <a:t>());//6  </a:t>
            </a:r>
          </a:p>
          <a:p>
            <a:pPr lvl="1"/>
            <a:r>
              <a:rPr lang="en-US" dirty="0"/>
              <a:t>Java String </a:t>
            </a:r>
            <a:r>
              <a:rPr lang="en-US" dirty="0" err="1"/>
              <a:t>valueOf</a:t>
            </a:r>
            <a:r>
              <a:rPr lang="en-US" dirty="0"/>
              <a:t>() method</a:t>
            </a:r>
          </a:p>
          <a:p>
            <a:pPr lvl="2"/>
            <a:r>
              <a:rPr lang="en-US" dirty="0"/>
              <a:t>The string </a:t>
            </a:r>
            <a:r>
              <a:rPr lang="en-US" dirty="0" err="1"/>
              <a:t>valueOf</a:t>
            </a:r>
            <a:r>
              <a:rPr lang="en-US" dirty="0"/>
              <a:t>() method coverts given type such as </a:t>
            </a:r>
            <a:r>
              <a:rPr lang="en-US" dirty="0" err="1"/>
              <a:t>int</a:t>
            </a:r>
            <a:r>
              <a:rPr lang="en-US" dirty="0"/>
              <a:t>, long, float, double, </a:t>
            </a:r>
            <a:r>
              <a:rPr lang="en-US" dirty="0" err="1"/>
              <a:t>boolean</a:t>
            </a:r>
            <a:r>
              <a:rPr lang="en-US" dirty="0"/>
              <a:t>, char and char array into string.</a:t>
            </a:r>
          </a:p>
          <a:p>
            <a:pPr lvl="2">
              <a:buNone/>
            </a:pPr>
            <a:r>
              <a:rPr lang="en-US" b="1" dirty="0"/>
              <a:t>	</a:t>
            </a:r>
            <a:r>
              <a:rPr lang="en-US" b="1" dirty="0" err="1"/>
              <a:t>int</a:t>
            </a:r>
            <a:r>
              <a:rPr lang="en-US" dirty="0"/>
              <a:t> a=10;  </a:t>
            </a:r>
          </a:p>
          <a:p>
            <a:pPr lvl="2">
              <a:buNone/>
            </a:pPr>
            <a:r>
              <a:rPr lang="en-US" dirty="0"/>
              <a:t>	String s=</a:t>
            </a:r>
            <a:r>
              <a:rPr lang="en-US" dirty="0" err="1"/>
              <a:t>String.valueOf</a:t>
            </a:r>
            <a:r>
              <a:rPr lang="en-US" dirty="0"/>
              <a:t>(a);  </a:t>
            </a:r>
          </a:p>
          <a:p>
            <a:pPr lvl="2">
              <a:buNone/>
            </a:pPr>
            <a:r>
              <a:rPr lang="en-US" dirty="0"/>
              <a:t>	</a:t>
            </a:r>
            <a:r>
              <a:rPr lang="en-US" dirty="0" err="1"/>
              <a:t>System.out.println</a:t>
            </a:r>
            <a:r>
              <a:rPr lang="en-US" dirty="0"/>
              <a:t>(s+10);</a:t>
            </a:r>
          </a:p>
          <a:p>
            <a:pPr lvl="1"/>
            <a:r>
              <a:rPr lang="en-US" dirty="0"/>
              <a:t>Java String replace() method</a:t>
            </a:r>
          </a:p>
          <a:p>
            <a:pPr lvl="2"/>
            <a:r>
              <a:rPr lang="en-US" dirty="0"/>
              <a:t>The string replace() method replaces all occurrence of first sequence of character with second sequence of character.</a:t>
            </a:r>
          </a:p>
          <a:p>
            <a:pPr lvl="2">
              <a:buNone/>
            </a:pPr>
            <a:r>
              <a:rPr lang="en-US" dirty="0"/>
              <a:t>	String s1="Java is a programming language. Java is a platform. Java is an Island.";    </a:t>
            </a:r>
          </a:p>
          <a:p>
            <a:pPr lvl="2">
              <a:buNone/>
            </a:pPr>
            <a:r>
              <a:rPr lang="en-US" dirty="0"/>
              <a:t>	String </a:t>
            </a:r>
            <a:r>
              <a:rPr lang="en-US" dirty="0" err="1"/>
              <a:t>replaceString</a:t>
            </a:r>
            <a:r>
              <a:rPr lang="en-US" dirty="0"/>
              <a:t>=s1.replace("</a:t>
            </a:r>
            <a:r>
              <a:rPr lang="en-US" dirty="0" err="1"/>
              <a:t>Java","Kava</a:t>
            </a:r>
            <a:r>
              <a:rPr lang="en-US" dirty="0"/>
              <a:t>");//replaces all occurrences of "Java" to "Kava"    </a:t>
            </a:r>
          </a:p>
          <a:p>
            <a:pPr lvl="2">
              <a:buNone/>
            </a:pPr>
            <a:r>
              <a:rPr lang="en-US" dirty="0"/>
              <a:t>	</a:t>
            </a:r>
            <a:r>
              <a:rPr lang="en-US" dirty="0" err="1"/>
              <a:t>System.out.println</a:t>
            </a:r>
            <a:r>
              <a:rPr lang="en-US" dirty="0"/>
              <a:t>(</a:t>
            </a:r>
            <a:r>
              <a:rPr lang="en-US" dirty="0" err="1"/>
              <a:t>replaceString</a:t>
            </a:r>
            <a:r>
              <a:rPr lang="en-US" dirty="0"/>
              <a:t>);    </a:t>
            </a:r>
          </a:p>
          <a:p>
            <a:pPr lvl="2"/>
            <a:endParaRPr lang="en-US" dirty="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String methods</a:t>
            </a:r>
            <a:br>
              <a:rPr lang="en-US" dirty="0"/>
            </a:br>
            <a:endParaRPr lang="en-US" dirty="0"/>
          </a:p>
        </p:txBody>
      </p:sp>
      <p:sp>
        <p:nvSpPr>
          <p:cNvPr id="3" name="Content Placeholder 2"/>
          <p:cNvSpPr>
            <a:spLocks noGrp="1"/>
          </p:cNvSpPr>
          <p:nvPr>
            <p:ph sz="quarter" idx="1"/>
          </p:nvPr>
        </p:nvSpPr>
        <p:spPr/>
        <p:txBody>
          <a:bodyPr/>
          <a:lstStyle/>
          <a:p>
            <a:r>
              <a:rPr lang="en-US" dirty="0"/>
              <a:t>S1.equals(s2);//return true if s1 is equal to s2</a:t>
            </a:r>
          </a:p>
          <a:p>
            <a:r>
              <a:rPr lang="en-US" dirty="0"/>
              <a:t>S1.equalsIgnoewCase(s2);//return true if s1=s2, ignoring the case</a:t>
            </a:r>
          </a:p>
          <a:p>
            <a:r>
              <a:rPr lang="en-US" dirty="0"/>
              <a:t>S1.compareTo(S2);//returns negative if s1&lt;s2, positive if s1&gt;s2, and zero if s1 is equal to s2</a:t>
            </a:r>
          </a:p>
          <a:p>
            <a:r>
              <a:rPr lang="en-US" dirty="0"/>
              <a:t>S1.concat(s2);//concatenates s1 and s2</a:t>
            </a:r>
          </a:p>
          <a:p>
            <a:r>
              <a:rPr lang="en-US" dirty="0"/>
              <a:t>S1.substring(n);//gives substring starting from nth character</a:t>
            </a:r>
          </a:p>
          <a:p>
            <a:r>
              <a:rPr lang="en-US" dirty="0"/>
              <a:t>S1.substring(</a:t>
            </a:r>
            <a:r>
              <a:rPr lang="en-US" dirty="0" err="1"/>
              <a:t>n,m</a:t>
            </a:r>
            <a:r>
              <a:rPr lang="en-US" dirty="0"/>
              <a:t>);//gives substring starting from nth character </a:t>
            </a:r>
            <a:r>
              <a:rPr lang="en-US" dirty="0" err="1"/>
              <a:t>upto</a:t>
            </a:r>
            <a:r>
              <a:rPr lang="en-US" dirty="0"/>
              <a:t> </a:t>
            </a:r>
            <a:r>
              <a:rPr lang="en-US" dirty="0" err="1"/>
              <a:t>mth</a:t>
            </a:r>
            <a:r>
              <a:rPr lang="en-US" dirty="0"/>
              <a:t> character</a:t>
            </a:r>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String methods</a:t>
            </a:r>
            <a:br>
              <a:rPr lang="en-US" dirty="0"/>
            </a:br>
            <a:endParaRPr lang="en-US" dirty="0"/>
          </a:p>
        </p:txBody>
      </p:sp>
      <p:sp>
        <p:nvSpPr>
          <p:cNvPr id="3" name="Content Placeholder 2"/>
          <p:cNvSpPr>
            <a:spLocks noGrp="1"/>
          </p:cNvSpPr>
          <p:nvPr>
            <p:ph sz="quarter" idx="1"/>
          </p:nvPr>
        </p:nvSpPr>
        <p:spPr>
          <a:xfrm>
            <a:off x="914400" y="1447800"/>
            <a:ext cx="7772400" cy="5181600"/>
          </a:xfrm>
        </p:spPr>
        <p:txBody>
          <a:bodyPr>
            <a:normAutofit fontScale="92500" lnSpcReduction="20000"/>
          </a:bodyPr>
          <a:lstStyle/>
          <a:p>
            <a:r>
              <a:rPr lang="en-US" b="1" dirty="0" err="1"/>
              <a:t>getChars</a:t>
            </a:r>
            <a:r>
              <a:rPr lang="en-US" b="1" dirty="0"/>
              <a:t>()</a:t>
            </a:r>
            <a:r>
              <a:rPr lang="en-US" dirty="0"/>
              <a:t> method copies the content of this string into specified char array.</a:t>
            </a:r>
          </a:p>
          <a:p>
            <a:r>
              <a:rPr lang="en-US" dirty="0"/>
              <a:t>The signature or syntax of string </a:t>
            </a:r>
            <a:r>
              <a:rPr lang="en-US" dirty="0" err="1"/>
              <a:t>getChars</a:t>
            </a:r>
            <a:r>
              <a:rPr lang="en-US" dirty="0"/>
              <a:t>() method is given below:</a:t>
            </a:r>
          </a:p>
          <a:p>
            <a:pPr>
              <a:buNone/>
            </a:pPr>
            <a:r>
              <a:rPr lang="en-US" b="1" dirty="0"/>
              <a:t>	public</a:t>
            </a:r>
            <a:r>
              <a:rPr lang="en-US" dirty="0"/>
              <a:t> </a:t>
            </a:r>
            <a:r>
              <a:rPr lang="en-US" b="1" dirty="0"/>
              <a:t>void</a:t>
            </a:r>
            <a:r>
              <a:rPr lang="en-US" dirty="0"/>
              <a:t> </a:t>
            </a:r>
            <a:r>
              <a:rPr lang="en-US" dirty="0" err="1"/>
              <a:t>getChars</a:t>
            </a:r>
            <a:r>
              <a:rPr lang="en-US" dirty="0"/>
              <a:t>(</a:t>
            </a:r>
            <a:r>
              <a:rPr lang="en-US" b="1" dirty="0" err="1"/>
              <a:t>int</a:t>
            </a:r>
            <a:r>
              <a:rPr lang="en-US" dirty="0"/>
              <a:t> </a:t>
            </a:r>
            <a:r>
              <a:rPr lang="en-US" dirty="0" err="1"/>
              <a:t>srcBeginIndex</a:t>
            </a:r>
            <a:r>
              <a:rPr lang="en-US" dirty="0"/>
              <a:t>, </a:t>
            </a:r>
            <a:r>
              <a:rPr lang="en-US" b="1" dirty="0" err="1"/>
              <a:t>int</a:t>
            </a:r>
            <a:r>
              <a:rPr lang="en-US" dirty="0"/>
              <a:t> </a:t>
            </a:r>
            <a:r>
              <a:rPr lang="en-US" dirty="0" err="1"/>
              <a:t>srcEndIndex</a:t>
            </a:r>
            <a:r>
              <a:rPr lang="en-US" dirty="0"/>
              <a:t>, </a:t>
            </a:r>
            <a:r>
              <a:rPr lang="en-US" b="1" dirty="0"/>
              <a:t>char</a:t>
            </a:r>
            <a:r>
              <a:rPr lang="en-US" dirty="0"/>
              <a:t>[] destination, </a:t>
            </a:r>
            <a:r>
              <a:rPr lang="en-US" b="1" dirty="0" err="1"/>
              <a:t>int</a:t>
            </a:r>
            <a:r>
              <a:rPr lang="en-US" dirty="0"/>
              <a:t> </a:t>
            </a:r>
            <a:r>
              <a:rPr lang="en-US" dirty="0" err="1"/>
              <a:t>dstBeginIndex</a:t>
            </a:r>
            <a:r>
              <a:rPr lang="en-US" dirty="0"/>
              <a:t>)  </a:t>
            </a:r>
          </a:p>
          <a:p>
            <a:r>
              <a:rPr lang="en-US" dirty="0"/>
              <a:t>Example:</a:t>
            </a:r>
          </a:p>
          <a:p>
            <a:pPr lvl="1">
              <a:buNone/>
            </a:pPr>
            <a:r>
              <a:rPr lang="en-US" b="1" dirty="0"/>
              <a:t>public</a:t>
            </a:r>
            <a:r>
              <a:rPr lang="en-US" dirty="0"/>
              <a:t> </a:t>
            </a:r>
            <a:r>
              <a:rPr lang="en-US" b="1" dirty="0"/>
              <a:t>class</a:t>
            </a:r>
            <a:r>
              <a:rPr lang="en-US" dirty="0"/>
              <a:t> </a:t>
            </a:r>
            <a:r>
              <a:rPr lang="en-US" dirty="0" err="1"/>
              <a:t>StringGetCharsExample</a:t>
            </a:r>
            <a:r>
              <a:rPr lang="en-US" dirty="0"/>
              <a:t>{  </a:t>
            </a:r>
          </a:p>
          <a:p>
            <a:pPr lvl="1">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lvl="1">
              <a:buNone/>
            </a:pPr>
            <a:r>
              <a:rPr lang="en-US" dirty="0"/>
              <a:t> String </a:t>
            </a:r>
            <a:r>
              <a:rPr lang="en-US" dirty="0" err="1"/>
              <a:t>str</a:t>
            </a:r>
            <a:r>
              <a:rPr lang="en-US" dirty="0"/>
              <a:t> = </a:t>
            </a:r>
            <a:r>
              <a:rPr lang="en-US" b="1" dirty="0"/>
              <a:t>new</a:t>
            </a:r>
            <a:r>
              <a:rPr lang="en-US" dirty="0"/>
              <a:t> String("hello </a:t>
            </a:r>
            <a:r>
              <a:rPr lang="en-US" dirty="0" err="1"/>
              <a:t>javatpoint</a:t>
            </a:r>
            <a:r>
              <a:rPr lang="en-US" dirty="0"/>
              <a:t> how r u");  </a:t>
            </a:r>
          </a:p>
          <a:p>
            <a:pPr lvl="1">
              <a:buNone/>
            </a:pPr>
            <a:r>
              <a:rPr lang="en-US" dirty="0"/>
              <a:t>      </a:t>
            </a:r>
            <a:r>
              <a:rPr lang="en-US" b="1" dirty="0"/>
              <a:t>char</a:t>
            </a:r>
            <a:r>
              <a:rPr lang="en-US" dirty="0"/>
              <a:t>[] </a:t>
            </a:r>
            <a:r>
              <a:rPr lang="en-US" dirty="0" err="1"/>
              <a:t>ch</a:t>
            </a:r>
            <a:r>
              <a:rPr lang="en-US" dirty="0"/>
              <a:t> = </a:t>
            </a:r>
            <a:r>
              <a:rPr lang="en-US" b="1" dirty="0"/>
              <a:t>new</a:t>
            </a:r>
            <a:r>
              <a:rPr lang="en-US" dirty="0"/>
              <a:t> </a:t>
            </a:r>
            <a:r>
              <a:rPr lang="en-US" b="1" dirty="0"/>
              <a:t>char</a:t>
            </a:r>
            <a:r>
              <a:rPr lang="en-US" dirty="0"/>
              <a:t>[10];  </a:t>
            </a:r>
          </a:p>
          <a:p>
            <a:pPr lvl="1">
              <a:buNone/>
            </a:pPr>
            <a:r>
              <a:rPr lang="en-US" dirty="0"/>
              <a:t>       </a:t>
            </a:r>
          </a:p>
          <a:p>
            <a:pPr lvl="1">
              <a:buNone/>
            </a:pPr>
            <a:r>
              <a:rPr lang="en-US" dirty="0"/>
              <a:t>         </a:t>
            </a:r>
            <a:r>
              <a:rPr lang="en-US" dirty="0" err="1"/>
              <a:t>str.getChars</a:t>
            </a:r>
            <a:r>
              <a:rPr lang="en-US" dirty="0"/>
              <a:t>(6, 16, </a:t>
            </a:r>
            <a:r>
              <a:rPr lang="en-US" dirty="0" err="1"/>
              <a:t>ch</a:t>
            </a:r>
            <a:r>
              <a:rPr lang="en-US" dirty="0"/>
              <a:t>, 0);  </a:t>
            </a:r>
          </a:p>
          <a:p>
            <a:pPr lvl="1">
              <a:buNone/>
            </a:pPr>
            <a:r>
              <a:rPr lang="en-US" dirty="0"/>
              <a:t>         </a:t>
            </a:r>
            <a:r>
              <a:rPr lang="en-US" dirty="0" err="1"/>
              <a:t>System.out.println</a:t>
            </a:r>
            <a:r>
              <a:rPr lang="en-US" dirty="0"/>
              <a:t>(</a:t>
            </a:r>
            <a:r>
              <a:rPr lang="en-US" dirty="0" err="1"/>
              <a:t>ch</a:t>
            </a:r>
            <a:r>
              <a:rPr lang="en-US" dirty="0"/>
              <a:t>);    </a:t>
            </a:r>
          </a:p>
          <a:p>
            <a:pPr lvl="1">
              <a:buNone/>
            </a:pPr>
            <a:r>
              <a:rPr lang="en-US" dirty="0"/>
              <a:t>}}  </a:t>
            </a:r>
          </a:p>
          <a:p>
            <a:pPr>
              <a:buNone/>
            </a:pPr>
            <a:endParaRPr lang="en-US" dirty="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String methods</a:t>
            </a:r>
            <a:br>
              <a:rPr lang="en-US" dirty="0"/>
            </a:br>
            <a:endParaRPr lang="en-US" dirty="0"/>
          </a:p>
        </p:txBody>
      </p:sp>
      <p:sp>
        <p:nvSpPr>
          <p:cNvPr id="3" name="Content Placeholder 2"/>
          <p:cNvSpPr>
            <a:spLocks noGrp="1"/>
          </p:cNvSpPr>
          <p:nvPr>
            <p:ph sz="quarter" idx="1"/>
          </p:nvPr>
        </p:nvSpPr>
        <p:spPr>
          <a:xfrm>
            <a:off x="914400" y="1447800"/>
            <a:ext cx="7772400" cy="5257800"/>
          </a:xfrm>
        </p:spPr>
        <p:txBody>
          <a:bodyPr>
            <a:normAutofit fontScale="92500" lnSpcReduction="20000"/>
          </a:bodyPr>
          <a:lstStyle/>
          <a:p>
            <a:r>
              <a:rPr lang="en-US" b="1" dirty="0"/>
              <a:t>java string </a:t>
            </a:r>
            <a:r>
              <a:rPr lang="en-US" b="1" dirty="0" err="1"/>
              <a:t>toCharArray</a:t>
            </a:r>
            <a:r>
              <a:rPr lang="en-US" b="1" dirty="0"/>
              <a:t>()</a:t>
            </a:r>
            <a:r>
              <a:rPr lang="en-US" dirty="0"/>
              <a:t> method converts this string into character array. It returns a newly created character array, its length is similar to this string and its contents are initialized with the characters of this string.</a:t>
            </a:r>
          </a:p>
          <a:p>
            <a:r>
              <a:rPr lang="en-US" dirty="0"/>
              <a:t>The signature or syntax of string </a:t>
            </a:r>
            <a:r>
              <a:rPr lang="en-US" dirty="0" err="1"/>
              <a:t>toCharArray</a:t>
            </a:r>
            <a:r>
              <a:rPr lang="en-US" dirty="0"/>
              <a:t>() method is given below:</a:t>
            </a:r>
          </a:p>
          <a:p>
            <a:pPr>
              <a:buNone/>
            </a:pPr>
            <a:r>
              <a:rPr lang="en-US" b="1" dirty="0"/>
              <a:t>	public</a:t>
            </a:r>
            <a:r>
              <a:rPr lang="en-US" dirty="0"/>
              <a:t> </a:t>
            </a:r>
            <a:r>
              <a:rPr lang="en-US" b="1" dirty="0"/>
              <a:t>char</a:t>
            </a:r>
            <a:r>
              <a:rPr lang="en-US" dirty="0"/>
              <a:t>[] </a:t>
            </a:r>
            <a:r>
              <a:rPr lang="en-US" dirty="0" err="1"/>
              <a:t>toCharArray</a:t>
            </a:r>
            <a:r>
              <a:rPr lang="en-US" dirty="0"/>
              <a:t>()  </a:t>
            </a:r>
          </a:p>
          <a:p>
            <a:r>
              <a:rPr lang="en-US" dirty="0"/>
              <a:t>Example</a:t>
            </a:r>
          </a:p>
          <a:p>
            <a:pPr lvl="1">
              <a:buNone/>
            </a:pPr>
            <a:r>
              <a:rPr lang="en-US" b="1" dirty="0"/>
              <a:t>public</a:t>
            </a:r>
            <a:r>
              <a:rPr lang="en-US" dirty="0"/>
              <a:t> </a:t>
            </a:r>
            <a:r>
              <a:rPr lang="en-US" b="1" dirty="0"/>
              <a:t>class</a:t>
            </a:r>
            <a:r>
              <a:rPr lang="en-US" dirty="0"/>
              <a:t> </a:t>
            </a:r>
            <a:r>
              <a:rPr lang="en-US" dirty="0" err="1"/>
              <a:t>StringToCharArrayExample</a:t>
            </a:r>
            <a:r>
              <a:rPr lang="en-US" dirty="0"/>
              <a:t>{  </a:t>
            </a:r>
          </a:p>
          <a:p>
            <a:pPr lvl="1">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lvl="1">
              <a:buNone/>
            </a:pPr>
            <a:r>
              <a:rPr lang="en-US" dirty="0"/>
              <a:t>String s1="hello";  </a:t>
            </a:r>
          </a:p>
          <a:p>
            <a:pPr lvl="1">
              <a:buNone/>
            </a:pPr>
            <a:r>
              <a:rPr lang="en-US" b="1" dirty="0"/>
              <a:t>char</a:t>
            </a:r>
            <a:r>
              <a:rPr lang="en-US" dirty="0"/>
              <a:t>[] </a:t>
            </a:r>
            <a:r>
              <a:rPr lang="en-US" dirty="0" err="1"/>
              <a:t>ch</a:t>
            </a:r>
            <a:r>
              <a:rPr lang="en-US" dirty="0"/>
              <a:t>=s1.toCharArray();  </a:t>
            </a:r>
          </a:p>
          <a:p>
            <a:pPr lvl="1">
              <a:buNone/>
            </a:pPr>
            <a:r>
              <a:rPr lang="en-US" b="1" dirty="0"/>
              <a:t>for</a:t>
            </a:r>
            <a:r>
              <a:rPr lang="en-US" dirty="0"/>
              <a:t>(</a:t>
            </a:r>
            <a:r>
              <a:rPr lang="en-US" b="1" dirty="0" err="1"/>
              <a:t>int</a:t>
            </a:r>
            <a:r>
              <a:rPr lang="en-US" dirty="0"/>
              <a:t> </a:t>
            </a:r>
            <a:r>
              <a:rPr lang="en-US" dirty="0" err="1"/>
              <a:t>i</a:t>
            </a:r>
            <a:r>
              <a:rPr lang="en-US" dirty="0"/>
              <a:t>=0;i&lt;</a:t>
            </a:r>
            <a:r>
              <a:rPr lang="en-US" dirty="0" err="1"/>
              <a:t>ch.length;i</a:t>
            </a:r>
            <a:r>
              <a:rPr lang="en-US" dirty="0"/>
              <a:t>++){  </a:t>
            </a:r>
          </a:p>
          <a:p>
            <a:pPr lvl="1">
              <a:buNone/>
            </a:pPr>
            <a:r>
              <a:rPr lang="en-US" dirty="0" err="1"/>
              <a:t>System.out.print</a:t>
            </a:r>
            <a:r>
              <a:rPr lang="en-US" dirty="0"/>
              <a:t>(</a:t>
            </a:r>
            <a:r>
              <a:rPr lang="en-US" dirty="0" err="1"/>
              <a:t>ch</a:t>
            </a:r>
            <a:r>
              <a:rPr lang="en-US" dirty="0"/>
              <a:t>[</a:t>
            </a:r>
            <a:r>
              <a:rPr lang="en-US" dirty="0" err="1"/>
              <a:t>i</a:t>
            </a:r>
            <a:r>
              <a:rPr lang="en-US" dirty="0"/>
              <a:t>]);  </a:t>
            </a:r>
          </a:p>
          <a:p>
            <a:pPr lvl="1">
              <a:buNone/>
            </a:pPr>
            <a:r>
              <a:rPr lang="en-US" dirty="0"/>
              <a:t>}  </a:t>
            </a:r>
          </a:p>
          <a:p>
            <a:pPr lvl="1">
              <a:buNone/>
            </a:pPr>
            <a:r>
              <a:rPr lang="en-US" dirty="0"/>
              <a:t>}}  </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normAutofit fontScale="90000"/>
          </a:bodyPr>
          <a:lstStyle/>
          <a:p>
            <a:r>
              <a:rPr lang="en-US" dirty="0"/>
              <a:t> String methods</a:t>
            </a:r>
            <a:br>
              <a:rPr lang="en-US" dirty="0"/>
            </a:br>
            <a:endParaRPr lang="en-US" dirty="0"/>
          </a:p>
        </p:txBody>
      </p:sp>
      <p:sp>
        <p:nvSpPr>
          <p:cNvPr id="3" name="Content Placeholder 2"/>
          <p:cNvSpPr>
            <a:spLocks noGrp="1"/>
          </p:cNvSpPr>
          <p:nvPr>
            <p:ph sz="quarter" idx="1"/>
          </p:nvPr>
        </p:nvSpPr>
        <p:spPr>
          <a:xfrm>
            <a:off x="914400" y="1066800"/>
            <a:ext cx="7772400" cy="5638800"/>
          </a:xfrm>
        </p:spPr>
        <p:txBody>
          <a:bodyPr>
            <a:normAutofit/>
          </a:bodyPr>
          <a:lstStyle/>
          <a:p>
            <a:r>
              <a:rPr lang="en-US" b="1" dirty="0"/>
              <a:t>java string </a:t>
            </a:r>
            <a:r>
              <a:rPr lang="en-US" b="1" dirty="0" err="1"/>
              <a:t>indexOf</a:t>
            </a:r>
            <a:r>
              <a:rPr lang="en-US" b="1" dirty="0"/>
              <a:t>()</a:t>
            </a:r>
            <a:r>
              <a:rPr lang="en-US" dirty="0"/>
              <a:t> method returns index of given character value or substring. If it is not found, it returns -1. The index counter starts from </a:t>
            </a:r>
            <a:r>
              <a:rPr lang="en-US" dirty="0" err="1"/>
              <a:t>zero.There</a:t>
            </a:r>
            <a:r>
              <a:rPr lang="en-US" dirty="0"/>
              <a:t> are 4 types of </a:t>
            </a:r>
            <a:r>
              <a:rPr lang="en-US" dirty="0" err="1"/>
              <a:t>indexOf</a:t>
            </a:r>
            <a:r>
              <a:rPr lang="en-US" dirty="0"/>
              <a:t> method in java. The signature of </a:t>
            </a:r>
            <a:r>
              <a:rPr lang="en-US" dirty="0" err="1"/>
              <a:t>indexOf</a:t>
            </a:r>
            <a:r>
              <a:rPr lang="en-US" dirty="0"/>
              <a:t> methods are given below:</a:t>
            </a:r>
          </a:p>
        </p:txBody>
      </p:sp>
      <p:graphicFrame>
        <p:nvGraphicFramePr>
          <p:cNvPr id="5" name="Table 4"/>
          <p:cNvGraphicFramePr>
            <a:graphicFrameLocks noGrp="1"/>
          </p:cNvGraphicFramePr>
          <p:nvPr/>
        </p:nvGraphicFramePr>
        <p:xfrm>
          <a:off x="1143000" y="3200400"/>
          <a:ext cx="7620000" cy="3529337"/>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20000"/>
                    </a:ext>
                  </a:extLst>
                </a:gridCol>
                <a:gridCol w="2514600">
                  <a:extLst>
                    <a:ext uri="{9D8B030D-6E8A-4147-A177-3AD203B41FA5}">
                      <a16:colId xmlns:a16="http://schemas.microsoft.com/office/drawing/2014/main" val="20001"/>
                    </a:ext>
                  </a:extLst>
                </a:gridCol>
                <a:gridCol w="4724400">
                  <a:extLst>
                    <a:ext uri="{9D8B030D-6E8A-4147-A177-3AD203B41FA5}">
                      <a16:colId xmlns:a16="http://schemas.microsoft.com/office/drawing/2014/main" val="20002"/>
                    </a:ext>
                  </a:extLst>
                </a:gridCol>
              </a:tblGrid>
              <a:tr h="140970">
                <a:tc>
                  <a:txBody>
                    <a:bodyPr/>
                    <a:lstStyle/>
                    <a:p>
                      <a:pPr algn="l" fontAlgn="t"/>
                      <a:r>
                        <a:rPr lang="en-US" dirty="0">
                          <a:solidFill>
                            <a:srgbClr val="000000"/>
                          </a:solidFill>
                          <a:latin typeface="times new roman"/>
                        </a:rPr>
                        <a:t>No</a:t>
                      </a:r>
                    </a:p>
                  </a:txBody>
                  <a:tcPr marL="47625" marR="47625" marT="47625" marB="47625"/>
                </a:tc>
                <a:tc>
                  <a:txBody>
                    <a:bodyPr/>
                    <a:lstStyle/>
                    <a:p>
                      <a:pPr algn="l" fontAlgn="t"/>
                      <a:r>
                        <a:rPr lang="en-US">
                          <a:solidFill>
                            <a:srgbClr val="000000"/>
                          </a:solidFill>
                          <a:latin typeface="times new roman"/>
                        </a:rPr>
                        <a:t>Method</a:t>
                      </a:r>
                    </a:p>
                  </a:txBody>
                  <a:tcPr marL="47625" marR="47625" marT="47625" marB="47625"/>
                </a:tc>
                <a:tc>
                  <a:txBody>
                    <a:bodyPr/>
                    <a:lstStyle/>
                    <a:p>
                      <a:pPr algn="l" fontAlgn="t"/>
                      <a:r>
                        <a:rPr lang="en-US">
                          <a:solidFill>
                            <a:srgbClr val="000000"/>
                          </a:solidFill>
                          <a:latin typeface="times new roman"/>
                        </a:rPr>
                        <a:t>Description</a:t>
                      </a:r>
                    </a:p>
                  </a:txBody>
                  <a:tcPr marL="47625" marR="47625" marT="47625" marB="47625"/>
                </a:tc>
                <a:extLst>
                  <a:ext uri="{0D108BD9-81ED-4DB2-BD59-A6C34878D82A}">
                    <a16:rowId xmlns:a16="http://schemas.microsoft.com/office/drawing/2014/main" val="10000"/>
                  </a:ext>
                </a:extLst>
              </a:tr>
              <a:tr h="679516">
                <a:tc>
                  <a:txBody>
                    <a:bodyPr/>
                    <a:lstStyle/>
                    <a:p>
                      <a:pPr algn="just" fontAlgn="t"/>
                      <a:r>
                        <a:rPr lang="en-US" b="0" i="0">
                          <a:solidFill>
                            <a:srgbClr val="000000"/>
                          </a:solidFill>
                          <a:latin typeface="verdana"/>
                        </a:rPr>
                        <a:t>1</a:t>
                      </a:r>
                    </a:p>
                  </a:txBody>
                  <a:tcPr marL="47625" marR="47625" marT="47625" marB="47625"/>
                </a:tc>
                <a:tc>
                  <a:txBody>
                    <a:bodyPr/>
                    <a:lstStyle/>
                    <a:p>
                      <a:pPr algn="just" fontAlgn="t"/>
                      <a:r>
                        <a:rPr lang="en-US" b="0" i="0">
                          <a:solidFill>
                            <a:srgbClr val="000000"/>
                          </a:solidFill>
                          <a:latin typeface="verdana"/>
                        </a:rPr>
                        <a:t>int indexOf(int ch)</a:t>
                      </a:r>
                    </a:p>
                  </a:txBody>
                  <a:tcPr marL="47625" marR="47625" marT="47625" marB="47625"/>
                </a:tc>
                <a:tc>
                  <a:txBody>
                    <a:bodyPr/>
                    <a:lstStyle/>
                    <a:p>
                      <a:pPr algn="just" fontAlgn="t"/>
                      <a:r>
                        <a:rPr lang="en-US" b="0" i="0">
                          <a:solidFill>
                            <a:srgbClr val="000000"/>
                          </a:solidFill>
                          <a:latin typeface="verdana"/>
                        </a:rPr>
                        <a:t>returns index position for the given char value</a:t>
                      </a:r>
                    </a:p>
                  </a:txBody>
                  <a:tcPr marL="47625" marR="47625" marT="47625" marB="47625"/>
                </a:tc>
                <a:extLst>
                  <a:ext uri="{0D108BD9-81ED-4DB2-BD59-A6C34878D82A}">
                    <a16:rowId xmlns:a16="http://schemas.microsoft.com/office/drawing/2014/main" val="10001"/>
                  </a:ext>
                </a:extLst>
              </a:tr>
              <a:tr h="882525">
                <a:tc>
                  <a:txBody>
                    <a:bodyPr/>
                    <a:lstStyle/>
                    <a:p>
                      <a:pPr algn="just" fontAlgn="t"/>
                      <a:r>
                        <a:rPr lang="en-US" b="0" i="0">
                          <a:solidFill>
                            <a:srgbClr val="000000"/>
                          </a:solidFill>
                          <a:latin typeface="verdana"/>
                        </a:rPr>
                        <a:t>2</a:t>
                      </a:r>
                    </a:p>
                  </a:txBody>
                  <a:tcPr marL="47625" marR="47625" marT="47625" marB="47625"/>
                </a:tc>
                <a:tc>
                  <a:txBody>
                    <a:bodyPr/>
                    <a:lstStyle/>
                    <a:p>
                      <a:pPr algn="just" fontAlgn="t"/>
                      <a:r>
                        <a:rPr lang="en-US" b="0" i="0">
                          <a:solidFill>
                            <a:srgbClr val="000000"/>
                          </a:solidFill>
                          <a:latin typeface="verdana"/>
                        </a:rPr>
                        <a:t>int indexOf(int ch, int fromIndex)</a:t>
                      </a:r>
                    </a:p>
                  </a:txBody>
                  <a:tcPr marL="47625" marR="47625" marT="47625" marB="47625"/>
                </a:tc>
                <a:tc>
                  <a:txBody>
                    <a:bodyPr/>
                    <a:lstStyle/>
                    <a:p>
                      <a:pPr algn="just" fontAlgn="t"/>
                      <a:r>
                        <a:rPr lang="en-US" b="0" i="0">
                          <a:solidFill>
                            <a:srgbClr val="000000"/>
                          </a:solidFill>
                          <a:latin typeface="verdana"/>
                        </a:rPr>
                        <a:t>returns index position for the given char value and from index</a:t>
                      </a:r>
                    </a:p>
                  </a:txBody>
                  <a:tcPr marL="47625" marR="47625" marT="47625" marB="47625"/>
                </a:tc>
                <a:extLst>
                  <a:ext uri="{0D108BD9-81ED-4DB2-BD59-A6C34878D82A}">
                    <a16:rowId xmlns:a16="http://schemas.microsoft.com/office/drawing/2014/main" val="10002"/>
                  </a:ext>
                </a:extLst>
              </a:tr>
              <a:tr h="679516">
                <a:tc>
                  <a:txBody>
                    <a:bodyPr/>
                    <a:lstStyle/>
                    <a:p>
                      <a:pPr algn="just" fontAlgn="t"/>
                      <a:r>
                        <a:rPr lang="en-US" b="0" i="0">
                          <a:solidFill>
                            <a:srgbClr val="000000"/>
                          </a:solidFill>
                          <a:latin typeface="verdana"/>
                        </a:rPr>
                        <a:t>3</a:t>
                      </a:r>
                    </a:p>
                  </a:txBody>
                  <a:tcPr marL="47625" marR="47625" marT="47625" marB="47625"/>
                </a:tc>
                <a:tc>
                  <a:txBody>
                    <a:bodyPr/>
                    <a:lstStyle/>
                    <a:p>
                      <a:pPr algn="just" fontAlgn="t"/>
                      <a:r>
                        <a:rPr lang="en-US" b="0" i="0">
                          <a:solidFill>
                            <a:srgbClr val="000000"/>
                          </a:solidFill>
                          <a:latin typeface="verdana"/>
                        </a:rPr>
                        <a:t>int indexOf(String substring)</a:t>
                      </a:r>
                    </a:p>
                  </a:txBody>
                  <a:tcPr marL="47625" marR="47625" marT="47625" marB="47625"/>
                </a:tc>
                <a:tc>
                  <a:txBody>
                    <a:bodyPr/>
                    <a:lstStyle/>
                    <a:p>
                      <a:pPr algn="just" fontAlgn="t"/>
                      <a:r>
                        <a:rPr lang="en-US" b="0" i="0">
                          <a:solidFill>
                            <a:srgbClr val="000000"/>
                          </a:solidFill>
                          <a:latin typeface="verdana"/>
                        </a:rPr>
                        <a:t>returns index position for the given substring</a:t>
                      </a:r>
                    </a:p>
                  </a:txBody>
                  <a:tcPr marL="47625" marR="47625" marT="47625" marB="47625"/>
                </a:tc>
                <a:extLst>
                  <a:ext uri="{0D108BD9-81ED-4DB2-BD59-A6C34878D82A}">
                    <a16:rowId xmlns:a16="http://schemas.microsoft.com/office/drawing/2014/main" val="10003"/>
                  </a:ext>
                </a:extLst>
              </a:tr>
              <a:tr h="882525">
                <a:tc>
                  <a:txBody>
                    <a:bodyPr/>
                    <a:lstStyle/>
                    <a:p>
                      <a:pPr algn="just" fontAlgn="t"/>
                      <a:r>
                        <a:rPr lang="en-US" b="0" i="0">
                          <a:solidFill>
                            <a:srgbClr val="000000"/>
                          </a:solidFill>
                          <a:latin typeface="verdana"/>
                        </a:rPr>
                        <a:t>4</a:t>
                      </a:r>
                    </a:p>
                  </a:txBody>
                  <a:tcPr marL="47625" marR="47625" marT="47625" marB="47625"/>
                </a:tc>
                <a:tc>
                  <a:txBody>
                    <a:bodyPr/>
                    <a:lstStyle/>
                    <a:p>
                      <a:pPr algn="just" fontAlgn="t"/>
                      <a:r>
                        <a:rPr lang="en-US" b="0" i="0">
                          <a:solidFill>
                            <a:srgbClr val="000000"/>
                          </a:solidFill>
                          <a:latin typeface="verdana"/>
                        </a:rPr>
                        <a:t>int indexOf(String substring, int fromIndex)</a:t>
                      </a:r>
                    </a:p>
                  </a:txBody>
                  <a:tcPr marL="47625" marR="47625" marT="47625" marB="47625"/>
                </a:tc>
                <a:tc>
                  <a:txBody>
                    <a:bodyPr/>
                    <a:lstStyle/>
                    <a:p>
                      <a:pPr algn="just" fontAlgn="t"/>
                      <a:r>
                        <a:rPr lang="en-US" b="0" i="0" dirty="0">
                          <a:solidFill>
                            <a:srgbClr val="000000"/>
                          </a:solidFill>
                          <a:latin typeface="verdana"/>
                        </a:rPr>
                        <a:t>returns index position for the given substring and from index</a:t>
                      </a:r>
                    </a:p>
                  </a:txBody>
                  <a:tcPr marL="47625" marR="47625" marT="47625" marB="47625"/>
                </a:tc>
                <a:extLst>
                  <a:ext uri="{0D108BD9-81ED-4DB2-BD59-A6C34878D82A}">
                    <a16:rowId xmlns:a16="http://schemas.microsoft.com/office/drawing/2014/main" val="10004"/>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String methods</a:t>
            </a:r>
            <a:br>
              <a:rPr lang="en-US" dirty="0"/>
            </a:br>
            <a:endParaRPr lang="en-US" dirty="0"/>
          </a:p>
        </p:txBody>
      </p:sp>
      <p:sp>
        <p:nvSpPr>
          <p:cNvPr id="3" name="Content Placeholder 2"/>
          <p:cNvSpPr>
            <a:spLocks noGrp="1"/>
          </p:cNvSpPr>
          <p:nvPr>
            <p:ph sz="quarter" idx="1"/>
          </p:nvPr>
        </p:nvSpPr>
        <p:spPr>
          <a:xfrm>
            <a:off x="914400" y="1447800"/>
            <a:ext cx="7772400" cy="5181600"/>
          </a:xfrm>
        </p:spPr>
        <p:txBody>
          <a:bodyPr>
            <a:normAutofit fontScale="77500" lnSpcReduction="20000"/>
          </a:bodyPr>
          <a:lstStyle/>
          <a:p>
            <a:r>
              <a:rPr lang="en-US" dirty="0"/>
              <a:t>Example</a:t>
            </a:r>
          </a:p>
          <a:p>
            <a:pPr lvl="1">
              <a:buNone/>
            </a:pPr>
            <a:r>
              <a:rPr lang="en-US" b="1" dirty="0"/>
              <a:t>public</a:t>
            </a:r>
            <a:r>
              <a:rPr lang="en-US" dirty="0"/>
              <a:t> </a:t>
            </a:r>
            <a:r>
              <a:rPr lang="en-US" b="1" dirty="0"/>
              <a:t>class</a:t>
            </a:r>
            <a:r>
              <a:rPr lang="en-US" dirty="0"/>
              <a:t> </a:t>
            </a:r>
            <a:r>
              <a:rPr lang="en-US" dirty="0" err="1"/>
              <a:t>IndexOfExample</a:t>
            </a:r>
            <a:r>
              <a:rPr lang="en-US" dirty="0"/>
              <a:t>{  </a:t>
            </a:r>
          </a:p>
          <a:p>
            <a:pPr lvl="1">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lvl="1">
              <a:buNone/>
            </a:pPr>
            <a:r>
              <a:rPr lang="en-US" dirty="0"/>
              <a:t>String s1="this is index of example";  </a:t>
            </a:r>
          </a:p>
          <a:p>
            <a:pPr lvl="1">
              <a:buNone/>
            </a:pPr>
            <a:r>
              <a:rPr lang="en-US" dirty="0"/>
              <a:t>//passing substring  </a:t>
            </a:r>
          </a:p>
          <a:p>
            <a:pPr lvl="1">
              <a:buNone/>
            </a:pPr>
            <a:r>
              <a:rPr lang="en-US" b="1" dirty="0" err="1"/>
              <a:t>int</a:t>
            </a:r>
            <a:r>
              <a:rPr lang="en-US" dirty="0"/>
              <a:t> index1=s1.indexOf("is");//returns the index of is substring  </a:t>
            </a:r>
          </a:p>
          <a:p>
            <a:pPr lvl="1">
              <a:buNone/>
            </a:pPr>
            <a:r>
              <a:rPr lang="en-US" b="1" dirty="0" err="1"/>
              <a:t>int</a:t>
            </a:r>
            <a:r>
              <a:rPr lang="en-US" dirty="0"/>
              <a:t> index2=s1.indexOf("index");//returns the index of index substring  </a:t>
            </a:r>
          </a:p>
          <a:p>
            <a:pPr lvl="1">
              <a:buNone/>
            </a:pPr>
            <a:r>
              <a:rPr lang="en-US" dirty="0" err="1"/>
              <a:t>System.out.println</a:t>
            </a:r>
            <a:r>
              <a:rPr lang="en-US" dirty="0"/>
              <a:t>(index1+"  "+index2);//2 8  </a:t>
            </a:r>
          </a:p>
          <a:p>
            <a:pPr lvl="1">
              <a:buNone/>
            </a:pPr>
            <a:r>
              <a:rPr lang="en-US" dirty="0"/>
              <a:t>  </a:t>
            </a:r>
          </a:p>
          <a:p>
            <a:pPr lvl="1">
              <a:buNone/>
            </a:pPr>
            <a:r>
              <a:rPr lang="en-US" dirty="0"/>
              <a:t>//passing substring with from index  </a:t>
            </a:r>
          </a:p>
          <a:p>
            <a:pPr lvl="1">
              <a:buNone/>
            </a:pPr>
            <a:r>
              <a:rPr lang="en-US" b="1" dirty="0" err="1"/>
              <a:t>int</a:t>
            </a:r>
            <a:r>
              <a:rPr lang="en-US" dirty="0"/>
              <a:t> index3=s1.indexOf("is",4);//returns the index of is substring after 4th index  </a:t>
            </a:r>
          </a:p>
          <a:p>
            <a:pPr lvl="1">
              <a:buNone/>
            </a:pPr>
            <a:r>
              <a:rPr lang="en-US" dirty="0" err="1"/>
              <a:t>System.out.println</a:t>
            </a:r>
            <a:r>
              <a:rPr lang="en-US" dirty="0"/>
              <a:t>(index3);//5 i.e. the index of another is  </a:t>
            </a:r>
          </a:p>
          <a:p>
            <a:pPr lvl="1">
              <a:buNone/>
            </a:pPr>
            <a:r>
              <a:rPr lang="en-US" dirty="0"/>
              <a:t>  </a:t>
            </a:r>
          </a:p>
          <a:p>
            <a:pPr lvl="1">
              <a:buNone/>
            </a:pPr>
            <a:r>
              <a:rPr lang="en-US" dirty="0"/>
              <a:t>//passing char value  </a:t>
            </a:r>
          </a:p>
          <a:p>
            <a:pPr lvl="1">
              <a:buNone/>
            </a:pPr>
            <a:r>
              <a:rPr lang="en-US" b="1" dirty="0" err="1"/>
              <a:t>int</a:t>
            </a:r>
            <a:r>
              <a:rPr lang="en-US" dirty="0"/>
              <a:t> index4=s1.indexOf('s');//returns the index of s char value  </a:t>
            </a:r>
          </a:p>
          <a:p>
            <a:pPr lvl="1">
              <a:buNone/>
            </a:pPr>
            <a:r>
              <a:rPr lang="en-US" dirty="0" err="1"/>
              <a:t>System.out.println</a:t>
            </a:r>
            <a:r>
              <a:rPr lang="en-US" dirty="0"/>
              <a:t>(index4);//3  </a:t>
            </a:r>
          </a:p>
          <a:p>
            <a:pPr lvl="1">
              <a:buNone/>
            </a:pPr>
            <a:r>
              <a:rPr lang="en-US" dirty="0"/>
              <a:t>}}  </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String methods</a:t>
            </a:r>
            <a:br>
              <a:rPr lang="en-US" dirty="0"/>
            </a:br>
            <a:endParaRPr lang="en-US" dirty="0"/>
          </a:p>
        </p:txBody>
      </p:sp>
      <p:sp>
        <p:nvSpPr>
          <p:cNvPr id="3" name="Content Placeholder 2"/>
          <p:cNvSpPr>
            <a:spLocks noGrp="1"/>
          </p:cNvSpPr>
          <p:nvPr>
            <p:ph sz="quarter" idx="1"/>
          </p:nvPr>
        </p:nvSpPr>
        <p:spPr>
          <a:xfrm>
            <a:off x="914400" y="762000"/>
            <a:ext cx="7772400" cy="5943600"/>
          </a:xfrm>
        </p:spPr>
        <p:txBody>
          <a:bodyPr/>
          <a:lstStyle/>
          <a:p>
            <a:r>
              <a:rPr lang="en-US" dirty="0"/>
              <a:t> </a:t>
            </a:r>
            <a:r>
              <a:rPr lang="en-US" b="1" dirty="0"/>
              <a:t>java string </a:t>
            </a:r>
            <a:r>
              <a:rPr lang="en-US" b="1" dirty="0" err="1"/>
              <a:t>lastIndexOf</a:t>
            </a:r>
            <a:r>
              <a:rPr lang="en-US" b="1" dirty="0"/>
              <a:t>()</a:t>
            </a:r>
            <a:r>
              <a:rPr lang="en-US" dirty="0"/>
              <a:t> method returns last index of the given character value or substring. If it is not found, it returns -1. The index counter starts from zero. There are 4 types of </a:t>
            </a:r>
            <a:r>
              <a:rPr lang="en-US" dirty="0" err="1"/>
              <a:t>lastIndexOf</a:t>
            </a:r>
            <a:r>
              <a:rPr lang="en-US" dirty="0"/>
              <a:t> method in java. The signature of </a:t>
            </a:r>
            <a:r>
              <a:rPr lang="en-US" dirty="0" err="1"/>
              <a:t>lastIndexOf</a:t>
            </a:r>
            <a:r>
              <a:rPr lang="en-US" dirty="0"/>
              <a:t> methods are given below:</a:t>
            </a:r>
          </a:p>
          <a:p>
            <a:endParaRPr lang="en-US" dirty="0"/>
          </a:p>
        </p:txBody>
      </p:sp>
      <p:graphicFrame>
        <p:nvGraphicFramePr>
          <p:cNvPr id="4" name="Table 3"/>
          <p:cNvGraphicFramePr>
            <a:graphicFrameLocks noGrp="1"/>
          </p:cNvGraphicFramePr>
          <p:nvPr/>
        </p:nvGraphicFramePr>
        <p:xfrm>
          <a:off x="1295400" y="2837974"/>
          <a:ext cx="6934201" cy="4020026"/>
        </p:xfrm>
        <a:graphic>
          <a:graphicData uri="http://schemas.openxmlformats.org/drawingml/2006/table">
            <a:tbl>
              <a:tblPr firstRow="1" bandRow="1">
                <a:tableStyleId>{5C22544A-7EE6-4342-B048-85BDC9FD1C3A}</a:tableStyleId>
              </a:tblPr>
              <a:tblGrid>
                <a:gridCol w="433388">
                  <a:extLst>
                    <a:ext uri="{9D8B030D-6E8A-4147-A177-3AD203B41FA5}">
                      <a16:colId xmlns:a16="http://schemas.microsoft.com/office/drawing/2014/main" val="20000"/>
                    </a:ext>
                  </a:extLst>
                </a:gridCol>
                <a:gridCol w="2386012">
                  <a:extLst>
                    <a:ext uri="{9D8B030D-6E8A-4147-A177-3AD203B41FA5}">
                      <a16:colId xmlns:a16="http://schemas.microsoft.com/office/drawing/2014/main" val="20001"/>
                    </a:ext>
                  </a:extLst>
                </a:gridCol>
                <a:gridCol w="4114801">
                  <a:extLst>
                    <a:ext uri="{9D8B030D-6E8A-4147-A177-3AD203B41FA5}">
                      <a16:colId xmlns:a16="http://schemas.microsoft.com/office/drawing/2014/main" val="20002"/>
                    </a:ext>
                  </a:extLst>
                </a:gridCol>
              </a:tblGrid>
              <a:tr h="341040">
                <a:tc>
                  <a:txBody>
                    <a:bodyPr/>
                    <a:lstStyle/>
                    <a:p>
                      <a:pPr algn="l" fontAlgn="t"/>
                      <a:r>
                        <a:rPr lang="en-US" dirty="0">
                          <a:solidFill>
                            <a:srgbClr val="000000"/>
                          </a:solidFill>
                          <a:latin typeface="times new roman"/>
                        </a:rPr>
                        <a:t>No</a:t>
                      </a:r>
                    </a:p>
                  </a:txBody>
                  <a:tcPr marL="47625" marR="47625" marT="47625" marB="47625"/>
                </a:tc>
                <a:tc>
                  <a:txBody>
                    <a:bodyPr/>
                    <a:lstStyle/>
                    <a:p>
                      <a:pPr algn="l" fontAlgn="t"/>
                      <a:r>
                        <a:rPr lang="en-US">
                          <a:solidFill>
                            <a:srgbClr val="000000"/>
                          </a:solidFill>
                          <a:latin typeface="times new roman"/>
                        </a:rPr>
                        <a:t>Method</a:t>
                      </a:r>
                    </a:p>
                  </a:txBody>
                  <a:tcPr marL="47625" marR="47625" marT="47625" marB="47625"/>
                </a:tc>
                <a:tc>
                  <a:txBody>
                    <a:bodyPr/>
                    <a:lstStyle/>
                    <a:p>
                      <a:pPr algn="l" fontAlgn="t"/>
                      <a:r>
                        <a:rPr lang="en-US">
                          <a:solidFill>
                            <a:srgbClr val="000000"/>
                          </a:solidFill>
                          <a:latin typeface="times new roman"/>
                        </a:rPr>
                        <a:t>Description</a:t>
                      </a:r>
                    </a:p>
                  </a:txBody>
                  <a:tcPr marL="47625" marR="47625" marT="47625" marB="47625"/>
                </a:tc>
                <a:extLst>
                  <a:ext uri="{0D108BD9-81ED-4DB2-BD59-A6C34878D82A}">
                    <a16:rowId xmlns:a16="http://schemas.microsoft.com/office/drawing/2014/main" val="10000"/>
                  </a:ext>
                </a:extLst>
              </a:tr>
              <a:tr h="674608">
                <a:tc>
                  <a:txBody>
                    <a:bodyPr/>
                    <a:lstStyle/>
                    <a:p>
                      <a:pPr algn="just" fontAlgn="t"/>
                      <a:r>
                        <a:rPr lang="en-US" b="0" i="0">
                          <a:solidFill>
                            <a:srgbClr val="000000"/>
                          </a:solidFill>
                          <a:latin typeface="verdana"/>
                        </a:rPr>
                        <a:t>1</a:t>
                      </a:r>
                    </a:p>
                  </a:txBody>
                  <a:tcPr marL="47625" marR="47625" marT="47625" marB="47625"/>
                </a:tc>
                <a:tc>
                  <a:txBody>
                    <a:bodyPr/>
                    <a:lstStyle/>
                    <a:p>
                      <a:pPr algn="just" fontAlgn="t"/>
                      <a:r>
                        <a:rPr lang="en-US" b="0" i="0">
                          <a:solidFill>
                            <a:srgbClr val="000000"/>
                          </a:solidFill>
                          <a:latin typeface="verdana"/>
                        </a:rPr>
                        <a:t>int lastIndexOf(int ch)</a:t>
                      </a:r>
                    </a:p>
                  </a:txBody>
                  <a:tcPr marL="47625" marR="47625" marT="47625" marB="47625"/>
                </a:tc>
                <a:tc>
                  <a:txBody>
                    <a:bodyPr/>
                    <a:lstStyle/>
                    <a:p>
                      <a:pPr algn="just" fontAlgn="t"/>
                      <a:r>
                        <a:rPr lang="en-US" b="0" i="0">
                          <a:solidFill>
                            <a:srgbClr val="000000"/>
                          </a:solidFill>
                          <a:latin typeface="verdana"/>
                        </a:rPr>
                        <a:t>returns last index position for the given char value</a:t>
                      </a:r>
                    </a:p>
                  </a:txBody>
                  <a:tcPr marL="47625" marR="47625" marT="47625" marB="47625"/>
                </a:tc>
                <a:extLst>
                  <a:ext uri="{0D108BD9-81ED-4DB2-BD59-A6C34878D82A}">
                    <a16:rowId xmlns:a16="http://schemas.microsoft.com/office/drawing/2014/main" val="10001"/>
                  </a:ext>
                </a:extLst>
              </a:tr>
              <a:tr h="685800">
                <a:tc>
                  <a:txBody>
                    <a:bodyPr/>
                    <a:lstStyle/>
                    <a:p>
                      <a:pPr algn="just" fontAlgn="t"/>
                      <a:r>
                        <a:rPr lang="en-US" b="0" i="0">
                          <a:solidFill>
                            <a:srgbClr val="000000"/>
                          </a:solidFill>
                          <a:latin typeface="verdana"/>
                        </a:rPr>
                        <a:t>2</a:t>
                      </a:r>
                    </a:p>
                  </a:txBody>
                  <a:tcPr marL="47625" marR="47625" marT="47625" marB="47625"/>
                </a:tc>
                <a:tc>
                  <a:txBody>
                    <a:bodyPr/>
                    <a:lstStyle/>
                    <a:p>
                      <a:pPr algn="just" fontAlgn="t"/>
                      <a:r>
                        <a:rPr lang="en-US" b="0" i="0">
                          <a:solidFill>
                            <a:srgbClr val="000000"/>
                          </a:solidFill>
                          <a:latin typeface="verdana"/>
                        </a:rPr>
                        <a:t>int lastIndexOf(int ch, int fromIndex)</a:t>
                      </a:r>
                    </a:p>
                  </a:txBody>
                  <a:tcPr marL="47625" marR="47625" marT="47625" marB="47625"/>
                </a:tc>
                <a:tc>
                  <a:txBody>
                    <a:bodyPr/>
                    <a:lstStyle/>
                    <a:p>
                      <a:pPr algn="just" fontAlgn="t"/>
                      <a:r>
                        <a:rPr lang="en-US" b="0" i="0">
                          <a:solidFill>
                            <a:srgbClr val="000000"/>
                          </a:solidFill>
                          <a:latin typeface="verdana"/>
                        </a:rPr>
                        <a:t>returns last index position for the given char value and from index</a:t>
                      </a:r>
                    </a:p>
                  </a:txBody>
                  <a:tcPr marL="47625" marR="47625" marT="47625" marB="47625"/>
                </a:tc>
                <a:extLst>
                  <a:ext uri="{0D108BD9-81ED-4DB2-BD59-A6C34878D82A}">
                    <a16:rowId xmlns:a16="http://schemas.microsoft.com/office/drawing/2014/main" val="10002"/>
                  </a:ext>
                </a:extLst>
              </a:tr>
              <a:tr h="941070">
                <a:tc>
                  <a:txBody>
                    <a:bodyPr/>
                    <a:lstStyle/>
                    <a:p>
                      <a:pPr algn="just" fontAlgn="t"/>
                      <a:r>
                        <a:rPr lang="en-US" b="0" i="0">
                          <a:solidFill>
                            <a:srgbClr val="000000"/>
                          </a:solidFill>
                          <a:latin typeface="verdana"/>
                        </a:rPr>
                        <a:t>3</a:t>
                      </a:r>
                    </a:p>
                  </a:txBody>
                  <a:tcPr marL="47625" marR="47625" marT="47625" marB="47625"/>
                </a:tc>
                <a:tc>
                  <a:txBody>
                    <a:bodyPr/>
                    <a:lstStyle/>
                    <a:p>
                      <a:pPr algn="just" fontAlgn="t"/>
                      <a:r>
                        <a:rPr lang="en-US" b="0" i="0">
                          <a:solidFill>
                            <a:srgbClr val="000000"/>
                          </a:solidFill>
                          <a:latin typeface="verdana"/>
                        </a:rPr>
                        <a:t>int lastIndexOf(String substring)</a:t>
                      </a:r>
                    </a:p>
                  </a:txBody>
                  <a:tcPr marL="47625" marR="47625" marT="47625" marB="47625"/>
                </a:tc>
                <a:tc>
                  <a:txBody>
                    <a:bodyPr/>
                    <a:lstStyle/>
                    <a:p>
                      <a:pPr algn="just" fontAlgn="t"/>
                      <a:r>
                        <a:rPr lang="en-US" b="0" i="0">
                          <a:solidFill>
                            <a:srgbClr val="000000"/>
                          </a:solidFill>
                          <a:latin typeface="verdana"/>
                        </a:rPr>
                        <a:t>returns last index position for the given substring</a:t>
                      </a:r>
                    </a:p>
                  </a:txBody>
                  <a:tcPr marL="47625" marR="47625" marT="47625" marB="47625"/>
                </a:tc>
                <a:extLst>
                  <a:ext uri="{0D108BD9-81ED-4DB2-BD59-A6C34878D82A}">
                    <a16:rowId xmlns:a16="http://schemas.microsoft.com/office/drawing/2014/main" val="10003"/>
                  </a:ext>
                </a:extLst>
              </a:tr>
              <a:tr h="1348978">
                <a:tc>
                  <a:txBody>
                    <a:bodyPr/>
                    <a:lstStyle/>
                    <a:p>
                      <a:pPr algn="just" fontAlgn="t"/>
                      <a:r>
                        <a:rPr lang="en-US" b="0" i="0">
                          <a:solidFill>
                            <a:srgbClr val="000000"/>
                          </a:solidFill>
                          <a:latin typeface="verdana"/>
                        </a:rPr>
                        <a:t>4</a:t>
                      </a:r>
                    </a:p>
                  </a:txBody>
                  <a:tcPr marL="47625" marR="47625" marT="47625" marB="47625"/>
                </a:tc>
                <a:tc>
                  <a:txBody>
                    <a:bodyPr/>
                    <a:lstStyle/>
                    <a:p>
                      <a:pPr algn="just" fontAlgn="t"/>
                      <a:r>
                        <a:rPr lang="en-US" b="0" i="0">
                          <a:solidFill>
                            <a:srgbClr val="000000"/>
                          </a:solidFill>
                          <a:latin typeface="verdana"/>
                        </a:rPr>
                        <a:t>int lastIndexOf(String substring, int fromIndex)</a:t>
                      </a:r>
                    </a:p>
                  </a:txBody>
                  <a:tcPr marL="47625" marR="47625" marT="47625" marB="47625"/>
                </a:tc>
                <a:tc>
                  <a:txBody>
                    <a:bodyPr/>
                    <a:lstStyle/>
                    <a:p>
                      <a:pPr algn="just" fontAlgn="t"/>
                      <a:r>
                        <a:rPr lang="en-US" b="0" i="0" dirty="0">
                          <a:solidFill>
                            <a:srgbClr val="000000"/>
                          </a:solidFill>
                          <a:latin typeface="verdana"/>
                        </a:rPr>
                        <a:t>returns last index position for the given substring and from index</a:t>
                      </a:r>
                    </a:p>
                  </a:txBody>
                  <a:tcPr marL="47625" marR="47625" marT="47625" marB="47625"/>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ctr">
              <a:buNone/>
            </a:pPr>
            <a:endParaRPr lang="en-US" sz="4800" dirty="0"/>
          </a:p>
          <a:p>
            <a:pPr algn="ctr">
              <a:buNone/>
            </a:pPr>
            <a:endParaRPr lang="en-US" sz="4800" dirty="0"/>
          </a:p>
          <a:p>
            <a:pPr algn="ctr">
              <a:buNone/>
            </a:pPr>
            <a:r>
              <a:rPr lang="en-US" sz="4800" dirty="0"/>
              <a:t>Data In the Cart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String methods</a:t>
            </a:r>
            <a:br>
              <a:rPr lang="en-US" dirty="0"/>
            </a:br>
            <a:endParaRPr lang="en-US" dirty="0"/>
          </a:p>
        </p:txBody>
      </p:sp>
      <p:sp>
        <p:nvSpPr>
          <p:cNvPr id="3" name="Content Placeholder 2"/>
          <p:cNvSpPr>
            <a:spLocks noGrp="1"/>
          </p:cNvSpPr>
          <p:nvPr>
            <p:ph sz="quarter" idx="1"/>
          </p:nvPr>
        </p:nvSpPr>
        <p:spPr/>
        <p:txBody>
          <a:bodyPr/>
          <a:lstStyle/>
          <a:p>
            <a:r>
              <a:rPr lang="en-US" dirty="0"/>
              <a:t>Example</a:t>
            </a:r>
          </a:p>
          <a:p>
            <a:pPr lvl="1">
              <a:buNone/>
            </a:pPr>
            <a:r>
              <a:rPr lang="en-US" b="1" dirty="0"/>
              <a:t>public</a:t>
            </a:r>
            <a:r>
              <a:rPr lang="en-US" dirty="0"/>
              <a:t> </a:t>
            </a:r>
            <a:r>
              <a:rPr lang="en-US" b="1" dirty="0"/>
              <a:t>class</a:t>
            </a:r>
            <a:r>
              <a:rPr lang="en-US" dirty="0"/>
              <a:t> </a:t>
            </a:r>
            <a:r>
              <a:rPr lang="en-US" dirty="0" err="1"/>
              <a:t>LastIndexOfExample</a:t>
            </a:r>
            <a:r>
              <a:rPr lang="en-US" dirty="0"/>
              <a:t>{  </a:t>
            </a:r>
          </a:p>
          <a:p>
            <a:pPr lvl="1">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lvl="1">
              <a:buNone/>
            </a:pPr>
            <a:r>
              <a:rPr lang="en-US" dirty="0"/>
              <a:t>String s1="this is index of example";//there are 2 's' characters in this sentence  </a:t>
            </a:r>
          </a:p>
          <a:p>
            <a:pPr lvl="1">
              <a:buNone/>
            </a:pPr>
            <a:r>
              <a:rPr lang="en-US" b="1" dirty="0" err="1"/>
              <a:t>int</a:t>
            </a:r>
            <a:r>
              <a:rPr lang="en-US" dirty="0"/>
              <a:t> index1=s1.lastIndexOf('s');//returns last index of 's' char value  </a:t>
            </a:r>
          </a:p>
          <a:p>
            <a:pPr lvl="1">
              <a:buNone/>
            </a:pPr>
            <a:r>
              <a:rPr lang="en-US" dirty="0" err="1"/>
              <a:t>System.out.println</a:t>
            </a:r>
            <a:r>
              <a:rPr lang="en-US" dirty="0"/>
              <a:t>(index1);//6  </a:t>
            </a:r>
          </a:p>
          <a:p>
            <a:pPr lvl="1">
              <a:buNone/>
            </a:pPr>
            <a:r>
              <a:rPr lang="en-US" dirty="0"/>
              <a:t>}}  </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String methods</a:t>
            </a:r>
            <a:br>
              <a:rPr lang="en-US" dirty="0"/>
            </a:br>
            <a:endParaRPr lang="en-US" dirty="0"/>
          </a:p>
        </p:txBody>
      </p:sp>
      <p:sp>
        <p:nvSpPr>
          <p:cNvPr id="3" name="Content Placeholder 2"/>
          <p:cNvSpPr>
            <a:spLocks noGrp="1"/>
          </p:cNvSpPr>
          <p:nvPr>
            <p:ph sz="quarter" idx="1"/>
          </p:nvPr>
        </p:nvSpPr>
        <p:spPr>
          <a:xfrm>
            <a:off x="914400" y="1447800"/>
            <a:ext cx="7772400" cy="5105400"/>
          </a:xfrm>
        </p:spPr>
        <p:txBody>
          <a:bodyPr>
            <a:normAutofit/>
          </a:bodyPr>
          <a:lstStyle/>
          <a:p>
            <a:r>
              <a:rPr lang="en-US" b="1" dirty="0"/>
              <a:t>java string replace()</a:t>
            </a:r>
            <a:r>
              <a:rPr lang="en-US" dirty="0"/>
              <a:t> method returns a string replacing all the old char or </a:t>
            </a:r>
            <a:r>
              <a:rPr lang="en-US" dirty="0" err="1"/>
              <a:t>CharSequence</a:t>
            </a:r>
            <a:r>
              <a:rPr lang="en-US" dirty="0"/>
              <a:t> to new char or </a:t>
            </a:r>
            <a:r>
              <a:rPr lang="en-US" dirty="0" err="1"/>
              <a:t>CharSequence.Since</a:t>
            </a:r>
            <a:r>
              <a:rPr lang="en-US" dirty="0"/>
              <a:t> JDK 1.5, a new replace() method is introduced, allowing you to replace a sequence of char values.</a:t>
            </a:r>
          </a:p>
          <a:p>
            <a:r>
              <a:rPr lang="en-US" dirty="0"/>
              <a:t>There are two type of replace methods in java string.</a:t>
            </a:r>
          </a:p>
          <a:p>
            <a:pPr lvl="1">
              <a:buNone/>
            </a:pPr>
            <a:r>
              <a:rPr lang="en-US" b="1" dirty="0"/>
              <a:t>public</a:t>
            </a:r>
            <a:r>
              <a:rPr lang="en-US" dirty="0"/>
              <a:t> String replace(</a:t>
            </a:r>
            <a:r>
              <a:rPr lang="en-US" b="1" dirty="0"/>
              <a:t>char</a:t>
            </a:r>
            <a:r>
              <a:rPr lang="en-US" dirty="0"/>
              <a:t> </a:t>
            </a:r>
            <a:r>
              <a:rPr lang="en-US" dirty="0" err="1"/>
              <a:t>oldChar</a:t>
            </a:r>
            <a:r>
              <a:rPr lang="en-US" dirty="0"/>
              <a:t>, </a:t>
            </a:r>
            <a:r>
              <a:rPr lang="en-US" b="1" dirty="0"/>
              <a:t>char</a:t>
            </a:r>
            <a:r>
              <a:rPr lang="en-US" dirty="0"/>
              <a:t> </a:t>
            </a:r>
            <a:r>
              <a:rPr lang="en-US" dirty="0" err="1"/>
              <a:t>newChar</a:t>
            </a:r>
            <a:r>
              <a:rPr lang="en-US" dirty="0"/>
              <a:t>)  </a:t>
            </a:r>
          </a:p>
          <a:p>
            <a:pPr lvl="1">
              <a:buNone/>
            </a:pPr>
            <a:r>
              <a:rPr lang="en-US" dirty="0"/>
              <a:t>and  </a:t>
            </a:r>
          </a:p>
          <a:p>
            <a:pPr lvl="1">
              <a:buNone/>
            </a:pPr>
            <a:r>
              <a:rPr lang="en-US" b="1" dirty="0"/>
              <a:t>public</a:t>
            </a:r>
            <a:r>
              <a:rPr lang="en-US" dirty="0"/>
              <a:t> String replace(</a:t>
            </a:r>
            <a:r>
              <a:rPr lang="en-US" dirty="0" err="1"/>
              <a:t>CharSequence</a:t>
            </a:r>
            <a:r>
              <a:rPr lang="en-US" dirty="0"/>
              <a:t> target, </a:t>
            </a:r>
            <a:r>
              <a:rPr lang="en-US" dirty="0" err="1"/>
              <a:t>CharSequence</a:t>
            </a:r>
            <a:r>
              <a:rPr lang="en-US" dirty="0"/>
              <a:t> replacement)  </a:t>
            </a:r>
          </a:p>
          <a:p>
            <a:pPr>
              <a:buNone/>
            </a:pPr>
            <a:br>
              <a:rPr lang="en-US" dirty="0"/>
            </a:b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String methods</a:t>
            </a:r>
            <a:br>
              <a:rPr lang="en-US" dirty="0"/>
            </a:br>
            <a:endParaRPr lang="en-US" dirty="0"/>
          </a:p>
        </p:txBody>
      </p:sp>
      <p:sp>
        <p:nvSpPr>
          <p:cNvPr id="3" name="Content Placeholder 2"/>
          <p:cNvSpPr>
            <a:spLocks noGrp="1"/>
          </p:cNvSpPr>
          <p:nvPr>
            <p:ph sz="quarter" idx="1"/>
          </p:nvPr>
        </p:nvSpPr>
        <p:spPr>
          <a:xfrm>
            <a:off x="914400" y="1447800"/>
            <a:ext cx="7772400" cy="5181600"/>
          </a:xfrm>
        </p:spPr>
        <p:txBody>
          <a:bodyPr>
            <a:normAutofit fontScale="92500" lnSpcReduction="20000"/>
          </a:bodyPr>
          <a:lstStyle/>
          <a:p>
            <a:r>
              <a:rPr lang="en-US" dirty="0"/>
              <a:t>Example</a:t>
            </a:r>
          </a:p>
          <a:p>
            <a:pPr lvl="1">
              <a:buNone/>
            </a:pPr>
            <a:r>
              <a:rPr lang="en-US" b="1" dirty="0"/>
              <a:t>public</a:t>
            </a:r>
            <a:r>
              <a:rPr lang="en-US" dirty="0"/>
              <a:t> </a:t>
            </a:r>
            <a:r>
              <a:rPr lang="en-US" b="1" dirty="0"/>
              <a:t>class</a:t>
            </a:r>
            <a:r>
              <a:rPr lang="en-US" dirty="0"/>
              <a:t> ReplaceExample1{  </a:t>
            </a:r>
          </a:p>
          <a:p>
            <a:pPr lvl="1">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lvl="1">
              <a:buNone/>
            </a:pPr>
            <a:r>
              <a:rPr lang="en-US" dirty="0"/>
              <a:t>String s1="</a:t>
            </a:r>
            <a:r>
              <a:rPr lang="en-US" dirty="0" err="1"/>
              <a:t>javatpoint</a:t>
            </a:r>
            <a:r>
              <a:rPr lang="en-US" dirty="0"/>
              <a:t> is a very good website";  </a:t>
            </a:r>
          </a:p>
          <a:p>
            <a:pPr lvl="1">
              <a:buNone/>
            </a:pPr>
            <a:r>
              <a:rPr lang="en-US" dirty="0"/>
              <a:t>String </a:t>
            </a:r>
            <a:r>
              <a:rPr lang="en-US" dirty="0" err="1"/>
              <a:t>replaceString</a:t>
            </a:r>
            <a:r>
              <a:rPr lang="en-US" dirty="0"/>
              <a:t>=s1.replace('</a:t>
            </a:r>
            <a:r>
              <a:rPr lang="en-US" dirty="0" err="1"/>
              <a:t>a','e</a:t>
            </a:r>
            <a:r>
              <a:rPr lang="en-US" dirty="0"/>
              <a:t>');//replaces all occurrences of 'a' to 'e'  </a:t>
            </a:r>
          </a:p>
          <a:p>
            <a:pPr lvl="1">
              <a:buNone/>
            </a:pPr>
            <a:r>
              <a:rPr lang="en-US" dirty="0" err="1"/>
              <a:t>System.out.println</a:t>
            </a:r>
            <a:r>
              <a:rPr lang="en-US" dirty="0"/>
              <a:t>(</a:t>
            </a:r>
            <a:r>
              <a:rPr lang="en-US" dirty="0" err="1"/>
              <a:t>replaceString</a:t>
            </a:r>
            <a:r>
              <a:rPr lang="en-US" dirty="0"/>
              <a:t>);  </a:t>
            </a:r>
          </a:p>
          <a:p>
            <a:pPr lvl="1">
              <a:buNone/>
            </a:pPr>
            <a:r>
              <a:rPr lang="en-US" dirty="0"/>
              <a:t>}}  </a:t>
            </a:r>
          </a:p>
          <a:p>
            <a:pPr lvl="1">
              <a:buNone/>
            </a:pPr>
            <a:r>
              <a:rPr lang="en-US" dirty="0"/>
              <a:t>And</a:t>
            </a:r>
          </a:p>
          <a:p>
            <a:pPr lvl="1">
              <a:buNone/>
            </a:pPr>
            <a:r>
              <a:rPr lang="en-US" b="1" dirty="0"/>
              <a:t>public</a:t>
            </a:r>
            <a:r>
              <a:rPr lang="en-US" dirty="0"/>
              <a:t> </a:t>
            </a:r>
            <a:r>
              <a:rPr lang="en-US" b="1" dirty="0"/>
              <a:t>class</a:t>
            </a:r>
            <a:r>
              <a:rPr lang="en-US" dirty="0"/>
              <a:t> ReplaceExample2{  </a:t>
            </a:r>
          </a:p>
          <a:p>
            <a:pPr lvl="1">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lvl="1">
              <a:buNone/>
            </a:pPr>
            <a:r>
              <a:rPr lang="en-US" dirty="0"/>
              <a:t>String s1="my name is khan my name is java";  </a:t>
            </a:r>
          </a:p>
          <a:p>
            <a:pPr lvl="1">
              <a:buNone/>
            </a:pPr>
            <a:r>
              <a:rPr lang="en-US" dirty="0"/>
              <a:t>String </a:t>
            </a:r>
            <a:r>
              <a:rPr lang="en-US" dirty="0" err="1"/>
              <a:t>replaceString</a:t>
            </a:r>
            <a:r>
              <a:rPr lang="en-US" dirty="0"/>
              <a:t>=s1.replace("</a:t>
            </a:r>
            <a:r>
              <a:rPr lang="en-US" dirty="0" err="1"/>
              <a:t>is","was</a:t>
            </a:r>
            <a:r>
              <a:rPr lang="en-US" dirty="0"/>
              <a:t>");//replaces all occurrences of "is" to "was"  </a:t>
            </a:r>
          </a:p>
          <a:p>
            <a:pPr lvl="1">
              <a:buNone/>
            </a:pPr>
            <a:r>
              <a:rPr lang="en-US" dirty="0" err="1"/>
              <a:t>System.out.println</a:t>
            </a:r>
            <a:r>
              <a:rPr lang="en-US" dirty="0"/>
              <a:t>(</a:t>
            </a:r>
            <a:r>
              <a:rPr lang="en-US" dirty="0" err="1"/>
              <a:t>replaceString</a:t>
            </a:r>
            <a:r>
              <a:rPr lang="en-US" dirty="0"/>
              <a:t>);  </a:t>
            </a:r>
          </a:p>
          <a:p>
            <a:pPr lvl="1">
              <a:buNone/>
            </a:pPr>
            <a:r>
              <a:rPr lang="en-US" dirty="0"/>
              <a:t>}}  </a:t>
            </a:r>
          </a:p>
          <a:p>
            <a:pPr lvl="1">
              <a:buNone/>
            </a:pPr>
            <a:endParaRPr lang="en-US" dirty="0"/>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StringBuffer</a:t>
            </a:r>
            <a:r>
              <a:rPr lang="en-US" dirty="0"/>
              <a:t> class</a:t>
            </a:r>
            <a:br>
              <a:rPr lang="en-US" dirty="0"/>
            </a:br>
            <a:endParaRPr lang="en-US" dirty="0"/>
          </a:p>
        </p:txBody>
      </p:sp>
      <p:sp>
        <p:nvSpPr>
          <p:cNvPr id="3" name="Content Placeholder 2"/>
          <p:cNvSpPr>
            <a:spLocks noGrp="1"/>
          </p:cNvSpPr>
          <p:nvPr>
            <p:ph sz="quarter" idx="1"/>
          </p:nvPr>
        </p:nvSpPr>
        <p:spPr>
          <a:xfrm>
            <a:off x="914400" y="1447800"/>
            <a:ext cx="7772400" cy="5181600"/>
          </a:xfrm>
        </p:spPr>
        <p:txBody>
          <a:bodyPr>
            <a:normAutofit lnSpcReduction="10000"/>
          </a:bodyPr>
          <a:lstStyle/>
          <a:p>
            <a:r>
              <a:rPr lang="en-US" dirty="0"/>
              <a:t>Java </a:t>
            </a:r>
            <a:r>
              <a:rPr lang="en-US" dirty="0" err="1"/>
              <a:t>StringBuffer</a:t>
            </a:r>
            <a:r>
              <a:rPr lang="en-US" dirty="0"/>
              <a:t> class is used to created mutable (modifiable) string. The </a:t>
            </a:r>
            <a:r>
              <a:rPr lang="en-US" dirty="0" err="1"/>
              <a:t>StringBuffer</a:t>
            </a:r>
            <a:r>
              <a:rPr lang="en-US" dirty="0"/>
              <a:t> class in java is same as String class except it is mutable i.e. it can be changed.</a:t>
            </a:r>
          </a:p>
          <a:p>
            <a:r>
              <a:rPr lang="en-US" dirty="0"/>
              <a:t>Important Constructors of </a:t>
            </a:r>
            <a:r>
              <a:rPr lang="en-US" dirty="0" err="1"/>
              <a:t>StringBuffer</a:t>
            </a:r>
            <a:r>
              <a:rPr lang="en-US" dirty="0"/>
              <a:t> class</a:t>
            </a:r>
          </a:p>
          <a:p>
            <a:pPr lvl="1"/>
            <a:r>
              <a:rPr lang="en-US" b="1" dirty="0" err="1"/>
              <a:t>StringBuffer</a:t>
            </a:r>
            <a:r>
              <a:rPr lang="en-US" b="1" dirty="0"/>
              <a:t>():</a:t>
            </a:r>
            <a:r>
              <a:rPr lang="en-US" dirty="0"/>
              <a:t> creates an empty string buffer with the initial capacity of 16.</a:t>
            </a:r>
          </a:p>
          <a:p>
            <a:pPr lvl="1"/>
            <a:r>
              <a:rPr lang="en-US" b="1" dirty="0" err="1"/>
              <a:t>StringBuffer</a:t>
            </a:r>
            <a:r>
              <a:rPr lang="en-US" b="1" dirty="0"/>
              <a:t>(String </a:t>
            </a:r>
            <a:r>
              <a:rPr lang="en-US" b="1" dirty="0" err="1"/>
              <a:t>str</a:t>
            </a:r>
            <a:r>
              <a:rPr lang="en-US" b="1" dirty="0"/>
              <a:t>):</a:t>
            </a:r>
            <a:r>
              <a:rPr lang="en-US" dirty="0"/>
              <a:t> creates a string buffer with the specified string.</a:t>
            </a:r>
          </a:p>
          <a:p>
            <a:pPr lvl="1"/>
            <a:r>
              <a:rPr lang="en-US" b="1" dirty="0" err="1"/>
              <a:t>StringBuffer</a:t>
            </a:r>
            <a:r>
              <a:rPr lang="en-US" b="1" dirty="0"/>
              <a:t>(</a:t>
            </a:r>
            <a:r>
              <a:rPr lang="en-US" b="1" dirty="0" err="1"/>
              <a:t>int</a:t>
            </a:r>
            <a:r>
              <a:rPr lang="en-US" b="1" dirty="0"/>
              <a:t> capacity):</a:t>
            </a:r>
            <a:r>
              <a:rPr lang="en-US" dirty="0"/>
              <a:t> creates an empty string buffer with the specified capacity as length.</a:t>
            </a:r>
          </a:p>
          <a:p>
            <a:pPr>
              <a:buNone/>
            </a:pPr>
            <a:r>
              <a:rPr lang="en-US" dirty="0"/>
              <a:t>*A string that can be modified or changed is known as mutable string. </a:t>
            </a:r>
            <a:r>
              <a:rPr lang="en-US" dirty="0" err="1"/>
              <a:t>StringBuffer</a:t>
            </a:r>
            <a:r>
              <a:rPr lang="en-US" dirty="0"/>
              <a:t> and </a:t>
            </a:r>
            <a:r>
              <a:rPr lang="en-US" dirty="0" err="1"/>
              <a:t>StringBuilder</a:t>
            </a:r>
            <a:r>
              <a:rPr lang="en-US" dirty="0"/>
              <a:t> classes are used for creating mutable string.</a:t>
            </a:r>
          </a:p>
          <a:p>
            <a:pPr lvl="1"/>
            <a:endParaRPr lang="en-US" dirty="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StringBuffer</a:t>
            </a:r>
            <a:r>
              <a:rPr lang="en-US" dirty="0"/>
              <a:t> class</a:t>
            </a:r>
            <a:br>
              <a:rPr lang="en-US" dirty="0"/>
            </a:br>
            <a:endParaRPr lang="en-US" dirty="0"/>
          </a:p>
        </p:txBody>
      </p:sp>
      <p:sp>
        <p:nvSpPr>
          <p:cNvPr id="3" name="Content Placeholder 2"/>
          <p:cNvSpPr>
            <a:spLocks noGrp="1"/>
          </p:cNvSpPr>
          <p:nvPr>
            <p:ph sz="quarter" idx="1"/>
          </p:nvPr>
        </p:nvSpPr>
        <p:spPr>
          <a:xfrm>
            <a:off x="914400" y="1447800"/>
            <a:ext cx="7772400" cy="5181600"/>
          </a:xfrm>
        </p:spPr>
        <p:txBody>
          <a:bodyPr>
            <a:normAutofit fontScale="92500" lnSpcReduction="20000"/>
          </a:bodyPr>
          <a:lstStyle/>
          <a:p>
            <a:r>
              <a:rPr lang="en-US" dirty="0"/>
              <a:t>Important methods of </a:t>
            </a:r>
            <a:r>
              <a:rPr lang="en-US" dirty="0" err="1"/>
              <a:t>StringBuffer</a:t>
            </a:r>
            <a:r>
              <a:rPr lang="en-US" dirty="0"/>
              <a:t> class:</a:t>
            </a:r>
          </a:p>
          <a:p>
            <a:r>
              <a:rPr lang="en-US" dirty="0"/>
              <a:t>S1.setCharAt(</a:t>
            </a:r>
            <a:r>
              <a:rPr lang="en-US" dirty="0" err="1"/>
              <a:t>n,’x</a:t>
            </a:r>
            <a:r>
              <a:rPr lang="en-US" dirty="0"/>
              <a:t>’);//modifies the nth character to x</a:t>
            </a:r>
          </a:p>
          <a:p>
            <a:r>
              <a:rPr lang="en-US" dirty="0"/>
              <a:t>S1.append(s2);//appends the string s2 to s1 at the end</a:t>
            </a:r>
          </a:p>
          <a:p>
            <a:r>
              <a:rPr lang="en-US" dirty="0"/>
              <a:t>S1.insert(n,s2);//insert the string s2 at the position n of the string s1</a:t>
            </a:r>
          </a:p>
          <a:p>
            <a:r>
              <a:rPr lang="en-US" dirty="0"/>
              <a:t>S1.setLength(n);//sets the length of the string s1 to n</a:t>
            </a:r>
          </a:p>
          <a:p>
            <a:r>
              <a:rPr lang="en-US" dirty="0"/>
              <a:t>Example:</a:t>
            </a:r>
          </a:p>
          <a:p>
            <a:pPr>
              <a:buNone/>
            </a:pPr>
            <a:r>
              <a:rPr lang="en-US" b="1" dirty="0"/>
              <a:t>	class</a:t>
            </a:r>
            <a:r>
              <a:rPr lang="en-US" dirty="0"/>
              <a:t> A{  </a:t>
            </a:r>
          </a:p>
          <a:p>
            <a:pPr>
              <a:buNone/>
            </a:pPr>
            <a:r>
              <a:rPr lang="en-US" b="1" dirty="0"/>
              <a:t>	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a:buNone/>
            </a:pPr>
            <a:r>
              <a:rPr lang="en-US" dirty="0"/>
              <a:t>	</a:t>
            </a:r>
            <a:r>
              <a:rPr lang="en-US" dirty="0" err="1"/>
              <a:t>StringBuffer</a:t>
            </a:r>
            <a:r>
              <a:rPr lang="en-US" dirty="0"/>
              <a:t> </a:t>
            </a:r>
            <a:r>
              <a:rPr lang="en-US" dirty="0" err="1"/>
              <a:t>sb</a:t>
            </a:r>
            <a:r>
              <a:rPr lang="en-US" dirty="0"/>
              <a:t>=</a:t>
            </a:r>
            <a:r>
              <a:rPr lang="en-US" b="1" dirty="0"/>
              <a:t>new</a:t>
            </a:r>
            <a:r>
              <a:rPr lang="en-US" dirty="0"/>
              <a:t> </a:t>
            </a:r>
            <a:r>
              <a:rPr lang="en-US" dirty="0" err="1"/>
              <a:t>StringBuffer</a:t>
            </a:r>
            <a:r>
              <a:rPr lang="en-US" dirty="0"/>
              <a:t>("Hello ");  </a:t>
            </a:r>
          </a:p>
          <a:p>
            <a:pPr>
              <a:buNone/>
            </a:pPr>
            <a:r>
              <a:rPr lang="en-US" dirty="0"/>
              <a:t>	</a:t>
            </a:r>
            <a:r>
              <a:rPr lang="en-US" dirty="0" err="1"/>
              <a:t>sb.append</a:t>
            </a:r>
            <a:r>
              <a:rPr lang="en-US" dirty="0"/>
              <a:t>("Java");//now original string is changed  </a:t>
            </a:r>
          </a:p>
          <a:p>
            <a:pPr>
              <a:buNone/>
            </a:pPr>
            <a:r>
              <a:rPr lang="en-US" dirty="0"/>
              <a:t>	</a:t>
            </a:r>
            <a:r>
              <a:rPr lang="en-US" dirty="0" err="1"/>
              <a:t>System.out.println</a:t>
            </a:r>
            <a:r>
              <a:rPr lang="en-US" dirty="0"/>
              <a:t>(</a:t>
            </a:r>
            <a:r>
              <a:rPr lang="en-US" dirty="0" err="1"/>
              <a:t>sb</a:t>
            </a:r>
            <a:r>
              <a:rPr lang="en-US" dirty="0"/>
              <a:t>);//prints Hello Java  </a:t>
            </a:r>
          </a:p>
          <a:p>
            <a:pPr>
              <a:buNone/>
            </a:pPr>
            <a:r>
              <a:rPr lang="en-US" dirty="0"/>
              <a:t>	}  </a:t>
            </a:r>
          </a:p>
          <a:p>
            <a:pPr>
              <a:buNone/>
            </a:pPr>
            <a:r>
              <a:rPr lang="en-US" dirty="0"/>
              <a:t>	}  </a:t>
            </a:r>
          </a:p>
          <a:p>
            <a:pPr>
              <a:buNone/>
            </a:pPr>
            <a:endParaRPr lang="en-US" dirty="0"/>
          </a:p>
          <a:p>
            <a:pPr>
              <a:buNone/>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StringBuilder</a:t>
            </a:r>
            <a:r>
              <a:rPr lang="en-US" dirty="0"/>
              <a:t> class</a:t>
            </a:r>
            <a:br>
              <a:rPr lang="en-US" dirty="0"/>
            </a:br>
            <a:endParaRPr lang="en-US" dirty="0"/>
          </a:p>
        </p:txBody>
      </p:sp>
      <p:sp>
        <p:nvSpPr>
          <p:cNvPr id="3" name="Content Placeholder 2"/>
          <p:cNvSpPr>
            <a:spLocks noGrp="1"/>
          </p:cNvSpPr>
          <p:nvPr>
            <p:ph sz="quarter" idx="1"/>
          </p:nvPr>
        </p:nvSpPr>
        <p:spPr>
          <a:xfrm>
            <a:off x="914400" y="1447800"/>
            <a:ext cx="7772400" cy="5181600"/>
          </a:xfrm>
        </p:spPr>
        <p:txBody>
          <a:bodyPr>
            <a:normAutofit/>
          </a:bodyPr>
          <a:lstStyle/>
          <a:p>
            <a:r>
              <a:rPr lang="en-US" dirty="0"/>
              <a:t>Java </a:t>
            </a:r>
            <a:r>
              <a:rPr lang="en-US" dirty="0" err="1"/>
              <a:t>StringBuilder</a:t>
            </a:r>
            <a:r>
              <a:rPr lang="en-US" dirty="0"/>
              <a:t> class is used to create mutable (modifiable) string. The Java </a:t>
            </a:r>
            <a:r>
              <a:rPr lang="en-US" dirty="0" err="1"/>
              <a:t>StringBuilder</a:t>
            </a:r>
            <a:r>
              <a:rPr lang="en-US" dirty="0"/>
              <a:t> class is same as </a:t>
            </a:r>
            <a:r>
              <a:rPr lang="en-US" dirty="0" err="1"/>
              <a:t>StringBuffer</a:t>
            </a:r>
            <a:r>
              <a:rPr lang="en-US" dirty="0"/>
              <a:t> class except that it is non-synchronized. It is available since JDK 1.5.</a:t>
            </a:r>
          </a:p>
          <a:p>
            <a:r>
              <a:rPr lang="en-US" dirty="0"/>
              <a:t>Important Constructors of </a:t>
            </a:r>
            <a:r>
              <a:rPr lang="en-US" dirty="0" err="1"/>
              <a:t>StringBuilder</a:t>
            </a:r>
            <a:r>
              <a:rPr lang="en-US" dirty="0"/>
              <a:t> class</a:t>
            </a:r>
          </a:p>
          <a:p>
            <a:pPr lvl="1"/>
            <a:r>
              <a:rPr lang="en-US" b="1" dirty="0" err="1"/>
              <a:t>StringBuilder</a:t>
            </a:r>
            <a:r>
              <a:rPr lang="en-US" b="1" dirty="0"/>
              <a:t>():</a:t>
            </a:r>
            <a:r>
              <a:rPr lang="en-US" dirty="0"/>
              <a:t> creates an empty string Builder with the initial capacity of 16.</a:t>
            </a:r>
          </a:p>
          <a:p>
            <a:pPr lvl="1"/>
            <a:r>
              <a:rPr lang="en-US" b="1" dirty="0" err="1"/>
              <a:t>StringBuilder</a:t>
            </a:r>
            <a:r>
              <a:rPr lang="en-US" b="1" dirty="0"/>
              <a:t>(String </a:t>
            </a:r>
            <a:r>
              <a:rPr lang="en-US" b="1" dirty="0" err="1"/>
              <a:t>str</a:t>
            </a:r>
            <a:r>
              <a:rPr lang="en-US" b="1" dirty="0"/>
              <a:t>):</a:t>
            </a:r>
            <a:r>
              <a:rPr lang="en-US" dirty="0"/>
              <a:t> creates a string Builder with the specified string.</a:t>
            </a:r>
          </a:p>
          <a:p>
            <a:pPr lvl="1"/>
            <a:r>
              <a:rPr lang="en-US" b="1" dirty="0" err="1"/>
              <a:t>StringBuilder</a:t>
            </a:r>
            <a:r>
              <a:rPr lang="en-US" b="1" dirty="0"/>
              <a:t>(</a:t>
            </a:r>
            <a:r>
              <a:rPr lang="en-US" b="1" dirty="0" err="1"/>
              <a:t>int</a:t>
            </a:r>
            <a:r>
              <a:rPr lang="en-US" b="1" dirty="0"/>
              <a:t> length):</a:t>
            </a:r>
            <a:r>
              <a:rPr lang="en-US" dirty="0"/>
              <a:t> creates an empty string Builder with the specified capacity as length</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StringBuilder</a:t>
            </a:r>
            <a:r>
              <a:rPr lang="en-US" dirty="0"/>
              <a:t> class</a:t>
            </a:r>
            <a:br>
              <a:rPr lang="en-US" dirty="0"/>
            </a:br>
            <a:endParaRPr lang="en-US" dirty="0"/>
          </a:p>
        </p:txBody>
      </p:sp>
      <p:sp>
        <p:nvSpPr>
          <p:cNvPr id="3" name="Content Placeholder 2"/>
          <p:cNvSpPr>
            <a:spLocks noGrp="1"/>
          </p:cNvSpPr>
          <p:nvPr>
            <p:ph sz="quarter" idx="1"/>
          </p:nvPr>
        </p:nvSpPr>
        <p:spPr/>
        <p:txBody>
          <a:bodyPr/>
          <a:lstStyle/>
          <a:p>
            <a:r>
              <a:rPr lang="en-US" dirty="0"/>
              <a:t>Example</a:t>
            </a:r>
          </a:p>
          <a:p>
            <a:pPr>
              <a:buNone/>
            </a:pPr>
            <a:r>
              <a:rPr lang="en-US" b="1" dirty="0"/>
              <a:t>	class</a:t>
            </a:r>
            <a:r>
              <a:rPr lang="en-US" dirty="0"/>
              <a:t> A{  </a:t>
            </a:r>
          </a:p>
          <a:p>
            <a:pPr>
              <a:buNone/>
            </a:pPr>
            <a:r>
              <a:rPr lang="en-US" b="1" dirty="0"/>
              <a:t>	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a:buNone/>
            </a:pPr>
            <a:r>
              <a:rPr lang="en-US" dirty="0"/>
              <a:t>	</a:t>
            </a:r>
            <a:r>
              <a:rPr lang="en-US" dirty="0" err="1"/>
              <a:t>StringBuilder</a:t>
            </a:r>
            <a:r>
              <a:rPr lang="en-US" dirty="0"/>
              <a:t> </a:t>
            </a:r>
            <a:r>
              <a:rPr lang="en-US" dirty="0" err="1"/>
              <a:t>sb</a:t>
            </a:r>
            <a:r>
              <a:rPr lang="en-US" dirty="0"/>
              <a:t>=</a:t>
            </a:r>
            <a:r>
              <a:rPr lang="en-US" b="1" dirty="0"/>
              <a:t>new</a:t>
            </a:r>
            <a:r>
              <a:rPr lang="en-US" dirty="0"/>
              <a:t> </a:t>
            </a:r>
            <a:r>
              <a:rPr lang="en-US" dirty="0" err="1"/>
              <a:t>StringBuilder</a:t>
            </a:r>
            <a:r>
              <a:rPr lang="en-US" dirty="0"/>
              <a:t>("Hello ");  </a:t>
            </a:r>
          </a:p>
          <a:p>
            <a:pPr>
              <a:buNone/>
            </a:pPr>
            <a:r>
              <a:rPr lang="en-US" dirty="0"/>
              <a:t>	</a:t>
            </a:r>
            <a:r>
              <a:rPr lang="en-US" dirty="0" err="1"/>
              <a:t>sb.append</a:t>
            </a:r>
            <a:r>
              <a:rPr lang="en-US" dirty="0"/>
              <a:t>("Java");//now original string is changed  </a:t>
            </a:r>
          </a:p>
          <a:p>
            <a:pPr>
              <a:buNone/>
            </a:pPr>
            <a:r>
              <a:rPr lang="en-US" dirty="0"/>
              <a:t>	</a:t>
            </a:r>
            <a:r>
              <a:rPr lang="en-US" dirty="0" err="1"/>
              <a:t>System.out.println</a:t>
            </a:r>
            <a:r>
              <a:rPr lang="en-US" dirty="0"/>
              <a:t>(</a:t>
            </a:r>
            <a:r>
              <a:rPr lang="en-US" dirty="0" err="1"/>
              <a:t>sb</a:t>
            </a:r>
            <a:r>
              <a:rPr lang="en-US" dirty="0"/>
              <a:t>);//prints Hello Java  </a:t>
            </a:r>
          </a:p>
          <a:p>
            <a:pPr>
              <a:buNone/>
            </a:pPr>
            <a:r>
              <a:rPr lang="en-US" dirty="0"/>
              <a:t>	}  </a:t>
            </a:r>
          </a:p>
          <a:p>
            <a:pPr>
              <a:buNone/>
            </a:pPr>
            <a:r>
              <a:rPr lang="en-US" dirty="0"/>
              <a:t>	}  </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StringBuilder</a:t>
            </a:r>
            <a:r>
              <a:rPr lang="en-US" dirty="0"/>
              <a:t> class</a:t>
            </a:r>
            <a:br>
              <a:rPr lang="en-US" dirty="0"/>
            </a:br>
            <a:endParaRPr lang="en-US" dirty="0"/>
          </a:p>
        </p:txBody>
      </p:sp>
      <p:sp>
        <p:nvSpPr>
          <p:cNvPr id="3" name="Content Placeholder 2"/>
          <p:cNvSpPr>
            <a:spLocks noGrp="1"/>
          </p:cNvSpPr>
          <p:nvPr>
            <p:ph sz="quarter" idx="1"/>
          </p:nvPr>
        </p:nvSpPr>
        <p:spPr>
          <a:xfrm>
            <a:off x="914400" y="1447800"/>
            <a:ext cx="7772400" cy="5181600"/>
          </a:xfrm>
        </p:spPr>
        <p:txBody>
          <a:bodyPr>
            <a:normAutofit fontScale="77500" lnSpcReduction="20000"/>
          </a:bodyPr>
          <a:lstStyle/>
          <a:p>
            <a:r>
              <a:rPr lang="en-US" dirty="0"/>
              <a:t>Important methods of </a:t>
            </a:r>
            <a:r>
              <a:rPr lang="en-US" dirty="0" err="1"/>
              <a:t>StringBuilder</a:t>
            </a:r>
            <a:r>
              <a:rPr lang="en-US" dirty="0"/>
              <a:t> class</a:t>
            </a:r>
          </a:p>
          <a:p>
            <a:pPr lvl="1"/>
            <a:r>
              <a:rPr lang="en-US" dirty="0" err="1"/>
              <a:t>StringBuilder</a:t>
            </a:r>
            <a:r>
              <a:rPr lang="en-US" dirty="0"/>
              <a:t> append() method</a:t>
            </a:r>
          </a:p>
          <a:p>
            <a:pPr>
              <a:buNone/>
            </a:pPr>
            <a:r>
              <a:rPr lang="en-US" dirty="0"/>
              <a:t>		The </a:t>
            </a:r>
            <a:r>
              <a:rPr lang="en-US" dirty="0" err="1"/>
              <a:t>StringBuilder</a:t>
            </a:r>
            <a:r>
              <a:rPr lang="en-US" dirty="0"/>
              <a:t> append() method concatenates the 	given argument with this string.</a:t>
            </a:r>
          </a:p>
          <a:p>
            <a:pPr lvl="1"/>
            <a:r>
              <a:rPr lang="en-US" dirty="0" err="1"/>
              <a:t>StringBuilder</a:t>
            </a:r>
            <a:r>
              <a:rPr lang="en-US" dirty="0"/>
              <a:t> insert() method</a:t>
            </a:r>
          </a:p>
          <a:p>
            <a:pPr>
              <a:buNone/>
            </a:pPr>
            <a:r>
              <a:rPr lang="en-US" dirty="0"/>
              <a:t>		The </a:t>
            </a:r>
            <a:r>
              <a:rPr lang="en-US" dirty="0" err="1"/>
              <a:t>StringBuilder</a:t>
            </a:r>
            <a:r>
              <a:rPr lang="en-US" dirty="0"/>
              <a:t> insert() method inserts the given 	string with this string at the given position.</a:t>
            </a:r>
          </a:p>
          <a:p>
            <a:pPr lvl="1"/>
            <a:r>
              <a:rPr lang="en-US" dirty="0" err="1"/>
              <a:t>StringBuilder</a:t>
            </a:r>
            <a:r>
              <a:rPr lang="en-US" dirty="0"/>
              <a:t> replace() method</a:t>
            </a:r>
          </a:p>
          <a:p>
            <a:pPr>
              <a:buNone/>
            </a:pPr>
            <a:r>
              <a:rPr lang="en-US" dirty="0"/>
              <a:t>		The </a:t>
            </a:r>
            <a:r>
              <a:rPr lang="en-US" dirty="0" err="1"/>
              <a:t>StringBuilder</a:t>
            </a:r>
            <a:r>
              <a:rPr lang="en-US" dirty="0"/>
              <a:t> replace() method replaces the given string 	from the specified </a:t>
            </a:r>
            <a:r>
              <a:rPr lang="en-US" dirty="0" err="1"/>
              <a:t>beginIndex</a:t>
            </a:r>
            <a:r>
              <a:rPr lang="en-US" dirty="0"/>
              <a:t> and </a:t>
            </a:r>
            <a:r>
              <a:rPr lang="en-US" dirty="0" err="1"/>
              <a:t>endIndex</a:t>
            </a:r>
            <a:r>
              <a:rPr lang="en-US" dirty="0"/>
              <a:t>.</a:t>
            </a:r>
          </a:p>
          <a:p>
            <a:pPr lvl="1"/>
            <a:r>
              <a:rPr lang="en-US" dirty="0" err="1"/>
              <a:t>StringBuilder</a:t>
            </a:r>
            <a:r>
              <a:rPr lang="en-US" dirty="0"/>
              <a:t> delete() method</a:t>
            </a:r>
          </a:p>
          <a:p>
            <a:pPr lvl="1">
              <a:buNone/>
            </a:pPr>
            <a:r>
              <a:rPr lang="en-US" dirty="0"/>
              <a:t>		The delete() method of </a:t>
            </a:r>
            <a:r>
              <a:rPr lang="en-US" dirty="0" err="1"/>
              <a:t>StringBuilder</a:t>
            </a:r>
            <a:r>
              <a:rPr lang="en-US" dirty="0"/>
              <a:t> class deletes the string from the 	specified </a:t>
            </a:r>
            <a:r>
              <a:rPr lang="en-US" dirty="0" err="1"/>
              <a:t>beginIndex</a:t>
            </a:r>
            <a:r>
              <a:rPr lang="en-US" dirty="0"/>
              <a:t> to </a:t>
            </a:r>
            <a:r>
              <a:rPr lang="en-US" dirty="0" err="1"/>
              <a:t>endIndex</a:t>
            </a:r>
            <a:r>
              <a:rPr lang="en-US" dirty="0"/>
              <a:t>.</a:t>
            </a:r>
          </a:p>
          <a:p>
            <a:pPr lvl="1"/>
            <a:r>
              <a:rPr lang="en-US" dirty="0" err="1"/>
              <a:t>StringBuilder</a:t>
            </a:r>
            <a:r>
              <a:rPr lang="en-US" dirty="0"/>
              <a:t> reverse() method</a:t>
            </a:r>
          </a:p>
          <a:p>
            <a:pPr>
              <a:buNone/>
            </a:pPr>
            <a:r>
              <a:rPr lang="en-US" dirty="0"/>
              <a:t>		The reverse() method of </a:t>
            </a:r>
            <a:r>
              <a:rPr lang="en-US" dirty="0" err="1"/>
              <a:t>StringBuilder</a:t>
            </a:r>
            <a:r>
              <a:rPr lang="en-US" dirty="0"/>
              <a:t> class reverses the current string.</a:t>
            </a:r>
          </a:p>
          <a:p>
            <a:pPr>
              <a:buNone/>
            </a:pPr>
            <a:br>
              <a:rPr lang="en-US" dirty="0"/>
            </a:br>
            <a:endParaRPr lang="en-US" dirty="0"/>
          </a:p>
          <a:p>
            <a:pPr lvl="1"/>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StringBuilder</a:t>
            </a:r>
            <a:r>
              <a:rPr lang="en-US" dirty="0"/>
              <a:t> class</a:t>
            </a:r>
            <a:br>
              <a:rPr lang="en-US" dirty="0"/>
            </a:br>
            <a:endParaRPr lang="en-US" dirty="0"/>
          </a:p>
        </p:txBody>
      </p:sp>
      <p:sp>
        <p:nvSpPr>
          <p:cNvPr id="3" name="Content Placeholder 2"/>
          <p:cNvSpPr>
            <a:spLocks noGrp="1"/>
          </p:cNvSpPr>
          <p:nvPr>
            <p:ph sz="quarter" idx="1"/>
          </p:nvPr>
        </p:nvSpPr>
        <p:spPr>
          <a:xfrm>
            <a:off x="914400" y="1447800"/>
            <a:ext cx="7772400" cy="5257800"/>
          </a:xfrm>
        </p:spPr>
        <p:txBody>
          <a:bodyPr>
            <a:normAutofit lnSpcReduction="10000"/>
          </a:bodyPr>
          <a:lstStyle/>
          <a:p>
            <a:pPr lvl="1"/>
            <a:r>
              <a:rPr lang="en-US" dirty="0" err="1"/>
              <a:t>StringBuilder</a:t>
            </a:r>
            <a:r>
              <a:rPr lang="en-US" dirty="0"/>
              <a:t> capacity() method</a:t>
            </a:r>
          </a:p>
          <a:p>
            <a:pPr>
              <a:buNone/>
            </a:pPr>
            <a:r>
              <a:rPr lang="en-US" dirty="0"/>
              <a:t>		The capacity() method of </a:t>
            </a:r>
            <a:r>
              <a:rPr lang="en-US" dirty="0" err="1"/>
              <a:t>StringBuilder</a:t>
            </a:r>
            <a:r>
              <a:rPr lang="en-US" dirty="0"/>
              <a:t> class returns the 	current capacity of the Builder. The default capacity of 	the Builder is 16. If the number of character increases 	from its current capacity, it increases the capacity by 	(</a:t>
            </a:r>
            <a:r>
              <a:rPr lang="en-US" dirty="0" err="1"/>
              <a:t>oldcapacity</a:t>
            </a:r>
            <a:r>
              <a:rPr lang="en-US" dirty="0"/>
              <a:t>*2)+2. For example if your current 	capacity is 16, it will be (16*2)+2=34.</a:t>
            </a:r>
          </a:p>
          <a:p>
            <a:pPr lvl="1"/>
            <a:r>
              <a:rPr lang="en-US" dirty="0" err="1"/>
              <a:t>StringBuilder</a:t>
            </a:r>
            <a:r>
              <a:rPr lang="en-US" dirty="0"/>
              <a:t> </a:t>
            </a:r>
            <a:r>
              <a:rPr lang="en-US" dirty="0" err="1"/>
              <a:t>ensureCapacity</a:t>
            </a:r>
            <a:r>
              <a:rPr lang="en-US" dirty="0"/>
              <a:t>() method</a:t>
            </a:r>
          </a:p>
          <a:p>
            <a:pPr>
              <a:buNone/>
            </a:pPr>
            <a:r>
              <a:rPr lang="en-US" dirty="0"/>
              <a:t>		The </a:t>
            </a:r>
            <a:r>
              <a:rPr lang="en-US" dirty="0" err="1"/>
              <a:t>ensureCapacity</a:t>
            </a:r>
            <a:r>
              <a:rPr lang="en-US" dirty="0"/>
              <a:t>() method of </a:t>
            </a:r>
            <a:r>
              <a:rPr lang="en-US" dirty="0" err="1"/>
              <a:t>StringBuilder</a:t>
            </a:r>
            <a:r>
              <a:rPr lang="en-US" dirty="0"/>
              <a:t> class 	ensures that the given capacity is the minimum to the 	current capacity. If it is greater than the current 	capacity, it increases the capacity by (</a:t>
            </a:r>
            <a:r>
              <a:rPr lang="en-US" dirty="0" err="1"/>
              <a:t>oldcapacity</a:t>
            </a:r>
            <a:r>
              <a:rPr lang="en-US" dirty="0"/>
              <a:t>*2)+2. 	For example if your current capacity is 16, it will be 	(16*2)+2=34.</a:t>
            </a:r>
          </a:p>
          <a:p>
            <a:pPr>
              <a:buNone/>
            </a:pPr>
            <a:endParaRPr lang="en-US" dirty="0"/>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Working with numbers</a:t>
            </a:r>
          </a:p>
        </p:txBody>
      </p:sp>
      <p:sp>
        <p:nvSpPr>
          <p:cNvPr id="3" name="Content Placeholder 2"/>
          <p:cNvSpPr>
            <a:spLocks noGrp="1"/>
          </p:cNvSpPr>
          <p:nvPr>
            <p:ph sz="quarter" idx="1"/>
          </p:nvPr>
        </p:nvSpPr>
        <p:spPr/>
        <p:txBody>
          <a:bodyPr/>
          <a:lstStyle/>
          <a:p>
            <a:r>
              <a:rPr lang="en-US" dirty="0"/>
              <a:t>Numeric</a:t>
            </a:r>
          </a:p>
          <a:p>
            <a:pPr lvl="1"/>
            <a:r>
              <a:rPr lang="en-US" dirty="0"/>
              <a:t>Integer</a:t>
            </a:r>
          </a:p>
          <a:p>
            <a:pPr lvl="1"/>
            <a:r>
              <a:rPr lang="en-US" dirty="0"/>
              <a:t>Floating- point</a:t>
            </a:r>
          </a:p>
          <a:p>
            <a:r>
              <a:rPr lang="en-US" dirty="0"/>
              <a:t>Integer</a:t>
            </a:r>
          </a:p>
          <a:p>
            <a:endParaRPr lang="en-US" dirty="0"/>
          </a:p>
        </p:txBody>
      </p:sp>
      <p:graphicFrame>
        <p:nvGraphicFramePr>
          <p:cNvPr id="5" name="Table 4"/>
          <p:cNvGraphicFramePr>
            <a:graphicFrameLocks noGrp="1"/>
          </p:cNvGraphicFramePr>
          <p:nvPr/>
        </p:nvGraphicFramePr>
        <p:xfrm>
          <a:off x="1676400" y="3276600"/>
          <a:ext cx="6096000" cy="320040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3352800">
                  <a:extLst>
                    <a:ext uri="{9D8B030D-6E8A-4147-A177-3AD203B41FA5}">
                      <a16:colId xmlns:a16="http://schemas.microsoft.com/office/drawing/2014/main" val="20002"/>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Name</a:t>
                      </a:r>
                    </a:p>
                    <a:p>
                      <a:endParaRPr lang="en-US" dirty="0"/>
                    </a:p>
                  </a:txBody>
                  <a:tcPr/>
                </a:tc>
                <a:tc>
                  <a:txBody>
                    <a:bodyPr/>
                    <a:lstStyle/>
                    <a:p>
                      <a:r>
                        <a:rPr lang="en-US" dirty="0"/>
                        <a:t>Width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Range</a:t>
                      </a:r>
                    </a:p>
                    <a:p>
                      <a:endParaRPr lang="en-US" dirty="0"/>
                    </a:p>
                  </a:txBody>
                  <a:tcPr/>
                </a:tc>
                <a:extLst>
                  <a:ext uri="{0D108BD9-81ED-4DB2-BD59-A6C34878D82A}">
                    <a16:rowId xmlns:a16="http://schemas.microsoft.com/office/drawing/2014/main" val="10000"/>
                  </a:ext>
                </a:extLst>
              </a:tr>
              <a:tr h="370840">
                <a:tc>
                  <a:txBody>
                    <a:bodyPr/>
                    <a:lstStyle/>
                    <a:p>
                      <a:r>
                        <a:rPr lang="en-US" dirty="0"/>
                        <a:t>long</a:t>
                      </a:r>
                    </a:p>
                  </a:txBody>
                  <a:tcPr/>
                </a:tc>
                <a:tc>
                  <a:txBody>
                    <a:bodyPr/>
                    <a:lstStyle/>
                    <a:p>
                      <a:r>
                        <a:rPr lang="en-US" dirty="0"/>
                        <a:t>64</a:t>
                      </a:r>
                    </a:p>
                  </a:txBody>
                  <a:tcPr/>
                </a:tc>
                <a:tc>
                  <a:txBody>
                    <a:bodyPr/>
                    <a:lstStyle/>
                    <a:p>
                      <a:r>
                        <a:rPr lang="en-US" dirty="0"/>
                        <a:t>–9,223,372,036,854,775,808 to 9,223,372,036,854,775,807</a:t>
                      </a:r>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int</a:t>
                      </a:r>
                      <a:endParaRPr lang="en-US" dirty="0"/>
                    </a:p>
                    <a:p>
                      <a:endParaRPr lang="en-US" dirty="0"/>
                    </a:p>
                  </a:txBody>
                  <a:tcPr/>
                </a:tc>
                <a:tc>
                  <a:txBody>
                    <a:bodyPr/>
                    <a:lstStyle/>
                    <a:p>
                      <a:r>
                        <a:rPr lang="en-US" dirty="0"/>
                        <a:t>32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–2,147,483,648 to 2,147,483,647</a:t>
                      </a:r>
                    </a:p>
                    <a:p>
                      <a:endParaRPr lang="en-US" dirty="0"/>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short</a:t>
                      </a:r>
                    </a:p>
                    <a:p>
                      <a:endParaRPr lang="en-US" dirty="0"/>
                    </a:p>
                  </a:txBody>
                  <a:tcPr/>
                </a:tc>
                <a:tc>
                  <a:txBody>
                    <a:bodyPr/>
                    <a:lstStyle/>
                    <a:p>
                      <a:r>
                        <a:rPr lang="en-US" dirty="0"/>
                        <a:t>16</a:t>
                      </a:r>
                    </a:p>
                  </a:txBody>
                  <a:tcPr/>
                </a:tc>
                <a:tc>
                  <a:txBody>
                    <a:bodyPr/>
                    <a:lstStyle/>
                    <a:p>
                      <a:r>
                        <a:rPr lang="en-US" dirty="0"/>
                        <a:t>–32,768 to 32,767</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byte</a:t>
                      </a:r>
                    </a:p>
                    <a:p>
                      <a:endParaRPr lang="en-US" dirty="0"/>
                    </a:p>
                  </a:txBody>
                  <a:tcPr/>
                </a:tc>
                <a:tc>
                  <a:txBody>
                    <a:bodyPr/>
                    <a:lstStyle/>
                    <a:p>
                      <a:r>
                        <a:rPr lang="en-US" dirty="0"/>
                        <a:t>8</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–128 to 127</a:t>
                      </a:r>
                    </a:p>
                    <a:p>
                      <a:endParaRPr lang="en-US" dirty="0"/>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Introducing variables</a:t>
            </a:r>
          </a:p>
        </p:txBody>
      </p:sp>
      <p:sp>
        <p:nvSpPr>
          <p:cNvPr id="3" name="Content Placeholder 2"/>
          <p:cNvSpPr>
            <a:spLocks noGrp="1"/>
          </p:cNvSpPr>
          <p:nvPr>
            <p:ph sz="quarter" idx="1"/>
          </p:nvPr>
        </p:nvSpPr>
        <p:spPr/>
        <p:txBody>
          <a:bodyPr>
            <a:normAutofit lnSpcReduction="10000"/>
          </a:bodyPr>
          <a:lstStyle/>
          <a:p>
            <a:r>
              <a:rPr lang="en-US" dirty="0"/>
              <a:t>A Variable is an identifier that denotes a storage location used to store a data value.</a:t>
            </a:r>
          </a:p>
          <a:p>
            <a:r>
              <a:rPr lang="en-US" dirty="0"/>
              <a:t>A Variable may have different values at different times during the execution of the program.</a:t>
            </a:r>
          </a:p>
          <a:p>
            <a:r>
              <a:rPr lang="en-US" dirty="0"/>
              <a:t>Variable names may consist of alphabets, digits, , underscore and dollar characters, subject to the following conditions:</a:t>
            </a:r>
          </a:p>
          <a:p>
            <a:pPr lvl="1"/>
            <a:r>
              <a:rPr lang="en-US" dirty="0"/>
              <a:t>Must not begin with a digit</a:t>
            </a:r>
          </a:p>
          <a:p>
            <a:pPr lvl="1"/>
            <a:r>
              <a:rPr lang="en-US" dirty="0"/>
              <a:t>Uppercase and Lowercase are distinct.</a:t>
            </a:r>
          </a:p>
          <a:p>
            <a:pPr lvl="1"/>
            <a:r>
              <a:rPr lang="en-US" dirty="0"/>
              <a:t>It should not be a keyword.</a:t>
            </a:r>
          </a:p>
          <a:p>
            <a:pPr lvl="1"/>
            <a:r>
              <a:rPr lang="en-US" dirty="0"/>
              <a:t>White Space is not allowed.</a:t>
            </a:r>
          </a:p>
          <a:p>
            <a:pPr lvl="1"/>
            <a:r>
              <a:rPr lang="en-US" dirty="0"/>
              <a:t>Variable names can be of any length.</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numbers</a:t>
            </a:r>
          </a:p>
        </p:txBody>
      </p:sp>
      <p:sp>
        <p:nvSpPr>
          <p:cNvPr id="3" name="Content Placeholder 2"/>
          <p:cNvSpPr>
            <a:spLocks noGrp="1"/>
          </p:cNvSpPr>
          <p:nvPr>
            <p:ph sz="quarter" idx="1"/>
          </p:nvPr>
        </p:nvSpPr>
        <p:spPr/>
        <p:txBody>
          <a:bodyPr>
            <a:normAutofit fontScale="92500"/>
          </a:bodyPr>
          <a:lstStyle/>
          <a:p>
            <a:pPr marL="274320" lvl="2" indent="-274320">
              <a:spcBef>
                <a:spcPts val="580"/>
              </a:spcBef>
              <a:buClr>
                <a:schemeClr val="accent1"/>
              </a:buClr>
            </a:pPr>
            <a:r>
              <a:rPr lang="en-US" sz="2400" dirty="0"/>
              <a:t>Floating- point</a:t>
            </a:r>
          </a:p>
          <a:p>
            <a:pPr marL="274320" lvl="2" indent="-274320">
              <a:spcBef>
                <a:spcPts val="580"/>
              </a:spcBef>
              <a:buClr>
                <a:schemeClr val="accent1"/>
              </a:buClr>
            </a:pPr>
            <a:endParaRPr lang="en-US" sz="2400" dirty="0"/>
          </a:p>
          <a:p>
            <a:pPr marL="274320" lvl="2" indent="-274320">
              <a:spcBef>
                <a:spcPts val="580"/>
              </a:spcBef>
              <a:buClr>
                <a:schemeClr val="accent1"/>
              </a:buClr>
            </a:pPr>
            <a:endParaRPr lang="en-US" sz="2400" dirty="0"/>
          </a:p>
          <a:p>
            <a:pPr marL="274320" lvl="2" indent="-274320">
              <a:spcBef>
                <a:spcPts val="580"/>
              </a:spcBef>
              <a:buClr>
                <a:schemeClr val="accent1"/>
              </a:buClr>
            </a:pPr>
            <a:endParaRPr lang="en-US" sz="2400" dirty="0"/>
          </a:p>
          <a:p>
            <a:pPr marL="274320" lvl="2" indent="-274320">
              <a:spcBef>
                <a:spcPts val="580"/>
              </a:spcBef>
              <a:buClr>
                <a:schemeClr val="accent1"/>
              </a:buClr>
            </a:pPr>
            <a:endParaRPr lang="en-US" sz="2400" dirty="0"/>
          </a:p>
          <a:p>
            <a:pPr marL="274320" lvl="2" indent="-274320">
              <a:spcBef>
                <a:spcPts val="580"/>
              </a:spcBef>
              <a:buClr>
                <a:schemeClr val="accent1"/>
              </a:buClr>
            </a:pPr>
            <a:endParaRPr lang="en-US" sz="2400" dirty="0"/>
          </a:p>
          <a:p>
            <a:pPr marL="274320" lvl="2" indent="-274320">
              <a:spcBef>
                <a:spcPts val="580"/>
              </a:spcBef>
              <a:buClr>
                <a:schemeClr val="accent1"/>
              </a:buClr>
            </a:pPr>
            <a:endParaRPr lang="en-US" sz="2400" dirty="0"/>
          </a:p>
          <a:p>
            <a:r>
              <a:rPr lang="en-US" dirty="0"/>
              <a:t>In Java, real numbers can be represented as float literals using scientific notation.</a:t>
            </a:r>
          </a:p>
          <a:p>
            <a:r>
              <a:rPr lang="en-US" dirty="0"/>
              <a:t>In scientific notation, the number 32.5 x 10</a:t>
            </a:r>
            <a:r>
              <a:rPr lang="en-US" baseline="30000" dirty="0"/>
              <a:t>-1</a:t>
            </a:r>
            <a:r>
              <a:rPr lang="en-US" dirty="0"/>
              <a:t> is written as 32.5E-1. As a float literal, it can be written as 32.5E-1F or 32.5E-1f.</a:t>
            </a:r>
          </a:p>
          <a:p>
            <a:pPr marL="274320" lvl="2" indent="-274320">
              <a:spcBef>
                <a:spcPts val="580"/>
              </a:spcBef>
              <a:buClr>
                <a:schemeClr val="accent1"/>
              </a:buClr>
            </a:pPr>
            <a:endParaRPr lang="en-US" sz="2400" dirty="0"/>
          </a:p>
          <a:p>
            <a:endParaRPr lang="en-US" dirty="0"/>
          </a:p>
        </p:txBody>
      </p:sp>
      <p:graphicFrame>
        <p:nvGraphicFramePr>
          <p:cNvPr id="4" name="Table 3"/>
          <p:cNvGraphicFramePr>
            <a:graphicFrameLocks noGrp="1"/>
          </p:cNvGraphicFramePr>
          <p:nvPr/>
        </p:nvGraphicFramePr>
        <p:xfrm>
          <a:off x="1676400" y="2209800"/>
          <a:ext cx="6096000" cy="19202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en-US" dirty="0"/>
                        <a:t>Name</a:t>
                      </a:r>
                    </a:p>
                  </a:txBody>
                  <a:tcPr/>
                </a:tc>
                <a:tc>
                  <a:txBody>
                    <a:bodyPr/>
                    <a:lstStyle/>
                    <a:p>
                      <a:r>
                        <a:rPr lang="en-US" dirty="0"/>
                        <a:t>Width in Bits</a:t>
                      </a:r>
                    </a:p>
                  </a:txBody>
                  <a:tcPr/>
                </a:tc>
                <a:tc>
                  <a:txBody>
                    <a:bodyPr/>
                    <a:lstStyle/>
                    <a:p>
                      <a:r>
                        <a:rPr lang="en-US" dirty="0"/>
                        <a:t>Approximate Range</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double</a:t>
                      </a:r>
                    </a:p>
                    <a:p>
                      <a:endParaRPr lang="en-US" dirty="0"/>
                    </a:p>
                  </a:txBody>
                  <a:tcPr/>
                </a:tc>
                <a:tc>
                  <a:txBody>
                    <a:bodyPr/>
                    <a:lstStyle/>
                    <a:p>
                      <a:r>
                        <a:rPr lang="en-US" dirty="0"/>
                        <a:t>64</a:t>
                      </a:r>
                    </a:p>
                  </a:txBody>
                  <a:tcPr/>
                </a:tc>
                <a:tc>
                  <a:txBody>
                    <a:bodyPr/>
                    <a:lstStyle/>
                    <a:p>
                      <a:r>
                        <a:rPr lang="en-US" dirty="0"/>
                        <a:t>4.9e–324 to 1.8e+308</a:t>
                      </a:r>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float</a:t>
                      </a:r>
                    </a:p>
                    <a:p>
                      <a:endParaRPr lang="en-US" dirty="0"/>
                    </a:p>
                  </a:txBody>
                  <a:tcPr/>
                </a:tc>
                <a:tc>
                  <a:txBody>
                    <a:bodyPr/>
                    <a:lstStyle/>
                    <a:p>
                      <a:r>
                        <a:rPr lang="en-US" dirty="0"/>
                        <a:t>32</a:t>
                      </a:r>
                    </a:p>
                  </a:txBody>
                  <a:tcPr/>
                </a:tc>
                <a:tc>
                  <a:txBody>
                    <a:bodyPr/>
                    <a:lstStyle/>
                    <a:p>
                      <a:r>
                        <a:rPr lang="en-US" dirty="0"/>
                        <a:t>1.4e–045 to 3.4e+038</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Conversion and Casting</a:t>
            </a:r>
          </a:p>
        </p:txBody>
      </p:sp>
      <p:sp>
        <p:nvSpPr>
          <p:cNvPr id="3" name="Content Placeholder 2"/>
          <p:cNvSpPr>
            <a:spLocks noGrp="1"/>
          </p:cNvSpPr>
          <p:nvPr>
            <p:ph sz="quarter" idx="1"/>
          </p:nvPr>
        </p:nvSpPr>
        <p:spPr>
          <a:xfrm>
            <a:off x="914400" y="1447800"/>
            <a:ext cx="7772400" cy="5257800"/>
          </a:xfrm>
        </p:spPr>
        <p:txBody>
          <a:bodyPr>
            <a:normAutofit fontScale="92500" lnSpcReduction="10000"/>
          </a:bodyPr>
          <a:lstStyle/>
          <a:p>
            <a:pPr algn="just"/>
            <a:r>
              <a:rPr lang="en-US" dirty="0"/>
              <a:t>Java’s Automatic Conversions</a:t>
            </a:r>
          </a:p>
          <a:p>
            <a:pPr lvl="1" algn="just"/>
            <a:r>
              <a:rPr lang="en-US" dirty="0"/>
              <a:t>When one type of data is assigned to another type of variable, an automatic type conversion will take place if the following two conditions are met:</a:t>
            </a:r>
          </a:p>
          <a:p>
            <a:pPr lvl="2" algn="just"/>
            <a:r>
              <a:rPr lang="en-US" dirty="0"/>
              <a:t>The two types are compatible.</a:t>
            </a:r>
          </a:p>
          <a:p>
            <a:pPr lvl="2" algn="just"/>
            <a:r>
              <a:rPr lang="en-US" dirty="0"/>
              <a:t>The destination type is larger than the source type.</a:t>
            </a:r>
          </a:p>
          <a:p>
            <a:pPr lvl="1" algn="just"/>
            <a:r>
              <a:rPr lang="en-US" dirty="0"/>
              <a:t>When these two conditions are met, a widening conversion takes place. For example, the </a:t>
            </a:r>
            <a:r>
              <a:rPr lang="en-US" dirty="0" err="1"/>
              <a:t>int</a:t>
            </a:r>
            <a:r>
              <a:rPr lang="en-US" dirty="0"/>
              <a:t> type is always large enough to hold all valid byte values, so no explicit cast statement is required.</a:t>
            </a:r>
          </a:p>
          <a:p>
            <a:pPr lvl="1" algn="just"/>
            <a:r>
              <a:rPr lang="en-US" dirty="0"/>
              <a:t>For widening conversions, the numeric types, including integer and floating-point types, are compatible with each other. However, there are no automatic conversions from the numeric types to char or </a:t>
            </a:r>
            <a:r>
              <a:rPr lang="en-US" dirty="0" err="1"/>
              <a:t>boolean</a:t>
            </a:r>
            <a:r>
              <a:rPr lang="en-US" dirty="0"/>
              <a:t>. Also, char and </a:t>
            </a:r>
            <a:r>
              <a:rPr lang="en-US" dirty="0" err="1"/>
              <a:t>boolean</a:t>
            </a:r>
            <a:r>
              <a:rPr lang="en-US" dirty="0"/>
              <a:t> are not compatible with each other.</a:t>
            </a:r>
          </a:p>
          <a:p>
            <a:pPr lvl="1" algn="just"/>
            <a:r>
              <a:rPr lang="en-US" dirty="0"/>
              <a:t>As mentioned earlier, Java also performs an automatic type conversion when storing a literal integer constant into variables of type byte, short, long, or char.</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Conversion and Casting</a:t>
            </a:r>
          </a:p>
        </p:txBody>
      </p:sp>
      <p:sp>
        <p:nvSpPr>
          <p:cNvPr id="3" name="Content Placeholder 2"/>
          <p:cNvSpPr>
            <a:spLocks noGrp="1"/>
          </p:cNvSpPr>
          <p:nvPr>
            <p:ph sz="quarter" idx="1"/>
          </p:nvPr>
        </p:nvSpPr>
        <p:spPr>
          <a:xfrm>
            <a:off x="914400" y="1447800"/>
            <a:ext cx="7772400" cy="5257800"/>
          </a:xfrm>
        </p:spPr>
        <p:txBody>
          <a:bodyPr>
            <a:normAutofit/>
          </a:bodyPr>
          <a:lstStyle/>
          <a:p>
            <a:r>
              <a:rPr lang="en-US" dirty="0"/>
              <a:t>Casting Incompatible Types</a:t>
            </a:r>
          </a:p>
          <a:p>
            <a:pPr lvl="1"/>
            <a:r>
              <a:rPr lang="en-US" dirty="0"/>
              <a:t>Although the automatic type conversions are helpful, they will not fulfill all needs. For example, what if you want to assign an </a:t>
            </a:r>
            <a:r>
              <a:rPr lang="en-US" dirty="0" err="1"/>
              <a:t>int</a:t>
            </a:r>
            <a:r>
              <a:rPr lang="en-US" dirty="0"/>
              <a:t> value to a byte variable? This conversion will not be performed automatically, because a byte is smaller than an int. This kind of conversion is sometimes called a narrowing conversion, since you are explicitly making the value narrower so that it will fit into the target type.</a:t>
            </a:r>
          </a:p>
          <a:p>
            <a:pPr lvl="1"/>
            <a:r>
              <a:rPr lang="en-US" dirty="0"/>
              <a:t>To create a conversion between two incompatible types, you must use a cast. A cast is simply an explicit type conversion. It has this general form:</a:t>
            </a:r>
          </a:p>
          <a:p>
            <a:pPr>
              <a:buNone/>
            </a:pPr>
            <a:r>
              <a:rPr lang="en-US" dirty="0"/>
              <a:t>		(target-type)value</a:t>
            </a:r>
          </a:p>
          <a:p>
            <a:pPr>
              <a:buNone/>
            </a:pP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Conversion and Casting</a:t>
            </a:r>
          </a:p>
        </p:txBody>
      </p:sp>
      <p:sp>
        <p:nvSpPr>
          <p:cNvPr id="3" name="Content Placeholder 2"/>
          <p:cNvSpPr>
            <a:spLocks noGrp="1"/>
          </p:cNvSpPr>
          <p:nvPr>
            <p:ph sz="quarter" idx="1"/>
          </p:nvPr>
        </p:nvSpPr>
        <p:spPr>
          <a:xfrm>
            <a:off x="914400" y="1447800"/>
            <a:ext cx="7772400" cy="5410200"/>
          </a:xfrm>
        </p:spPr>
        <p:txBody>
          <a:bodyPr>
            <a:normAutofit fontScale="92500" lnSpcReduction="20000"/>
          </a:bodyPr>
          <a:lstStyle/>
          <a:p>
            <a:pPr lvl="1"/>
            <a:r>
              <a:rPr lang="en-US" dirty="0"/>
              <a:t>Here, target-type specifies the desired type to convert the specified value to. For example, the following fragment casts an </a:t>
            </a:r>
            <a:r>
              <a:rPr lang="en-US" dirty="0" err="1"/>
              <a:t>int</a:t>
            </a:r>
            <a:r>
              <a:rPr lang="en-US" dirty="0"/>
              <a:t> to a byte. If the integer’s value is larger than the range of a byte, it will be reduced modulo (the remainder of an integer division by the)byte’s range.</a:t>
            </a:r>
          </a:p>
          <a:p>
            <a:pPr>
              <a:buNone/>
            </a:pPr>
            <a:r>
              <a:rPr lang="en-US" dirty="0"/>
              <a:t>		</a:t>
            </a:r>
            <a:r>
              <a:rPr lang="en-US" dirty="0" err="1"/>
              <a:t>int</a:t>
            </a:r>
            <a:r>
              <a:rPr lang="en-US" dirty="0"/>
              <a:t> a;</a:t>
            </a:r>
          </a:p>
          <a:p>
            <a:pPr>
              <a:buNone/>
            </a:pPr>
            <a:r>
              <a:rPr lang="en-US" dirty="0"/>
              <a:t>		byte b;</a:t>
            </a:r>
          </a:p>
          <a:p>
            <a:pPr>
              <a:buNone/>
            </a:pPr>
            <a:r>
              <a:rPr lang="en-US" dirty="0"/>
              <a:t>		// ...</a:t>
            </a:r>
          </a:p>
          <a:p>
            <a:pPr>
              <a:buNone/>
            </a:pPr>
            <a:r>
              <a:rPr lang="en-US" dirty="0"/>
              <a:t>		b = (byte) a;</a:t>
            </a:r>
          </a:p>
          <a:p>
            <a:pPr lvl="1"/>
            <a:r>
              <a:rPr lang="en-US" dirty="0"/>
              <a:t>A different type of conversion will occur when a floating-point value is assigned to an integer type : truncation. As you know, integers do not have fractional components. Thus, when a floating-point value is assigned to an integer type, the fractional component is lost.</a:t>
            </a:r>
          </a:p>
          <a:p>
            <a:pPr lvl="1"/>
            <a:r>
              <a:rPr lang="en-US" dirty="0"/>
              <a:t>For example, if the value 1.23 is assigned to an integer, the resulting value will simply be 1. The 0.23 will have been truncated. Of course, if the size of the whole number component is too large to fit into the target integer type, then that value will be reduced modulo the target type’s range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Conversion and Casting</a:t>
            </a:r>
          </a:p>
        </p:txBody>
      </p:sp>
      <p:sp>
        <p:nvSpPr>
          <p:cNvPr id="3" name="Content Placeholder 2"/>
          <p:cNvSpPr>
            <a:spLocks noGrp="1"/>
          </p:cNvSpPr>
          <p:nvPr>
            <p:ph sz="quarter" idx="1"/>
          </p:nvPr>
        </p:nvSpPr>
        <p:spPr>
          <a:xfrm>
            <a:off x="914400" y="1447800"/>
            <a:ext cx="7772400" cy="5181600"/>
          </a:xfrm>
        </p:spPr>
        <p:txBody>
          <a:bodyPr>
            <a:normAutofit fontScale="62500" lnSpcReduction="20000"/>
          </a:bodyPr>
          <a:lstStyle/>
          <a:p>
            <a:r>
              <a:rPr lang="en-US" dirty="0"/>
              <a:t>The following program demonstrates some type conversions that require casts:</a:t>
            </a:r>
          </a:p>
          <a:p>
            <a:pPr>
              <a:buNone/>
            </a:pPr>
            <a:r>
              <a:rPr lang="en-US" dirty="0"/>
              <a:t>	// Demonstrate casts.</a:t>
            </a:r>
          </a:p>
          <a:p>
            <a:pPr>
              <a:buNone/>
            </a:pPr>
            <a:r>
              <a:rPr lang="en-US" dirty="0"/>
              <a:t>	class Conversion {</a:t>
            </a:r>
          </a:p>
          <a:p>
            <a:pPr>
              <a:buNone/>
            </a:pPr>
            <a:r>
              <a:rPr lang="en-US" dirty="0"/>
              <a:t>	public static void main(String </a:t>
            </a:r>
            <a:r>
              <a:rPr lang="en-US" dirty="0" err="1"/>
              <a:t>args</a:t>
            </a:r>
            <a:r>
              <a:rPr lang="en-US" dirty="0"/>
              <a:t>[]) {</a:t>
            </a:r>
          </a:p>
          <a:p>
            <a:pPr>
              <a:buNone/>
            </a:pPr>
            <a:r>
              <a:rPr lang="en-US" dirty="0"/>
              <a:t>	byte b;</a:t>
            </a:r>
          </a:p>
          <a:p>
            <a:pPr>
              <a:buNone/>
            </a:pPr>
            <a:r>
              <a:rPr lang="en-US" dirty="0"/>
              <a:t>	</a:t>
            </a:r>
            <a:r>
              <a:rPr lang="en-US" dirty="0" err="1"/>
              <a:t>int</a:t>
            </a:r>
            <a:r>
              <a:rPr lang="en-US" dirty="0"/>
              <a:t> </a:t>
            </a:r>
            <a:r>
              <a:rPr lang="en-US" dirty="0" err="1"/>
              <a:t>i</a:t>
            </a:r>
            <a:r>
              <a:rPr lang="en-US" dirty="0"/>
              <a:t> = 257;</a:t>
            </a:r>
          </a:p>
          <a:p>
            <a:pPr>
              <a:buNone/>
            </a:pPr>
            <a:r>
              <a:rPr lang="en-US" dirty="0"/>
              <a:t>	double d = 323.142;</a:t>
            </a:r>
          </a:p>
          <a:p>
            <a:pPr>
              <a:buNone/>
            </a:pPr>
            <a:r>
              <a:rPr lang="en-US" dirty="0"/>
              <a:t>	</a:t>
            </a:r>
            <a:r>
              <a:rPr lang="en-US" dirty="0" err="1"/>
              <a:t>System.out.println</a:t>
            </a:r>
            <a:r>
              <a:rPr lang="en-US" dirty="0"/>
              <a:t>("\</a:t>
            </a:r>
            <a:r>
              <a:rPr lang="en-US" dirty="0" err="1"/>
              <a:t>nConversion</a:t>
            </a:r>
            <a:r>
              <a:rPr lang="en-US" dirty="0"/>
              <a:t> of </a:t>
            </a:r>
            <a:r>
              <a:rPr lang="en-US" dirty="0" err="1"/>
              <a:t>int</a:t>
            </a:r>
            <a:r>
              <a:rPr lang="en-US" dirty="0"/>
              <a:t> to byte.");</a:t>
            </a:r>
          </a:p>
          <a:p>
            <a:pPr>
              <a:buNone/>
            </a:pPr>
            <a:r>
              <a:rPr lang="en-US" dirty="0"/>
              <a:t>	b = (byte) </a:t>
            </a:r>
            <a:r>
              <a:rPr lang="en-US" dirty="0" err="1"/>
              <a:t>i</a:t>
            </a:r>
            <a:r>
              <a:rPr lang="en-US" dirty="0"/>
              <a:t>;</a:t>
            </a:r>
          </a:p>
          <a:p>
            <a:pPr>
              <a:buNone/>
            </a:pPr>
            <a:r>
              <a:rPr lang="en-US" dirty="0"/>
              <a:t>	</a:t>
            </a:r>
            <a:r>
              <a:rPr lang="en-US" dirty="0" err="1"/>
              <a:t>System.out.println</a:t>
            </a:r>
            <a:r>
              <a:rPr lang="en-US" dirty="0"/>
              <a:t>("</a:t>
            </a:r>
            <a:r>
              <a:rPr lang="en-US" dirty="0" err="1"/>
              <a:t>i</a:t>
            </a:r>
            <a:r>
              <a:rPr lang="en-US" dirty="0"/>
              <a:t> and b " + </a:t>
            </a:r>
            <a:r>
              <a:rPr lang="en-US" dirty="0" err="1"/>
              <a:t>i</a:t>
            </a:r>
            <a:r>
              <a:rPr lang="en-US" dirty="0"/>
              <a:t> + " " + b);</a:t>
            </a:r>
          </a:p>
          <a:p>
            <a:pPr>
              <a:buNone/>
            </a:pPr>
            <a:r>
              <a:rPr lang="en-US" dirty="0"/>
              <a:t>	</a:t>
            </a:r>
            <a:r>
              <a:rPr lang="en-US" dirty="0" err="1"/>
              <a:t>System.out.println</a:t>
            </a:r>
            <a:r>
              <a:rPr lang="en-US" dirty="0"/>
              <a:t>("\</a:t>
            </a:r>
            <a:r>
              <a:rPr lang="en-US" dirty="0" err="1"/>
              <a:t>nConversion</a:t>
            </a:r>
            <a:r>
              <a:rPr lang="en-US" dirty="0"/>
              <a:t> of double to int.");</a:t>
            </a:r>
          </a:p>
          <a:p>
            <a:pPr>
              <a:buNone/>
            </a:pPr>
            <a:r>
              <a:rPr lang="en-US" dirty="0"/>
              <a:t>	</a:t>
            </a:r>
            <a:r>
              <a:rPr lang="en-US" dirty="0" err="1"/>
              <a:t>i</a:t>
            </a:r>
            <a:r>
              <a:rPr lang="en-US" dirty="0"/>
              <a:t> = (</a:t>
            </a:r>
            <a:r>
              <a:rPr lang="en-US" dirty="0" err="1"/>
              <a:t>int</a:t>
            </a:r>
            <a:r>
              <a:rPr lang="en-US" dirty="0"/>
              <a:t>) d;</a:t>
            </a:r>
          </a:p>
          <a:p>
            <a:pPr>
              <a:buNone/>
            </a:pPr>
            <a:r>
              <a:rPr lang="en-US" dirty="0"/>
              <a:t>	</a:t>
            </a:r>
            <a:r>
              <a:rPr lang="en-US" dirty="0" err="1"/>
              <a:t>System.out.println</a:t>
            </a:r>
            <a:r>
              <a:rPr lang="en-US" dirty="0"/>
              <a:t>("d and </a:t>
            </a:r>
            <a:r>
              <a:rPr lang="en-US" dirty="0" err="1"/>
              <a:t>i</a:t>
            </a:r>
            <a:r>
              <a:rPr lang="en-US" dirty="0"/>
              <a:t> " + d + " " + </a:t>
            </a:r>
            <a:r>
              <a:rPr lang="en-US" dirty="0" err="1"/>
              <a:t>i</a:t>
            </a:r>
            <a:r>
              <a:rPr lang="en-US" dirty="0"/>
              <a:t>);</a:t>
            </a:r>
          </a:p>
          <a:p>
            <a:pPr>
              <a:buNone/>
            </a:pPr>
            <a:r>
              <a:rPr lang="en-US" dirty="0"/>
              <a:t>	</a:t>
            </a:r>
            <a:r>
              <a:rPr lang="en-US" dirty="0" err="1"/>
              <a:t>System.out.println</a:t>
            </a:r>
            <a:r>
              <a:rPr lang="en-US" dirty="0"/>
              <a:t>("\</a:t>
            </a:r>
            <a:r>
              <a:rPr lang="en-US" dirty="0" err="1"/>
              <a:t>nConversion</a:t>
            </a:r>
            <a:r>
              <a:rPr lang="en-US" dirty="0"/>
              <a:t> of double to byte.");</a:t>
            </a:r>
          </a:p>
          <a:p>
            <a:pPr>
              <a:buNone/>
            </a:pPr>
            <a:r>
              <a:rPr lang="en-US" dirty="0"/>
              <a:t>	b = (byte) d;</a:t>
            </a:r>
          </a:p>
          <a:p>
            <a:pPr>
              <a:buNone/>
            </a:pPr>
            <a:r>
              <a:rPr lang="en-US" dirty="0"/>
              <a:t>	</a:t>
            </a:r>
            <a:r>
              <a:rPr lang="en-US" dirty="0" err="1"/>
              <a:t>System.out.println</a:t>
            </a:r>
            <a:r>
              <a:rPr lang="en-US" dirty="0"/>
              <a:t>("d and b " + d + " " + b);</a:t>
            </a:r>
          </a:p>
          <a:p>
            <a:pPr>
              <a:buNone/>
            </a:pPr>
            <a:r>
              <a:rPr lang="en-US" dirty="0"/>
              <a:t>	}</a:t>
            </a:r>
          </a:p>
          <a:p>
            <a:pPr>
              <a:buNone/>
            </a:pPr>
            <a:r>
              <a:rPr lang="en-US" dirty="0"/>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Conversion and Casting</a:t>
            </a:r>
          </a:p>
        </p:txBody>
      </p:sp>
      <p:sp>
        <p:nvSpPr>
          <p:cNvPr id="3" name="Content Placeholder 2"/>
          <p:cNvSpPr>
            <a:spLocks noGrp="1"/>
          </p:cNvSpPr>
          <p:nvPr>
            <p:ph sz="quarter" idx="1"/>
          </p:nvPr>
        </p:nvSpPr>
        <p:spPr/>
        <p:txBody>
          <a:bodyPr/>
          <a:lstStyle/>
          <a:p>
            <a:pPr lvl="1"/>
            <a:r>
              <a:rPr lang="en-US" dirty="0"/>
              <a:t>Let’s look at each conversion. When the value 257 is cast into a byte variable, the result is the remainder of the division of 257 by 256 (the range of a byte), which is 1 in this case. When the d is converted to an </a:t>
            </a:r>
            <a:r>
              <a:rPr lang="en-US" dirty="0" err="1"/>
              <a:t>int</a:t>
            </a:r>
            <a:r>
              <a:rPr lang="en-US" dirty="0"/>
              <a:t>, its fractional component is lost. When d is converted to a byte, its fractional component is lost, and the value is reduced modulo 256, which in this case is 67.</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Automatic Type Promotion in Expressions</a:t>
            </a:r>
          </a:p>
        </p:txBody>
      </p:sp>
      <p:sp>
        <p:nvSpPr>
          <p:cNvPr id="3" name="Content Placeholder 2"/>
          <p:cNvSpPr>
            <a:spLocks noGrp="1"/>
          </p:cNvSpPr>
          <p:nvPr>
            <p:ph sz="quarter" idx="1"/>
          </p:nvPr>
        </p:nvSpPr>
        <p:spPr>
          <a:xfrm>
            <a:off x="914400" y="1447800"/>
            <a:ext cx="7772400" cy="5181600"/>
          </a:xfrm>
        </p:spPr>
        <p:txBody>
          <a:bodyPr>
            <a:normAutofit fontScale="70000" lnSpcReduction="20000"/>
          </a:bodyPr>
          <a:lstStyle/>
          <a:p>
            <a:r>
              <a:rPr lang="en-US" dirty="0"/>
              <a:t>In addition to assignments, there is another place where certain type conversions may occur: in expressions. </a:t>
            </a:r>
          </a:p>
          <a:p>
            <a:r>
              <a:rPr lang="en-US" dirty="0"/>
              <a:t>To see why, consider the following. In an expression, the precision required of an intermediate value will sometimes exceed the range of either operand. </a:t>
            </a:r>
          </a:p>
          <a:p>
            <a:r>
              <a:rPr lang="en-US" dirty="0"/>
              <a:t>For example, examine the following expression:</a:t>
            </a:r>
          </a:p>
          <a:p>
            <a:pPr>
              <a:buNone/>
            </a:pPr>
            <a:r>
              <a:rPr lang="en-US" dirty="0"/>
              <a:t>	byte a = 40;</a:t>
            </a:r>
          </a:p>
          <a:p>
            <a:pPr>
              <a:buNone/>
            </a:pPr>
            <a:r>
              <a:rPr lang="en-US" dirty="0"/>
              <a:t>	byte b = 50;</a:t>
            </a:r>
          </a:p>
          <a:p>
            <a:pPr>
              <a:buNone/>
            </a:pPr>
            <a:r>
              <a:rPr lang="en-US" dirty="0"/>
              <a:t>	byte c = 100;</a:t>
            </a:r>
          </a:p>
          <a:p>
            <a:pPr>
              <a:buNone/>
            </a:pPr>
            <a:r>
              <a:rPr lang="en-US" dirty="0"/>
              <a:t>	</a:t>
            </a:r>
            <a:r>
              <a:rPr lang="en-US" dirty="0" err="1"/>
              <a:t>int</a:t>
            </a:r>
            <a:r>
              <a:rPr lang="en-US" dirty="0"/>
              <a:t> d = a * b / c;</a:t>
            </a:r>
          </a:p>
          <a:p>
            <a:r>
              <a:rPr lang="en-US" dirty="0"/>
              <a:t>The result of the intermediate term a*b easily exceeds the range of either of its byte operands. </a:t>
            </a:r>
          </a:p>
          <a:p>
            <a:r>
              <a:rPr lang="en-US" dirty="0"/>
              <a:t>To handle this kind of problem, Java automatically promotes each byte, short, or char operand to </a:t>
            </a:r>
            <a:r>
              <a:rPr lang="en-US" dirty="0" err="1"/>
              <a:t>int</a:t>
            </a:r>
            <a:r>
              <a:rPr lang="en-US" dirty="0"/>
              <a:t> when evaluating an expression. </a:t>
            </a:r>
          </a:p>
          <a:p>
            <a:r>
              <a:rPr lang="en-US" dirty="0"/>
              <a:t>This means that the sub expression a*b is performed using integers—not bytes. Thus, 2,000, the result of the intermediate expression, 50 * 40, is legal even though a and b are both specified as type byte.</a:t>
            </a:r>
          </a:p>
          <a:p>
            <a:r>
              <a:rPr lang="en-US" dirty="0"/>
              <a:t>As useful as the automatic promotions are, they can cause confusing compile-time errors.</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Automatic Type Promotion in Expressions</a:t>
            </a:r>
          </a:p>
        </p:txBody>
      </p:sp>
      <p:sp>
        <p:nvSpPr>
          <p:cNvPr id="3" name="Content Placeholder 2"/>
          <p:cNvSpPr>
            <a:spLocks noGrp="1"/>
          </p:cNvSpPr>
          <p:nvPr>
            <p:ph sz="quarter" idx="1"/>
          </p:nvPr>
        </p:nvSpPr>
        <p:spPr/>
        <p:txBody>
          <a:bodyPr>
            <a:normAutofit fontScale="70000" lnSpcReduction="20000"/>
          </a:bodyPr>
          <a:lstStyle/>
          <a:p>
            <a:r>
              <a:rPr lang="en-US" dirty="0"/>
              <a:t>For example, this seemingly correct code causes a problem:</a:t>
            </a:r>
          </a:p>
          <a:p>
            <a:pPr>
              <a:buNone/>
            </a:pPr>
            <a:r>
              <a:rPr lang="en-US" dirty="0"/>
              <a:t>	byte b = 50;</a:t>
            </a:r>
          </a:p>
          <a:p>
            <a:pPr>
              <a:buNone/>
            </a:pPr>
            <a:r>
              <a:rPr lang="en-US" dirty="0"/>
              <a:t>	b = b * 2; // Error! Cannot assign an </a:t>
            </a:r>
            <a:r>
              <a:rPr lang="en-US" dirty="0" err="1"/>
              <a:t>int</a:t>
            </a:r>
            <a:r>
              <a:rPr lang="en-US" dirty="0"/>
              <a:t> to a byte!</a:t>
            </a:r>
          </a:p>
          <a:p>
            <a:r>
              <a:rPr lang="en-US" dirty="0"/>
              <a:t>The code is attempting to store 50 * 2, a perfectly valid byte value, back into a byte variable.</a:t>
            </a:r>
          </a:p>
          <a:p>
            <a:r>
              <a:rPr lang="en-US" dirty="0"/>
              <a:t>However, because the operands were automatically promoted to </a:t>
            </a:r>
            <a:r>
              <a:rPr lang="en-US" dirty="0" err="1"/>
              <a:t>int</a:t>
            </a:r>
            <a:r>
              <a:rPr lang="en-US" dirty="0"/>
              <a:t> when the expression was evaluated, the result has also been promoted to int. </a:t>
            </a:r>
          </a:p>
          <a:p>
            <a:r>
              <a:rPr lang="en-US" dirty="0"/>
              <a:t>Thus, the result of the expression is now of type </a:t>
            </a:r>
            <a:r>
              <a:rPr lang="en-US" dirty="0" err="1"/>
              <a:t>int</a:t>
            </a:r>
            <a:r>
              <a:rPr lang="en-US" dirty="0"/>
              <a:t>, which cannot be assigned to a byte without the use of a cast. </a:t>
            </a:r>
          </a:p>
          <a:p>
            <a:r>
              <a:rPr lang="en-US" dirty="0"/>
              <a:t>This is true even if, as in this particular case, the value being assigned would still fit in the target type.</a:t>
            </a:r>
          </a:p>
          <a:p>
            <a:r>
              <a:rPr lang="en-US" dirty="0"/>
              <a:t>In cases where you understand the consequences of overflow, you should use an explicit cast, such as</a:t>
            </a:r>
          </a:p>
          <a:p>
            <a:pPr>
              <a:buNone/>
            </a:pPr>
            <a:r>
              <a:rPr lang="en-US" dirty="0"/>
              <a:t>	byte b = 50;</a:t>
            </a:r>
          </a:p>
          <a:p>
            <a:pPr>
              <a:buNone/>
            </a:pPr>
            <a:r>
              <a:rPr lang="en-US" dirty="0"/>
              <a:t>	b = (byte)(b * 2);</a:t>
            </a:r>
          </a:p>
          <a:p>
            <a:pPr>
              <a:buNone/>
            </a:pPr>
            <a:r>
              <a:rPr lang="en-US" dirty="0"/>
              <a:t>	which yields the correct value of 100</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Automatic Type Promotion in Expressions</a:t>
            </a:r>
          </a:p>
        </p:txBody>
      </p:sp>
      <p:sp>
        <p:nvSpPr>
          <p:cNvPr id="3" name="Content Placeholder 2"/>
          <p:cNvSpPr>
            <a:spLocks noGrp="1"/>
          </p:cNvSpPr>
          <p:nvPr>
            <p:ph sz="quarter" idx="1"/>
          </p:nvPr>
        </p:nvSpPr>
        <p:spPr>
          <a:xfrm>
            <a:off x="914400" y="1447800"/>
            <a:ext cx="7772400" cy="5181600"/>
          </a:xfrm>
        </p:spPr>
        <p:txBody>
          <a:bodyPr>
            <a:normAutofit/>
          </a:bodyPr>
          <a:lstStyle/>
          <a:p>
            <a:r>
              <a:rPr lang="en-US" dirty="0"/>
              <a:t>The Type Promotion Rules</a:t>
            </a:r>
          </a:p>
          <a:p>
            <a:pPr lvl="1"/>
            <a:r>
              <a:rPr lang="en-US" dirty="0"/>
              <a:t>Java defines several type promotion rules that apply to expressions. </a:t>
            </a:r>
          </a:p>
          <a:p>
            <a:pPr lvl="1"/>
            <a:r>
              <a:rPr lang="en-US" dirty="0"/>
              <a:t>They are as follows: </a:t>
            </a:r>
          </a:p>
          <a:p>
            <a:pPr lvl="1"/>
            <a:r>
              <a:rPr lang="en-US" dirty="0"/>
              <a:t>First, All byte, short, and char values are promoted to </a:t>
            </a:r>
            <a:r>
              <a:rPr lang="en-US" dirty="0" err="1"/>
              <a:t>int</a:t>
            </a:r>
            <a:r>
              <a:rPr lang="en-US" dirty="0"/>
              <a:t>, as just described. Then, if one operand is a long, the whole expression is promoted to long. If one operand is a float, the entire expression is promoted to float. If any of the operands is double, the result is double.</a:t>
            </a:r>
          </a:p>
          <a:p>
            <a:pPr lvl="1"/>
            <a:r>
              <a:rPr lang="en-US" dirty="0"/>
              <a:t>The following program demonstrates how each value in the expression gets promoted to match the second argument to each binary operator:</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Automatic Type Promotion in Expressions</a:t>
            </a:r>
          </a:p>
        </p:txBody>
      </p:sp>
      <p:sp>
        <p:nvSpPr>
          <p:cNvPr id="3" name="Content Placeholder 2"/>
          <p:cNvSpPr>
            <a:spLocks noGrp="1"/>
          </p:cNvSpPr>
          <p:nvPr>
            <p:ph sz="quarter" idx="1"/>
          </p:nvPr>
        </p:nvSpPr>
        <p:spPr>
          <a:xfrm>
            <a:off x="914400" y="1447800"/>
            <a:ext cx="7772400" cy="5181600"/>
          </a:xfrm>
        </p:spPr>
        <p:txBody>
          <a:bodyPr>
            <a:normAutofit fontScale="92500" lnSpcReduction="20000"/>
          </a:bodyPr>
          <a:lstStyle/>
          <a:p>
            <a:pPr lvl="1"/>
            <a:r>
              <a:rPr lang="en-US" dirty="0"/>
              <a:t>class Promote </a:t>
            </a:r>
          </a:p>
          <a:p>
            <a:pPr lvl="1"/>
            <a:r>
              <a:rPr lang="en-US" dirty="0"/>
              <a:t>{</a:t>
            </a:r>
          </a:p>
          <a:p>
            <a:pPr lvl="1"/>
            <a:r>
              <a:rPr lang="en-US" dirty="0"/>
              <a:t>public static void main(String </a:t>
            </a:r>
            <a:r>
              <a:rPr lang="en-US" dirty="0" err="1"/>
              <a:t>args</a:t>
            </a:r>
            <a:r>
              <a:rPr lang="en-US" dirty="0"/>
              <a:t>[]) </a:t>
            </a:r>
          </a:p>
          <a:p>
            <a:pPr lvl="1"/>
            <a:r>
              <a:rPr lang="en-US" dirty="0"/>
              <a:t>{</a:t>
            </a:r>
          </a:p>
          <a:p>
            <a:pPr lvl="1"/>
            <a:r>
              <a:rPr lang="en-US" dirty="0"/>
              <a:t>byte b = 42;</a:t>
            </a:r>
          </a:p>
          <a:p>
            <a:pPr lvl="1"/>
            <a:r>
              <a:rPr lang="en-US" dirty="0"/>
              <a:t>char c = 'a';</a:t>
            </a:r>
          </a:p>
          <a:p>
            <a:pPr lvl="1"/>
            <a:r>
              <a:rPr lang="en-US" dirty="0"/>
              <a:t>short s = 1024;</a:t>
            </a:r>
          </a:p>
          <a:p>
            <a:pPr lvl="1"/>
            <a:r>
              <a:rPr lang="en-US" dirty="0" err="1"/>
              <a:t>int</a:t>
            </a:r>
            <a:r>
              <a:rPr lang="en-US" dirty="0"/>
              <a:t> </a:t>
            </a:r>
            <a:r>
              <a:rPr lang="en-US" dirty="0" err="1"/>
              <a:t>i</a:t>
            </a:r>
            <a:r>
              <a:rPr lang="en-US" dirty="0"/>
              <a:t> = 50000;</a:t>
            </a:r>
          </a:p>
          <a:p>
            <a:pPr lvl="1"/>
            <a:r>
              <a:rPr lang="en-US" dirty="0"/>
              <a:t>float f = 5.67f;</a:t>
            </a:r>
          </a:p>
          <a:p>
            <a:pPr lvl="1"/>
            <a:r>
              <a:rPr lang="en-US" dirty="0"/>
              <a:t>double d = .1234;</a:t>
            </a:r>
          </a:p>
          <a:p>
            <a:pPr lvl="1"/>
            <a:r>
              <a:rPr lang="en-US" dirty="0"/>
              <a:t>double result = (f * b) + (</a:t>
            </a:r>
            <a:r>
              <a:rPr lang="en-US" dirty="0" err="1"/>
              <a:t>i</a:t>
            </a:r>
            <a:r>
              <a:rPr lang="en-US" dirty="0"/>
              <a:t> / c) - (d * s);</a:t>
            </a:r>
          </a:p>
          <a:p>
            <a:pPr lvl="1"/>
            <a:r>
              <a:rPr lang="en-US" dirty="0" err="1"/>
              <a:t>System.out.println</a:t>
            </a:r>
            <a:r>
              <a:rPr lang="en-US" dirty="0"/>
              <a:t>((f * b) + " + " + (</a:t>
            </a:r>
            <a:r>
              <a:rPr lang="en-US" dirty="0" err="1"/>
              <a:t>i</a:t>
            </a:r>
            <a:r>
              <a:rPr lang="en-US" dirty="0"/>
              <a:t> / c) + " - " + (d * s));</a:t>
            </a:r>
          </a:p>
          <a:p>
            <a:pPr lvl="1"/>
            <a:r>
              <a:rPr lang="en-US" dirty="0" err="1"/>
              <a:t>System.out.println</a:t>
            </a:r>
            <a:r>
              <a:rPr lang="en-US" dirty="0"/>
              <a:t>("result = " + result);</a:t>
            </a:r>
          </a:p>
          <a:p>
            <a:pPr lvl="1"/>
            <a:r>
              <a:rPr lang="en-US" dirty="0"/>
              <a:t>}</a:t>
            </a:r>
          </a:p>
          <a:p>
            <a:pPr lvl="1"/>
            <a:r>
              <a:rPr lang="en-US"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a:t>
            </a:r>
          </a:p>
        </p:txBody>
      </p:sp>
      <p:sp>
        <p:nvSpPr>
          <p:cNvPr id="3" name="Content Placeholder 2"/>
          <p:cNvSpPr>
            <a:spLocks noGrp="1"/>
          </p:cNvSpPr>
          <p:nvPr>
            <p:ph sz="quarter" idx="1"/>
          </p:nvPr>
        </p:nvSpPr>
        <p:spPr/>
        <p:txBody>
          <a:bodyPr/>
          <a:lstStyle/>
          <a:p>
            <a:r>
              <a:rPr lang="en-US" dirty="0"/>
              <a:t>Every variable has a data type.</a:t>
            </a:r>
          </a:p>
          <a:p>
            <a:r>
              <a:rPr lang="en-US" dirty="0"/>
              <a:t>Data types specify the size and type of values that can be stored.</a:t>
            </a:r>
          </a:p>
          <a:p>
            <a:r>
              <a:rPr lang="en-US" dirty="0"/>
              <a:t>Built – in Data types are:</a:t>
            </a:r>
          </a:p>
          <a:p>
            <a:pPr lvl="1"/>
            <a:r>
              <a:rPr lang="en-US" dirty="0"/>
              <a:t>Numeric</a:t>
            </a:r>
          </a:p>
          <a:p>
            <a:pPr lvl="2"/>
            <a:r>
              <a:rPr lang="en-US" dirty="0"/>
              <a:t>Integer</a:t>
            </a:r>
          </a:p>
          <a:p>
            <a:pPr lvl="2"/>
            <a:r>
              <a:rPr lang="en-US" dirty="0"/>
              <a:t>Floating- point</a:t>
            </a:r>
          </a:p>
          <a:p>
            <a:pPr lvl="1"/>
            <a:r>
              <a:rPr lang="en-US" dirty="0"/>
              <a:t>Non- numeric</a:t>
            </a:r>
          </a:p>
          <a:p>
            <a:pPr lvl="2"/>
            <a:r>
              <a:rPr lang="en-US" dirty="0"/>
              <a:t>Character</a:t>
            </a:r>
          </a:p>
          <a:p>
            <a:pPr lvl="2"/>
            <a:r>
              <a:rPr lang="en-US" dirty="0"/>
              <a:t>Boolean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Automatic Type Promotion in Expressions</a:t>
            </a:r>
          </a:p>
        </p:txBody>
      </p:sp>
      <p:sp>
        <p:nvSpPr>
          <p:cNvPr id="3" name="Content Placeholder 2"/>
          <p:cNvSpPr>
            <a:spLocks noGrp="1"/>
          </p:cNvSpPr>
          <p:nvPr>
            <p:ph sz="quarter" idx="1"/>
          </p:nvPr>
        </p:nvSpPr>
        <p:spPr>
          <a:xfrm>
            <a:off x="914400" y="1447800"/>
            <a:ext cx="7772400" cy="5029200"/>
          </a:xfrm>
        </p:spPr>
        <p:txBody>
          <a:bodyPr>
            <a:normAutofit fontScale="92500" lnSpcReduction="10000"/>
          </a:bodyPr>
          <a:lstStyle/>
          <a:p>
            <a:pPr lvl="1" algn="just"/>
            <a:r>
              <a:rPr lang="en-US" dirty="0"/>
              <a:t>Let’s look closely at the type promotions that occur in this line from the program:</a:t>
            </a:r>
          </a:p>
          <a:p>
            <a:pPr algn="just">
              <a:buNone/>
            </a:pPr>
            <a:r>
              <a:rPr lang="en-US" dirty="0"/>
              <a:t>		double result = (f * b) + (</a:t>
            </a:r>
            <a:r>
              <a:rPr lang="en-US" dirty="0" err="1"/>
              <a:t>i</a:t>
            </a:r>
            <a:r>
              <a:rPr lang="en-US" dirty="0"/>
              <a:t> / c) - (d * s);</a:t>
            </a:r>
          </a:p>
          <a:p>
            <a:pPr lvl="1" algn="just"/>
            <a:r>
              <a:rPr lang="en-US" dirty="0"/>
              <a:t>In the first sub expression, f * b, b is promoted to a float and the result of the sub expression is float. </a:t>
            </a:r>
          </a:p>
          <a:p>
            <a:pPr lvl="1" algn="just"/>
            <a:r>
              <a:rPr lang="en-US" dirty="0"/>
              <a:t>Next, in the sub expression </a:t>
            </a:r>
            <a:r>
              <a:rPr lang="en-US" dirty="0" err="1"/>
              <a:t>i/c</a:t>
            </a:r>
            <a:r>
              <a:rPr lang="en-US" dirty="0"/>
              <a:t>, c is promoted to </a:t>
            </a:r>
            <a:r>
              <a:rPr lang="en-US" dirty="0" err="1"/>
              <a:t>int</a:t>
            </a:r>
            <a:r>
              <a:rPr lang="en-US" dirty="0"/>
              <a:t>, and the result is of type int. </a:t>
            </a:r>
          </a:p>
          <a:p>
            <a:pPr lvl="1" algn="just"/>
            <a:r>
              <a:rPr lang="en-US" dirty="0"/>
              <a:t>Then, in d*s, the value of s is promoted to double, and the type of the sub expression is double.</a:t>
            </a:r>
          </a:p>
          <a:p>
            <a:pPr lvl="1" algn="just"/>
            <a:r>
              <a:rPr lang="en-US" dirty="0"/>
              <a:t>Finally, these three intermediate values, float, </a:t>
            </a:r>
            <a:r>
              <a:rPr lang="en-US" dirty="0" err="1"/>
              <a:t>int</a:t>
            </a:r>
            <a:r>
              <a:rPr lang="en-US" dirty="0"/>
              <a:t>, and double, are considered. </a:t>
            </a:r>
          </a:p>
          <a:p>
            <a:pPr lvl="1" algn="just"/>
            <a:r>
              <a:rPr lang="en-US" dirty="0"/>
              <a:t>The outcome of float plus an </a:t>
            </a:r>
            <a:r>
              <a:rPr lang="en-US" dirty="0" err="1"/>
              <a:t>int</a:t>
            </a:r>
            <a:r>
              <a:rPr lang="en-US" dirty="0"/>
              <a:t> is a float. Then the resultant float minus the last double is promoted to double, which is the type for the final result of the expression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Declaration of Variables</a:t>
            </a:r>
          </a:p>
        </p:txBody>
      </p:sp>
      <p:sp>
        <p:nvSpPr>
          <p:cNvPr id="3" name="Content Placeholder 2"/>
          <p:cNvSpPr>
            <a:spLocks noGrp="1"/>
          </p:cNvSpPr>
          <p:nvPr>
            <p:ph sz="quarter" idx="1"/>
          </p:nvPr>
        </p:nvSpPr>
        <p:spPr>
          <a:xfrm>
            <a:off x="914400" y="1447800"/>
            <a:ext cx="7772400" cy="5257800"/>
          </a:xfrm>
        </p:spPr>
        <p:txBody>
          <a:bodyPr/>
          <a:lstStyle/>
          <a:p>
            <a:r>
              <a:rPr lang="en-US" dirty="0"/>
              <a:t>Declaration does three things:</a:t>
            </a:r>
          </a:p>
          <a:p>
            <a:pPr lvl="1"/>
            <a:r>
              <a:rPr lang="en-US" dirty="0"/>
              <a:t>It tells the compiler what the variable name is.</a:t>
            </a:r>
          </a:p>
          <a:p>
            <a:pPr lvl="1"/>
            <a:r>
              <a:rPr lang="en-US" dirty="0"/>
              <a:t>It specifies what type of data the variable will hold.</a:t>
            </a:r>
          </a:p>
          <a:p>
            <a:pPr lvl="1"/>
            <a:r>
              <a:rPr lang="en-US" dirty="0"/>
              <a:t>The place of Declaration decides the scope of the program.</a:t>
            </a:r>
          </a:p>
          <a:p>
            <a:r>
              <a:rPr lang="en-US" dirty="0"/>
              <a:t>A variable must be declared before it is used in the program.</a:t>
            </a:r>
          </a:p>
          <a:p>
            <a:r>
              <a:rPr lang="en-US" dirty="0"/>
              <a:t>The general form of declaration of a variable is:</a:t>
            </a:r>
          </a:p>
          <a:p>
            <a:pPr lvl="1"/>
            <a:r>
              <a:rPr lang="en-US" dirty="0"/>
              <a:t>type variable1, variable2…….</a:t>
            </a:r>
            <a:r>
              <a:rPr lang="en-US" dirty="0" err="1"/>
              <a:t>variableN</a:t>
            </a:r>
            <a:r>
              <a:rPr lang="en-US" dirty="0"/>
              <a:t>;</a:t>
            </a:r>
          </a:p>
          <a:p>
            <a:r>
              <a:rPr lang="en-US" dirty="0"/>
              <a:t>Examples:</a:t>
            </a:r>
          </a:p>
          <a:p>
            <a:pPr lvl="1"/>
            <a:r>
              <a:rPr lang="en-US" dirty="0" err="1"/>
              <a:t>int</a:t>
            </a:r>
            <a:r>
              <a:rPr lang="en-US" dirty="0"/>
              <a:t> count;</a:t>
            </a:r>
          </a:p>
          <a:p>
            <a:pPr lvl="1"/>
            <a:r>
              <a:rPr lang="en-US" dirty="0"/>
              <a:t>float </a:t>
            </a:r>
            <a:r>
              <a:rPr lang="en-US" dirty="0" err="1"/>
              <a:t>x,y</a:t>
            </a:r>
            <a:r>
              <a:rPr lang="en-US" dirty="0"/>
              <a:t>;</a:t>
            </a:r>
          </a:p>
          <a:p>
            <a:pPr lvl="1"/>
            <a:r>
              <a:rPr lang="en-US" dirty="0"/>
              <a:t>double pi;</a:t>
            </a:r>
          </a:p>
          <a:p>
            <a:pPr lvl="1"/>
            <a:r>
              <a:rPr lang="en-US" dirty="0"/>
              <a:t>char c1,c2,c3;</a:t>
            </a:r>
          </a:p>
          <a:p>
            <a:pPr lvl="1"/>
            <a:endParaRPr lang="en-US" dirty="0"/>
          </a:p>
          <a:p>
            <a:pPr lvl="1"/>
            <a:endParaRPr lang="en-US" dirty="0"/>
          </a:p>
          <a:p>
            <a:pPr lvl="1"/>
            <a:endParaRPr lang="en-US" dirty="0"/>
          </a:p>
          <a:p>
            <a:pPr lvl="1"/>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Giving Values to Variables</a:t>
            </a:r>
          </a:p>
        </p:txBody>
      </p:sp>
      <p:sp>
        <p:nvSpPr>
          <p:cNvPr id="3" name="Content Placeholder 2"/>
          <p:cNvSpPr>
            <a:spLocks noGrp="1"/>
          </p:cNvSpPr>
          <p:nvPr>
            <p:ph sz="quarter" idx="1"/>
          </p:nvPr>
        </p:nvSpPr>
        <p:spPr/>
        <p:txBody>
          <a:bodyPr/>
          <a:lstStyle/>
          <a:p>
            <a:r>
              <a:rPr lang="en-US" dirty="0"/>
              <a:t>A variable must be given a value after it has been declared but before it is used.</a:t>
            </a:r>
          </a:p>
          <a:p>
            <a:r>
              <a:rPr lang="en-US" dirty="0"/>
              <a:t>This can be achieved in two ways:</a:t>
            </a:r>
          </a:p>
          <a:p>
            <a:pPr lvl="1"/>
            <a:r>
              <a:rPr lang="en-US" dirty="0"/>
              <a:t>By using assignment statement</a:t>
            </a:r>
          </a:p>
          <a:p>
            <a:pPr lvl="1"/>
            <a:r>
              <a:rPr lang="en-US" dirty="0"/>
              <a:t>By using a read statement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Kinds of Variables</a:t>
            </a:r>
          </a:p>
        </p:txBody>
      </p:sp>
      <p:sp>
        <p:nvSpPr>
          <p:cNvPr id="3" name="Content Placeholder 2"/>
          <p:cNvSpPr>
            <a:spLocks noGrp="1"/>
          </p:cNvSpPr>
          <p:nvPr>
            <p:ph sz="quarter" idx="1"/>
          </p:nvPr>
        </p:nvSpPr>
        <p:spPr/>
        <p:txBody>
          <a:bodyPr/>
          <a:lstStyle/>
          <a:p>
            <a:r>
              <a:rPr lang="en-US" dirty="0"/>
              <a:t>Java variables are actually classified into three kinds:</a:t>
            </a:r>
          </a:p>
          <a:p>
            <a:pPr lvl="1"/>
            <a:r>
              <a:rPr lang="en-US" dirty="0"/>
              <a:t>Instance variables</a:t>
            </a:r>
          </a:p>
          <a:p>
            <a:pPr lvl="1"/>
            <a:r>
              <a:rPr lang="en-US" dirty="0"/>
              <a:t>Class variables</a:t>
            </a:r>
          </a:p>
          <a:p>
            <a:pPr lvl="1"/>
            <a:r>
              <a:rPr lang="en-US" dirty="0"/>
              <a:t>Local variables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Values of variables</a:t>
            </a:r>
          </a:p>
        </p:txBody>
      </p:sp>
      <p:sp>
        <p:nvSpPr>
          <p:cNvPr id="3" name="Content Placeholder 2"/>
          <p:cNvSpPr>
            <a:spLocks noGrp="1"/>
          </p:cNvSpPr>
          <p:nvPr>
            <p:ph sz="quarter" idx="1"/>
          </p:nvPr>
        </p:nvSpPr>
        <p:spPr/>
        <p:txBody>
          <a:bodyPr/>
          <a:lstStyle/>
          <a:p>
            <a:r>
              <a:rPr lang="en-US" dirty="0"/>
              <a:t>Java supports two output methods that can be used to send the results to the screen.</a:t>
            </a:r>
          </a:p>
          <a:p>
            <a:pPr lvl="1"/>
            <a:r>
              <a:rPr lang="en-US" dirty="0"/>
              <a:t>print() method //print and wait</a:t>
            </a:r>
          </a:p>
          <a:p>
            <a:pPr lvl="1"/>
            <a:r>
              <a:rPr lang="en-US" dirty="0" err="1"/>
              <a:t>println</a:t>
            </a:r>
            <a:r>
              <a:rPr lang="en-US" dirty="0"/>
              <a:t>() method // print a line and move to next line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Strings</a:t>
            </a:r>
          </a:p>
        </p:txBody>
      </p:sp>
      <p:sp>
        <p:nvSpPr>
          <p:cNvPr id="3" name="Content Placeholder 2"/>
          <p:cNvSpPr>
            <a:spLocks noGrp="1"/>
          </p:cNvSpPr>
          <p:nvPr>
            <p:ph sz="quarter" idx="1"/>
          </p:nvPr>
        </p:nvSpPr>
        <p:spPr>
          <a:xfrm>
            <a:off x="914400" y="1447800"/>
            <a:ext cx="7772400" cy="5029200"/>
          </a:xfrm>
        </p:spPr>
        <p:txBody>
          <a:bodyPr>
            <a:normAutofit lnSpcReduction="10000"/>
          </a:bodyPr>
          <a:lstStyle/>
          <a:p>
            <a:r>
              <a:rPr lang="en-US" dirty="0"/>
              <a:t>Strings represent a sequence of characters.</a:t>
            </a:r>
          </a:p>
          <a:p>
            <a:r>
              <a:rPr lang="en-US" dirty="0"/>
              <a:t>Strings are class objects and implemented using two classes, namely, String and </a:t>
            </a:r>
            <a:r>
              <a:rPr lang="en-US" dirty="0" err="1"/>
              <a:t>StringBuffer</a:t>
            </a:r>
            <a:r>
              <a:rPr lang="en-US" dirty="0"/>
              <a:t>.</a:t>
            </a:r>
          </a:p>
          <a:p>
            <a:r>
              <a:rPr lang="en-US" dirty="0"/>
              <a:t>A Java String is an object of the String class.</a:t>
            </a:r>
          </a:p>
          <a:p>
            <a:r>
              <a:rPr lang="en-US" dirty="0"/>
              <a:t>Strings can be declared and created as follows:</a:t>
            </a:r>
          </a:p>
          <a:p>
            <a:pPr lvl="1">
              <a:buNone/>
            </a:pPr>
            <a:r>
              <a:rPr lang="en-US" dirty="0"/>
              <a:t>			String </a:t>
            </a:r>
            <a:r>
              <a:rPr lang="en-US" dirty="0" err="1"/>
              <a:t>stringname</a:t>
            </a:r>
            <a:r>
              <a:rPr lang="en-US" dirty="0"/>
              <a:t>;</a:t>
            </a:r>
          </a:p>
          <a:p>
            <a:pPr lvl="1">
              <a:buNone/>
            </a:pPr>
            <a:r>
              <a:rPr lang="en-US" dirty="0"/>
              <a:t>			</a:t>
            </a:r>
            <a:r>
              <a:rPr lang="en-US" dirty="0" err="1"/>
              <a:t>stringname</a:t>
            </a:r>
            <a:r>
              <a:rPr lang="en-US" dirty="0"/>
              <a:t>=“string”;</a:t>
            </a:r>
          </a:p>
          <a:p>
            <a:r>
              <a:rPr lang="en-US" dirty="0"/>
              <a:t>Example:</a:t>
            </a:r>
          </a:p>
          <a:p>
            <a:pPr lvl="1"/>
            <a:r>
              <a:rPr lang="en-US" dirty="0"/>
              <a:t>String </a:t>
            </a:r>
            <a:r>
              <a:rPr lang="en-US" dirty="0" err="1"/>
              <a:t>firstname</a:t>
            </a:r>
            <a:r>
              <a:rPr lang="en-US" dirty="0"/>
              <a:t>;</a:t>
            </a:r>
          </a:p>
          <a:p>
            <a:pPr lvl="1"/>
            <a:r>
              <a:rPr lang="en-US" dirty="0" err="1"/>
              <a:t>firstname</a:t>
            </a:r>
            <a:r>
              <a:rPr lang="en-US" dirty="0"/>
              <a:t> = “Anil”;</a:t>
            </a:r>
          </a:p>
          <a:p>
            <a:pPr lvl="1"/>
            <a:r>
              <a:rPr lang="en-US" dirty="0"/>
              <a:t>These two statements can be combined as follows:</a:t>
            </a:r>
          </a:p>
          <a:p>
            <a:pPr lvl="2"/>
            <a:r>
              <a:rPr lang="en-US" dirty="0"/>
              <a:t>String </a:t>
            </a:r>
            <a:r>
              <a:rPr lang="en-US" dirty="0" err="1"/>
              <a:t>firstname</a:t>
            </a:r>
            <a:r>
              <a:rPr lang="en-US" dirty="0"/>
              <a:t>= “Anil”;</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18110</TotalTime>
  <Words>4202</Words>
  <Application>Microsoft Office PowerPoint</Application>
  <PresentationFormat>On-screen Show (4:3)</PresentationFormat>
  <Paragraphs>417</Paragraphs>
  <Slides>40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Franklin Gothic Book</vt:lpstr>
      <vt:lpstr>Perpetua</vt:lpstr>
      <vt:lpstr>times new roman</vt:lpstr>
      <vt:lpstr>verdana</vt:lpstr>
      <vt:lpstr>Wingdings 2</vt:lpstr>
      <vt:lpstr>Equity</vt:lpstr>
      <vt:lpstr>PROGRAMMING IN JAVA</vt:lpstr>
      <vt:lpstr>PowerPoint Presentation</vt:lpstr>
      <vt:lpstr> Introducing variables</vt:lpstr>
      <vt:lpstr>Data Types</vt:lpstr>
      <vt:lpstr>Declaration of Variables</vt:lpstr>
      <vt:lpstr>Giving Values to Variables</vt:lpstr>
      <vt:lpstr>Kinds of Variables</vt:lpstr>
      <vt:lpstr>Getting Values of variables</vt:lpstr>
      <vt:lpstr>Working with Strings</vt:lpstr>
      <vt:lpstr>Working with Strings</vt:lpstr>
      <vt:lpstr> String methods </vt:lpstr>
      <vt:lpstr> String methods </vt:lpstr>
      <vt:lpstr> String methods </vt:lpstr>
      <vt:lpstr> String methods </vt:lpstr>
      <vt:lpstr> String methods </vt:lpstr>
      <vt:lpstr> String methods </vt:lpstr>
      <vt:lpstr> String methods </vt:lpstr>
      <vt:lpstr> String methods </vt:lpstr>
      <vt:lpstr> String methods </vt:lpstr>
      <vt:lpstr> String methods </vt:lpstr>
      <vt:lpstr> String methods </vt:lpstr>
      <vt:lpstr> String methods </vt:lpstr>
      <vt:lpstr>StringBuffer class </vt:lpstr>
      <vt:lpstr>StringBuffer class </vt:lpstr>
      <vt:lpstr>StringBuilder class </vt:lpstr>
      <vt:lpstr>StringBuilder class </vt:lpstr>
      <vt:lpstr>StringBuilder class </vt:lpstr>
      <vt:lpstr>StringBuilder class </vt:lpstr>
      <vt:lpstr>Working with numbers</vt:lpstr>
      <vt:lpstr>Working with numbers</vt:lpstr>
      <vt:lpstr>Type Conversion and Casting</vt:lpstr>
      <vt:lpstr>Type Conversion and Casting</vt:lpstr>
      <vt:lpstr>Type Conversion and Casting</vt:lpstr>
      <vt:lpstr>Type Conversion and Casting</vt:lpstr>
      <vt:lpstr>Type Conversion and Casting</vt:lpstr>
      <vt:lpstr>Automatic Type Promotion in Expressions</vt:lpstr>
      <vt:lpstr>Automatic Type Promotion in Expressions</vt:lpstr>
      <vt:lpstr>Automatic Type Promotion in Expressions</vt:lpstr>
      <vt:lpstr>Automatic Type Promotion in Expressions</vt:lpstr>
      <vt:lpstr>Automatic Type Promotion in Expressions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Surbhi</dc:creator>
  <cp:lastModifiedBy>Surbhi Sharma</cp:lastModifiedBy>
  <cp:revision>154</cp:revision>
  <dcterms:created xsi:type="dcterms:W3CDTF">2017-01-14T04:42:49Z</dcterms:created>
  <dcterms:modified xsi:type="dcterms:W3CDTF">2024-09-02T04:04:04Z</dcterms:modified>
</cp:coreProperties>
</file>