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996BD03-A238-40E7-9019-C69CA429209E}"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522924E-BAF1-47E1-AF68-6E1E17379CE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96BD03-A238-40E7-9019-C69CA429209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2924E-BAF1-47E1-AF68-6E1E17379C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96BD03-A238-40E7-9019-C69CA429209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2924E-BAF1-47E1-AF68-6E1E17379C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996BD03-A238-40E7-9019-C69CA429209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2924E-BAF1-47E1-AF68-6E1E17379CE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996BD03-A238-40E7-9019-C69CA429209E}"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522924E-BAF1-47E1-AF68-6E1E17379C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996BD03-A238-40E7-9019-C69CA429209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2924E-BAF1-47E1-AF68-6E1E17379CE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996BD03-A238-40E7-9019-C69CA429209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2924E-BAF1-47E1-AF68-6E1E17379CE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996BD03-A238-40E7-9019-C69CA429209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22924E-BAF1-47E1-AF68-6E1E17379C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BD03-A238-40E7-9019-C69CA429209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2924E-BAF1-47E1-AF68-6E1E17379C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996BD03-A238-40E7-9019-C69CA429209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2924E-BAF1-47E1-AF68-6E1E17379CE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996BD03-A238-40E7-9019-C69CA429209E}"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522924E-BAF1-47E1-AF68-6E1E17379CE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96BD03-A238-40E7-9019-C69CA429209E}"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522924E-BAF1-47E1-AF68-6E1E17379C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The expression must be of type byte, short, </a:t>
            </a:r>
            <a:r>
              <a:rPr lang="en-US" dirty="0" err="1"/>
              <a:t>int</a:t>
            </a:r>
            <a:r>
              <a:rPr lang="en-US" dirty="0"/>
              <a:t>, or char; each of the values specified in the case statements must be of a type compatible with the expression.  </a:t>
            </a:r>
          </a:p>
          <a:p>
            <a:r>
              <a:rPr lang="en-US" dirty="0"/>
              <a:t>Each case value must be a unique literal (that is, it must be a constant, not a variable). Duplicate case values are not allowed.</a:t>
            </a:r>
          </a:p>
          <a:p>
            <a:r>
              <a:rPr lang="en-US" dirty="0"/>
              <a:t>The switch statement works like this: The value of the expression is compared with each of the literal values in the case statements. If a match is found, the code sequence following that case statement is executed. If none of the constants matches the value of the expression, then the default statement is executed. However, the default statement is optional. If no case matches and no default is present, then no further action is taken.</a:t>
            </a:r>
          </a:p>
          <a:p>
            <a:r>
              <a:rPr lang="en-US" dirty="0"/>
              <a:t>The break statement is used inside the switch to terminate a statement sequence. When a break statement is encountered, execution branches to the first line of code that follows the entire switch statement. This has the effect of “jumping out” of </a:t>
            </a:r>
            <a:r>
              <a:rPr lang="en-US" dirty="0" err="1"/>
              <a:t>theswitch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The conditional operator</a:t>
            </a:r>
          </a:p>
          <a:p>
            <a:pPr lvl="1"/>
            <a:r>
              <a:rPr lang="en-US" dirty="0"/>
              <a:t>The value of a variable often depends on whether a particular </a:t>
            </a:r>
            <a:r>
              <a:rPr lang="en-US" dirty="0" err="1"/>
              <a:t>boolean</a:t>
            </a:r>
            <a:r>
              <a:rPr lang="en-US" dirty="0"/>
              <a:t> expression is or is not true and on nothing else. For instance one common operation is setting the value of a variable to the maximum of two quantities. In Java you might write</a:t>
            </a:r>
          </a:p>
          <a:p>
            <a:pPr lvl="1">
              <a:buNone/>
            </a:pPr>
            <a:r>
              <a:rPr lang="en-US" dirty="0"/>
              <a:t>	if (a &gt; b) { </a:t>
            </a:r>
          </a:p>
          <a:p>
            <a:pPr lvl="1">
              <a:buNone/>
            </a:pPr>
            <a:r>
              <a:rPr lang="en-US" dirty="0"/>
              <a:t>	max = a; } </a:t>
            </a:r>
          </a:p>
          <a:p>
            <a:pPr lvl="1">
              <a:buNone/>
            </a:pPr>
            <a:r>
              <a:rPr lang="en-US" dirty="0"/>
              <a:t>	else { </a:t>
            </a:r>
          </a:p>
          <a:p>
            <a:pPr lvl="1">
              <a:buNone/>
            </a:pPr>
            <a:r>
              <a:rPr lang="en-US" dirty="0"/>
              <a:t>	max = b; }</a:t>
            </a:r>
          </a:p>
          <a:p>
            <a:pPr lvl="1"/>
            <a:r>
              <a:rPr lang="en-US" dirty="0"/>
              <a:t> Setting a single variable to one of two states based on a single condition is such a common use of if-else that a shortcut has been devised for it, the conditional operator, ?:. Using the conditional operator you can rewrite the above example in a single line like this:</a:t>
            </a:r>
          </a:p>
          <a:p>
            <a:pPr lvl="1">
              <a:buNone/>
            </a:pPr>
            <a:r>
              <a:rPr lang="en-US" dirty="0"/>
              <a:t>	max = (a &gt; b) ? a : b;</a:t>
            </a:r>
          </a:p>
          <a:p>
            <a:pPr lvl="1"/>
            <a:r>
              <a:rPr lang="en-US" dirty="0"/>
              <a:t>(a &gt; b) ? a : b; is an expression which returns one of two values, a or b. The condition, (a &gt; b), is tested. If it is true the first value, a, is returned. If it is false, the second value, b, is returned. Whichever value is returned is dependent on the conditional test, a &gt; b. The condition can be any expression which returns a </a:t>
            </a:r>
            <a:r>
              <a:rPr lang="en-US" dirty="0" err="1"/>
              <a:t>boolean</a:t>
            </a:r>
            <a:r>
              <a:rPr lang="en-US" dirty="0"/>
              <a:t> value.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a:t>
            </a:r>
          </a:p>
        </p:txBody>
      </p:sp>
      <p:sp>
        <p:nvSpPr>
          <p:cNvPr id="3" name="Content Placeholder 2"/>
          <p:cNvSpPr>
            <a:spLocks noGrp="1"/>
          </p:cNvSpPr>
          <p:nvPr>
            <p:ph sz="quarter" idx="1"/>
          </p:nvPr>
        </p:nvSpPr>
        <p:spPr/>
        <p:txBody>
          <a:bodyPr/>
          <a:lstStyle/>
          <a:p>
            <a:r>
              <a:rPr lang="en-US" dirty="0"/>
              <a:t>Java’s iteration statements are for, while, and do-while. </a:t>
            </a:r>
          </a:p>
          <a:p>
            <a:r>
              <a:rPr lang="en-US" dirty="0"/>
              <a:t>These statements create what we commonly call loops.</a:t>
            </a:r>
          </a:p>
          <a:p>
            <a:r>
              <a:rPr lang="en-US" dirty="0"/>
              <a:t>As you probably know, a loop repeatedly executes the same set of instructions until a termination condition is met. </a:t>
            </a:r>
          </a:p>
          <a:p>
            <a:r>
              <a:rPr lang="en-US" dirty="0"/>
              <a:t>As you will see, Java has a loop to fit any programming need.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a:t>
            </a:r>
          </a:p>
        </p:txBody>
      </p:sp>
      <p:sp>
        <p:nvSpPr>
          <p:cNvPr id="3" name="Content Placeholder 2"/>
          <p:cNvSpPr>
            <a:spLocks noGrp="1"/>
          </p:cNvSpPr>
          <p:nvPr>
            <p:ph sz="quarter" idx="1"/>
          </p:nvPr>
        </p:nvSpPr>
        <p:spPr/>
        <p:txBody>
          <a:bodyPr>
            <a:normAutofit lnSpcReduction="10000"/>
          </a:bodyPr>
          <a:lstStyle/>
          <a:p>
            <a:r>
              <a:rPr lang="en-US" dirty="0"/>
              <a:t>while</a:t>
            </a:r>
          </a:p>
          <a:p>
            <a:pPr lvl="1"/>
            <a:r>
              <a:rPr lang="en-US" dirty="0"/>
              <a:t>The while loop is Java’s most fundamental loop statement. It repeats a statement or block while its controlling expression is true. Here is its general form:</a:t>
            </a:r>
          </a:p>
          <a:p>
            <a:pPr>
              <a:buNone/>
            </a:pPr>
            <a:r>
              <a:rPr lang="en-US" dirty="0"/>
              <a:t>		while(condition) {</a:t>
            </a:r>
          </a:p>
          <a:p>
            <a:pPr>
              <a:buNone/>
            </a:pPr>
            <a:r>
              <a:rPr lang="en-US" dirty="0"/>
              <a:t>		// body of loop</a:t>
            </a:r>
          </a:p>
          <a:p>
            <a:pPr>
              <a:buNone/>
            </a:pPr>
            <a:r>
              <a:rPr lang="en-US" dirty="0"/>
              <a:t>		}</a:t>
            </a:r>
          </a:p>
          <a:p>
            <a:pPr lvl="1"/>
            <a:r>
              <a:rPr lang="en-US" dirty="0"/>
              <a:t>The condition can be any Boolean expression. The body of the loop will be executed as long as the conditional expression is true. When condition becomes false, control passes to the next line of code immediately following the loop. The curly braces are unnecessary if only a single statement is being repeated.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a:t>
            </a:r>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do-while</a:t>
            </a:r>
          </a:p>
          <a:p>
            <a:pPr lvl="1"/>
            <a:r>
              <a:rPr lang="en-US" dirty="0"/>
              <a:t>As you just saw, if the conditional expression controlling a while loop is initially false, then the body of the loop will not be executed at all. However, sometimes it is desirable to execute the body of a loop at least once, even if the conditional expression is false to begin with. In other words, there are times when you would like to test the termination expression at the end of the loop rather than at the beginning. Fortunately, Java supplies a loop that does just that: the do-while. </a:t>
            </a:r>
          </a:p>
          <a:p>
            <a:pPr lvl="1"/>
            <a:r>
              <a:rPr lang="en-US" dirty="0"/>
              <a:t>The do-while loop always executes its body at least once, because its conditional expression is at the bottom of the loop. Its general form is</a:t>
            </a:r>
          </a:p>
          <a:p>
            <a:pPr>
              <a:buNone/>
            </a:pPr>
            <a:r>
              <a:rPr lang="en-US" dirty="0"/>
              <a:t>		do {</a:t>
            </a:r>
          </a:p>
          <a:p>
            <a:pPr>
              <a:buNone/>
            </a:pPr>
            <a:r>
              <a:rPr lang="en-US" dirty="0"/>
              <a:t>		// body of loop</a:t>
            </a:r>
          </a:p>
          <a:p>
            <a:pPr>
              <a:buNone/>
            </a:pPr>
            <a:r>
              <a:rPr lang="en-US" dirty="0"/>
              <a:t>		} while (condition);</a:t>
            </a:r>
          </a:p>
          <a:p>
            <a:pPr lvl="1"/>
            <a:r>
              <a:rPr lang="en-US" dirty="0"/>
              <a:t>Each iteration of the do-while loop first executes the body of the loop and then evaluates the conditional expression. If this expression is true, the loop will repeat. Otherwise, the loop terminates. As with all of Java’s loops, condition must be a Boolean expression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for</a:t>
            </a:r>
          </a:p>
          <a:p>
            <a:pPr lvl="1"/>
            <a:r>
              <a:rPr lang="en-US" dirty="0"/>
              <a:t>Here is the general form of the for statement:</a:t>
            </a:r>
          </a:p>
          <a:p>
            <a:pPr>
              <a:buNone/>
            </a:pPr>
            <a:r>
              <a:rPr lang="en-US" dirty="0"/>
              <a:t>		for(initialization; condition; iteration) {</a:t>
            </a:r>
          </a:p>
          <a:p>
            <a:pPr>
              <a:buNone/>
            </a:pPr>
            <a:r>
              <a:rPr lang="en-US" dirty="0"/>
              <a:t>		// body</a:t>
            </a:r>
          </a:p>
          <a:p>
            <a:pPr>
              <a:buNone/>
            </a:pPr>
            <a:r>
              <a:rPr lang="en-US" dirty="0"/>
              <a:t>		}</a:t>
            </a:r>
          </a:p>
          <a:p>
            <a:pPr lvl="1"/>
            <a:r>
              <a:rPr lang="en-US" dirty="0"/>
              <a:t>If only one statement is being repeated, there is no need for the curly braces.</a:t>
            </a:r>
          </a:p>
          <a:p>
            <a:pPr lvl="1"/>
            <a:r>
              <a:rPr lang="en-US" dirty="0"/>
              <a:t>The for loop operates as follows. When the loop first starts, the initialization portion of the loop is executed. Generally, this is an expression that sets the value of the loop control  variable, which acts as a counter that controls the loop. It is important to understand that the initialization expression is only executed once. Next, condition is evaluated. This must be a Boolean expression. It usually tests the loop control variable against a target value. If this expression is true, then the body of the loop is executed. If it is false, the loop terminates. Next, the iteration 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a:t>
            </a:r>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r>
              <a:rPr lang="en-US" dirty="0"/>
              <a:t>The For-Each Version of the for Loop</a:t>
            </a:r>
          </a:p>
          <a:p>
            <a:pPr lvl="1"/>
            <a:r>
              <a:rPr lang="en-US" dirty="0"/>
              <a:t>The general form of the for-each version of the for is shown here:</a:t>
            </a:r>
          </a:p>
          <a:p>
            <a:pPr>
              <a:buNone/>
            </a:pPr>
            <a:r>
              <a:rPr lang="en-US" dirty="0"/>
              <a:t>		for(type </a:t>
            </a:r>
            <a:r>
              <a:rPr lang="en-US" dirty="0" err="1"/>
              <a:t>itr-var</a:t>
            </a:r>
            <a:r>
              <a:rPr lang="en-US" dirty="0"/>
              <a:t> : collection)statement-block</a:t>
            </a:r>
          </a:p>
          <a:p>
            <a:pPr lvl="1"/>
            <a:r>
              <a:rPr lang="en-US" dirty="0"/>
              <a:t>Here, type specifies the type and </a:t>
            </a:r>
            <a:r>
              <a:rPr lang="en-US" dirty="0" err="1"/>
              <a:t>itr-var</a:t>
            </a:r>
            <a:r>
              <a:rPr lang="en-US" dirty="0"/>
              <a:t> specifies the name of an iteration variable that will receive the elements from a collection, one at a time, from beginning to end. </a:t>
            </a:r>
          </a:p>
          <a:p>
            <a:pPr lvl="1"/>
            <a:r>
              <a:rPr lang="en-US" dirty="0"/>
              <a:t>The collection being cycled through is specified by collection. There are various types of collections that can be used with the for, but the only type used in this chapter is the array.</a:t>
            </a:r>
          </a:p>
          <a:p>
            <a:pPr lvl="1"/>
            <a:r>
              <a:rPr lang="en-US" dirty="0"/>
              <a:t>With each iteration of the loop, the next element in the collection is retrieved and stored in </a:t>
            </a:r>
            <a:r>
              <a:rPr lang="en-US" dirty="0" err="1"/>
              <a:t>itr-var</a:t>
            </a:r>
            <a:r>
              <a:rPr lang="en-US" dirty="0"/>
              <a:t>. The loop repeats until all elements in the collection have been obtained.</a:t>
            </a:r>
          </a:p>
          <a:p>
            <a:pPr lvl="1"/>
            <a:r>
              <a:rPr lang="en-US" dirty="0"/>
              <a:t>Because the iteration variable receives values from the collection, type must be the same as (or compatible with) the elements stored in the collection. Thus, when iterating over arrays, type must be compatible with the base type of the array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Jump Statements</a:t>
            </a:r>
            <a:br>
              <a:rPr lang="en-US" dirty="0"/>
            </a:br>
            <a:endParaRPr lang="en-US" dirty="0"/>
          </a:p>
        </p:txBody>
      </p:sp>
      <p:sp>
        <p:nvSpPr>
          <p:cNvPr id="3" name="Content Placeholder 2"/>
          <p:cNvSpPr>
            <a:spLocks noGrp="1"/>
          </p:cNvSpPr>
          <p:nvPr>
            <p:ph sz="quarter" idx="1"/>
          </p:nvPr>
        </p:nvSpPr>
        <p:spPr/>
        <p:txBody>
          <a:bodyPr/>
          <a:lstStyle/>
          <a:p>
            <a:r>
              <a:rPr lang="en-US" dirty="0"/>
              <a:t>Java supports three jump statements: break, continue, and return. </a:t>
            </a:r>
          </a:p>
          <a:p>
            <a:r>
              <a:rPr lang="en-US" dirty="0"/>
              <a:t>These statements transfer control to another part of your program. </a:t>
            </a:r>
          </a:p>
          <a:p>
            <a:pPr lvl="1"/>
            <a:r>
              <a:rPr lang="en-US" dirty="0"/>
              <a:t>Using break</a:t>
            </a:r>
          </a:p>
          <a:p>
            <a:pPr lvl="2"/>
            <a:r>
              <a:rPr lang="en-US" dirty="0"/>
              <a:t>Using break to Exit a Loop</a:t>
            </a:r>
          </a:p>
          <a:p>
            <a:pPr lvl="2"/>
            <a:r>
              <a:rPr lang="en-US" dirty="0"/>
              <a:t>Using break as a Form of </a:t>
            </a:r>
            <a:r>
              <a:rPr lang="en-US" dirty="0" err="1"/>
              <a:t>Goto</a:t>
            </a:r>
            <a:endParaRPr lang="en-US" dirty="0"/>
          </a:p>
          <a:p>
            <a:pPr lvl="1"/>
            <a:r>
              <a:rPr lang="en-US" dirty="0"/>
              <a:t>Using continue</a:t>
            </a:r>
          </a:p>
          <a:p>
            <a:pPr lvl="1"/>
            <a:r>
              <a:rPr lang="en-US" dirty="0"/>
              <a:t>Using return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dirty="0"/>
          </a:p>
          <a:p>
            <a:pPr algn="ctr">
              <a:buNone/>
            </a:pPr>
            <a:endParaRPr lang="en-US" sz="4800" dirty="0"/>
          </a:p>
          <a:p>
            <a:pPr algn="ctr">
              <a:buNone/>
            </a:pPr>
            <a:r>
              <a:rPr lang="en-US" sz="4800" dirty="0"/>
              <a:t>Control Statements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Control Statements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 programming language uses control statements to cause the flow of execution to advance and branch based on changes to the state of a program. </a:t>
            </a:r>
          </a:p>
          <a:p>
            <a:r>
              <a:rPr lang="en-US" dirty="0"/>
              <a:t>Java’s program control statements can be put into the following categories: selection, iteration, and jump. </a:t>
            </a:r>
          </a:p>
          <a:p>
            <a:r>
              <a:rPr lang="en-US" dirty="0"/>
              <a:t>Selection statements allow your program to choose different paths of execution based upon the outcome of an expression or the state of a variable.</a:t>
            </a:r>
          </a:p>
          <a:p>
            <a:r>
              <a:rPr lang="en-US" dirty="0"/>
              <a:t>Iteration statements enable program execution to repeat one or more statements (that is, iteration statements form loops).</a:t>
            </a:r>
          </a:p>
          <a:p>
            <a:r>
              <a:rPr lang="en-US" dirty="0"/>
              <a:t>Jump statements allow your program to execute in a nonlinear fashion.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Java supports two selection statements: if and switch. </a:t>
            </a:r>
          </a:p>
          <a:p>
            <a:r>
              <a:rPr lang="en-US" dirty="0"/>
              <a:t>These statements allow you to control the flow of your program’s execution based upon conditions known only during run time. </a:t>
            </a:r>
          </a:p>
          <a:p>
            <a:r>
              <a:rPr lang="en-US" dirty="0"/>
              <a:t>If</a:t>
            </a:r>
          </a:p>
          <a:p>
            <a:pPr lvl="1"/>
            <a:r>
              <a:rPr lang="en-US" dirty="0"/>
              <a:t>The Java if statement tests the condition. It executes the </a:t>
            </a:r>
            <a:r>
              <a:rPr lang="en-US" i="1" dirty="0"/>
              <a:t>if block</a:t>
            </a:r>
            <a:r>
              <a:rPr lang="en-US" dirty="0"/>
              <a:t> if condition is true.</a:t>
            </a:r>
          </a:p>
          <a:p>
            <a:pPr lvl="1"/>
            <a:r>
              <a:rPr lang="en-US" b="1" dirty="0"/>
              <a:t>Syntax:</a:t>
            </a:r>
            <a:endParaRPr lang="en-US" dirty="0"/>
          </a:p>
          <a:p>
            <a:pPr>
              <a:buNone/>
            </a:pPr>
            <a:r>
              <a:rPr lang="en-US" b="1" dirty="0"/>
              <a:t>		if</a:t>
            </a:r>
            <a:r>
              <a:rPr lang="en-US" dirty="0"/>
              <a:t>(condition){  </a:t>
            </a:r>
          </a:p>
          <a:p>
            <a:pPr>
              <a:buNone/>
            </a:pPr>
            <a:r>
              <a:rPr lang="en-US" dirty="0"/>
              <a:t>		//code to be executed  </a:t>
            </a:r>
          </a:p>
          <a:p>
            <a:pPr>
              <a:buNone/>
            </a:pPr>
            <a:r>
              <a:rPr lang="en-US" dirty="0"/>
              <a:t>		}  </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IF-else</a:t>
            </a:r>
          </a:p>
          <a:p>
            <a:pPr lvl="1"/>
            <a:r>
              <a:rPr lang="en-US" dirty="0"/>
              <a:t>The Java if-else statement also tests the condition. It executes the </a:t>
            </a:r>
            <a:r>
              <a:rPr lang="en-US" i="1" dirty="0"/>
              <a:t>if block</a:t>
            </a:r>
            <a:r>
              <a:rPr lang="en-US" dirty="0"/>
              <a:t> if condition is true otherwise </a:t>
            </a:r>
            <a:r>
              <a:rPr lang="en-US" i="1" dirty="0"/>
              <a:t>else block</a:t>
            </a:r>
            <a:r>
              <a:rPr lang="en-US" dirty="0"/>
              <a:t> is executed.</a:t>
            </a:r>
          </a:p>
          <a:p>
            <a:pPr lvl="1"/>
            <a:r>
              <a:rPr lang="en-US" b="1" dirty="0"/>
              <a:t>Syntax:</a:t>
            </a:r>
            <a:endParaRPr lang="en-US" dirty="0"/>
          </a:p>
          <a:p>
            <a:pPr>
              <a:buNone/>
            </a:pPr>
            <a:r>
              <a:rPr lang="en-US" b="1" dirty="0"/>
              <a:t>		if</a:t>
            </a:r>
            <a:r>
              <a:rPr lang="en-US" dirty="0"/>
              <a:t>(condition){  </a:t>
            </a:r>
          </a:p>
          <a:p>
            <a:pPr>
              <a:buNone/>
            </a:pPr>
            <a:r>
              <a:rPr lang="en-US" dirty="0"/>
              <a:t>		//code if condition is true  </a:t>
            </a:r>
          </a:p>
          <a:p>
            <a:pPr>
              <a:buNone/>
            </a:pPr>
            <a:r>
              <a:rPr lang="en-US" dirty="0"/>
              <a:t>		}</a:t>
            </a:r>
            <a:r>
              <a:rPr lang="en-US" b="1" dirty="0"/>
              <a:t>else</a:t>
            </a:r>
            <a:r>
              <a:rPr lang="en-US" dirty="0"/>
              <a:t>{  </a:t>
            </a:r>
          </a:p>
          <a:p>
            <a:pPr>
              <a:buNone/>
            </a:pPr>
            <a:r>
              <a:rPr lang="en-US" dirty="0"/>
              <a:t>		//code if condition is false  </a:t>
            </a:r>
          </a:p>
          <a:p>
            <a:pPr>
              <a:buNone/>
            </a:pPr>
            <a:r>
              <a:rPr lang="en-US" dirty="0"/>
              <a:t>		}  </a:t>
            </a:r>
          </a:p>
          <a:p>
            <a:pPr lvl="1"/>
            <a:r>
              <a:rPr lang="en-US" dirty="0"/>
              <a:t>The if statement is Java’s conditional branch statement. It can be used to route program execution through two different paths. Here is the general form of the if statement: Here, each statement may be a single statement or a compound statement enclosed in curly braces (that is, a block). The condition is any expression that returns a </a:t>
            </a:r>
            <a:r>
              <a:rPr lang="en-US" dirty="0" err="1"/>
              <a:t>boolean</a:t>
            </a:r>
            <a:r>
              <a:rPr lang="en-US" dirty="0"/>
              <a:t> value. </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Nested ifs</a:t>
            </a:r>
          </a:p>
          <a:p>
            <a:pPr lvl="1"/>
            <a:r>
              <a:rPr lang="en-US" dirty="0"/>
              <a:t>A nested if is an if statement that is the target of an other if or else. Nested ifs are very common in programming. When you nest ifs, the main thing to remember is that an else statement always refers to the nearest if statement that is within the same block as the else and that is not already associated with an else. </a:t>
            </a:r>
          </a:p>
          <a:p>
            <a:pPr lvl="1"/>
            <a:r>
              <a:rPr lang="en-US" dirty="0"/>
              <a:t>Here is an example:</a:t>
            </a:r>
          </a:p>
          <a:p>
            <a:pPr>
              <a:buNone/>
            </a:pPr>
            <a:r>
              <a:rPr lang="en-US" dirty="0"/>
              <a:t>		if(</a:t>
            </a:r>
            <a:r>
              <a:rPr lang="en-US" dirty="0" err="1"/>
              <a:t>i</a:t>
            </a:r>
            <a:r>
              <a:rPr lang="en-US" dirty="0"/>
              <a:t> == 10) {</a:t>
            </a:r>
          </a:p>
          <a:p>
            <a:pPr>
              <a:buNone/>
            </a:pPr>
            <a:r>
              <a:rPr lang="en-US" dirty="0"/>
              <a:t>		if(j &lt; 20) a = b;</a:t>
            </a:r>
          </a:p>
          <a:p>
            <a:pPr>
              <a:buNone/>
            </a:pPr>
            <a:r>
              <a:rPr lang="en-US" dirty="0"/>
              <a:t>		if(k &gt; 100) c = d; // this if is</a:t>
            </a:r>
          </a:p>
          <a:p>
            <a:pPr>
              <a:buNone/>
            </a:pPr>
            <a:r>
              <a:rPr lang="en-US" dirty="0"/>
              <a:t>		else a = c; // associated with this else</a:t>
            </a:r>
          </a:p>
          <a:p>
            <a:pPr>
              <a:buNone/>
            </a:pPr>
            <a:r>
              <a:rPr lang="en-US" dirty="0"/>
              <a:t>		}</a:t>
            </a:r>
          </a:p>
          <a:p>
            <a:pPr>
              <a:buNone/>
            </a:pPr>
            <a:r>
              <a:rPr lang="en-US" dirty="0"/>
              <a:t>		else a = d; // this else refers to if(</a:t>
            </a:r>
            <a:r>
              <a:rPr lang="en-US" dirty="0" err="1"/>
              <a:t>i</a:t>
            </a:r>
            <a:r>
              <a:rPr lang="en-US" dirty="0"/>
              <a:t> == 10)</a:t>
            </a:r>
          </a:p>
          <a:p>
            <a:pPr lvl="1"/>
            <a:r>
              <a:rPr lang="en-US" dirty="0"/>
              <a:t>As the comments indicate, the final else is not associated with if(j&lt;20)because it is not in the same block (even though it is the nearest if without an else). Rather, the final else is associated with if(</a:t>
            </a:r>
            <a:r>
              <a:rPr lang="en-US" dirty="0" err="1"/>
              <a:t>i</a:t>
            </a:r>
            <a:r>
              <a:rPr lang="en-US" dirty="0"/>
              <a:t>==10). The inner else refers to if(k&gt;100)because it is the closest if within the same block.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 if-else-if Ladder</a:t>
            </a:r>
          </a:p>
          <a:p>
            <a:pPr lvl="1"/>
            <a:r>
              <a:rPr lang="en-US" dirty="0"/>
              <a:t>A common programming construct that is based upon a sequence of nested ifs is the if-else-if ladder. It looks like this:</a:t>
            </a:r>
          </a:p>
          <a:p>
            <a:pPr>
              <a:buNone/>
            </a:pPr>
            <a:r>
              <a:rPr lang="en-US" dirty="0"/>
              <a:t>		if(condition)</a:t>
            </a:r>
          </a:p>
          <a:p>
            <a:pPr>
              <a:buNone/>
            </a:pPr>
            <a:r>
              <a:rPr lang="en-US" dirty="0"/>
              <a:t>		statement;</a:t>
            </a:r>
          </a:p>
          <a:p>
            <a:pPr>
              <a:buNone/>
            </a:pPr>
            <a:r>
              <a:rPr lang="en-US" dirty="0"/>
              <a:t>		else if(condition)</a:t>
            </a:r>
          </a:p>
          <a:p>
            <a:pPr>
              <a:buNone/>
            </a:pPr>
            <a:r>
              <a:rPr lang="en-US" dirty="0"/>
              <a:t>		statement;</a:t>
            </a:r>
          </a:p>
          <a:p>
            <a:pPr>
              <a:buNone/>
            </a:pPr>
            <a:r>
              <a:rPr lang="en-US" dirty="0"/>
              <a:t>		else if(condition)</a:t>
            </a:r>
          </a:p>
          <a:p>
            <a:pPr>
              <a:buNone/>
            </a:pPr>
            <a:r>
              <a:rPr lang="en-US" dirty="0"/>
              <a:t>		statement;</a:t>
            </a:r>
          </a:p>
          <a:p>
            <a:pPr>
              <a:buNone/>
            </a:pPr>
            <a:r>
              <a:rPr lang="en-US" dirty="0"/>
              <a:t>		.</a:t>
            </a:r>
          </a:p>
          <a:p>
            <a:pPr>
              <a:buNone/>
            </a:pPr>
            <a:r>
              <a:rPr lang="en-US" dirty="0"/>
              <a:t>		.</a:t>
            </a:r>
          </a:p>
          <a:p>
            <a:pPr>
              <a:buNone/>
            </a:pPr>
            <a:r>
              <a:rPr lang="en-US" dirty="0"/>
              <a:t>		.</a:t>
            </a:r>
          </a:p>
          <a:p>
            <a:pPr>
              <a:buNone/>
            </a:pPr>
            <a:r>
              <a:rPr lang="en-US" dirty="0"/>
              <a:t>		else</a:t>
            </a:r>
          </a:p>
          <a:p>
            <a:pPr>
              <a:buNone/>
            </a:pPr>
            <a:r>
              <a:rPr lang="en-US" dirty="0"/>
              <a:t>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pPr lvl="1"/>
            <a:r>
              <a:rPr lang="en-US" dirty="0"/>
              <a:t>The if statements are executed from the top down. As soon as one of the conditions controlling</a:t>
            </a:r>
          </a:p>
          <a:p>
            <a:pPr lvl="1"/>
            <a:r>
              <a:rPr lang="en-US" dirty="0"/>
              <a:t>The if is true, the statement associated with that if is executed, and the rest of the ladder is by passed. If none of the conditions is true, then the final else statement will be executed.</a:t>
            </a:r>
          </a:p>
          <a:p>
            <a:pPr lvl="1"/>
            <a:r>
              <a:rPr lang="en-US" dirty="0"/>
              <a:t>The final else acts as a default condition; that is, if all other conditional tests fail, then the last else statement is performed. </a:t>
            </a:r>
          </a:p>
          <a:p>
            <a:pPr lvl="1"/>
            <a:r>
              <a:rPr lang="en-US" dirty="0"/>
              <a:t>If there is no final else and all other conditions are false, then no action will take place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 Selection Statements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switch</a:t>
            </a:r>
          </a:p>
          <a:p>
            <a:pPr lvl="1"/>
            <a:r>
              <a:rPr lang="en-US" dirty="0"/>
              <a:t>The switch statement is Java’s multi way branch statement. It provides an easy way to dispatch execution to different parts of your code based on the value of an expression. As such, it often provides a better alternative than a large series of if-else-if statements. Here is the general form of a switch statement:</a:t>
            </a:r>
          </a:p>
          <a:p>
            <a:pPr lvl="2">
              <a:buNone/>
            </a:pPr>
            <a:r>
              <a:rPr lang="en-US" b="1" dirty="0"/>
              <a:t>switch</a:t>
            </a:r>
            <a:r>
              <a:rPr lang="en-US" dirty="0"/>
              <a:t>(expression){    </a:t>
            </a:r>
          </a:p>
          <a:p>
            <a:pPr lvl="2">
              <a:buNone/>
            </a:pPr>
            <a:r>
              <a:rPr lang="en-US" b="1" dirty="0"/>
              <a:t>case</a:t>
            </a:r>
            <a:r>
              <a:rPr lang="en-US" dirty="0"/>
              <a:t> value1:    </a:t>
            </a:r>
          </a:p>
          <a:p>
            <a:pPr lvl="2">
              <a:buNone/>
            </a:pPr>
            <a:r>
              <a:rPr lang="en-US" dirty="0"/>
              <a:t> //code to be executed;    </a:t>
            </a:r>
          </a:p>
          <a:p>
            <a:pPr lvl="2">
              <a:buNone/>
            </a:pPr>
            <a:r>
              <a:rPr lang="en-US" dirty="0"/>
              <a:t> </a:t>
            </a:r>
            <a:r>
              <a:rPr lang="en-US" b="1" dirty="0"/>
              <a:t>break</a:t>
            </a:r>
            <a:r>
              <a:rPr lang="en-US" dirty="0"/>
              <a:t>;  //optional  </a:t>
            </a:r>
          </a:p>
          <a:p>
            <a:pPr lvl="2">
              <a:buNone/>
            </a:pPr>
            <a:r>
              <a:rPr lang="en-US" b="1" dirty="0"/>
              <a:t>case</a:t>
            </a:r>
            <a:r>
              <a:rPr lang="en-US" dirty="0"/>
              <a:t> value2:    </a:t>
            </a:r>
          </a:p>
          <a:p>
            <a:pPr lvl="2">
              <a:buNone/>
            </a:pPr>
            <a:r>
              <a:rPr lang="en-US" dirty="0"/>
              <a:t> //code to be executed;    </a:t>
            </a:r>
          </a:p>
          <a:p>
            <a:pPr lvl="2">
              <a:buNone/>
            </a:pPr>
            <a:r>
              <a:rPr lang="en-US" dirty="0"/>
              <a:t> </a:t>
            </a:r>
            <a:r>
              <a:rPr lang="en-US" b="1" dirty="0"/>
              <a:t>break</a:t>
            </a:r>
            <a:r>
              <a:rPr lang="en-US" dirty="0"/>
              <a:t>;  //optional  </a:t>
            </a:r>
          </a:p>
          <a:p>
            <a:pPr lvl="2">
              <a:buNone/>
            </a:pPr>
            <a:r>
              <a:rPr lang="en-US" dirty="0"/>
              <a:t>......    </a:t>
            </a:r>
          </a:p>
          <a:p>
            <a:pPr lvl="2">
              <a:buNone/>
            </a:pPr>
            <a:r>
              <a:rPr lang="en-US" dirty="0"/>
              <a:t>    </a:t>
            </a:r>
          </a:p>
          <a:p>
            <a:pPr lvl="2">
              <a:buNone/>
            </a:pPr>
            <a:r>
              <a:rPr lang="en-US" b="1" dirty="0"/>
              <a:t>default</a:t>
            </a:r>
            <a:r>
              <a:rPr lang="en-US" dirty="0"/>
              <a:t>:     </a:t>
            </a:r>
          </a:p>
          <a:p>
            <a:pPr lvl="2">
              <a:buNone/>
            </a:pPr>
            <a:r>
              <a:rPr lang="en-US" dirty="0"/>
              <a:t> code to be executed </a:t>
            </a:r>
            <a:r>
              <a:rPr lang="en-US" b="1" dirty="0"/>
              <a:t>if</a:t>
            </a:r>
            <a:r>
              <a:rPr lang="en-US" dirty="0"/>
              <a:t> all cases are not matched;    </a:t>
            </a:r>
          </a:p>
          <a:p>
            <a:pPr lvl="2">
              <a:buNone/>
            </a:pPr>
            <a:r>
              <a:rPr lang="en-US" dirty="0"/>
              <a:t>}    </a:t>
            </a:r>
          </a:p>
          <a:p>
            <a:pPr lvl="1">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183</TotalTime>
  <Words>2080</Words>
  <Application>Microsoft Office PowerPoint</Application>
  <PresentationFormat>On-screen Show (4:3)</PresentationFormat>
  <Paragraphs>134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Perpetua</vt:lpstr>
      <vt:lpstr>Wingdings 2</vt:lpstr>
      <vt:lpstr>Equity</vt:lpstr>
      <vt:lpstr>PROGRAMMING IN JAVA</vt:lpstr>
      <vt:lpstr>PowerPoint Presentation</vt:lpstr>
      <vt:lpstr>  Control Statements </vt:lpstr>
      <vt:lpstr>Java’s Selection Statements </vt:lpstr>
      <vt:lpstr>Java’s Selection Statements </vt:lpstr>
      <vt:lpstr>Java’s Selection Statements </vt:lpstr>
      <vt:lpstr>Java’s Selection Statements </vt:lpstr>
      <vt:lpstr>Java’s Selection Statements </vt:lpstr>
      <vt:lpstr>Java’s Selection Statements </vt:lpstr>
      <vt:lpstr>Java’s Selection Statements </vt:lpstr>
      <vt:lpstr>Java’s Selection Statements </vt:lpstr>
      <vt:lpstr>Iteration Statements</vt:lpstr>
      <vt:lpstr>Iteration Statements</vt:lpstr>
      <vt:lpstr>Iteration Statements</vt:lpstr>
      <vt:lpstr>Iteration Statements</vt:lpstr>
      <vt:lpstr>Iteration Statements</vt:lpstr>
      <vt:lpstr>Jump Statements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23</cp:revision>
  <dcterms:created xsi:type="dcterms:W3CDTF">2017-01-22T07:53:50Z</dcterms:created>
  <dcterms:modified xsi:type="dcterms:W3CDTF">2024-09-02T04:04:43Z</dcterms:modified>
</cp:coreProperties>
</file>