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79" r:id="rId5"/>
    <p:sldId id="280" r:id="rId6"/>
    <p:sldId id="259" r:id="rId7"/>
    <p:sldId id="260" r:id="rId8"/>
    <p:sldId id="281" r:id="rId9"/>
    <p:sldId id="274" r:id="rId10"/>
    <p:sldId id="261" r:id="rId11"/>
    <p:sldId id="262" r:id="rId12"/>
    <p:sldId id="264" r:id="rId13"/>
    <p:sldId id="263" r:id="rId14"/>
    <p:sldId id="266" r:id="rId15"/>
    <p:sldId id="267" r:id="rId16"/>
    <p:sldId id="268" r:id="rId17"/>
    <p:sldId id="269" r:id="rId18"/>
    <p:sldId id="275" r:id="rId19"/>
    <p:sldId id="270" r:id="rId20"/>
    <p:sldId id="272" r:id="rId21"/>
    <p:sldId id="271" r:id="rId22"/>
    <p:sldId id="273"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6B3E0EC-9859-4FE5-8595-C78DC88C8FD5}"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7DFA4E3-FE07-4BD1-B13F-55C980165E8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3E0EC-9859-4FE5-8595-C78DC88C8FD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FA4E3-FE07-4BD1-B13F-55C980165E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3E0EC-9859-4FE5-8595-C78DC88C8FD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FA4E3-FE07-4BD1-B13F-55C980165E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6B3E0EC-9859-4FE5-8595-C78DC88C8FD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FA4E3-FE07-4BD1-B13F-55C980165E8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6B3E0EC-9859-4FE5-8595-C78DC88C8FD5}"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7DFA4E3-FE07-4BD1-B13F-55C980165E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6B3E0EC-9859-4FE5-8595-C78DC88C8FD5}"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FA4E3-FE07-4BD1-B13F-55C980165E8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6B3E0EC-9859-4FE5-8595-C78DC88C8FD5}"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DFA4E3-FE07-4BD1-B13F-55C980165E8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6B3E0EC-9859-4FE5-8595-C78DC88C8FD5}"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DFA4E3-FE07-4BD1-B13F-55C980165E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3E0EC-9859-4FE5-8595-C78DC88C8FD5}"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DFA4E3-FE07-4BD1-B13F-55C980165E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3E0EC-9859-4FE5-8595-C78DC88C8FD5}"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FA4E3-FE07-4BD1-B13F-55C980165E8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3E0EC-9859-4FE5-8595-C78DC88C8FD5}"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7DFA4E3-FE07-4BD1-B13F-55C980165E8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6B3E0EC-9859-4FE5-8595-C78DC88C8FD5}"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7DFA4E3-FE07-4BD1-B13F-55C980165E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essential/environment/examples/Echo.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Parsing the </a:t>
            </a:r>
            <a:r>
              <a:rPr lang="en-US" sz="4800" dirty="0" err="1"/>
              <a:t>args</a:t>
            </a:r>
            <a:r>
              <a:rPr lang="en-US" sz="4800" dirty="0"/>
              <a:t> Array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Parsing the </a:t>
            </a:r>
            <a:r>
              <a:rPr lang="en-US" dirty="0" err="1"/>
              <a:t>args</a:t>
            </a:r>
            <a:r>
              <a:rPr lang="en-US" dirty="0"/>
              <a:t> Array</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The java command-line argument is an argument i.e. passed at the time of running the java program.</a:t>
            </a:r>
          </a:p>
          <a:p>
            <a:r>
              <a:rPr lang="en-US" dirty="0"/>
              <a:t>The arguments passed from the console can be received in the java program and it can be used as an input.</a:t>
            </a:r>
          </a:p>
          <a:p>
            <a:r>
              <a:rPr lang="en-US" dirty="0"/>
              <a:t>So, it provides a convenient way to check the behavior of the program for the different values. You can pass </a:t>
            </a:r>
            <a:r>
              <a:rPr lang="en-US" b="1" dirty="0"/>
              <a:t>N</a:t>
            </a:r>
            <a:r>
              <a:rPr lang="en-US" dirty="0"/>
              <a:t> (1,2,3 and so on) numbers of arguments from the command prompt.</a:t>
            </a:r>
          </a:p>
          <a:p>
            <a:r>
              <a:rPr lang="en-US" dirty="0"/>
              <a:t>A Java application can accept any number of arguments from the command line. This allows the user to specify configuration information when the application is launched.</a:t>
            </a:r>
          </a:p>
          <a:p>
            <a:r>
              <a:rPr lang="en-US" dirty="0"/>
              <a:t>The user enters command-line arguments when invoking the application and specifies them after the name of the class to be run.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Parsing the </a:t>
            </a:r>
            <a:r>
              <a:rPr lang="en-US" dirty="0" err="1"/>
              <a:t>args</a:t>
            </a:r>
            <a:r>
              <a:rPr lang="en-US" dirty="0"/>
              <a:t> Array</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Sometimes you will want to pass information into a program when you run it. </a:t>
            </a:r>
          </a:p>
          <a:p>
            <a:r>
              <a:rPr lang="en-US" dirty="0"/>
              <a:t>This is accomplished by passing command-line arguments to main( ). A command-line argument is the information that directly follows the program’s name on the command line when it is executed. </a:t>
            </a:r>
          </a:p>
          <a:p>
            <a:r>
              <a:rPr lang="en-US" dirty="0"/>
              <a:t>To access the command-line arguments inside a Java program is quite easy— they are stored as strings in a String array passed to the </a:t>
            </a:r>
            <a:r>
              <a:rPr lang="en-US" dirty="0" err="1"/>
              <a:t>args</a:t>
            </a:r>
            <a:r>
              <a:rPr lang="en-US" dirty="0"/>
              <a:t> parameter of main( ). </a:t>
            </a:r>
          </a:p>
          <a:p>
            <a:r>
              <a:rPr lang="en-US" dirty="0"/>
              <a:t>The first command-line argument is stored at </a:t>
            </a:r>
            <a:r>
              <a:rPr lang="en-US" dirty="0" err="1"/>
              <a:t>args</a:t>
            </a:r>
            <a:r>
              <a:rPr lang="en-US" dirty="0"/>
              <a:t>[0], the second at </a:t>
            </a:r>
            <a:r>
              <a:rPr lang="en-US" dirty="0" err="1"/>
              <a:t>args</a:t>
            </a:r>
            <a:r>
              <a:rPr lang="en-US" dirty="0"/>
              <a:t>[1], and so 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Parsing the </a:t>
            </a:r>
            <a:r>
              <a:rPr lang="en-US" dirty="0" err="1"/>
              <a:t>args</a:t>
            </a:r>
            <a:r>
              <a:rPr lang="en-US" dirty="0"/>
              <a:t> Array</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The </a:t>
            </a:r>
            <a:r>
              <a:rPr lang="en-US" dirty="0">
                <a:hlinkClick r:id="rId2"/>
              </a:rPr>
              <a:t>Echo</a:t>
            </a:r>
            <a:r>
              <a:rPr lang="en-US" dirty="0"/>
              <a:t> example displays each of its command-line arguments on a line by itself:</a:t>
            </a:r>
          </a:p>
          <a:p>
            <a:pPr>
              <a:buNone/>
            </a:pPr>
            <a:r>
              <a:rPr lang="en-US" dirty="0"/>
              <a:t>		public class Echo { </a:t>
            </a:r>
          </a:p>
          <a:p>
            <a:pPr>
              <a:buNone/>
            </a:pPr>
            <a:r>
              <a:rPr lang="en-US" dirty="0"/>
              <a:t>		public static void main (String[] </a:t>
            </a:r>
            <a:r>
              <a:rPr lang="en-US" dirty="0" err="1"/>
              <a:t>args</a:t>
            </a:r>
            <a:r>
              <a:rPr lang="en-US" dirty="0"/>
              <a:t>) { </a:t>
            </a:r>
          </a:p>
          <a:p>
            <a:pPr>
              <a:buNone/>
            </a:pPr>
            <a:r>
              <a:rPr lang="en-US" dirty="0"/>
              <a:t>		for (String s: </a:t>
            </a:r>
            <a:r>
              <a:rPr lang="en-US" dirty="0" err="1"/>
              <a:t>args</a:t>
            </a:r>
            <a:r>
              <a:rPr lang="en-US" dirty="0"/>
              <a:t>) { </a:t>
            </a:r>
          </a:p>
          <a:p>
            <a:pPr>
              <a:buNone/>
            </a:pPr>
            <a:r>
              <a:rPr lang="en-US" dirty="0"/>
              <a:t>		</a:t>
            </a:r>
            <a:r>
              <a:rPr lang="en-US" dirty="0" err="1"/>
              <a:t>System.out.println</a:t>
            </a:r>
            <a:r>
              <a:rPr lang="en-US" dirty="0"/>
              <a:t>(s); </a:t>
            </a:r>
          </a:p>
          <a:p>
            <a:pPr>
              <a:buNone/>
            </a:pPr>
            <a:r>
              <a:rPr lang="en-US" dirty="0"/>
              <a:t>		} } } </a:t>
            </a:r>
          </a:p>
          <a:p>
            <a:pPr lvl="1"/>
            <a:r>
              <a:rPr lang="en-US" dirty="0"/>
              <a:t>The following example shows how a user might run Echo. User input is in italics.</a:t>
            </a:r>
          </a:p>
          <a:p>
            <a:pPr lvl="1">
              <a:buNone/>
            </a:pPr>
            <a:r>
              <a:rPr lang="en-US" i="1" dirty="0"/>
              <a:t>		java Echo Drink Hot Java</a:t>
            </a:r>
            <a:r>
              <a:rPr lang="en-US" dirty="0"/>
              <a:t> Drink Hot Java </a:t>
            </a:r>
          </a:p>
          <a:p>
            <a:pPr lvl="1"/>
            <a:r>
              <a:rPr lang="en-US" dirty="0"/>
              <a:t>Note that the application displays each word — Drink, Hot, and Java — on a line by itself. This is because the space character separates command-line arguments. To have Drink, Hot, and Java interpreted as a single argument, the user would join them by enclosing them within quotation marks.</a:t>
            </a:r>
          </a:p>
          <a:p>
            <a:pPr>
              <a:buNone/>
            </a:pPr>
            <a:r>
              <a:rPr lang="en-US" i="1" dirty="0"/>
              <a:t>		java Echo "Drink Hot Java"</a:t>
            </a:r>
            <a:r>
              <a:rPr lang="en-US" dirty="0"/>
              <a:t> Drink Hot Java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Java </a:t>
            </a:r>
            <a:r>
              <a:rPr lang="en-US" sz="4800" dirty="0" err="1"/>
              <a:t>ArrayList</a:t>
            </a:r>
            <a:r>
              <a:rPr lang="en-US" sz="4800" dirty="0"/>
              <a:t>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Java </a:t>
            </a:r>
            <a:r>
              <a:rPr lang="en-US" dirty="0" err="1"/>
              <a:t>ArrayList</a:t>
            </a:r>
            <a:r>
              <a:rPr lang="en-US" dirty="0"/>
              <a:t> class uses a dynamic array for storing the elements. It inherits </a:t>
            </a:r>
            <a:r>
              <a:rPr lang="en-US" dirty="0" err="1"/>
              <a:t>AbstractList</a:t>
            </a:r>
            <a:r>
              <a:rPr lang="en-US" dirty="0"/>
              <a:t> class and implements List interface.</a:t>
            </a:r>
          </a:p>
          <a:p>
            <a:r>
              <a:rPr lang="en-US" dirty="0"/>
              <a:t>The important points about Java </a:t>
            </a:r>
            <a:r>
              <a:rPr lang="en-US" dirty="0" err="1"/>
              <a:t>ArrayList</a:t>
            </a:r>
            <a:r>
              <a:rPr lang="en-US" dirty="0"/>
              <a:t> class are:</a:t>
            </a:r>
          </a:p>
          <a:p>
            <a:pPr lvl="1"/>
            <a:r>
              <a:rPr lang="en-US" dirty="0"/>
              <a:t>Java </a:t>
            </a:r>
            <a:r>
              <a:rPr lang="en-US" dirty="0" err="1"/>
              <a:t>ArrayList</a:t>
            </a:r>
            <a:r>
              <a:rPr lang="en-US" dirty="0"/>
              <a:t> class can contain duplicate elements.</a:t>
            </a:r>
          </a:p>
          <a:p>
            <a:pPr lvl="1"/>
            <a:r>
              <a:rPr lang="en-US" dirty="0"/>
              <a:t>Java </a:t>
            </a:r>
            <a:r>
              <a:rPr lang="en-US" dirty="0" err="1"/>
              <a:t>ArrayList</a:t>
            </a:r>
            <a:r>
              <a:rPr lang="en-US" dirty="0"/>
              <a:t> class maintains insertion order.</a:t>
            </a:r>
          </a:p>
          <a:p>
            <a:pPr lvl="1"/>
            <a:r>
              <a:rPr lang="en-US" dirty="0"/>
              <a:t>Java </a:t>
            </a:r>
            <a:r>
              <a:rPr lang="en-US" dirty="0" err="1"/>
              <a:t>ArrayList</a:t>
            </a:r>
            <a:r>
              <a:rPr lang="en-US" dirty="0"/>
              <a:t> class is non synchronized.</a:t>
            </a:r>
          </a:p>
          <a:p>
            <a:pPr lvl="1"/>
            <a:r>
              <a:rPr lang="en-US" dirty="0"/>
              <a:t>Java </a:t>
            </a:r>
            <a:r>
              <a:rPr lang="en-US" dirty="0" err="1"/>
              <a:t>ArrayList</a:t>
            </a:r>
            <a:r>
              <a:rPr lang="en-US" dirty="0"/>
              <a:t> allows random access because array works at the index basis.</a:t>
            </a:r>
          </a:p>
          <a:p>
            <a:pPr lvl="1"/>
            <a:r>
              <a:rPr lang="en-US" dirty="0"/>
              <a:t>In Java </a:t>
            </a:r>
            <a:r>
              <a:rPr lang="en-US" dirty="0" err="1"/>
              <a:t>ArrayList</a:t>
            </a:r>
            <a:r>
              <a:rPr lang="en-US" dirty="0"/>
              <a:t> class, manipulation is slow because a lot of shifting needs to be occurred if any element is removed from the array list.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a:t>Standard Java arrays are of a fixed length. After arrays are created, they cannot grow or shrink, which means that you must know in advance how many elements an array will hold.</a:t>
            </a:r>
          </a:p>
          <a:p>
            <a:r>
              <a:rPr lang="en-US" dirty="0"/>
              <a:t>Array lists are created with an initial size. When this size is exceeded, the collection is automatically enlarged. When objects are removed, the array may be shrunk.</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Following is the list of the constructors provided by the </a:t>
            </a:r>
            <a:r>
              <a:rPr lang="en-US" dirty="0" err="1"/>
              <a:t>ArrayList</a:t>
            </a:r>
            <a:r>
              <a:rPr lang="en-US" dirty="0"/>
              <a:t> class.</a:t>
            </a:r>
          </a:p>
          <a:p>
            <a:pPr lvl="1" fontAlgn="t"/>
            <a:r>
              <a:rPr lang="en-US" b="1" dirty="0" err="1"/>
              <a:t>ArrayList</a:t>
            </a:r>
            <a:r>
              <a:rPr lang="en-US" b="1" dirty="0"/>
              <a:t>( )</a:t>
            </a:r>
            <a:endParaRPr lang="en-US" dirty="0"/>
          </a:p>
          <a:p>
            <a:pPr fontAlgn="t">
              <a:buNone/>
            </a:pPr>
            <a:r>
              <a:rPr lang="en-US" dirty="0"/>
              <a:t>	This constructor builds an empty array list.</a:t>
            </a:r>
          </a:p>
          <a:p>
            <a:pPr lvl="1" fontAlgn="t"/>
            <a:r>
              <a:rPr lang="en-US" b="1" dirty="0" err="1"/>
              <a:t>ArrayList</a:t>
            </a:r>
            <a:r>
              <a:rPr lang="en-US" b="1" dirty="0"/>
              <a:t>(Collection c)</a:t>
            </a:r>
            <a:endParaRPr lang="en-US" dirty="0"/>
          </a:p>
          <a:p>
            <a:pPr fontAlgn="t">
              <a:buNone/>
            </a:pPr>
            <a:r>
              <a:rPr lang="en-US" dirty="0"/>
              <a:t>	This constructor builds an array list that is initialized with the elements of the collection </a:t>
            </a:r>
            <a:r>
              <a:rPr lang="en-US" b="1" dirty="0"/>
              <a:t>c</a:t>
            </a:r>
            <a:r>
              <a:rPr lang="en-US" dirty="0"/>
              <a:t>.</a:t>
            </a:r>
          </a:p>
          <a:p>
            <a:pPr lvl="1" fontAlgn="t"/>
            <a:r>
              <a:rPr lang="en-US" b="1" dirty="0" err="1"/>
              <a:t>ArrayList</a:t>
            </a:r>
            <a:r>
              <a:rPr lang="en-US" b="1" dirty="0"/>
              <a:t>(</a:t>
            </a:r>
            <a:r>
              <a:rPr lang="en-US" b="1" dirty="0" err="1"/>
              <a:t>int</a:t>
            </a:r>
            <a:r>
              <a:rPr lang="en-US" b="1" dirty="0"/>
              <a:t> capacity)</a:t>
            </a:r>
            <a:endParaRPr lang="en-US" dirty="0"/>
          </a:p>
          <a:p>
            <a:pPr fontAlgn="t">
              <a:buNone/>
            </a:pPr>
            <a:r>
              <a:rPr lang="en-US" dirty="0"/>
              <a:t>	This constructor builds an array list that has the specified initial capacity. The capacity is the size of the underlying array that is used to store the elements. The capacity grows automatically as elements are added to an array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p:txBody>
          <a:bodyPr/>
          <a:lstStyle/>
          <a:p>
            <a:r>
              <a:rPr lang="en-US" dirty="0"/>
              <a:t>Two ways to iterate the elements of collection in java. There are two ways to traverse collection elements:</a:t>
            </a:r>
          </a:p>
          <a:p>
            <a:pPr lvl="1">
              <a:buNone/>
            </a:pPr>
            <a:r>
              <a:rPr lang="en-US" dirty="0"/>
              <a:t>By </a:t>
            </a:r>
            <a:r>
              <a:rPr lang="en-US" dirty="0" err="1"/>
              <a:t>Iterator</a:t>
            </a:r>
            <a:r>
              <a:rPr lang="en-US" dirty="0"/>
              <a:t> interface.</a:t>
            </a:r>
          </a:p>
          <a:p>
            <a:pPr lvl="1">
              <a:buNone/>
            </a:pPr>
            <a:r>
              <a:rPr lang="en-US" dirty="0"/>
              <a:t>By for-each loop.</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Apart from the methods inherited from its parent classes, </a:t>
            </a:r>
            <a:r>
              <a:rPr lang="en-US" dirty="0" err="1"/>
              <a:t>ArrayList</a:t>
            </a:r>
            <a:r>
              <a:rPr lang="en-US" dirty="0"/>
              <a:t> defines the following methods −</a:t>
            </a:r>
          </a:p>
          <a:p>
            <a:pPr lvl="1" fontAlgn="t"/>
            <a:r>
              <a:rPr lang="en-US" b="1" dirty="0"/>
              <a:t>void add(</a:t>
            </a:r>
            <a:r>
              <a:rPr lang="en-US" b="1" dirty="0" err="1"/>
              <a:t>int</a:t>
            </a:r>
            <a:r>
              <a:rPr lang="en-US" b="1" dirty="0"/>
              <a:t> index, Object element)</a:t>
            </a:r>
            <a:endParaRPr lang="en-US" dirty="0"/>
          </a:p>
          <a:p>
            <a:pPr fontAlgn="t">
              <a:buNone/>
            </a:pPr>
            <a:r>
              <a:rPr lang="en-US" dirty="0"/>
              <a:t>	Inserts the specified element at the specified position index in this list. Throws </a:t>
            </a:r>
            <a:r>
              <a:rPr lang="en-US" dirty="0" err="1"/>
              <a:t>IndexOutOfBoundsException</a:t>
            </a:r>
            <a:r>
              <a:rPr lang="en-US" dirty="0"/>
              <a:t> if the specified index is out of range (index &lt; 0 || index &gt; size()).</a:t>
            </a:r>
          </a:p>
          <a:p>
            <a:pPr lvl="1" fontAlgn="t"/>
            <a:r>
              <a:rPr lang="en-US" b="1" dirty="0" err="1"/>
              <a:t>boolean</a:t>
            </a:r>
            <a:r>
              <a:rPr lang="en-US" b="1" dirty="0"/>
              <a:t> add(Object o)</a:t>
            </a:r>
            <a:endParaRPr lang="en-US" dirty="0"/>
          </a:p>
          <a:p>
            <a:pPr fontAlgn="t">
              <a:buNone/>
            </a:pPr>
            <a:r>
              <a:rPr lang="en-US" dirty="0"/>
              <a:t>	Appends the specified element to the end of this list.</a:t>
            </a:r>
          </a:p>
          <a:p>
            <a:pPr lvl="1" fontAlgn="t"/>
            <a:r>
              <a:rPr lang="en-US" b="1" dirty="0" err="1"/>
              <a:t>boolean</a:t>
            </a:r>
            <a:r>
              <a:rPr lang="en-US" b="1" dirty="0"/>
              <a:t> </a:t>
            </a:r>
            <a:r>
              <a:rPr lang="en-US" b="1" dirty="0" err="1"/>
              <a:t>addAll</a:t>
            </a:r>
            <a:r>
              <a:rPr lang="en-US" b="1" dirty="0"/>
              <a:t>(Collection c)</a:t>
            </a:r>
            <a:endParaRPr lang="en-US" dirty="0"/>
          </a:p>
          <a:p>
            <a:pPr fontAlgn="t">
              <a:buNone/>
            </a:pPr>
            <a:r>
              <a:rPr lang="en-US" dirty="0"/>
              <a:t>	Appends all of the elements in the specified collection to the end of this list, in the order that they are returned by the specified collection's </a:t>
            </a:r>
            <a:r>
              <a:rPr lang="en-US" dirty="0" err="1"/>
              <a:t>iterator</a:t>
            </a:r>
            <a:r>
              <a:rPr lang="en-US" dirty="0"/>
              <a:t>. Throws </a:t>
            </a:r>
            <a:r>
              <a:rPr lang="en-US" dirty="0" err="1"/>
              <a:t>NullPointerException</a:t>
            </a:r>
            <a:r>
              <a:rPr lang="en-US" dirty="0"/>
              <a:t>, if the specified collection is null.</a:t>
            </a:r>
          </a:p>
          <a:p>
            <a:pPr lvl="1" fontAlgn="t"/>
            <a:r>
              <a:rPr lang="en-US" b="1" dirty="0" err="1"/>
              <a:t>boolean</a:t>
            </a:r>
            <a:r>
              <a:rPr lang="en-US" b="1" dirty="0"/>
              <a:t> </a:t>
            </a:r>
            <a:r>
              <a:rPr lang="en-US" b="1" dirty="0" err="1"/>
              <a:t>addAll</a:t>
            </a:r>
            <a:r>
              <a:rPr lang="en-US" b="1" dirty="0"/>
              <a:t>(</a:t>
            </a:r>
            <a:r>
              <a:rPr lang="en-US" b="1" dirty="0" err="1"/>
              <a:t>int</a:t>
            </a:r>
            <a:r>
              <a:rPr lang="en-US" b="1" dirty="0"/>
              <a:t> index, Collection c)</a:t>
            </a:r>
            <a:endParaRPr lang="en-US" dirty="0"/>
          </a:p>
          <a:p>
            <a:pPr fontAlgn="t">
              <a:buNone/>
            </a:pPr>
            <a:r>
              <a:rPr lang="en-US" dirty="0"/>
              <a:t>	Inserts all of the elements in the specified collection into this list, starting at the specified position. Throws </a:t>
            </a:r>
            <a:r>
              <a:rPr lang="en-US" dirty="0" err="1"/>
              <a:t>NullPointerException</a:t>
            </a:r>
            <a:r>
              <a:rPr lang="en-US" dirty="0"/>
              <a:t> if the specified collection is null.</a:t>
            </a:r>
          </a:p>
          <a:p>
            <a:pPr lvl="1" fontAlgn="t"/>
            <a:r>
              <a:rPr lang="en-US" b="1" dirty="0"/>
              <a:t>void clear()</a:t>
            </a:r>
            <a:endParaRPr lang="en-US" dirty="0"/>
          </a:p>
          <a:p>
            <a:pPr fontAlgn="t">
              <a:buNone/>
            </a:pPr>
            <a:r>
              <a:rPr lang="en-US" dirty="0"/>
              <a:t>	Removes all of the elements from this list.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Working with Dates</a:t>
            </a:r>
          </a:p>
          <a:p>
            <a:pPr algn="ctr">
              <a:buNone/>
            </a:pPr>
            <a:r>
              <a:rPr lang="en-US" sz="2400" dirty="0"/>
              <a:t>https://www.tutorialspoint.com/java/java_date_time.htm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pPr lvl="1" fontAlgn="t"/>
            <a:r>
              <a:rPr lang="en-US" b="1" dirty="0"/>
              <a:t>protected void </a:t>
            </a:r>
            <a:r>
              <a:rPr lang="en-US" b="1" dirty="0" err="1"/>
              <a:t>removeRange</a:t>
            </a:r>
            <a:r>
              <a:rPr lang="en-US" b="1" dirty="0"/>
              <a:t>(</a:t>
            </a:r>
            <a:r>
              <a:rPr lang="en-US" b="1" dirty="0" err="1"/>
              <a:t>int</a:t>
            </a:r>
            <a:r>
              <a:rPr lang="en-US" b="1" dirty="0"/>
              <a:t> </a:t>
            </a:r>
            <a:r>
              <a:rPr lang="en-US" b="1" dirty="0" err="1"/>
              <a:t>fromIndex</a:t>
            </a:r>
            <a:r>
              <a:rPr lang="en-US" b="1" dirty="0"/>
              <a:t>, </a:t>
            </a:r>
            <a:r>
              <a:rPr lang="en-US" b="1" dirty="0" err="1"/>
              <a:t>int</a:t>
            </a:r>
            <a:r>
              <a:rPr lang="en-US" b="1" dirty="0"/>
              <a:t> </a:t>
            </a:r>
            <a:r>
              <a:rPr lang="en-US" b="1" dirty="0" err="1"/>
              <a:t>toIndex</a:t>
            </a:r>
            <a:r>
              <a:rPr lang="en-US" b="1" dirty="0"/>
              <a:t>)</a:t>
            </a:r>
            <a:endParaRPr lang="en-US" dirty="0"/>
          </a:p>
          <a:p>
            <a:pPr fontAlgn="t">
              <a:buNone/>
            </a:pPr>
            <a:r>
              <a:rPr lang="en-US" dirty="0"/>
              <a:t>	Removes from this List all of the elements whose index is between </a:t>
            </a:r>
            <a:r>
              <a:rPr lang="en-US" dirty="0" err="1"/>
              <a:t>fromIndex</a:t>
            </a:r>
            <a:r>
              <a:rPr lang="en-US" dirty="0"/>
              <a:t>, inclusive and </a:t>
            </a:r>
            <a:r>
              <a:rPr lang="en-US" dirty="0" err="1"/>
              <a:t>toIndex</a:t>
            </a:r>
            <a:r>
              <a:rPr lang="en-US" dirty="0"/>
              <a:t>, exclusive.</a:t>
            </a:r>
          </a:p>
          <a:p>
            <a:pPr lvl="1" fontAlgn="t"/>
            <a:r>
              <a:rPr lang="en-US" b="1" dirty="0"/>
              <a:t>Object set(</a:t>
            </a:r>
            <a:r>
              <a:rPr lang="en-US" b="1" dirty="0" err="1"/>
              <a:t>int</a:t>
            </a:r>
            <a:r>
              <a:rPr lang="en-US" b="1" dirty="0"/>
              <a:t> index, Object element)</a:t>
            </a:r>
            <a:endParaRPr lang="en-US" dirty="0"/>
          </a:p>
          <a:p>
            <a:pPr fontAlgn="t">
              <a:buNone/>
            </a:pPr>
            <a:r>
              <a:rPr lang="en-US" dirty="0"/>
              <a:t>	Replaces the element at the specified position in this list with the specified element. Throws </a:t>
            </a:r>
            <a:r>
              <a:rPr lang="en-US" dirty="0" err="1"/>
              <a:t>IndexOutOfBoundsException</a:t>
            </a:r>
            <a:r>
              <a:rPr lang="en-US" dirty="0"/>
              <a:t> if the specified index is out of range (index &lt; 0 || index &gt;= size()).</a:t>
            </a:r>
          </a:p>
          <a:p>
            <a:pPr lvl="1" fontAlgn="t"/>
            <a:r>
              <a:rPr lang="en-US" b="1" dirty="0" err="1"/>
              <a:t>int</a:t>
            </a:r>
            <a:r>
              <a:rPr lang="en-US" b="1" dirty="0"/>
              <a:t> size()</a:t>
            </a:r>
            <a:endParaRPr lang="en-US" dirty="0"/>
          </a:p>
          <a:p>
            <a:pPr fontAlgn="t">
              <a:buNone/>
            </a:pPr>
            <a:r>
              <a:rPr lang="en-US" dirty="0"/>
              <a:t>	Returns the number of elements in this list.</a:t>
            </a:r>
          </a:p>
          <a:p>
            <a:pPr lvl="1" fontAlgn="t"/>
            <a:r>
              <a:rPr lang="en-US" b="1" dirty="0"/>
              <a:t>Object[] </a:t>
            </a:r>
            <a:r>
              <a:rPr lang="en-US" b="1" dirty="0" err="1"/>
              <a:t>toArray</a:t>
            </a:r>
            <a:r>
              <a:rPr lang="en-US" b="1" dirty="0"/>
              <a:t>()</a:t>
            </a:r>
            <a:endParaRPr lang="en-US" dirty="0"/>
          </a:p>
          <a:p>
            <a:pPr fontAlgn="t">
              <a:buNone/>
            </a:pPr>
            <a:r>
              <a:rPr lang="en-US" dirty="0"/>
              <a:t>	Returns an array containing all of the elements in this list in the correct order. Throws </a:t>
            </a:r>
            <a:r>
              <a:rPr lang="en-US" dirty="0" err="1"/>
              <a:t>NullPointerException</a:t>
            </a:r>
            <a:r>
              <a:rPr lang="en-US" dirty="0"/>
              <a:t> if the specified array is null.</a:t>
            </a:r>
          </a:p>
          <a:p>
            <a:pPr lvl="1" fontAlgn="t"/>
            <a:r>
              <a:rPr lang="en-US" b="1" dirty="0"/>
              <a:t>Object[] </a:t>
            </a:r>
            <a:r>
              <a:rPr lang="en-US" b="1" dirty="0" err="1"/>
              <a:t>toArray</a:t>
            </a:r>
            <a:r>
              <a:rPr lang="en-US" b="1" dirty="0"/>
              <a:t>(Object[] a)</a:t>
            </a:r>
            <a:endParaRPr lang="en-US" dirty="0"/>
          </a:p>
          <a:p>
            <a:pPr fontAlgn="t">
              <a:buNone/>
            </a:pPr>
            <a:r>
              <a:rPr lang="en-US" dirty="0"/>
              <a:t>	Returns an array containing all of the elements in this list in the correct order; the runtime type of the returned array is that of the specified array.</a:t>
            </a:r>
          </a:p>
          <a:p>
            <a:pPr lvl="1" fontAlgn="t"/>
            <a:r>
              <a:rPr lang="en-US" b="1" dirty="0"/>
              <a:t>void </a:t>
            </a:r>
            <a:r>
              <a:rPr lang="en-US" b="1" dirty="0" err="1"/>
              <a:t>trimToSize</a:t>
            </a:r>
            <a:r>
              <a:rPr lang="en-US" b="1" dirty="0"/>
              <a:t>()</a:t>
            </a:r>
            <a:endParaRPr lang="en-US" dirty="0"/>
          </a:p>
          <a:p>
            <a:pPr fontAlgn="t">
              <a:buNone/>
            </a:pPr>
            <a:r>
              <a:rPr lang="en-US" dirty="0"/>
              <a:t>	Trims the capacity of this </a:t>
            </a:r>
            <a:r>
              <a:rPr lang="en-US" dirty="0" err="1"/>
              <a:t>ArrayList</a:t>
            </a:r>
            <a:r>
              <a:rPr lang="en-US" dirty="0"/>
              <a:t> instance to be the list's current size.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62500" lnSpcReduction="20000"/>
          </a:bodyPr>
          <a:lstStyle/>
          <a:p>
            <a:pPr lvl="1" fontAlgn="t"/>
            <a:r>
              <a:rPr lang="en-US" b="1" dirty="0"/>
              <a:t>Object clone()</a:t>
            </a:r>
            <a:endParaRPr lang="en-US" dirty="0"/>
          </a:p>
          <a:p>
            <a:pPr fontAlgn="t">
              <a:buNone/>
            </a:pPr>
            <a:r>
              <a:rPr lang="en-US" dirty="0"/>
              <a:t>	Returns a shallow copy of this </a:t>
            </a:r>
            <a:r>
              <a:rPr lang="en-US" dirty="0" err="1"/>
              <a:t>ArrayList</a:t>
            </a:r>
            <a:r>
              <a:rPr lang="en-US" dirty="0"/>
              <a:t>.</a:t>
            </a:r>
          </a:p>
          <a:p>
            <a:pPr lvl="1" fontAlgn="t"/>
            <a:r>
              <a:rPr lang="en-US" b="1" dirty="0" err="1"/>
              <a:t>boolean</a:t>
            </a:r>
            <a:r>
              <a:rPr lang="en-US" b="1" dirty="0"/>
              <a:t> contains(Object o)</a:t>
            </a:r>
            <a:endParaRPr lang="en-US" dirty="0"/>
          </a:p>
          <a:p>
            <a:pPr fontAlgn="t">
              <a:buNone/>
            </a:pPr>
            <a:r>
              <a:rPr lang="en-US" dirty="0"/>
              <a:t>	Returns true if this list contains the specified element. More formally, returns true if and only if this list contains at least one element </a:t>
            </a:r>
            <a:r>
              <a:rPr lang="en-US" b="1" dirty="0"/>
              <a:t>e</a:t>
            </a:r>
            <a:r>
              <a:rPr lang="en-US" dirty="0"/>
              <a:t> such that (o==null ? e==null : </a:t>
            </a:r>
            <a:r>
              <a:rPr lang="en-US" dirty="0" err="1"/>
              <a:t>o.equals</a:t>
            </a:r>
            <a:r>
              <a:rPr lang="en-US" dirty="0"/>
              <a:t>(e)).</a:t>
            </a:r>
          </a:p>
          <a:p>
            <a:pPr lvl="1" fontAlgn="t"/>
            <a:r>
              <a:rPr lang="en-US" b="1" dirty="0"/>
              <a:t>void </a:t>
            </a:r>
            <a:r>
              <a:rPr lang="en-US" b="1" dirty="0" err="1"/>
              <a:t>ensureCapacity</a:t>
            </a:r>
            <a:r>
              <a:rPr lang="en-US" b="1" dirty="0"/>
              <a:t>(</a:t>
            </a:r>
            <a:r>
              <a:rPr lang="en-US" b="1" dirty="0" err="1"/>
              <a:t>int</a:t>
            </a:r>
            <a:r>
              <a:rPr lang="en-US" b="1" dirty="0"/>
              <a:t> </a:t>
            </a:r>
            <a:r>
              <a:rPr lang="en-US" b="1" dirty="0" err="1"/>
              <a:t>minCapacity</a:t>
            </a:r>
            <a:r>
              <a:rPr lang="en-US" b="1" dirty="0"/>
              <a:t>)</a:t>
            </a:r>
            <a:endParaRPr lang="en-US" dirty="0"/>
          </a:p>
          <a:p>
            <a:pPr fontAlgn="t">
              <a:buNone/>
            </a:pPr>
            <a:r>
              <a:rPr lang="en-US" dirty="0"/>
              <a:t>	Increases the capacity of this </a:t>
            </a:r>
            <a:r>
              <a:rPr lang="en-US" dirty="0" err="1"/>
              <a:t>ArrayList</a:t>
            </a:r>
            <a:r>
              <a:rPr lang="en-US" dirty="0"/>
              <a:t> instance, if necessary, to ensure that it can hold at least the number of elements specified by the minimum capacity argument.</a:t>
            </a:r>
          </a:p>
          <a:p>
            <a:pPr lvl="1" fontAlgn="t"/>
            <a:r>
              <a:rPr lang="en-US" b="1" dirty="0"/>
              <a:t>Object get(</a:t>
            </a:r>
            <a:r>
              <a:rPr lang="en-US" b="1" dirty="0" err="1"/>
              <a:t>int</a:t>
            </a:r>
            <a:r>
              <a:rPr lang="en-US" b="1" dirty="0"/>
              <a:t> index)</a:t>
            </a:r>
            <a:endParaRPr lang="en-US" dirty="0"/>
          </a:p>
          <a:p>
            <a:pPr fontAlgn="t">
              <a:buNone/>
            </a:pPr>
            <a:r>
              <a:rPr lang="en-US" dirty="0"/>
              <a:t>	Returns the element at the specified position in this list. Throws </a:t>
            </a:r>
            <a:r>
              <a:rPr lang="en-US" dirty="0" err="1"/>
              <a:t>IndexOutOfBoundsException</a:t>
            </a:r>
            <a:r>
              <a:rPr lang="en-US" dirty="0"/>
              <a:t> if the specified index is out of range (index &lt; 0 || index &gt;= size()).</a:t>
            </a:r>
          </a:p>
          <a:p>
            <a:pPr lvl="1" fontAlgn="t"/>
            <a:r>
              <a:rPr lang="en-US" b="1" dirty="0" err="1"/>
              <a:t>int</a:t>
            </a:r>
            <a:r>
              <a:rPr lang="en-US" b="1" dirty="0"/>
              <a:t> </a:t>
            </a:r>
            <a:r>
              <a:rPr lang="en-US" b="1" dirty="0" err="1"/>
              <a:t>indexOf</a:t>
            </a:r>
            <a:r>
              <a:rPr lang="en-US" b="1" dirty="0"/>
              <a:t>(Object o)</a:t>
            </a:r>
            <a:endParaRPr lang="en-US" dirty="0"/>
          </a:p>
          <a:p>
            <a:pPr fontAlgn="t">
              <a:buNone/>
            </a:pPr>
            <a:r>
              <a:rPr lang="en-US" dirty="0"/>
              <a:t>	Returns the index in this list of the first occurrence of the specified element, or -1 if the List does not contain this element.</a:t>
            </a:r>
          </a:p>
          <a:p>
            <a:pPr lvl="1" fontAlgn="t"/>
            <a:r>
              <a:rPr lang="en-US" b="1" dirty="0" err="1"/>
              <a:t>int</a:t>
            </a:r>
            <a:r>
              <a:rPr lang="en-US" b="1" dirty="0"/>
              <a:t> </a:t>
            </a:r>
            <a:r>
              <a:rPr lang="en-US" b="1" dirty="0" err="1"/>
              <a:t>lastIndexOf</a:t>
            </a:r>
            <a:r>
              <a:rPr lang="en-US" b="1" dirty="0"/>
              <a:t>(Object o)</a:t>
            </a:r>
            <a:endParaRPr lang="en-US" dirty="0"/>
          </a:p>
          <a:p>
            <a:pPr fontAlgn="t">
              <a:buNone/>
            </a:pPr>
            <a:r>
              <a:rPr lang="en-US" dirty="0"/>
              <a:t>	Returns the index in this list of the last occurrence of the specified element, or -1 if the list does not contain this element.</a:t>
            </a:r>
          </a:p>
          <a:p>
            <a:pPr lvl="1" fontAlgn="t"/>
            <a:r>
              <a:rPr lang="en-US" b="1" dirty="0"/>
              <a:t>Object remove(</a:t>
            </a:r>
            <a:r>
              <a:rPr lang="en-US" b="1" dirty="0" err="1"/>
              <a:t>int</a:t>
            </a:r>
            <a:r>
              <a:rPr lang="en-US" b="1" dirty="0"/>
              <a:t> index)</a:t>
            </a:r>
            <a:endParaRPr lang="en-US" dirty="0"/>
          </a:p>
          <a:p>
            <a:pPr fontAlgn="t">
              <a:buNone/>
            </a:pPr>
            <a:r>
              <a:rPr lang="en-US" dirty="0"/>
              <a:t>	Removes the element at the specified position in this list. Throws </a:t>
            </a:r>
            <a:r>
              <a:rPr lang="en-US" dirty="0" err="1"/>
              <a:t>IndexOutOfBoundsException</a:t>
            </a:r>
            <a:r>
              <a:rPr lang="en-US" dirty="0"/>
              <a:t> if the index out is of range (index &lt; 0 || index &gt;= size()).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a:t>Java collection framework was non-generic before JDK 1.5. Since 1.5, it is generic.</a:t>
            </a:r>
          </a:p>
          <a:p>
            <a:r>
              <a:rPr lang="en-US" dirty="0"/>
              <a:t>Java new generic collection allows you to have only one type of object in collection. Now it is type safe so typecasting is not required at run time.</a:t>
            </a:r>
          </a:p>
          <a:p>
            <a:r>
              <a:rPr lang="en-US" dirty="0"/>
              <a:t>Let's see the old non-generic example of creating java collection.</a:t>
            </a:r>
          </a:p>
          <a:p>
            <a:pPr>
              <a:buNone/>
            </a:pPr>
            <a:r>
              <a:rPr lang="en-US" dirty="0"/>
              <a:t>	</a:t>
            </a:r>
            <a:r>
              <a:rPr lang="en-US" dirty="0" err="1"/>
              <a:t>ArrayList</a:t>
            </a:r>
            <a:r>
              <a:rPr lang="en-US" dirty="0"/>
              <a:t> al=</a:t>
            </a:r>
            <a:r>
              <a:rPr lang="en-US" b="1" dirty="0"/>
              <a:t>new</a:t>
            </a:r>
            <a:r>
              <a:rPr lang="en-US" dirty="0"/>
              <a:t> </a:t>
            </a:r>
            <a:r>
              <a:rPr lang="en-US" dirty="0" err="1"/>
              <a:t>ArrayList</a:t>
            </a:r>
            <a:r>
              <a:rPr lang="en-US" dirty="0"/>
              <a:t>();//creating old non-generic </a:t>
            </a:r>
            <a:r>
              <a:rPr lang="en-US" dirty="0" err="1"/>
              <a:t>arraylist</a:t>
            </a:r>
            <a:r>
              <a:rPr lang="en-US" dirty="0"/>
              <a:t>  </a:t>
            </a:r>
          </a:p>
          <a:p>
            <a:r>
              <a:rPr lang="en-US" dirty="0"/>
              <a:t>Let's see the new generic example of creating java collection.</a:t>
            </a:r>
          </a:p>
          <a:p>
            <a:pPr>
              <a:buNone/>
            </a:pPr>
            <a:r>
              <a:rPr lang="en-US" dirty="0"/>
              <a:t>	</a:t>
            </a:r>
            <a:r>
              <a:rPr lang="en-US" dirty="0" err="1"/>
              <a:t>ArrayList</a:t>
            </a:r>
            <a:r>
              <a:rPr lang="en-US" dirty="0"/>
              <a:t>&lt;String&gt; al=</a:t>
            </a:r>
            <a:r>
              <a:rPr lang="en-US" b="1" dirty="0"/>
              <a:t>new</a:t>
            </a:r>
            <a:r>
              <a:rPr lang="en-US" dirty="0"/>
              <a:t> </a:t>
            </a:r>
            <a:r>
              <a:rPr lang="en-US" dirty="0" err="1"/>
              <a:t>ArrayList</a:t>
            </a:r>
            <a:r>
              <a:rPr lang="en-US" dirty="0"/>
              <a:t>&lt;String&gt;();//creating new generic </a:t>
            </a:r>
            <a:r>
              <a:rPr lang="en-US" dirty="0" err="1"/>
              <a:t>arraylist</a:t>
            </a:r>
            <a:r>
              <a:rPr lang="en-US" dirty="0"/>
              <a:t>  </a:t>
            </a:r>
          </a:p>
          <a:p>
            <a:r>
              <a:rPr lang="en-US" dirty="0"/>
              <a:t>In generic collection, we specify the type in angular braces. Now </a:t>
            </a:r>
            <a:r>
              <a:rPr lang="en-US" dirty="0" err="1"/>
              <a:t>ArrayList</a:t>
            </a:r>
            <a:r>
              <a:rPr lang="en-US" dirty="0"/>
              <a:t> is forced to have only specified type of objects in it. If you try to add another type of object, it gives </a:t>
            </a:r>
            <a:r>
              <a:rPr lang="en-US" i="1" dirty="0"/>
              <a:t>compile time error</a:t>
            </a:r>
            <a:r>
              <a:rPr lang="en-US" dirty="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Example of </a:t>
            </a:r>
            <a:r>
              <a:rPr lang="en-US" dirty="0" err="1"/>
              <a:t>addAll</a:t>
            </a:r>
            <a:r>
              <a:rPr lang="en-US" dirty="0"/>
              <a:t>(Collection c) method</a:t>
            </a:r>
          </a:p>
          <a:p>
            <a:pPr lvl="1">
              <a:buNone/>
            </a:pPr>
            <a:r>
              <a:rPr lang="en-US" b="1" dirty="0"/>
              <a:t>import</a:t>
            </a:r>
            <a:r>
              <a:rPr lang="en-US" dirty="0"/>
              <a:t> </a:t>
            </a:r>
            <a:r>
              <a:rPr lang="en-US" dirty="0" err="1"/>
              <a:t>java.util</a:t>
            </a:r>
            <a:r>
              <a:rPr lang="en-US" dirty="0"/>
              <a:t>.*;  </a:t>
            </a:r>
          </a:p>
          <a:p>
            <a:pPr lvl="1">
              <a:buNone/>
            </a:pPr>
            <a:r>
              <a:rPr lang="en-US" b="1" dirty="0"/>
              <a:t>class</a:t>
            </a:r>
            <a:r>
              <a:rPr lang="en-US" dirty="0"/>
              <a:t> TestCollection4{  </a:t>
            </a:r>
          </a:p>
          <a:p>
            <a:pPr lvl="1">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lvl="1">
              <a:buNone/>
            </a:pPr>
            <a:r>
              <a:rPr lang="en-US" dirty="0"/>
              <a:t>{  </a:t>
            </a:r>
          </a:p>
          <a:p>
            <a:pPr lvl="1">
              <a:buNone/>
            </a:pPr>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pPr lvl="1">
              <a:buNone/>
            </a:pPr>
            <a:r>
              <a:rPr lang="en-US" dirty="0"/>
              <a:t>  </a:t>
            </a:r>
            <a:r>
              <a:rPr lang="en-US" dirty="0" err="1"/>
              <a:t>al.add</a:t>
            </a:r>
            <a:r>
              <a:rPr lang="en-US" dirty="0"/>
              <a:t>("Ravi");  </a:t>
            </a:r>
          </a:p>
          <a:p>
            <a:pPr lvl="1">
              <a:buNone/>
            </a:pPr>
            <a:r>
              <a:rPr lang="en-US" dirty="0"/>
              <a:t>  </a:t>
            </a:r>
            <a:r>
              <a:rPr lang="en-US" dirty="0" err="1"/>
              <a:t>al.add</a:t>
            </a:r>
            <a:r>
              <a:rPr lang="en-US" dirty="0"/>
              <a:t>("Vijay");  </a:t>
            </a:r>
          </a:p>
          <a:p>
            <a:pPr lvl="1">
              <a:buNone/>
            </a:pPr>
            <a:r>
              <a:rPr lang="en-US" dirty="0"/>
              <a:t>  </a:t>
            </a:r>
            <a:r>
              <a:rPr lang="en-US" dirty="0" err="1"/>
              <a:t>al.add</a:t>
            </a:r>
            <a:r>
              <a:rPr lang="en-US" dirty="0"/>
              <a:t>("Ajay");  </a:t>
            </a:r>
          </a:p>
          <a:p>
            <a:pPr lvl="1">
              <a:buNone/>
            </a:pPr>
            <a:r>
              <a:rPr lang="en-US" dirty="0"/>
              <a:t>  </a:t>
            </a:r>
            <a:r>
              <a:rPr lang="en-US" dirty="0" err="1"/>
              <a:t>ArrayList</a:t>
            </a:r>
            <a:r>
              <a:rPr lang="en-US" dirty="0"/>
              <a:t>&lt;String&gt; al2=</a:t>
            </a:r>
            <a:r>
              <a:rPr lang="en-US" b="1" dirty="0"/>
              <a:t>new</a:t>
            </a:r>
            <a:r>
              <a:rPr lang="en-US" dirty="0"/>
              <a:t> </a:t>
            </a:r>
            <a:r>
              <a:rPr lang="en-US" dirty="0" err="1"/>
              <a:t>ArrayList</a:t>
            </a:r>
            <a:r>
              <a:rPr lang="en-US" dirty="0"/>
              <a:t>&lt;String&gt;();  </a:t>
            </a:r>
          </a:p>
          <a:p>
            <a:pPr lvl="1">
              <a:buNone/>
            </a:pPr>
            <a:r>
              <a:rPr lang="en-US" dirty="0"/>
              <a:t>  al2.add("</a:t>
            </a:r>
            <a:r>
              <a:rPr lang="en-US" dirty="0" err="1"/>
              <a:t>Sonoo</a:t>
            </a:r>
            <a:r>
              <a:rPr lang="en-US" dirty="0"/>
              <a:t>");  </a:t>
            </a:r>
          </a:p>
          <a:p>
            <a:pPr lvl="1">
              <a:buNone/>
            </a:pPr>
            <a:r>
              <a:rPr lang="en-US" dirty="0"/>
              <a:t>  al2.add("</a:t>
            </a:r>
            <a:r>
              <a:rPr lang="en-US" dirty="0" err="1"/>
              <a:t>Hanumat</a:t>
            </a:r>
            <a:r>
              <a:rPr lang="en-US" dirty="0"/>
              <a:t>");  </a:t>
            </a:r>
          </a:p>
          <a:p>
            <a:pPr lvl="1">
              <a:buNone/>
            </a:pPr>
            <a:r>
              <a:rPr lang="en-US" dirty="0"/>
              <a:t>  </a:t>
            </a:r>
            <a:r>
              <a:rPr lang="en-US" dirty="0" err="1"/>
              <a:t>al.addAll</a:t>
            </a:r>
            <a:r>
              <a:rPr lang="en-US" dirty="0"/>
              <a:t>(al2);//adding second list in first list  </a:t>
            </a:r>
          </a:p>
          <a:p>
            <a:pPr lvl="1">
              <a:buNone/>
            </a:pPr>
            <a:r>
              <a:rPr lang="en-US" dirty="0"/>
              <a:t>  </a:t>
            </a:r>
            <a:r>
              <a:rPr lang="en-US" dirty="0" err="1"/>
              <a:t>Iterator</a:t>
            </a:r>
            <a:r>
              <a:rPr lang="en-US" dirty="0"/>
              <a:t> </a:t>
            </a:r>
            <a:r>
              <a:rPr lang="en-US" dirty="0" err="1"/>
              <a:t>itr</a:t>
            </a:r>
            <a:r>
              <a:rPr lang="en-US" dirty="0"/>
              <a:t>=</a:t>
            </a:r>
            <a:r>
              <a:rPr lang="en-US" dirty="0" err="1"/>
              <a:t>al.iterator</a:t>
            </a:r>
            <a:r>
              <a:rPr lang="en-US" dirty="0"/>
              <a:t>();  </a:t>
            </a:r>
          </a:p>
          <a:p>
            <a:pPr lvl="1">
              <a:buNone/>
            </a:pPr>
            <a:r>
              <a:rPr lang="en-US" dirty="0"/>
              <a:t>  </a:t>
            </a:r>
            <a:r>
              <a:rPr lang="en-US" b="1" dirty="0"/>
              <a:t>while</a:t>
            </a:r>
            <a:r>
              <a:rPr lang="en-US" dirty="0"/>
              <a:t>(</a:t>
            </a:r>
            <a:r>
              <a:rPr lang="en-US" dirty="0" err="1"/>
              <a:t>itr.hasNext</a:t>
            </a:r>
            <a:r>
              <a:rPr lang="en-US" dirty="0"/>
              <a:t>()){  </a:t>
            </a:r>
          </a:p>
          <a:p>
            <a:pPr lvl="1">
              <a:buNone/>
            </a:pPr>
            <a:r>
              <a:rPr lang="en-US" dirty="0"/>
              <a:t>   </a:t>
            </a:r>
            <a:r>
              <a:rPr lang="en-US" dirty="0" err="1"/>
              <a:t>System.out.println</a:t>
            </a:r>
            <a:r>
              <a:rPr lang="en-US" dirty="0"/>
              <a:t>(</a:t>
            </a:r>
            <a:r>
              <a:rPr lang="en-US" dirty="0" err="1"/>
              <a:t>itr.next</a:t>
            </a:r>
            <a:r>
              <a:rPr lang="en-US" dirty="0"/>
              <a:t>());  </a:t>
            </a:r>
          </a:p>
          <a:p>
            <a:pPr lvl="1">
              <a:buNone/>
            </a:pPr>
            <a:r>
              <a:rPr lang="en-US" dirty="0"/>
              <a:t>  }  }  }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r>
              <a:rPr lang="en-US" dirty="0"/>
              <a:t>Example of </a:t>
            </a:r>
            <a:r>
              <a:rPr lang="en-US" dirty="0" err="1"/>
              <a:t>removeAll</a:t>
            </a:r>
            <a:r>
              <a:rPr lang="en-US" dirty="0"/>
              <a:t>() method</a:t>
            </a:r>
          </a:p>
          <a:p>
            <a:pPr lvl="1">
              <a:buNone/>
            </a:pPr>
            <a:r>
              <a:rPr lang="en-US" b="1" dirty="0"/>
              <a:t>import</a:t>
            </a:r>
            <a:r>
              <a:rPr lang="en-US" dirty="0"/>
              <a:t> </a:t>
            </a:r>
            <a:r>
              <a:rPr lang="en-US" dirty="0" err="1"/>
              <a:t>java.util</a:t>
            </a:r>
            <a:r>
              <a:rPr lang="en-US" dirty="0"/>
              <a:t>.*;  </a:t>
            </a:r>
          </a:p>
          <a:p>
            <a:pPr lvl="1">
              <a:buNone/>
            </a:pPr>
            <a:r>
              <a:rPr lang="en-US" b="1" dirty="0"/>
              <a:t>class</a:t>
            </a:r>
            <a:r>
              <a:rPr lang="en-US" dirty="0"/>
              <a:t> TestCollection5{  </a:t>
            </a:r>
          </a:p>
          <a:p>
            <a:pPr lvl="1">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pPr lvl="1">
              <a:buNone/>
            </a:pPr>
            <a:r>
              <a:rPr lang="en-US" dirty="0"/>
              <a:t>  </a:t>
            </a:r>
            <a:r>
              <a:rPr lang="en-US" dirty="0" err="1"/>
              <a:t>al.add</a:t>
            </a:r>
            <a:r>
              <a:rPr lang="en-US" dirty="0"/>
              <a:t>("Ravi");  </a:t>
            </a:r>
          </a:p>
          <a:p>
            <a:pPr lvl="1">
              <a:buNone/>
            </a:pPr>
            <a:r>
              <a:rPr lang="en-US" dirty="0"/>
              <a:t>  </a:t>
            </a:r>
            <a:r>
              <a:rPr lang="en-US" dirty="0" err="1"/>
              <a:t>al.add</a:t>
            </a:r>
            <a:r>
              <a:rPr lang="en-US" dirty="0"/>
              <a:t>("Vijay");  </a:t>
            </a:r>
          </a:p>
          <a:p>
            <a:pPr lvl="1">
              <a:buNone/>
            </a:pPr>
            <a:r>
              <a:rPr lang="en-US" dirty="0"/>
              <a:t>  </a:t>
            </a:r>
            <a:r>
              <a:rPr lang="en-US" dirty="0" err="1"/>
              <a:t>al.add</a:t>
            </a:r>
            <a:r>
              <a:rPr lang="en-US" dirty="0"/>
              <a:t>("Ajay");  </a:t>
            </a:r>
          </a:p>
          <a:p>
            <a:pPr lvl="1">
              <a:buNone/>
            </a:pPr>
            <a:r>
              <a:rPr lang="en-US" dirty="0"/>
              <a:t>  </a:t>
            </a:r>
            <a:r>
              <a:rPr lang="en-US" dirty="0" err="1"/>
              <a:t>ArrayList</a:t>
            </a:r>
            <a:r>
              <a:rPr lang="en-US" dirty="0"/>
              <a:t>&lt;String&gt; al2=</a:t>
            </a:r>
            <a:r>
              <a:rPr lang="en-US" b="1" dirty="0"/>
              <a:t>new</a:t>
            </a:r>
            <a:r>
              <a:rPr lang="en-US" dirty="0"/>
              <a:t> </a:t>
            </a:r>
            <a:r>
              <a:rPr lang="en-US" dirty="0" err="1"/>
              <a:t>ArrayList</a:t>
            </a:r>
            <a:r>
              <a:rPr lang="en-US" dirty="0"/>
              <a:t>&lt;String&gt;();  </a:t>
            </a:r>
          </a:p>
          <a:p>
            <a:pPr lvl="1">
              <a:buNone/>
            </a:pPr>
            <a:r>
              <a:rPr lang="en-US" dirty="0"/>
              <a:t>  al2.add("Ravi");  </a:t>
            </a:r>
          </a:p>
          <a:p>
            <a:pPr lvl="1">
              <a:buNone/>
            </a:pPr>
            <a:r>
              <a:rPr lang="en-US" dirty="0"/>
              <a:t>  al2.add("</a:t>
            </a:r>
            <a:r>
              <a:rPr lang="en-US" dirty="0" err="1"/>
              <a:t>Hanumat</a:t>
            </a:r>
            <a:r>
              <a:rPr lang="en-US" dirty="0"/>
              <a:t>");  </a:t>
            </a:r>
          </a:p>
          <a:p>
            <a:pPr lvl="1">
              <a:buNone/>
            </a:pPr>
            <a:r>
              <a:rPr lang="en-US" dirty="0"/>
              <a:t>  </a:t>
            </a:r>
            <a:r>
              <a:rPr lang="en-US" dirty="0" err="1"/>
              <a:t>al.removeAll</a:t>
            </a:r>
            <a:r>
              <a:rPr lang="en-US" dirty="0"/>
              <a:t>(al2);  </a:t>
            </a:r>
          </a:p>
          <a:p>
            <a:pPr lvl="1">
              <a:buNone/>
            </a:pPr>
            <a:r>
              <a:rPr lang="en-US" dirty="0"/>
              <a:t>  </a:t>
            </a:r>
            <a:r>
              <a:rPr lang="en-US" dirty="0" err="1"/>
              <a:t>System.out.println</a:t>
            </a:r>
            <a:r>
              <a:rPr lang="en-US" dirty="0"/>
              <a:t>("iterating the elements after removing the elements of al2...");  </a:t>
            </a:r>
          </a:p>
          <a:p>
            <a:pPr lvl="1">
              <a:buNone/>
            </a:pPr>
            <a:r>
              <a:rPr lang="en-US" dirty="0"/>
              <a:t>  </a:t>
            </a:r>
            <a:r>
              <a:rPr lang="en-US" dirty="0" err="1"/>
              <a:t>Iterator</a:t>
            </a:r>
            <a:r>
              <a:rPr lang="en-US" dirty="0"/>
              <a:t> </a:t>
            </a:r>
            <a:r>
              <a:rPr lang="en-US" dirty="0" err="1"/>
              <a:t>itr</a:t>
            </a:r>
            <a:r>
              <a:rPr lang="en-US" dirty="0"/>
              <a:t>=</a:t>
            </a:r>
            <a:r>
              <a:rPr lang="en-US" dirty="0" err="1"/>
              <a:t>al.iterator</a:t>
            </a:r>
            <a:r>
              <a:rPr lang="en-US" dirty="0"/>
              <a:t>();  </a:t>
            </a:r>
          </a:p>
          <a:p>
            <a:pPr lvl="1">
              <a:buNone/>
            </a:pPr>
            <a:r>
              <a:rPr lang="en-US" dirty="0"/>
              <a:t>  </a:t>
            </a:r>
            <a:r>
              <a:rPr lang="en-US" b="1" dirty="0"/>
              <a:t>while</a:t>
            </a:r>
            <a:r>
              <a:rPr lang="en-US" dirty="0"/>
              <a:t>(</a:t>
            </a:r>
            <a:r>
              <a:rPr lang="en-US" dirty="0" err="1"/>
              <a:t>itr.hasNext</a:t>
            </a:r>
            <a:r>
              <a:rPr lang="en-US" dirty="0"/>
              <a:t>()){  </a:t>
            </a:r>
          </a:p>
          <a:p>
            <a:pPr lvl="1">
              <a:buNone/>
            </a:pPr>
            <a:r>
              <a:rPr lang="en-US" dirty="0"/>
              <a:t>   </a:t>
            </a:r>
            <a:r>
              <a:rPr lang="en-US" dirty="0" err="1"/>
              <a:t>System.out.println</a:t>
            </a:r>
            <a:r>
              <a:rPr lang="en-US" dirty="0"/>
              <a:t>(</a:t>
            </a:r>
            <a:r>
              <a:rPr lang="en-US" dirty="0" err="1"/>
              <a:t>itr.next</a:t>
            </a:r>
            <a:r>
              <a:rPr lang="en-US" dirty="0"/>
              <a:t>());  </a:t>
            </a:r>
          </a:p>
          <a:p>
            <a:pPr lvl="1">
              <a:buNone/>
            </a:pPr>
            <a:r>
              <a:rPr lang="en-US" dirty="0"/>
              <a:t>  }  }  }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Java </a:t>
            </a:r>
            <a:r>
              <a:rPr lang="en-US" dirty="0" err="1"/>
              <a:t>ArrayList</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Example of </a:t>
            </a:r>
            <a:r>
              <a:rPr lang="en-US" dirty="0" err="1"/>
              <a:t>retainAll</a:t>
            </a:r>
            <a:r>
              <a:rPr lang="en-US" dirty="0"/>
              <a:t>() method</a:t>
            </a:r>
          </a:p>
          <a:p>
            <a:pPr lvl="1">
              <a:buNone/>
            </a:pPr>
            <a:r>
              <a:rPr lang="en-US" b="1" dirty="0"/>
              <a:t>import</a:t>
            </a:r>
            <a:r>
              <a:rPr lang="en-US" dirty="0"/>
              <a:t> </a:t>
            </a:r>
            <a:r>
              <a:rPr lang="en-US" dirty="0" err="1"/>
              <a:t>java.util</a:t>
            </a:r>
            <a:r>
              <a:rPr lang="en-US" dirty="0"/>
              <a:t>.*;  </a:t>
            </a:r>
          </a:p>
          <a:p>
            <a:pPr lvl="1">
              <a:buNone/>
            </a:pPr>
            <a:r>
              <a:rPr lang="en-US" b="1" dirty="0"/>
              <a:t>class</a:t>
            </a:r>
            <a:r>
              <a:rPr lang="en-US" dirty="0"/>
              <a:t> TestCollection6{  </a:t>
            </a:r>
          </a:p>
          <a:p>
            <a:pPr lvl="1">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pPr lvl="1">
              <a:buNone/>
            </a:pPr>
            <a:r>
              <a:rPr lang="en-US" dirty="0"/>
              <a:t>  </a:t>
            </a:r>
            <a:r>
              <a:rPr lang="en-US" dirty="0" err="1"/>
              <a:t>al.add</a:t>
            </a:r>
            <a:r>
              <a:rPr lang="en-US" dirty="0"/>
              <a:t>("Ravi");  </a:t>
            </a:r>
          </a:p>
          <a:p>
            <a:pPr lvl="1">
              <a:buNone/>
            </a:pPr>
            <a:r>
              <a:rPr lang="en-US" dirty="0"/>
              <a:t>  </a:t>
            </a:r>
            <a:r>
              <a:rPr lang="en-US" dirty="0" err="1"/>
              <a:t>al.add</a:t>
            </a:r>
            <a:r>
              <a:rPr lang="en-US" dirty="0"/>
              <a:t>("Vijay");  </a:t>
            </a:r>
          </a:p>
          <a:p>
            <a:pPr lvl="1">
              <a:buNone/>
            </a:pPr>
            <a:r>
              <a:rPr lang="en-US" dirty="0"/>
              <a:t>  </a:t>
            </a:r>
            <a:r>
              <a:rPr lang="en-US" dirty="0" err="1"/>
              <a:t>al.add</a:t>
            </a:r>
            <a:r>
              <a:rPr lang="en-US" dirty="0"/>
              <a:t>("Ajay");  </a:t>
            </a:r>
          </a:p>
          <a:p>
            <a:pPr lvl="1">
              <a:buNone/>
            </a:pPr>
            <a:r>
              <a:rPr lang="en-US" dirty="0"/>
              <a:t>  </a:t>
            </a:r>
            <a:r>
              <a:rPr lang="en-US" dirty="0" err="1"/>
              <a:t>ArrayList</a:t>
            </a:r>
            <a:r>
              <a:rPr lang="en-US" dirty="0"/>
              <a:t>&lt;String&gt; al2=</a:t>
            </a:r>
            <a:r>
              <a:rPr lang="en-US" b="1" dirty="0"/>
              <a:t>new</a:t>
            </a:r>
            <a:r>
              <a:rPr lang="en-US" dirty="0"/>
              <a:t> </a:t>
            </a:r>
            <a:r>
              <a:rPr lang="en-US" dirty="0" err="1"/>
              <a:t>ArrayList</a:t>
            </a:r>
            <a:r>
              <a:rPr lang="en-US" dirty="0"/>
              <a:t>&lt;String&gt;();  </a:t>
            </a:r>
          </a:p>
          <a:p>
            <a:pPr lvl="1">
              <a:buNone/>
            </a:pPr>
            <a:r>
              <a:rPr lang="en-US" dirty="0"/>
              <a:t>  al2.add("Ravi");  </a:t>
            </a:r>
          </a:p>
          <a:p>
            <a:pPr lvl="1">
              <a:buNone/>
            </a:pPr>
            <a:r>
              <a:rPr lang="en-US" dirty="0"/>
              <a:t>  al2.add("</a:t>
            </a:r>
            <a:r>
              <a:rPr lang="en-US" dirty="0" err="1"/>
              <a:t>Hanumat</a:t>
            </a:r>
            <a:r>
              <a:rPr lang="en-US" dirty="0"/>
              <a:t>");  </a:t>
            </a:r>
          </a:p>
          <a:p>
            <a:pPr lvl="1">
              <a:buNone/>
            </a:pPr>
            <a:r>
              <a:rPr lang="en-US" dirty="0"/>
              <a:t>  </a:t>
            </a:r>
            <a:r>
              <a:rPr lang="en-US" dirty="0" err="1"/>
              <a:t>al.retainAll</a:t>
            </a:r>
            <a:r>
              <a:rPr lang="en-US" dirty="0"/>
              <a:t>(al2);  </a:t>
            </a:r>
          </a:p>
          <a:p>
            <a:pPr lvl="1">
              <a:buNone/>
            </a:pPr>
            <a:r>
              <a:rPr lang="en-US" dirty="0"/>
              <a:t>  </a:t>
            </a:r>
            <a:r>
              <a:rPr lang="en-US" dirty="0" err="1"/>
              <a:t>System.out.println</a:t>
            </a:r>
            <a:r>
              <a:rPr lang="en-US" dirty="0"/>
              <a:t>("iterating the elements after retaining the elements of al2...");  </a:t>
            </a:r>
          </a:p>
          <a:p>
            <a:pPr lvl="1">
              <a:buNone/>
            </a:pPr>
            <a:r>
              <a:rPr lang="en-US" dirty="0"/>
              <a:t>  </a:t>
            </a:r>
            <a:r>
              <a:rPr lang="en-US" dirty="0" err="1"/>
              <a:t>Iterator</a:t>
            </a:r>
            <a:r>
              <a:rPr lang="en-US" dirty="0"/>
              <a:t> </a:t>
            </a:r>
            <a:r>
              <a:rPr lang="en-US" dirty="0" err="1"/>
              <a:t>itr</a:t>
            </a:r>
            <a:r>
              <a:rPr lang="en-US" dirty="0"/>
              <a:t>=</a:t>
            </a:r>
            <a:r>
              <a:rPr lang="en-US" dirty="0" err="1"/>
              <a:t>al.iterator</a:t>
            </a:r>
            <a:r>
              <a:rPr lang="en-US" dirty="0"/>
              <a:t>();  </a:t>
            </a:r>
          </a:p>
          <a:p>
            <a:pPr lvl="1">
              <a:buNone/>
            </a:pPr>
            <a:r>
              <a:rPr lang="en-US" dirty="0"/>
              <a:t>  </a:t>
            </a:r>
            <a:r>
              <a:rPr lang="en-US" b="1" dirty="0"/>
              <a:t>while</a:t>
            </a:r>
            <a:r>
              <a:rPr lang="en-US" dirty="0"/>
              <a:t>(</a:t>
            </a:r>
            <a:r>
              <a:rPr lang="en-US" dirty="0" err="1"/>
              <a:t>itr.hasNext</a:t>
            </a:r>
            <a:r>
              <a:rPr lang="en-US" dirty="0"/>
              <a:t>()){  </a:t>
            </a:r>
          </a:p>
          <a:p>
            <a:pPr lvl="1">
              <a:buNone/>
            </a:pPr>
            <a:r>
              <a:rPr lang="en-US" dirty="0"/>
              <a:t>   </a:t>
            </a:r>
            <a:r>
              <a:rPr lang="en-US" dirty="0" err="1"/>
              <a:t>System.out.println</a:t>
            </a:r>
            <a:r>
              <a:rPr lang="en-US" dirty="0"/>
              <a:t>(</a:t>
            </a:r>
            <a:r>
              <a:rPr lang="en-US" dirty="0" err="1"/>
              <a:t>itr.next</a:t>
            </a:r>
            <a:r>
              <a:rPr lang="en-US" dirty="0"/>
              <a:t>());  </a:t>
            </a:r>
          </a:p>
          <a:p>
            <a:pPr lvl="1">
              <a:buNone/>
            </a:pPr>
            <a:r>
              <a:rPr lang="en-US" dirty="0"/>
              <a:t>  }  }  }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a:t>
            </a:r>
            <a:r>
              <a:rPr lang="en-US" b="1" dirty="0" err="1"/>
              <a:t>LocalDate</a:t>
            </a:r>
            <a:r>
              <a:rPr lang="en-US" b="1" dirty="0"/>
              <a:t> class</a:t>
            </a:r>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r>
              <a:rPr lang="en-US" dirty="0"/>
              <a:t>Java </a:t>
            </a:r>
            <a:r>
              <a:rPr lang="en-US" dirty="0" err="1"/>
              <a:t>LocalDate</a:t>
            </a:r>
            <a:r>
              <a:rPr lang="en-US" dirty="0"/>
              <a:t> class is an immutable class that represents Date with a default format of </a:t>
            </a:r>
            <a:r>
              <a:rPr lang="en-US" dirty="0" err="1"/>
              <a:t>yyyy</a:t>
            </a:r>
            <a:r>
              <a:rPr lang="en-US" dirty="0"/>
              <a:t>-MM-dd. It inherits Object class.</a:t>
            </a:r>
          </a:p>
          <a:p>
            <a:pPr lvl="1"/>
            <a:r>
              <a:rPr lang="en-US" b="1" dirty="0"/>
              <a:t>import</a:t>
            </a:r>
            <a:r>
              <a:rPr lang="en-US" dirty="0"/>
              <a:t> </a:t>
            </a:r>
            <a:r>
              <a:rPr lang="en-US" dirty="0" err="1"/>
              <a:t>java.time.LocalDate</a:t>
            </a:r>
            <a:r>
              <a:rPr lang="en-US" dirty="0"/>
              <a:t>;  </a:t>
            </a:r>
          </a:p>
          <a:p>
            <a:pPr lvl="1"/>
            <a:r>
              <a:rPr lang="en-US" b="1" dirty="0"/>
              <a:t>public</a:t>
            </a:r>
            <a:r>
              <a:rPr lang="en-US" dirty="0"/>
              <a:t> </a:t>
            </a:r>
            <a:r>
              <a:rPr lang="en-US" b="1" dirty="0"/>
              <a:t>class</a:t>
            </a:r>
            <a:r>
              <a:rPr lang="en-US" dirty="0"/>
              <a:t> </a:t>
            </a:r>
            <a:r>
              <a:rPr lang="en-US" dirty="0" err="1"/>
              <a:t>LocalDateExample</a:t>
            </a:r>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lvl="1"/>
            <a:r>
              <a:rPr lang="en-US" dirty="0"/>
              <a:t>    </a:t>
            </a:r>
            <a:r>
              <a:rPr lang="en-US" dirty="0" err="1"/>
              <a:t>LocalDate</a:t>
            </a:r>
            <a:r>
              <a:rPr lang="en-US" dirty="0"/>
              <a:t> date = </a:t>
            </a:r>
            <a:r>
              <a:rPr lang="en-US" dirty="0" err="1"/>
              <a:t>LocalDate.now</a:t>
            </a:r>
            <a:r>
              <a:rPr lang="en-US" dirty="0"/>
              <a:t>();  </a:t>
            </a:r>
          </a:p>
          <a:p>
            <a:pPr lvl="1"/>
            <a:r>
              <a:rPr lang="en-US" dirty="0"/>
              <a:t>    </a:t>
            </a:r>
            <a:r>
              <a:rPr lang="en-US" dirty="0" err="1"/>
              <a:t>LocalDate</a:t>
            </a:r>
            <a:r>
              <a:rPr lang="en-US" dirty="0"/>
              <a:t> yesterday = </a:t>
            </a:r>
            <a:r>
              <a:rPr lang="en-US" dirty="0" err="1"/>
              <a:t>date.minusDays</a:t>
            </a:r>
            <a:r>
              <a:rPr lang="en-US" dirty="0"/>
              <a:t>(1);  </a:t>
            </a:r>
          </a:p>
          <a:p>
            <a:pPr lvl="1"/>
            <a:r>
              <a:rPr lang="en-US" dirty="0"/>
              <a:t>    </a:t>
            </a:r>
            <a:r>
              <a:rPr lang="en-US" dirty="0" err="1"/>
              <a:t>LocalDate</a:t>
            </a:r>
            <a:r>
              <a:rPr lang="en-US" dirty="0"/>
              <a:t> tomorrow = </a:t>
            </a:r>
            <a:r>
              <a:rPr lang="en-US" dirty="0" err="1"/>
              <a:t>yesterday.plusDays</a:t>
            </a:r>
            <a:r>
              <a:rPr lang="en-US" dirty="0"/>
              <a:t>(2);  </a:t>
            </a:r>
          </a:p>
          <a:p>
            <a:pPr lvl="1"/>
            <a:r>
              <a:rPr lang="en-US" dirty="0"/>
              <a:t>    </a:t>
            </a:r>
            <a:r>
              <a:rPr lang="en-US" dirty="0" err="1"/>
              <a:t>System.out.println</a:t>
            </a:r>
            <a:r>
              <a:rPr lang="en-US" dirty="0"/>
              <a:t>("Today date: "+date);  </a:t>
            </a:r>
          </a:p>
          <a:p>
            <a:pPr lvl="1"/>
            <a:r>
              <a:rPr lang="en-US" dirty="0"/>
              <a:t>    </a:t>
            </a:r>
            <a:r>
              <a:rPr lang="en-US" dirty="0" err="1"/>
              <a:t>System.out.println</a:t>
            </a:r>
            <a:r>
              <a:rPr lang="en-US" dirty="0"/>
              <a:t>("Yesterday date: "+yesterday);  </a:t>
            </a:r>
          </a:p>
          <a:p>
            <a:pPr lvl="1"/>
            <a:r>
              <a:rPr lang="en-US" dirty="0"/>
              <a:t>    </a:t>
            </a:r>
            <a:r>
              <a:rPr lang="en-US" dirty="0" err="1"/>
              <a:t>System.out.println</a:t>
            </a:r>
            <a:r>
              <a:rPr lang="en-US" dirty="0"/>
              <a:t>("</a:t>
            </a:r>
            <a:r>
              <a:rPr lang="en-US" dirty="0" err="1"/>
              <a:t>Tommorow</a:t>
            </a:r>
            <a:r>
              <a:rPr lang="en-US" dirty="0"/>
              <a:t> date: "+tomorrow);  </a:t>
            </a:r>
          </a:p>
          <a:p>
            <a:pPr lvl="1"/>
            <a:r>
              <a:rPr lang="en-US" dirty="0"/>
              <a:t>  }  }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a:t>
            </a:r>
            <a:r>
              <a:rPr lang="en-US" b="1" dirty="0" err="1"/>
              <a:t>LocalDate</a:t>
            </a:r>
            <a:r>
              <a:rPr lang="en-US" b="1" dirty="0"/>
              <a:t> class</a:t>
            </a:r>
            <a:br>
              <a:rPr lang="en-US" b="1" dirty="0"/>
            </a:br>
            <a:endParaRPr lang="en-US" dirty="0"/>
          </a:p>
        </p:txBody>
      </p:sp>
      <p:graphicFrame>
        <p:nvGraphicFramePr>
          <p:cNvPr id="4" name="Content Placeholder 3"/>
          <p:cNvGraphicFramePr>
            <a:graphicFrameLocks noGrp="1"/>
          </p:cNvGraphicFramePr>
          <p:nvPr>
            <p:ph sz="quarter" idx="1"/>
          </p:nvPr>
        </p:nvGraphicFramePr>
        <p:xfrm>
          <a:off x="838200" y="1527811"/>
          <a:ext cx="7848600" cy="5143116"/>
        </p:xfrm>
        <a:graphic>
          <a:graphicData uri="http://schemas.openxmlformats.org/drawingml/2006/table">
            <a:tbl>
              <a:tblPr firstRow="1" bandRow="1">
                <a:tableStyleId>{5C22544A-7EE6-4342-B048-85BDC9FD1C3A}</a:tableStyleId>
              </a:tblPr>
              <a:tblGrid>
                <a:gridCol w="2729947">
                  <a:extLst>
                    <a:ext uri="{9D8B030D-6E8A-4147-A177-3AD203B41FA5}">
                      <a16:colId xmlns:a16="http://schemas.microsoft.com/office/drawing/2014/main" val="20000"/>
                    </a:ext>
                  </a:extLst>
                </a:gridCol>
                <a:gridCol w="5118653">
                  <a:extLst>
                    <a:ext uri="{9D8B030D-6E8A-4147-A177-3AD203B41FA5}">
                      <a16:colId xmlns:a16="http://schemas.microsoft.com/office/drawing/2014/main" val="20001"/>
                    </a:ext>
                  </a:extLst>
                </a:gridCol>
              </a:tblGrid>
              <a:tr h="358024">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dirty="0">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889522">
                <a:tc>
                  <a:txBody>
                    <a:bodyPr/>
                    <a:lstStyle/>
                    <a:p>
                      <a:pPr algn="l" fontAlgn="t"/>
                      <a:r>
                        <a:rPr lang="en-US" b="0" i="0">
                          <a:solidFill>
                            <a:srgbClr val="000000"/>
                          </a:solidFill>
                          <a:latin typeface="verdana"/>
                        </a:rPr>
                        <a:t>LocalDateTime atTime(int hour, int minute)</a:t>
                      </a:r>
                    </a:p>
                  </a:txBody>
                  <a:tcPr marL="47625" marR="47625" marT="47625" marB="47625"/>
                </a:tc>
                <a:tc>
                  <a:txBody>
                    <a:bodyPr/>
                    <a:lstStyle/>
                    <a:p>
                      <a:pPr algn="just" fontAlgn="t"/>
                      <a:r>
                        <a:rPr lang="en-US" b="0" i="0">
                          <a:solidFill>
                            <a:srgbClr val="000000"/>
                          </a:solidFill>
                          <a:latin typeface="verdana"/>
                        </a:rPr>
                        <a:t>It is used to combine this date with a time to create a LocalDateTime.</a:t>
                      </a:r>
                    </a:p>
                  </a:txBody>
                  <a:tcPr marL="47625" marR="47625" marT="47625" marB="47625"/>
                </a:tc>
                <a:extLst>
                  <a:ext uri="{0D108BD9-81ED-4DB2-BD59-A6C34878D82A}">
                    <a16:rowId xmlns:a16="http://schemas.microsoft.com/office/drawing/2014/main" val="10001"/>
                  </a:ext>
                </a:extLst>
              </a:tr>
              <a:tr h="889522">
                <a:tc>
                  <a:txBody>
                    <a:bodyPr/>
                    <a:lstStyle/>
                    <a:p>
                      <a:pPr algn="l" fontAlgn="t"/>
                      <a:r>
                        <a:rPr lang="en-US" b="0" i="0">
                          <a:solidFill>
                            <a:srgbClr val="000000"/>
                          </a:solidFill>
                          <a:latin typeface="verdana"/>
                        </a:rPr>
                        <a:t>int compareTo(ChronoLocalDate other)</a:t>
                      </a:r>
                    </a:p>
                  </a:txBody>
                  <a:tcPr marL="47625" marR="47625" marT="47625" marB="47625"/>
                </a:tc>
                <a:tc>
                  <a:txBody>
                    <a:bodyPr/>
                    <a:lstStyle/>
                    <a:p>
                      <a:pPr algn="just" fontAlgn="t"/>
                      <a:r>
                        <a:rPr lang="en-US" b="0" i="0">
                          <a:solidFill>
                            <a:srgbClr val="000000"/>
                          </a:solidFill>
                          <a:latin typeface="verdana"/>
                        </a:rPr>
                        <a:t>It is used to compares this date to another date.</a:t>
                      </a:r>
                    </a:p>
                  </a:txBody>
                  <a:tcPr marL="47625" marR="47625" marT="47625" marB="47625"/>
                </a:tc>
                <a:extLst>
                  <a:ext uri="{0D108BD9-81ED-4DB2-BD59-A6C34878D82A}">
                    <a16:rowId xmlns:a16="http://schemas.microsoft.com/office/drawing/2014/main" val="10002"/>
                  </a:ext>
                </a:extLst>
              </a:tr>
              <a:tr h="623773">
                <a:tc>
                  <a:txBody>
                    <a:bodyPr/>
                    <a:lstStyle/>
                    <a:p>
                      <a:pPr algn="l" fontAlgn="t"/>
                      <a:r>
                        <a:rPr lang="en-US" b="0" i="0">
                          <a:solidFill>
                            <a:srgbClr val="000000"/>
                          </a:solidFill>
                          <a:latin typeface="verdana"/>
                        </a:rPr>
                        <a:t>boolean equals(Object obj)</a:t>
                      </a:r>
                    </a:p>
                  </a:txBody>
                  <a:tcPr marL="47625" marR="47625" marT="47625" marB="47625"/>
                </a:tc>
                <a:tc>
                  <a:txBody>
                    <a:bodyPr/>
                    <a:lstStyle/>
                    <a:p>
                      <a:pPr algn="just" fontAlgn="t"/>
                      <a:r>
                        <a:rPr lang="en-US" b="0" i="0" dirty="0">
                          <a:solidFill>
                            <a:srgbClr val="000000"/>
                          </a:solidFill>
                          <a:latin typeface="verdana"/>
                        </a:rPr>
                        <a:t>It is used to check if this date is equal to another date.</a:t>
                      </a:r>
                    </a:p>
                  </a:txBody>
                  <a:tcPr marL="47625" marR="47625" marT="47625" marB="47625"/>
                </a:tc>
                <a:extLst>
                  <a:ext uri="{0D108BD9-81ED-4DB2-BD59-A6C34878D82A}">
                    <a16:rowId xmlns:a16="http://schemas.microsoft.com/office/drawing/2014/main" val="10003"/>
                  </a:ext>
                </a:extLst>
              </a:tr>
              <a:tr h="889522">
                <a:tc>
                  <a:txBody>
                    <a:bodyPr/>
                    <a:lstStyle/>
                    <a:p>
                      <a:pPr algn="l" fontAlgn="t"/>
                      <a:r>
                        <a:rPr lang="en-US" b="0" i="0">
                          <a:solidFill>
                            <a:srgbClr val="000000"/>
                          </a:solidFill>
                          <a:latin typeface="verdana"/>
                        </a:rPr>
                        <a:t>String format(DateTimeFormatter formatter)</a:t>
                      </a:r>
                    </a:p>
                  </a:txBody>
                  <a:tcPr marL="47625" marR="47625" marT="47625" marB="47625"/>
                </a:tc>
                <a:tc>
                  <a:txBody>
                    <a:bodyPr/>
                    <a:lstStyle/>
                    <a:p>
                      <a:pPr algn="just" fontAlgn="t"/>
                      <a:r>
                        <a:rPr lang="en-US" b="0" i="0">
                          <a:solidFill>
                            <a:srgbClr val="000000"/>
                          </a:solidFill>
                          <a:latin typeface="verdana"/>
                        </a:rPr>
                        <a:t>It is used to format this date using the specified formatter.</a:t>
                      </a:r>
                    </a:p>
                  </a:txBody>
                  <a:tcPr marL="47625" marR="47625" marT="47625" marB="47625"/>
                </a:tc>
                <a:extLst>
                  <a:ext uri="{0D108BD9-81ED-4DB2-BD59-A6C34878D82A}">
                    <a16:rowId xmlns:a16="http://schemas.microsoft.com/office/drawing/2014/main" val="10004"/>
                  </a:ext>
                </a:extLst>
              </a:tr>
              <a:tr h="655217">
                <a:tc>
                  <a:txBody>
                    <a:bodyPr/>
                    <a:lstStyle/>
                    <a:p>
                      <a:pPr algn="l" fontAlgn="t"/>
                      <a:r>
                        <a:rPr lang="en-US" b="0" i="0">
                          <a:solidFill>
                            <a:srgbClr val="000000"/>
                          </a:solidFill>
                          <a:latin typeface="verdana"/>
                        </a:rPr>
                        <a:t>int get(TemporalField field)</a:t>
                      </a:r>
                    </a:p>
                  </a:txBody>
                  <a:tcPr marL="47625" marR="47625" marT="47625" marB="47625"/>
                </a:tc>
                <a:tc>
                  <a:txBody>
                    <a:bodyPr/>
                    <a:lstStyle/>
                    <a:p>
                      <a:pPr algn="just" fontAlgn="t"/>
                      <a:r>
                        <a:rPr lang="en-US" b="0" i="0">
                          <a:solidFill>
                            <a:srgbClr val="000000"/>
                          </a:solidFill>
                          <a:latin typeface="verdana"/>
                        </a:rPr>
                        <a:t>It is used to get the value of the specified field from this date as an int.</a:t>
                      </a:r>
                    </a:p>
                  </a:txBody>
                  <a:tcPr marL="47625" marR="47625" marT="47625" marB="47625"/>
                </a:tc>
                <a:extLst>
                  <a:ext uri="{0D108BD9-81ED-4DB2-BD59-A6C34878D82A}">
                    <a16:rowId xmlns:a16="http://schemas.microsoft.com/office/drawing/2014/main" val="10005"/>
                  </a:ext>
                </a:extLst>
              </a:tr>
              <a:tr h="719809">
                <a:tc>
                  <a:txBody>
                    <a:bodyPr/>
                    <a:lstStyle/>
                    <a:p>
                      <a:pPr algn="l" fontAlgn="t"/>
                      <a:r>
                        <a:rPr lang="en-US" b="0" i="0" dirty="0" err="1">
                          <a:solidFill>
                            <a:srgbClr val="000000"/>
                          </a:solidFill>
                          <a:latin typeface="verdana"/>
                        </a:rPr>
                        <a:t>boolean</a:t>
                      </a:r>
                      <a:r>
                        <a:rPr lang="en-US" b="0" i="0" dirty="0">
                          <a:solidFill>
                            <a:srgbClr val="000000"/>
                          </a:solidFill>
                          <a:latin typeface="verdana"/>
                        </a:rPr>
                        <a:t> </a:t>
                      </a:r>
                      <a:r>
                        <a:rPr lang="en-US" b="0" i="0" dirty="0" err="1">
                          <a:solidFill>
                            <a:srgbClr val="000000"/>
                          </a:solidFill>
                          <a:latin typeface="verdana"/>
                        </a:rPr>
                        <a:t>isLeapYear</a:t>
                      </a:r>
                      <a:r>
                        <a:rPr lang="en-US" b="0" i="0" dirty="0">
                          <a:solidFill>
                            <a:srgbClr val="000000"/>
                          </a:solidFill>
                          <a:latin typeface="verdana"/>
                        </a:rPr>
                        <a:t>()</a:t>
                      </a:r>
                    </a:p>
                  </a:txBody>
                  <a:tcPr marL="47625" marR="47625" marT="47625" marB="47625"/>
                </a:tc>
                <a:tc>
                  <a:txBody>
                    <a:bodyPr/>
                    <a:lstStyle/>
                    <a:p>
                      <a:pPr algn="just" fontAlgn="t"/>
                      <a:r>
                        <a:rPr lang="en-US" b="0" i="0" dirty="0">
                          <a:solidFill>
                            <a:srgbClr val="000000"/>
                          </a:solidFill>
                          <a:latin typeface="verdana"/>
                        </a:rPr>
                        <a:t>It is used to check if the year is a leap year</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a:t>
            </a:r>
            <a:r>
              <a:rPr lang="en-US" b="1" dirty="0" err="1"/>
              <a:t>LocalDate</a:t>
            </a:r>
            <a:r>
              <a:rPr lang="en-US" b="1" dirty="0"/>
              <a:t> class</a:t>
            </a:r>
            <a:br>
              <a:rPr lang="en-US" b="1" dirty="0"/>
            </a:br>
            <a:endParaRPr lang="en-US" dirty="0"/>
          </a:p>
        </p:txBody>
      </p:sp>
      <p:graphicFrame>
        <p:nvGraphicFramePr>
          <p:cNvPr id="4" name="Content Placeholder 3"/>
          <p:cNvGraphicFramePr>
            <a:graphicFrameLocks noGrp="1"/>
          </p:cNvGraphicFramePr>
          <p:nvPr>
            <p:ph sz="quarter" idx="1"/>
          </p:nvPr>
        </p:nvGraphicFramePr>
        <p:xfrm>
          <a:off x="914400" y="1447800"/>
          <a:ext cx="7772400" cy="459105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just" fontAlgn="t"/>
                      <a:r>
                        <a:rPr lang="en-US" b="0" i="0" dirty="0" err="1">
                          <a:solidFill>
                            <a:srgbClr val="000000"/>
                          </a:solidFill>
                          <a:latin typeface="verdana"/>
                        </a:rPr>
                        <a:t>LocalDate</a:t>
                      </a:r>
                      <a:r>
                        <a:rPr lang="en-US" b="0" i="0" dirty="0">
                          <a:solidFill>
                            <a:srgbClr val="000000"/>
                          </a:solidFill>
                          <a:latin typeface="verdana"/>
                        </a:rPr>
                        <a:t> </a:t>
                      </a:r>
                      <a:r>
                        <a:rPr lang="en-US" b="0" i="0" dirty="0" err="1">
                          <a:solidFill>
                            <a:srgbClr val="000000"/>
                          </a:solidFill>
                          <a:latin typeface="verdana"/>
                        </a:rPr>
                        <a:t>minusDays</a:t>
                      </a:r>
                      <a:r>
                        <a:rPr lang="en-US" b="0" i="0" dirty="0">
                          <a:solidFill>
                            <a:srgbClr val="000000"/>
                          </a:solidFill>
                          <a:latin typeface="verdana"/>
                        </a:rPr>
                        <a:t>(long </a:t>
                      </a:r>
                      <a:r>
                        <a:rPr lang="en-US" b="0" i="0" dirty="0" err="1">
                          <a:solidFill>
                            <a:srgbClr val="000000"/>
                          </a:solidFill>
                          <a:latin typeface="verdana"/>
                        </a:rPr>
                        <a:t>daysToSubtract</a:t>
                      </a:r>
                      <a:r>
                        <a:rPr lang="en-US" b="0" i="0" dirty="0">
                          <a:solidFill>
                            <a:srgbClr val="000000"/>
                          </a:solidFill>
                          <a:latin typeface="verdana"/>
                        </a:rPr>
                        <a:t>)</a:t>
                      </a:r>
                    </a:p>
                  </a:txBody>
                  <a:tcPr marL="47625" marR="47625" marT="47625" marB="47625"/>
                </a:tc>
                <a:tc>
                  <a:txBody>
                    <a:bodyPr/>
                    <a:lstStyle/>
                    <a:p>
                      <a:pPr algn="just" fontAlgn="t"/>
                      <a:r>
                        <a:rPr lang="en-US" b="0" i="0">
                          <a:solidFill>
                            <a:srgbClr val="000000"/>
                          </a:solidFill>
                          <a:latin typeface="verdana"/>
                        </a:rPr>
                        <a:t>It is used to return a copy of this LocalDate with the specified number of days subtracted.</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dirty="0" err="1">
                          <a:solidFill>
                            <a:srgbClr val="000000"/>
                          </a:solidFill>
                          <a:latin typeface="verdana"/>
                        </a:rPr>
                        <a:t>LocalDate</a:t>
                      </a:r>
                      <a:r>
                        <a:rPr lang="en-US" b="0" i="0" dirty="0">
                          <a:solidFill>
                            <a:srgbClr val="000000"/>
                          </a:solidFill>
                          <a:latin typeface="verdana"/>
                        </a:rPr>
                        <a:t> </a:t>
                      </a:r>
                      <a:r>
                        <a:rPr lang="en-US" b="0" i="0" dirty="0" err="1">
                          <a:solidFill>
                            <a:srgbClr val="000000"/>
                          </a:solidFill>
                          <a:latin typeface="verdana"/>
                        </a:rPr>
                        <a:t>minusMonths</a:t>
                      </a:r>
                      <a:r>
                        <a:rPr lang="en-US" b="0" i="0" dirty="0">
                          <a:solidFill>
                            <a:srgbClr val="000000"/>
                          </a:solidFill>
                          <a:latin typeface="verdana"/>
                        </a:rPr>
                        <a:t>(long </a:t>
                      </a:r>
                      <a:r>
                        <a:rPr lang="en-US" b="0" i="0" dirty="0" err="1">
                          <a:solidFill>
                            <a:srgbClr val="000000"/>
                          </a:solidFill>
                          <a:latin typeface="verdana"/>
                        </a:rPr>
                        <a:t>monthsToSubtract</a:t>
                      </a:r>
                      <a:r>
                        <a:rPr lang="en-US" b="0" i="0" dirty="0">
                          <a:solidFill>
                            <a:srgbClr val="000000"/>
                          </a:solidFill>
                          <a:latin typeface="verdana"/>
                        </a:rPr>
                        <a:t>)</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LocalDate</a:t>
                      </a:r>
                      <a:r>
                        <a:rPr lang="en-US" b="0" i="0" dirty="0">
                          <a:solidFill>
                            <a:srgbClr val="000000"/>
                          </a:solidFill>
                          <a:latin typeface="verdana"/>
                        </a:rPr>
                        <a:t> with the specified number of months subtracted.</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static LocalDate now()</a:t>
                      </a:r>
                    </a:p>
                  </a:txBody>
                  <a:tcPr marL="47625" marR="47625" marT="47625" marB="47625"/>
                </a:tc>
                <a:tc>
                  <a:txBody>
                    <a:bodyPr/>
                    <a:lstStyle/>
                    <a:p>
                      <a:pPr algn="just" fontAlgn="t"/>
                      <a:r>
                        <a:rPr lang="en-US" b="0" i="0">
                          <a:solidFill>
                            <a:srgbClr val="000000"/>
                          </a:solidFill>
                          <a:latin typeface="verdana"/>
                        </a:rPr>
                        <a:t>It is used to obtain the current date from the system clock in the default time-zone.</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LocalDate plusDays(long daysToAdd)</a:t>
                      </a:r>
                    </a:p>
                  </a:txBody>
                  <a:tcPr marL="47625" marR="47625" marT="47625" marB="47625"/>
                </a:tc>
                <a:tc>
                  <a:txBody>
                    <a:bodyPr/>
                    <a:lstStyle/>
                    <a:p>
                      <a:pPr algn="just" fontAlgn="t"/>
                      <a:r>
                        <a:rPr lang="en-US" b="0" i="0">
                          <a:solidFill>
                            <a:srgbClr val="000000"/>
                          </a:solidFill>
                          <a:latin typeface="verdana"/>
                        </a:rPr>
                        <a:t>It is used to return a copy of this LocalDate with the specified number of days added.</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dirty="0" err="1">
                          <a:solidFill>
                            <a:srgbClr val="000000"/>
                          </a:solidFill>
                          <a:latin typeface="verdana"/>
                        </a:rPr>
                        <a:t>LocalDate</a:t>
                      </a:r>
                      <a:r>
                        <a:rPr lang="en-US" b="0" i="0" dirty="0">
                          <a:solidFill>
                            <a:srgbClr val="000000"/>
                          </a:solidFill>
                          <a:latin typeface="verdana"/>
                        </a:rPr>
                        <a:t> </a:t>
                      </a:r>
                      <a:r>
                        <a:rPr lang="en-US" b="0" i="0" dirty="0" err="1">
                          <a:solidFill>
                            <a:srgbClr val="000000"/>
                          </a:solidFill>
                          <a:latin typeface="verdana"/>
                        </a:rPr>
                        <a:t>plusMonths</a:t>
                      </a:r>
                      <a:r>
                        <a:rPr lang="en-US" b="0" i="0" dirty="0">
                          <a:solidFill>
                            <a:srgbClr val="000000"/>
                          </a:solidFill>
                          <a:latin typeface="verdana"/>
                        </a:rPr>
                        <a:t>(long </a:t>
                      </a:r>
                      <a:r>
                        <a:rPr lang="en-US" b="0" i="0" dirty="0" err="1">
                          <a:solidFill>
                            <a:srgbClr val="000000"/>
                          </a:solidFill>
                          <a:latin typeface="verdana"/>
                        </a:rPr>
                        <a:t>monthsToAdd</a:t>
                      </a:r>
                      <a:r>
                        <a:rPr lang="en-US" b="0" i="0" dirty="0">
                          <a:solidFill>
                            <a:srgbClr val="000000"/>
                          </a:solidFill>
                          <a:latin typeface="verdana"/>
                        </a:rPr>
                        <a:t>)</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LocalDate</a:t>
                      </a:r>
                      <a:r>
                        <a:rPr lang="en-US" b="0" i="0" dirty="0">
                          <a:solidFill>
                            <a:srgbClr val="000000"/>
                          </a:solidFill>
                          <a:latin typeface="verdana"/>
                        </a:rPr>
                        <a:t> with the specified number of months added.</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a:t>
            </a:r>
            <a:r>
              <a:rPr lang="en-US" b="1" dirty="0" err="1"/>
              <a:t>LocalTime</a:t>
            </a:r>
            <a:r>
              <a:rPr lang="en-US" b="1" dirty="0"/>
              <a:t> class</a:t>
            </a:r>
          </a:p>
        </p:txBody>
      </p:sp>
      <p:sp>
        <p:nvSpPr>
          <p:cNvPr id="3" name="Content Placeholder 2"/>
          <p:cNvSpPr>
            <a:spLocks noGrp="1"/>
          </p:cNvSpPr>
          <p:nvPr>
            <p:ph sz="quarter" idx="1"/>
          </p:nvPr>
        </p:nvSpPr>
        <p:spPr>
          <a:xfrm>
            <a:off x="914400" y="1447800"/>
            <a:ext cx="7772400" cy="5105400"/>
          </a:xfrm>
        </p:spPr>
        <p:txBody>
          <a:bodyPr>
            <a:normAutofit fontScale="85000" lnSpcReduction="10000"/>
          </a:bodyPr>
          <a:lstStyle/>
          <a:p>
            <a:r>
              <a:rPr lang="en-US" dirty="0"/>
              <a:t>Java </a:t>
            </a:r>
            <a:r>
              <a:rPr lang="en-US" dirty="0" err="1"/>
              <a:t>LocalTime</a:t>
            </a:r>
            <a:r>
              <a:rPr lang="en-US" dirty="0"/>
              <a:t> class is an immutable class that represents time with a default format of hour-minute-second. It inherits Object class</a:t>
            </a:r>
          </a:p>
          <a:p>
            <a:pPr lvl="1"/>
            <a:r>
              <a:rPr lang="en-US" b="1" dirty="0"/>
              <a:t>import</a:t>
            </a:r>
            <a:r>
              <a:rPr lang="en-US" dirty="0"/>
              <a:t> </a:t>
            </a:r>
            <a:r>
              <a:rPr lang="en-US" dirty="0" err="1"/>
              <a:t>java.time.LocalTime</a:t>
            </a:r>
            <a:r>
              <a:rPr lang="en-US" dirty="0"/>
              <a:t>;  </a:t>
            </a:r>
          </a:p>
          <a:p>
            <a:pPr lvl="1"/>
            <a:r>
              <a:rPr lang="en-US" b="1" dirty="0"/>
              <a:t>public</a:t>
            </a:r>
            <a:r>
              <a:rPr lang="en-US" dirty="0"/>
              <a:t> </a:t>
            </a:r>
            <a:r>
              <a:rPr lang="en-US" b="1" dirty="0"/>
              <a:t>class</a:t>
            </a:r>
            <a:r>
              <a:rPr lang="en-US" dirty="0"/>
              <a:t> </a:t>
            </a:r>
            <a:r>
              <a:rPr lang="en-US" dirty="0" err="1"/>
              <a:t>LocalTimeExample</a:t>
            </a:r>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lvl="1"/>
            <a:r>
              <a:rPr lang="en-US" dirty="0"/>
              <a:t>    </a:t>
            </a:r>
            <a:r>
              <a:rPr lang="en-US" dirty="0" err="1"/>
              <a:t>LocalTime</a:t>
            </a:r>
            <a:r>
              <a:rPr lang="en-US" dirty="0"/>
              <a:t> time = </a:t>
            </a:r>
            <a:r>
              <a:rPr lang="en-US" dirty="0" err="1"/>
              <a:t>LocalTime.now</a:t>
            </a:r>
            <a:r>
              <a:rPr lang="en-US" dirty="0"/>
              <a:t>();  </a:t>
            </a:r>
          </a:p>
          <a:p>
            <a:pPr lvl="1"/>
            <a:r>
              <a:rPr lang="en-US" dirty="0"/>
              <a:t>    </a:t>
            </a:r>
            <a:r>
              <a:rPr lang="en-US" dirty="0" err="1"/>
              <a:t>System.out.printl</a:t>
            </a:r>
            <a:r>
              <a:rPr lang="en-US" dirty="0"/>
              <a:t>(time);  </a:t>
            </a:r>
          </a:p>
          <a:p>
            <a:pPr lvl="1"/>
            <a:r>
              <a:rPr lang="en-US" dirty="0" err="1"/>
              <a:t>LocalTime</a:t>
            </a:r>
            <a:r>
              <a:rPr lang="en-US" dirty="0"/>
              <a:t> time1 = </a:t>
            </a:r>
            <a:r>
              <a:rPr lang="en-US" dirty="0" err="1"/>
              <a:t>LocalTime.of</a:t>
            </a:r>
            <a:r>
              <a:rPr lang="en-US" dirty="0"/>
              <a:t>(10,43,12);  </a:t>
            </a:r>
          </a:p>
          <a:p>
            <a:pPr lvl="1"/>
            <a:r>
              <a:rPr lang="en-US" dirty="0"/>
              <a:t>    </a:t>
            </a:r>
            <a:r>
              <a:rPr lang="en-US" dirty="0" err="1"/>
              <a:t>System.out.println</a:t>
            </a:r>
            <a:r>
              <a:rPr lang="en-US" dirty="0"/>
              <a:t>(time1);  </a:t>
            </a:r>
          </a:p>
          <a:p>
            <a:pPr lvl="1"/>
            <a:r>
              <a:rPr lang="en-US" dirty="0" err="1"/>
              <a:t>LocalTime</a:t>
            </a:r>
            <a:r>
              <a:rPr lang="en-US" dirty="0"/>
              <a:t> time2=time1.minusHours(2);  </a:t>
            </a:r>
          </a:p>
          <a:p>
            <a:pPr lvl="1"/>
            <a:r>
              <a:rPr lang="en-US" dirty="0"/>
              <a:t>    </a:t>
            </a:r>
            <a:r>
              <a:rPr lang="en-US" dirty="0" err="1"/>
              <a:t>LocalTime</a:t>
            </a:r>
            <a:r>
              <a:rPr lang="en-US" dirty="0"/>
              <a:t> time3=time2.minusMinutes(34);  </a:t>
            </a:r>
          </a:p>
          <a:p>
            <a:pPr lvl="1"/>
            <a:r>
              <a:rPr lang="en-US" dirty="0"/>
              <a:t>    </a:t>
            </a:r>
            <a:r>
              <a:rPr lang="en-US" dirty="0" err="1"/>
              <a:t>System.out.println</a:t>
            </a:r>
            <a:r>
              <a:rPr lang="en-US" dirty="0"/>
              <a:t>(time3); </a:t>
            </a:r>
          </a:p>
          <a:p>
            <a:pPr lvl="1"/>
            <a:r>
              <a:rPr lang="en-US" dirty="0"/>
              <a:t> </a:t>
            </a:r>
            <a:r>
              <a:rPr lang="en-US" dirty="0" err="1"/>
              <a:t>LocalTime</a:t>
            </a:r>
            <a:r>
              <a:rPr lang="en-US" dirty="0"/>
              <a:t> time4=time1.plusHours(4);  </a:t>
            </a:r>
          </a:p>
          <a:p>
            <a:pPr lvl="1"/>
            <a:r>
              <a:rPr lang="en-US" dirty="0"/>
              <a:t>    </a:t>
            </a:r>
            <a:r>
              <a:rPr lang="en-US" dirty="0" err="1"/>
              <a:t>LocalTime</a:t>
            </a:r>
            <a:r>
              <a:rPr lang="en-US" dirty="0"/>
              <a:t> time5=time4.plusMinutes(18);  </a:t>
            </a:r>
          </a:p>
          <a:p>
            <a:pPr lvl="1"/>
            <a:r>
              <a:rPr lang="en-US" dirty="0"/>
              <a:t>  }  }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a:t>
            </a:r>
            <a:r>
              <a:rPr lang="en-US" b="1" dirty="0" err="1"/>
              <a:t>LocalTime</a:t>
            </a:r>
            <a:r>
              <a:rPr lang="en-US" b="1" dirty="0"/>
              <a:t> class</a:t>
            </a:r>
            <a:endParaRPr lang="en-US" dirty="0"/>
          </a:p>
        </p:txBody>
      </p:sp>
      <p:sp>
        <p:nvSpPr>
          <p:cNvPr id="3" name="Content Placeholder 2"/>
          <p:cNvSpPr>
            <a:spLocks noGrp="1"/>
          </p:cNvSpPr>
          <p:nvPr>
            <p:ph sz="quarter" idx="1"/>
          </p:nvPr>
        </p:nvSpPr>
        <p:spPr/>
        <p:txBody>
          <a:bodyPr>
            <a:normAutofit/>
          </a:bodyPr>
          <a:lstStyle/>
          <a:p>
            <a:endParaRPr lang="en-US" dirty="0"/>
          </a:p>
        </p:txBody>
      </p:sp>
      <p:graphicFrame>
        <p:nvGraphicFramePr>
          <p:cNvPr id="4" name="Table 3"/>
          <p:cNvGraphicFramePr>
            <a:graphicFrameLocks noGrp="1"/>
          </p:cNvGraphicFramePr>
          <p:nvPr/>
        </p:nvGraphicFramePr>
        <p:xfrm>
          <a:off x="1066800" y="1905000"/>
          <a:ext cx="7620000" cy="4686300"/>
        </p:xfrm>
        <a:graphic>
          <a:graphicData uri="http://schemas.openxmlformats.org/drawingml/2006/table">
            <a:tbl>
              <a:tblPr firstRow="1" bandRow="1">
                <a:tableStyleId>{5C22544A-7EE6-4342-B048-85BDC9FD1C3A}</a:tableStyleId>
              </a:tblPr>
              <a:tblGrid>
                <a:gridCol w="4075814">
                  <a:extLst>
                    <a:ext uri="{9D8B030D-6E8A-4147-A177-3AD203B41FA5}">
                      <a16:colId xmlns:a16="http://schemas.microsoft.com/office/drawing/2014/main" val="20000"/>
                    </a:ext>
                  </a:extLst>
                </a:gridCol>
                <a:gridCol w="3544186">
                  <a:extLst>
                    <a:ext uri="{9D8B030D-6E8A-4147-A177-3AD203B41FA5}">
                      <a16:colId xmlns:a16="http://schemas.microsoft.com/office/drawing/2014/main" val="20001"/>
                    </a:ext>
                  </a:extLst>
                </a:gridCol>
              </a:tblGrid>
              <a:tr h="366821">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908259">
                <a:tc>
                  <a:txBody>
                    <a:bodyPr/>
                    <a:lstStyle/>
                    <a:p>
                      <a:pPr algn="just" fontAlgn="t"/>
                      <a:r>
                        <a:rPr lang="en-US" b="0" i="0">
                          <a:solidFill>
                            <a:srgbClr val="000000"/>
                          </a:solidFill>
                          <a:latin typeface="verdana"/>
                        </a:rPr>
                        <a:t>LocalDateTime atDate(LocalDate date)</a:t>
                      </a:r>
                    </a:p>
                  </a:txBody>
                  <a:tcPr marL="47625" marR="47625" marT="47625" marB="47625"/>
                </a:tc>
                <a:tc>
                  <a:txBody>
                    <a:bodyPr/>
                    <a:lstStyle/>
                    <a:p>
                      <a:pPr algn="just" fontAlgn="t"/>
                      <a:r>
                        <a:rPr lang="en-US" b="0" i="0">
                          <a:solidFill>
                            <a:srgbClr val="000000"/>
                          </a:solidFill>
                          <a:latin typeface="verdana"/>
                        </a:rPr>
                        <a:t>It is used to combine this time with a date to create a LocalDateTime.</a:t>
                      </a:r>
                    </a:p>
                  </a:txBody>
                  <a:tcPr marL="47625" marR="47625" marT="47625" marB="47625"/>
                </a:tc>
                <a:extLst>
                  <a:ext uri="{0D108BD9-81ED-4DB2-BD59-A6C34878D82A}">
                    <a16:rowId xmlns:a16="http://schemas.microsoft.com/office/drawing/2014/main" val="10001"/>
                  </a:ext>
                </a:extLst>
              </a:tr>
              <a:tr h="636912">
                <a:tc>
                  <a:txBody>
                    <a:bodyPr/>
                    <a:lstStyle/>
                    <a:p>
                      <a:pPr algn="just" fontAlgn="t"/>
                      <a:r>
                        <a:rPr lang="en-US" b="0" i="0" dirty="0" err="1">
                          <a:solidFill>
                            <a:srgbClr val="000000"/>
                          </a:solidFill>
                          <a:latin typeface="verdana"/>
                        </a:rPr>
                        <a:t>int</a:t>
                      </a:r>
                      <a:r>
                        <a:rPr lang="en-US" b="0" i="0" dirty="0">
                          <a:solidFill>
                            <a:srgbClr val="000000"/>
                          </a:solidFill>
                          <a:latin typeface="verdana"/>
                        </a:rPr>
                        <a:t> </a:t>
                      </a:r>
                      <a:r>
                        <a:rPr lang="en-US" b="0" i="0" dirty="0" err="1">
                          <a:solidFill>
                            <a:srgbClr val="000000"/>
                          </a:solidFill>
                          <a:latin typeface="verdana"/>
                        </a:rPr>
                        <a:t>compareTo</a:t>
                      </a:r>
                      <a:r>
                        <a:rPr lang="en-US" b="0" i="0" dirty="0">
                          <a:solidFill>
                            <a:srgbClr val="000000"/>
                          </a:solidFill>
                          <a:latin typeface="verdana"/>
                        </a:rPr>
                        <a:t>(</a:t>
                      </a:r>
                      <a:r>
                        <a:rPr lang="en-US" b="0" i="0" dirty="0" err="1">
                          <a:solidFill>
                            <a:srgbClr val="000000"/>
                          </a:solidFill>
                          <a:latin typeface="verdana"/>
                        </a:rPr>
                        <a:t>LocalTime</a:t>
                      </a:r>
                      <a:r>
                        <a:rPr lang="en-US" b="0" i="0" dirty="0">
                          <a:solidFill>
                            <a:srgbClr val="000000"/>
                          </a:solidFill>
                          <a:latin typeface="verdana"/>
                        </a:rPr>
                        <a:t> other)</a:t>
                      </a:r>
                    </a:p>
                  </a:txBody>
                  <a:tcPr marL="47625" marR="47625" marT="47625" marB="47625"/>
                </a:tc>
                <a:tc>
                  <a:txBody>
                    <a:bodyPr/>
                    <a:lstStyle/>
                    <a:p>
                      <a:pPr algn="just" fontAlgn="t"/>
                      <a:r>
                        <a:rPr lang="en-US" b="0" i="0">
                          <a:solidFill>
                            <a:srgbClr val="000000"/>
                          </a:solidFill>
                          <a:latin typeface="verdana"/>
                        </a:rPr>
                        <a:t>It is used to compare this time to another time.</a:t>
                      </a:r>
                    </a:p>
                  </a:txBody>
                  <a:tcPr marL="47625" marR="47625" marT="47625" marB="47625"/>
                </a:tc>
                <a:extLst>
                  <a:ext uri="{0D108BD9-81ED-4DB2-BD59-A6C34878D82A}">
                    <a16:rowId xmlns:a16="http://schemas.microsoft.com/office/drawing/2014/main" val="10002"/>
                  </a:ext>
                </a:extLst>
              </a:tr>
              <a:tr h="636912">
                <a:tc>
                  <a:txBody>
                    <a:bodyPr/>
                    <a:lstStyle/>
                    <a:p>
                      <a:pPr algn="just" fontAlgn="t"/>
                      <a:r>
                        <a:rPr lang="en-US" b="0" i="0">
                          <a:solidFill>
                            <a:srgbClr val="000000"/>
                          </a:solidFill>
                          <a:latin typeface="verdana"/>
                        </a:rPr>
                        <a:t>String format(DateTimeFormatter formatter)</a:t>
                      </a:r>
                    </a:p>
                  </a:txBody>
                  <a:tcPr marL="47625" marR="47625" marT="47625" marB="47625"/>
                </a:tc>
                <a:tc>
                  <a:txBody>
                    <a:bodyPr/>
                    <a:lstStyle/>
                    <a:p>
                      <a:pPr algn="just" fontAlgn="t"/>
                      <a:r>
                        <a:rPr lang="en-US" b="0" i="0">
                          <a:solidFill>
                            <a:srgbClr val="000000"/>
                          </a:solidFill>
                          <a:latin typeface="verdana"/>
                        </a:rPr>
                        <a:t>It is used to format this time using the specified formatter.</a:t>
                      </a:r>
                    </a:p>
                  </a:txBody>
                  <a:tcPr marL="47625" marR="47625" marT="47625" marB="47625"/>
                </a:tc>
                <a:extLst>
                  <a:ext uri="{0D108BD9-81ED-4DB2-BD59-A6C34878D82A}">
                    <a16:rowId xmlns:a16="http://schemas.microsoft.com/office/drawing/2014/main" val="10003"/>
                  </a:ext>
                </a:extLst>
              </a:tr>
              <a:tr h="908259">
                <a:tc>
                  <a:txBody>
                    <a:bodyPr/>
                    <a:lstStyle/>
                    <a:p>
                      <a:pPr algn="just" fontAlgn="t"/>
                      <a:r>
                        <a:rPr lang="en-US" b="0" i="0">
                          <a:solidFill>
                            <a:srgbClr val="000000"/>
                          </a:solidFill>
                          <a:latin typeface="verdana"/>
                        </a:rPr>
                        <a:t>int get(TemporalField field)</a:t>
                      </a:r>
                    </a:p>
                  </a:txBody>
                  <a:tcPr marL="47625" marR="47625" marT="47625" marB="47625"/>
                </a:tc>
                <a:tc>
                  <a:txBody>
                    <a:bodyPr/>
                    <a:lstStyle/>
                    <a:p>
                      <a:pPr algn="just" fontAlgn="t"/>
                      <a:r>
                        <a:rPr lang="en-US" b="0" i="0">
                          <a:solidFill>
                            <a:srgbClr val="000000"/>
                          </a:solidFill>
                          <a:latin typeface="verdana"/>
                        </a:rPr>
                        <a:t>It is used to get the value of the specified field from this time as an int.</a:t>
                      </a:r>
                    </a:p>
                  </a:txBody>
                  <a:tcPr marL="47625" marR="47625" marT="47625" marB="47625"/>
                </a:tc>
                <a:extLst>
                  <a:ext uri="{0D108BD9-81ED-4DB2-BD59-A6C34878D82A}">
                    <a16:rowId xmlns:a16="http://schemas.microsoft.com/office/drawing/2014/main" val="10004"/>
                  </a:ext>
                </a:extLst>
              </a:tr>
              <a:tr h="1179606">
                <a:tc>
                  <a:txBody>
                    <a:bodyPr/>
                    <a:lstStyle/>
                    <a:p>
                      <a:pPr algn="just" fontAlgn="t"/>
                      <a:r>
                        <a:rPr lang="en-US" b="0" i="0">
                          <a:solidFill>
                            <a:srgbClr val="000000"/>
                          </a:solidFill>
                          <a:latin typeface="verdana"/>
                        </a:rPr>
                        <a:t>LocalTime minusHours(long hoursToSubtract)</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LocalTime</a:t>
                      </a:r>
                      <a:r>
                        <a:rPr lang="en-US" b="0" i="0" dirty="0">
                          <a:solidFill>
                            <a:srgbClr val="000000"/>
                          </a:solidFill>
                          <a:latin typeface="verdana"/>
                        </a:rPr>
                        <a:t> with the specified number of hours subtracted.</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LocalTime</a:t>
            </a:r>
            <a:r>
              <a:rPr lang="en-US" b="1" dirty="0"/>
              <a:t> class</a:t>
            </a:r>
            <a:endParaRPr lang="en-US" dirty="0"/>
          </a:p>
        </p:txBody>
      </p:sp>
      <p:graphicFrame>
        <p:nvGraphicFramePr>
          <p:cNvPr id="4" name="Content Placeholder 3"/>
          <p:cNvGraphicFramePr>
            <a:graphicFrameLocks noGrp="1"/>
          </p:cNvGraphicFramePr>
          <p:nvPr>
            <p:ph sz="quarter" idx="1"/>
          </p:nvPr>
        </p:nvGraphicFramePr>
        <p:xfrm>
          <a:off x="914400" y="1905000"/>
          <a:ext cx="7772400" cy="459105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just" fontAlgn="t"/>
                      <a:r>
                        <a:rPr lang="en-US" b="0" i="0" dirty="0" err="1">
                          <a:solidFill>
                            <a:srgbClr val="000000"/>
                          </a:solidFill>
                          <a:latin typeface="verdana"/>
                        </a:rPr>
                        <a:t>LocalTime</a:t>
                      </a:r>
                      <a:r>
                        <a:rPr lang="en-US" b="0" i="0" dirty="0">
                          <a:solidFill>
                            <a:srgbClr val="000000"/>
                          </a:solidFill>
                          <a:latin typeface="verdana"/>
                        </a:rPr>
                        <a:t> </a:t>
                      </a:r>
                      <a:r>
                        <a:rPr lang="en-US" b="0" i="0" dirty="0" err="1">
                          <a:solidFill>
                            <a:srgbClr val="000000"/>
                          </a:solidFill>
                          <a:latin typeface="verdana"/>
                        </a:rPr>
                        <a:t>minusMinutes</a:t>
                      </a:r>
                      <a:r>
                        <a:rPr lang="en-US" b="0" i="0" dirty="0">
                          <a:solidFill>
                            <a:srgbClr val="000000"/>
                          </a:solidFill>
                          <a:latin typeface="verdana"/>
                        </a:rPr>
                        <a:t>(long </a:t>
                      </a:r>
                      <a:r>
                        <a:rPr lang="en-US" b="0" i="0" dirty="0" err="1">
                          <a:solidFill>
                            <a:srgbClr val="000000"/>
                          </a:solidFill>
                          <a:latin typeface="verdana"/>
                        </a:rPr>
                        <a:t>minutesToSubtract</a:t>
                      </a:r>
                      <a:r>
                        <a:rPr lang="en-US" b="0" i="0" dirty="0">
                          <a:solidFill>
                            <a:srgbClr val="000000"/>
                          </a:solidFill>
                          <a:latin typeface="verdana"/>
                        </a:rPr>
                        <a:t>)</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LocalTime</a:t>
                      </a:r>
                      <a:r>
                        <a:rPr lang="en-US" b="0" i="0" dirty="0">
                          <a:solidFill>
                            <a:srgbClr val="000000"/>
                          </a:solidFill>
                          <a:latin typeface="verdana"/>
                        </a:rPr>
                        <a:t> with the specified number of minutes subtracted.</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dirty="0">
                          <a:solidFill>
                            <a:srgbClr val="000000"/>
                          </a:solidFill>
                          <a:latin typeface="verdana"/>
                        </a:rPr>
                        <a:t>static </a:t>
                      </a:r>
                      <a:r>
                        <a:rPr lang="en-US" b="0" i="0" dirty="0" err="1">
                          <a:solidFill>
                            <a:srgbClr val="000000"/>
                          </a:solidFill>
                          <a:latin typeface="verdana"/>
                        </a:rPr>
                        <a:t>LocalTime</a:t>
                      </a:r>
                      <a:r>
                        <a:rPr lang="en-US" b="0" i="0" dirty="0">
                          <a:solidFill>
                            <a:srgbClr val="000000"/>
                          </a:solidFill>
                          <a:latin typeface="verdana"/>
                        </a:rPr>
                        <a:t> now()</a:t>
                      </a:r>
                    </a:p>
                  </a:txBody>
                  <a:tcPr marL="47625" marR="47625" marT="47625" marB="47625"/>
                </a:tc>
                <a:tc>
                  <a:txBody>
                    <a:bodyPr/>
                    <a:lstStyle/>
                    <a:p>
                      <a:pPr algn="just" fontAlgn="t"/>
                      <a:r>
                        <a:rPr lang="en-US" b="0" i="0">
                          <a:solidFill>
                            <a:srgbClr val="000000"/>
                          </a:solidFill>
                          <a:latin typeface="verdana"/>
                        </a:rPr>
                        <a:t>It is used to obtain the current time from the system clock in the default time-zone.</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static LocalTime of(int hour, int minute, int second)</a:t>
                      </a:r>
                    </a:p>
                  </a:txBody>
                  <a:tcPr marL="47625" marR="47625" marT="47625" marB="47625"/>
                </a:tc>
                <a:tc>
                  <a:txBody>
                    <a:bodyPr/>
                    <a:lstStyle/>
                    <a:p>
                      <a:pPr algn="just" fontAlgn="t"/>
                      <a:r>
                        <a:rPr lang="en-US" b="0" i="0">
                          <a:solidFill>
                            <a:srgbClr val="000000"/>
                          </a:solidFill>
                          <a:latin typeface="verdana"/>
                        </a:rPr>
                        <a:t>It is used to obtain an instance of LocalTime from an hour, minute and second.</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LocalTime plusHours(long hoursToAdd)</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LocalTime</a:t>
                      </a:r>
                      <a:r>
                        <a:rPr lang="en-US" b="0" i="0" dirty="0">
                          <a:solidFill>
                            <a:srgbClr val="000000"/>
                          </a:solidFill>
                          <a:latin typeface="verdana"/>
                        </a:rPr>
                        <a:t> with the specified number of hours added.</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LocalTime plusMinutes(long minutesToAdd)</a:t>
                      </a:r>
                    </a:p>
                  </a:txBody>
                  <a:tcPr marL="47625" marR="47625" marT="47625" marB="47625"/>
                </a:tc>
                <a:tc>
                  <a:txBody>
                    <a:bodyPr/>
                    <a:lstStyle/>
                    <a:p>
                      <a:pPr algn="just" fontAlgn="t"/>
                      <a:r>
                        <a:rPr lang="en-US" b="0" i="0" dirty="0">
                          <a:solidFill>
                            <a:srgbClr val="000000"/>
                          </a:solidFill>
                          <a:latin typeface="verdana"/>
                        </a:rPr>
                        <a:t>It is used to return a copy of this </a:t>
                      </a:r>
                      <a:r>
                        <a:rPr lang="en-US" b="0" i="0" dirty="0" err="1">
                          <a:solidFill>
                            <a:srgbClr val="000000"/>
                          </a:solidFill>
                          <a:latin typeface="verdana"/>
                        </a:rPr>
                        <a:t>LocalTime</a:t>
                      </a:r>
                      <a:r>
                        <a:rPr lang="en-US" b="0" i="0" dirty="0">
                          <a:solidFill>
                            <a:srgbClr val="000000"/>
                          </a:solidFill>
                          <a:latin typeface="verdana"/>
                        </a:rPr>
                        <a:t> with the specified number of minutes added.</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a:t>
            </a:r>
            <a:r>
              <a:rPr lang="en-US" b="1" dirty="0" err="1"/>
              <a:t>LocalDateTime</a:t>
            </a:r>
            <a:r>
              <a:rPr lang="en-US" b="1" dirty="0"/>
              <a:t> class</a:t>
            </a:r>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Java </a:t>
            </a:r>
            <a:r>
              <a:rPr lang="en-US" dirty="0" err="1"/>
              <a:t>LocalDateTime</a:t>
            </a:r>
            <a:r>
              <a:rPr lang="en-US" dirty="0"/>
              <a:t> class is an immutable date-time object that represents a date-time, with the default format as yyyy-MM-dd-HH-mm-ss.zzz.</a:t>
            </a:r>
          </a:p>
          <a:p>
            <a:r>
              <a:rPr lang="en-US" b="1" dirty="0"/>
              <a:t>import</a:t>
            </a:r>
            <a:r>
              <a:rPr lang="en-US" dirty="0"/>
              <a:t> </a:t>
            </a:r>
            <a:r>
              <a:rPr lang="en-US" dirty="0" err="1"/>
              <a:t>java.time.LocalDateTime</a:t>
            </a:r>
            <a:r>
              <a:rPr lang="en-US" dirty="0"/>
              <a:t>;  </a:t>
            </a:r>
          </a:p>
          <a:p>
            <a:r>
              <a:rPr lang="en-US" b="1" dirty="0"/>
              <a:t>import</a:t>
            </a:r>
            <a:r>
              <a:rPr lang="en-US" dirty="0"/>
              <a:t> </a:t>
            </a:r>
            <a:r>
              <a:rPr lang="en-US" dirty="0" err="1"/>
              <a:t>java.time.format.DateTimeFormatter</a:t>
            </a:r>
            <a:r>
              <a:rPr lang="en-US" dirty="0"/>
              <a:t>;  </a:t>
            </a:r>
          </a:p>
          <a:p>
            <a:r>
              <a:rPr lang="en-US" b="1" dirty="0"/>
              <a:t>public</a:t>
            </a:r>
            <a:r>
              <a:rPr lang="en-US" dirty="0"/>
              <a:t> </a:t>
            </a:r>
            <a:r>
              <a:rPr lang="en-US" b="1" dirty="0"/>
              <a:t>class</a:t>
            </a:r>
            <a:r>
              <a:rPr lang="en-US" dirty="0"/>
              <a:t> </a:t>
            </a:r>
            <a:r>
              <a:rPr lang="en-US" dirty="0" err="1"/>
              <a:t>LocalDateTimeExample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dirty="0" err="1"/>
              <a:t>LocalDateTime</a:t>
            </a:r>
            <a:r>
              <a:rPr lang="en-US" dirty="0"/>
              <a:t> now = </a:t>
            </a:r>
            <a:r>
              <a:rPr lang="en-US" dirty="0" err="1"/>
              <a:t>LocalDateTime.now</a:t>
            </a:r>
            <a:r>
              <a:rPr lang="en-US" dirty="0"/>
              <a:t>();  </a:t>
            </a:r>
          </a:p>
          <a:p>
            <a:r>
              <a:rPr lang="en-US" dirty="0"/>
              <a:t>        </a:t>
            </a:r>
            <a:r>
              <a:rPr lang="en-US" dirty="0" err="1"/>
              <a:t>System.out.println</a:t>
            </a:r>
            <a:r>
              <a:rPr lang="en-US" dirty="0"/>
              <a:t>("Before Formatting: " + now);  </a:t>
            </a:r>
          </a:p>
          <a:p>
            <a:r>
              <a:rPr lang="en-US" dirty="0"/>
              <a:t>        </a:t>
            </a:r>
            <a:r>
              <a:rPr lang="en-US" dirty="0" err="1"/>
              <a:t>DateTimeFormatter</a:t>
            </a:r>
            <a:r>
              <a:rPr lang="en-US" dirty="0"/>
              <a:t> format = </a:t>
            </a:r>
            <a:r>
              <a:rPr lang="en-US" dirty="0" err="1"/>
              <a:t>DateTimeFormatter.ofPattern</a:t>
            </a:r>
            <a:r>
              <a:rPr lang="en-US" dirty="0"/>
              <a:t>("</a:t>
            </a:r>
            <a:r>
              <a:rPr lang="en-US" dirty="0" err="1"/>
              <a:t>dd</a:t>
            </a:r>
            <a:r>
              <a:rPr lang="en-US" dirty="0"/>
              <a:t>-MM-</a:t>
            </a:r>
            <a:r>
              <a:rPr lang="en-US" dirty="0" err="1"/>
              <a:t>yyyy</a:t>
            </a:r>
            <a:r>
              <a:rPr lang="en-US" dirty="0"/>
              <a:t> </a:t>
            </a:r>
            <a:r>
              <a:rPr lang="en-US" dirty="0" err="1"/>
              <a:t>HH:mm:ss</a:t>
            </a:r>
            <a:r>
              <a:rPr lang="en-US" dirty="0"/>
              <a:t>");  </a:t>
            </a:r>
          </a:p>
          <a:p>
            <a:r>
              <a:rPr lang="en-US" dirty="0"/>
              <a:t>        String </a:t>
            </a:r>
            <a:r>
              <a:rPr lang="en-US" dirty="0" err="1"/>
              <a:t>formatDateTime</a:t>
            </a:r>
            <a:r>
              <a:rPr lang="en-US" dirty="0"/>
              <a:t> = </a:t>
            </a:r>
            <a:r>
              <a:rPr lang="en-US" dirty="0" err="1"/>
              <a:t>now.format</a:t>
            </a:r>
            <a:r>
              <a:rPr lang="en-US" dirty="0"/>
              <a:t>(format);  </a:t>
            </a:r>
          </a:p>
          <a:p>
            <a:r>
              <a:rPr lang="en-US" dirty="0"/>
              <a:t>        </a:t>
            </a:r>
            <a:r>
              <a:rPr lang="en-US" dirty="0" err="1"/>
              <a:t>System.out.println</a:t>
            </a:r>
            <a:r>
              <a:rPr lang="en-US" dirty="0"/>
              <a:t>("After Formatting: " + </a:t>
            </a:r>
            <a:r>
              <a:rPr lang="en-US" dirty="0" err="1"/>
              <a:t>formatDateTime</a:t>
            </a:r>
            <a:r>
              <a:rPr lang="en-US" dirty="0"/>
              <a:t>);  </a:t>
            </a:r>
          </a:p>
          <a:p>
            <a:r>
              <a:rPr lang="en-US" dirty="0"/>
              <a:t>    }  </a:t>
            </a:r>
          </a:p>
          <a:p>
            <a:r>
              <a:rPr lang="en-US" dirty="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8331</TotalTime>
  <Words>2761</Words>
  <Application>Microsoft Office PowerPoint</Application>
  <PresentationFormat>On-screen Show (4:3)</PresentationFormat>
  <Paragraphs>249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Franklin Gothic Book</vt:lpstr>
      <vt:lpstr>Perpetua</vt:lpstr>
      <vt:lpstr>times new roman</vt:lpstr>
      <vt:lpstr>verdana</vt:lpstr>
      <vt:lpstr>Wingdings 2</vt:lpstr>
      <vt:lpstr>Equity</vt:lpstr>
      <vt:lpstr>PROGRAMMING IN JAVA</vt:lpstr>
      <vt:lpstr>PowerPoint Presentation</vt:lpstr>
      <vt:lpstr>Java LocalDate class</vt:lpstr>
      <vt:lpstr>Java LocalDate class </vt:lpstr>
      <vt:lpstr>Java LocalDate class </vt:lpstr>
      <vt:lpstr>Java LocalTime class</vt:lpstr>
      <vt:lpstr>Java LocalTime class</vt:lpstr>
      <vt:lpstr>Java LocalTime class</vt:lpstr>
      <vt:lpstr>Java LocalDateTime class</vt:lpstr>
      <vt:lpstr>PowerPoint Presentation</vt:lpstr>
      <vt:lpstr>  Parsing the args Array </vt:lpstr>
      <vt:lpstr>  Parsing the args Array </vt:lpstr>
      <vt:lpstr>  Parsing the args Array </vt:lpstr>
      <vt:lpstr>PowerPoint Presentation</vt:lpstr>
      <vt:lpstr>  Java ArrayList class </vt:lpstr>
      <vt:lpstr>  Java ArrayList class </vt:lpstr>
      <vt:lpstr>  Java ArrayList class </vt:lpstr>
      <vt:lpstr>  Java ArrayList class </vt:lpstr>
      <vt:lpstr>  Java ArrayList class </vt:lpstr>
      <vt:lpstr>  Java ArrayList class</vt:lpstr>
      <vt:lpstr>  Java ArrayList class </vt:lpstr>
      <vt:lpstr>  Java ArrayList class </vt:lpstr>
      <vt:lpstr>  Java ArrayList class </vt:lpstr>
      <vt:lpstr>  Java ArrayList class </vt:lpstr>
      <vt:lpstr>  Java ArrayList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16</cp:revision>
  <dcterms:created xsi:type="dcterms:W3CDTF">2017-01-22T13:18:44Z</dcterms:created>
  <dcterms:modified xsi:type="dcterms:W3CDTF">2024-09-02T04:05:19Z</dcterms:modified>
</cp:coreProperties>
</file>