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96" r:id="rId2"/>
    <p:sldId id="257" r:id="rId3"/>
    <p:sldId id="259" r:id="rId4"/>
    <p:sldId id="258" r:id="rId5"/>
    <p:sldId id="260" r:id="rId6"/>
    <p:sldId id="261" r:id="rId7"/>
    <p:sldId id="262" r:id="rId8"/>
    <p:sldId id="263" r:id="rId9"/>
    <p:sldId id="264" r:id="rId10"/>
    <p:sldId id="272" r:id="rId11"/>
    <p:sldId id="273" r:id="rId12"/>
    <p:sldId id="265" r:id="rId13"/>
    <p:sldId id="266" r:id="rId14"/>
    <p:sldId id="267" r:id="rId15"/>
    <p:sldId id="268" r:id="rId16"/>
    <p:sldId id="269" r:id="rId17"/>
    <p:sldId id="270" r:id="rId18"/>
    <p:sldId id="271"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9" d="100"/>
          <a:sy n="79" d="100"/>
        </p:scale>
        <p:origin x="1570"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3AE33C5B-9852-4CF9-8DAB-2CF3B703DE51}" type="datetimeFigureOut">
              <a:rPr lang="en-US" smtClean="0"/>
              <a:pPr/>
              <a:t>9/2/2024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2B0BEA9E-DDA9-4D91-BB74-708E88600B02}"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AE33C5B-9852-4CF9-8DAB-2CF3B703DE51}" type="datetimeFigureOut">
              <a:rPr lang="en-US" smtClean="0"/>
              <a:pPr/>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0BEA9E-DDA9-4D91-BB74-708E88600B0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AE33C5B-9852-4CF9-8DAB-2CF3B703DE51}" type="datetimeFigureOut">
              <a:rPr lang="en-US" smtClean="0"/>
              <a:pPr/>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0BEA9E-DDA9-4D91-BB74-708E88600B0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3AE33C5B-9852-4CF9-8DAB-2CF3B703DE51}" type="datetimeFigureOut">
              <a:rPr lang="en-US" smtClean="0"/>
              <a:pPr/>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0BEA9E-DDA9-4D91-BB74-708E88600B02}"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3AE33C5B-9852-4CF9-8DAB-2CF3B703DE51}" type="datetimeFigureOut">
              <a:rPr lang="en-US" smtClean="0"/>
              <a:pPr/>
              <a:t>9/2/2024</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2B0BEA9E-DDA9-4D91-BB74-708E88600B02}"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3AE33C5B-9852-4CF9-8DAB-2CF3B703DE51}" type="datetimeFigureOut">
              <a:rPr lang="en-US" smtClean="0"/>
              <a:pPr/>
              <a:t>9/2/2024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0BEA9E-DDA9-4D91-BB74-708E88600B02}"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3AE33C5B-9852-4CF9-8DAB-2CF3B703DE51}" type="datetimeFigureOut">
              <a:rPr lang="en-US" smtClean="0"/>
              <a:pPr/>
              <a:t>9/2/2024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0BEA9E-DDA9-4D91-BB74-708E88600B02}"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3AE33C5B-9852-4CF9-8DAB-2CF3B703DE51}" type="datetimeFigureOut">
              <a:rPr lang="en-US" smtClean="0"/>
              <a:pPr/>
              <a:t>9/2/2024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0BEA9E-DDA9-4D91-BB74-708E88600B0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E33C5B-9852-4CF9-8DAB-2CF3B703DE51}" type="datetimeFigureOut">
              <a:rPr lang="en-US" smtClean="0"/>
              <a:pPr/>
              <a:t>9/2/2024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B0BEA9E-DDA9-4D91-BB74-708E88600B0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3AE33C5B-9852-4CF9-8DAB-2CF3B703DE51}" type="datetimeFigureOut">
              <a:rPr lang="en-US" smtClean="0"/>
              <a:pPr/>
              <a:t>9/2/2024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0BEA9E-DDA9-4D91-BB74-708E88600B02}"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3AE33C5B-9852-4CF9-8DAB-2CF3B703DE51}" type="datetimeFigureOut">
              <a:rPr lang="en-US" smtClean="0"/>
              <a:pPr/>
              <a:t>9/2/2024</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2B0BEA9E-DDA9-4D91-BB74-708E88600B02}"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3AE33C5B-9852-4CF9-8DAB-2CF3B703DE51}" type="datetimeFigureOut">
              <a:rPr lang="en-US" smtClean="0"/>
              <a:pPr/>
              <a:t>9/2/2024</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2B0BEA9E-DDA9-4D91-BB74-708E88600B0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By Surbhi Sharma</a:t>
            </a:r>
          </a:p>
        </p:txBody>
      </p:sp>
      <p:sp>
        <p:nvSpPr>
          <p:cNvPr id="2" name="Title 1"/>
          <p:cNvSpPr>
            <a:spLocks noGrp="1"/>
          </p:cNvSpPr>
          <p:nvPr>
            <p:ph type="ctrTitle"/>
          </p:nvPr>
        </p:nvSpPr>
        <p:spPr/>
        <p:txBody>
          <a:bodyPr/>
          <a:lstStyle/>
          <a:p>
            <a:r>
              <a:rPr dirty="0"/>
              <a:t>PROGRAMMING IN JAVA</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a:t>
            </a:r>
          </a:p>
        </p:txBody>
      </p:sp>
      <p:sp>
        <p:nvSpPr>
          <p:cNvPr id="3" name="Content Placeholder 2"/>
          <p:cNvSpPr>
            <a:spLocks noGrp="1"/>
          </p:cNvSpPr>
          <p:nvPr>
            <p:ph sz="quarter" idx="1"/>
          </p:nvPr>
        </p:nvSpPr>
        <p:spPr>
          <a:xfrm>
            <a:off x="914400" y="1447800"/>
            <a:ext cx="7772400" cy="5410200"/>
          </a:xfrm>
        </p:spPr>
        <p:txBody>
          <a:bodyPr>
            <a:normAutofit fontScale="70000" lnSpcReduction="20000"/>
          </a:bodyPr>
          <a:lstStyle/>
          <a:p>
            <a:r>
              <a:rPr lang="en-US" dirty="0"/>
              <a:t>class Box {</a:t>
            </a:r>
          </a:p>
          <a:p>
            <a:r>
              <a:rPr lang="en-US" dirty="0"/>
              <a:t>double width;</a:t>
            </a:r>
          </a:p>
          <a:p>
            <a:r>
              <a:rPr lang="en-US" dirty="0"/>
              <a:t>double height;</a:t>
            </a:r>
          </a:p>
          <a:p>
            <a:r>
              <a:rPr lang="en-US" dirty="0"/>
              <a:t>double depth;</a:t>
            </a:r>
          </a:p>
          <a:p>
            <a:r>
              <a:rPr lang="en-US" dirty="0"/>
              <a:t>}</a:t>
            </a:r>
          </a:p>
          <a:p>
            <a:r>
              <a:rPr lang="en-US" dirty="0"/>
              <a:t>// This class declares an object of type Box.</a:t>
            </a:r>
          </a:p>
          <a:p>
            <a:r>
              <a:rPr lang="en-US" dirty="0"/>
              <a:t>class </a:t>
            </a:r>
            <a:r>
              <a:rPr lang="en-US" dirty="0" err="1"/>
              <a:t>BoxDemo</a:t>
            </a:r>
            <a:r>
              <a:rPr lang="en-US" dirty="0"/>
              <a:t> {</a:t>
            </a:r>
          </a:p>
          <a:p>
            <a:r>
              <a:rPr lang="en-US" dirty="0"/>
              <a:t>public static void main(String </a:t>
            </a:r>
            <a:r>
              <a:rPr lang="en-US" dirty="0" err="1"/>
              <a:t>args</a:t>
            </a:r>
            <a:r>
              <a:rPr lang="en-US" dirty="0"/>
              <a:t>[]) {</a:t>
            </a:r>
          </a:p>
          <a:p>
            <a:r>
              <a:rPr lang="en-US" dirty="0"/>
              <a:t>Box </a:t>
            </a:r>
            <a:r>
              <a:rPr lang="en-US" dirty="0" err="1"/>
              <a:t>mybox</a:t>
            </a:r>
            <a:r>
              <a:rPr lang="en-US" dirty="0"/>
              <a:t> = new Box();</a:t>
            </a:r>
          </a:p>
          <a:p>
            <a:r>
              <a:rPr lang="en-US" dirty="0"/>
              <a:t>double </a:t>
            </a:r>
            <a:r>
              <a:rPr lang="en-US" dirty="0" err="1"/>
              <a:t>vol</a:t>
            </a:r>
            <a:r>
              <a:rPr lang="en-US" dirty="0"/>
              <a:t>;</a:t>
            </a:r>
          </a:p>
          <a:p>
            <a:r>
              <a:rPr lang="en-US" dirty="0"/>
              <a:t>// assign values to </a:t>
            </a:r>
            <a:r>
              <a:rPr lang="en-US" dirty="0" err="1"/>
              <a:t>mybox's</a:t>
            </a:r>
            <a:r>
              <a:rPr lang="en-US" dirty="0"/>
              <a:t> instance variables</a:t>
            </a:r>
          </a:p>
          <a:p>
            <a:r>
              <a:rPr lang="en-US" dirty="0" err="1"/>
              <a:t>mybox.width</a:t>
            </a:r>
            <a:r>
              <a:rPr lang="en-US" dirty="0"/>
              <a:t> = 10;</a:t>
            </a:r>
          </a:p>
          <a:p>
            <a:r>
              <a:rPr lang="en-US" dirty="0" err="1"/>
              <a:t>mybox.height</a:t>
            </a:r>
            <a:r>
              <a:rPr lang="en-US" dirty="0"/>
              <a:t> = 20;</a:t>
            </a:r>
          </a:p>
          <a:p>
            <a:r>
              <a:rPr lang="en-US" dirty="0" err="1"/>
              <a:t>mybox.depth</a:t>
            </a:r>
            <a:r>
              <a:rPr lang="en-US" dirty="0"/>
              <a:t> = 15;</a:t>
            </a:r>
          </a:p>
          <a:p>
            <a:r>
              <a:rPr lang="en-US" dirty="0" err="1"/>
              <a:t>vol</a:t>
            </a:r>
            <a:r>
              <a:rPr lang="en-US" dirty="0"/>
              <a:t> = </a:t>
            </a:r>
            <a:r>
              <a:rPr lang="en-US" dirty="0" err="1"/>
              <a:t>mybox.width</a:t>
            </a:r>
            <a:r>
              <a:rPr lang="en-US" dirty="0"/>
              <a:t> * </a:t>
            </a:r>
            <a:r>
              <a:rPr lang="en-US" dirty="0" err="1"/>
              <a:t>mybox.height</a:t>
            </a:r>
            <a:r>
              <a:rPr lang="en-US" dirty="0"/>
              <a:t> * </a:t>
            </a:r>
            <a:r>
              <a:rPr lang="en-US" dirty="0" err="1"/>
              <a:t>mybox.depth</a:t>
            </a:r>
            <a:r>
              <a:rPr lang="en-US" dirty="0"/>
              <a:t>;</a:t>
            </a:r>
          </a:p>
          <a:p>
            <a:r>
              <a:rPr lang="en-US" dirty="0" err="1"/>
              <a:t>System.out.println</a:t>
            </a:r>
            <a:r>
              <a:rPr lang="en-US" dirty="0"/>
              <a:t>("Volume is " + </a:t>
            </a:r>
            <a:r>
              <a:rPr lang="en-US" dirty="0" err="1"/>
              <a:t>vol</a:t>
            </a:r>
            <a:r>
              <a:rPr lang="en-US" dirty="0"/>
              <a:t>);</a:t>
            </a:r>
          </a:p>
          <a:p>
            <a:r>
              <a:rPr lang="en-US" dirty="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a:t>
            </a:r>
          </a:p>
        </p:txBody>
      </p:sp>
      <p:sp>
        <p:nvSpPr>
          <p:cNvPr id="3" name="Content Placeholder 2"/>
          <p:cNvSpPr>
            <a:spLocks noGrp="1"/>
          </p:cNvSpPr>
          <p:nvPr>
            <p:ph sz="quarter" idx="1"/>
          </p:nvPr>
        </p:nvSpPr>
        <p:spPr>
          <a:xfrm>
            <a:off x="914400" y="1447800"/>
            <a:ext cx="7772400" cy="5410200"/>
          </a:xfrm>
        </p:spPr>
        <p:txBody>
          <a:bodyPr>
            <a:normAutofit fontScale="55000" lnSpcReduction="20000"/>
          </a:bodyPr>
          <a:lstStyle/>
          <a:p>
            <a:r>
              <a:rPr lang="en-US" dirty="0"/>
              <a:t>class Box1 {</a:t>
            </a:r>
          </a:p>
          <a:p>
            <a:r>
              <a:rPr lang="en-US" dirty="0"/>
              <a:t>double width;</a:t>
            </a:r>
          </a:p>
          <a:p>
            <a:r>
              <a:rPr lang="en-US" dirty="0"/>
              <a:t>double height;</a:t>
            </a:r>
          </a:p>
          <a:p>
            <a:r>
              <a:rPr lang="en-US" dirty="0"/>
              <a:t>double depth;</a:t>
            </a:r>
          </a:p>
          <a:p>
            <a:r>
              <a:rPr lang="en-US" dirty="0"/>
              <a:t>}</a:t>
            </a:r>
          </a:p>
          <a:p>
            <a:r>
              <a:rPr lang="en-US" dirty="0"/>
              <a:t>class BoxDemo2 {</a:t>
            </a:r>
          </a:p>
          <a:p>
            <a:r>
              <a:rPr lang="en-US" dirty="0"/>
              <a:t>public static void main(String </a:t>
            </a:r>
            <a:r>
              <a:rPr lang="en-US" dirty="0" err="1"/>
              <a:t>args</a:t>
            </a:r>
            <a:r>
              <a:rPr lang="en-US" dirty="0"/>
              <a:t>[]) {</a:t>
            </a:r>
          </a:p>
          <a:p>
            <a:r>
              <a:rPr lang="en-US" dirty="0"/>
              <a:t>Box mybox1 = new Box();</a:t>
            </a:r>
          </a:p>
          <a:p>
            <a:r>
              <a:rPr lang="en-US" dirty="0"/>
              <a:t>Box mybox2 = new Box();</a:t>
            </a:r>
          </a:p>
          <a:p>
            <a:r>
              <a:rPr lang="en-US" dirty="0"/>
              <a:t>double </a:t>
            </a:r>
            <a:r>
              <a:rPr lang="en-US" dirty="0" err="1"/>
              <a:t>vol</a:t>
            </a:r>
            <a:r>
              <a:rPr lang="en-US" dirty="0"/>
              <a:t>;</a:t>
            </a:r>
          </a:p>
          <a:p>
            <a:r>
              <a:rPr lang="en-US" dirty="0"/>
              <a:t>mybox1.width = 10;</a:t>
            </a:r>
          </a:p>
          <a:p>
            <a:r>
              <a:rPr lang="en-US" dirty="0"/>
              <a:t>mybox1.height = 20;</a:t>
            </a:r>
          </a:p>
          <a:p>
            <a:r>
              <a:rPr lang="en-US" dirty="0"/>
              <a:t>mybox1.depth = 15;</a:t>
            </a:r>
          </a:p>
          <a:p>
            <a:r>
              <a:rPr lang="en-US" dirty="0"/>
              <a:t>mybox2.width = 3;</a:t>
            </a:r>
          </a:p>
          <a:p>
            <a:r>
              <a:rPr lang="en-US" dirty="0"/>
              <a:t>mybox2.height = 6;</a:t>
            </a:r>
          </a:p>
          <a:p>
            <a:r>
              <a:rPr lang="en-US" dirty="0"/>
              <a:t>mybox2.depth = 9;</a:t>
            </a:r>
          </a:p>
          <a:p>
            <a:r>
              <a:rPr lang="en-US" dirty="0" err="1"/>
              <a:t>vol</a:t>
            </a:r>
            <a:r>
              <a:rPr lang="en-US" dirty="0"/>
              <a:t> = mybox1.width * mybox1.height * mybox1.depth;//volume of first box</a:t>
            </a:r>
          </a:p>
          <a:p>
            <a:r>
              <a:rPr lang="en-US" dirty="0" err="1"/>
              <a:t>System.out.println</a:t>
            </a:r>
            <a:r>
              <a:rPr lang="en-US" dirty="0"/>
              <a:t>("Volume is " + </a:t>
            </a:r>
            <a:r>
              <a:rPr lang="en-US" dirty="0" err="1"/>
              <a:t>vol</a:t>
            </a:r>
            <a:r>
              <a:rPr lang="en-US" dirty="0"/>
              <a:t>);</a:t>
            </a:r>
          </a:p>
          <a:p>
            <a:r>
              <a:rPr lang="en-US" dirty="0" err="1"/>
              <a:t>vol</a:t>
            </a:r>
            <a:r>
              <a:rPr lang="en-US" dirty="0"/>
              <a:t> = mybox2.width * mybox2.height * mybox2.depth;//volume of second box</a:t>
            </a:r>
          </a:p>
          <a:p>
            <a:r>
              <a:rPr lang="en-US" dirty="0" err="1"/>
              <a:t>System.out.println</a:t>
            </a:r>
            <a:r>
              <a:rPr lang="en-US" dirty="0"/>
              <a:t>("Volume is " + </a:t>
            </a:r>
            <a:r>
              <a:rPr lang="en-US" dirty="0" err="1"/>
              <a:t>vol</a:t>
            </a:r>
            <a:r>
              <a:rPr lang="en-US" dirty="0"/>
              <a:t>);</a:t>
            </a:r>
          </a:p>
          <a:p>
            <a:r>
              <a:rPr lang="en-US" dirty="0"/>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Declaring Objects</a:t>
            </a:r>
          </a:p>
        </p:txBody>
      </p:sp>
      <p:sp>
        <p:nvSpPr>
          <p:cNvPr id="3" name="Content Placeholder 2"/>
          <p:cNvSpPr>
            <a:spLocks noGrp="1"/>
          </p:cNvSpPr>
          <p:nvPr>
            <p:ph sz="quarter" idx="1"/>
          </p:nvPr>
        </p:nvSpPr>
        <p:spPr/>
        <p:txBody>
          <a:bodyPr>
            <a:normAutofit fontScale="92500" lnSpcReduction="20000"/>
          </a:bodyPr>
          <a:lstStyle/>
          <a:p>
            <a:r>
              <a:rPr lang="en-US" dirty="0"/>
              <a:t>Obtaining objects of a class is a two-step process.</a:t>
            </a:r>
          </a:p>
          <a:p>
            <a:r>
              <a:rPr lang="en-US" dirty="0"/>
              <a:t>First, you must declare a variable of the class type. This variable does not define an object. Instead, it is simply a variable that can refer to an object. </a:t>
            </a:r>
          </a:p>
          <a:p>
            <a:r>
              <a:rPr lang="en-US" dirty="0"/>
              <a:t>Second, you must acquire an actual, physical copy of the object and assign it to that variable. You can do this using the new operator.</a:t>
            </a:r>
          </a:p>
          <a:p>
            <a:r>
              <a:rPr lang="en-US" dirty="0"/>
              <a:t>The new operator dynamically allocates (that is, allocates at run time) memory for an object and returns a reference to it. This reference is, more or less, the address in memory of the object</a:t>
            </a:r>
          </a:p>
          <a:p>
            <a:r>
              <a:rPr lang="en-US" dirty="0"/>
              <a:t>allocated by new. This reference is then stored in the variable. </a:t>
            </a:r>
          </a:p>
          <a:p>
            <a:r>
              <a:rPr lang="en-US" dirty="0"/>
              <a:t>Thus, in Java, all class objects must be dynamically allocated. </a:t>
            </a:r>
          </a:p>
          <a:p>
            <a:r>
              <a:rPr lang="en-US" dirty="0"/>
              <a:t>Let’s look at the details of this procedure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Declaring Objects</a:t>
            </a:r>
          </a:p>
        </p:txBody>
      </p:sp>
      <p:sp>
        <p:nvSpPr>
          <p:cNvPr id="3" name="Content Placeholder 2"/>
          <p:cNvSpPr>
            <a:spLocks noGrp="1"/>
          </p:cNvSpPr>
          <p:nvPr>
            <p:ph sz="quarter" idx="1"/>
          </p:nvPr>
        </p:nvSpPr>
        <p:spPr/>
        <p:txBody>
          <a:bodyPr>
            <a:normAutofit fontScale="85000" lnSpcReduction="20000"/>
          </a:bodyPr>
          <a:lstStyle/>
          <a:p>
            <a:r>
              <a:rPr lang="en-US" dirty="0"/>
              <a:t>In the preceding sample programs, a line similar to the following is used to declare an object of type Box:</a:t>
            </a:r>
          </a:p>
          <a:p>
            <a:pPr>
              <a:buNone/>
            </a:pPr>
            <a:r>
              <a:rPr lang="en-US" dirty="0"/>
              <a:t>	Box </a:t>
            </a:r>
            <a:r>
              <a:rPr lang="en-US" dirty="0" err="1"/>
              <a:t>mybox</a:t>
            </a:r>
            <a:r>
              <a:rPr lang="en-US" dirty="0"/>
              <a:t> = new Box();</a:t>
            </a:r>
          </a:p>
          <a:p>
            <a:r>
              <a:rPr lang="en-US" dirty="0"/>
              <a:t>This statement combines the two steps just described. It can be rewritten like this to show each step more clearly:</a:t>
            </a:r>
          </a:p>
          <a:p>
            <a:pPr lvl="1">
              <a:buNone/>
            </a:pPr>
            <a:r>
              <a:rPr lang="en-US" dirty="0"/>
              <a:t>Box </a:t>
            </a:r>
            <a:r>
              <a:rPr lang="en-US" dirty="0" err="1"/>
              <a:t>mybox</a:t>
            </a:r>
            <a:r>
              <a:rPr lang="en-US" dirty="0"/>
              <a:t>; // declare reference to object</a:t>
            </a:r>
          </a:p>
          <a:p>
            <a:pPr lvl="1">
              <a:buNone/>
            </a:pPr>
            <a:r>
              <a:rPr lang="en-US" dirty="0" err="1"/>
              <a:t>mybox</a:t>
            </a:r>
            <a:r>
              <a:rPr lang="en-US" dirty="0"/>
              <a:t> = new Box(); // allocate a Box object</a:t>
            </a:r>
          </a:p>
          <a:p>
            <a:r>
              <a:rPr lang="en-US" dirty="0"/>
              <a:t>The first line declares </a:t>
            </a:r>
            <a:r>
              <a:rPr lang="en-US" dirty="0" err="1"/>
              <a:t>mybox</a:t>
            </a:r>
            <a:r>
              <a:rPr lang="en-US" dirty="0"/>
              <a:t> as a reference to an object of type Box. After this line executes, </a:t>
            </a:r>
            <a:r>
              <a:rPr lang="en-US" dirty="0" err="1"/>
              <a:t>mybox</a:t>
            </a:r>
            <a:r>
              <a:rPr lang="en-US" dirty="0"/>
              <a:t> contains the value null, which indicates that it does not yet point to an actual </a:t>
            </a:r>
            <a:r>
              <a:rPr lang="en-US" dirty="0" err="1"/>
              <a:t>object.Any</a:t>
            </a:r>
            <a:r>
              <a:rPr lang="en-US" dirty="0"/>
              <a:t> attempt to use </a:t>
            </a:r>
            <a:r>
              <a:rPr lang="en-US" dirty="0" err="1"/>
              <a:t>mybox</a:t>
            </a:r>
            <a:r>
              <a:rPr lang="en-US" dirty="0"/>
              <a:t> at this point will result in a compile-time error. </a:t>
            </a:r>
          </a:p>
          <a:p>
            <a:r>
              <a:rPr lang="en-US" dirty="0"/>
              <a:t>The next line allocates an actual object and assigns a reference to it to </a:t>
            </a:r>
            <a:r>
              <a:rPr lang="en-US" dirty="0" err="1"/>
              <a:t>mybox</a:t>
            </a:r>
            <a:r>
              <a:rPr lang="en-US" dirty="0"/>
              <a:t>. After the second line executes, you can use </a:t>
            </a:r>
            <a:r>
              <a:rPr lang="en-US" dirty="0" err="1"/>
              <a:t>mybox</a:t>
            </a:r>
            <a:r>
              <a:rPr lang="en-US" dirty="0"/>
              <a:t> as if it were a Box object. But in reality, </a:t>
            </a:r>
            <a:r>
              <a:rPr lang="en-US" dirty="0" err="1"/>
              <a:t>mybox</a:t>
            </a:r>
            <a:r>
              <a:rPr lang="en-US" dirty="0"/>
              <a:t> simply holds the memory address of the actual Box object.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operator</a:t>
            </a:r>
          </a:p>
        </p:txBody>
      </p:sp>
      <p:sp>
        <p:nvSpPr>
          <p:cNvPr id="3" name="Content Placeholder 2"/>
          <p:cNvSpPr>
            <a:spLocks noGrp="1"/>
          </p:cNvSpPr>
          <p:nvPr>
            <p:ph sz="quarter" idx="1"/>
          </p:nvPr>
        </p:nvSpPr>
        <p:spPr/>
        <p:txBody>
          <a:bodyPr>
            <a:normAutofit fontScale="92500"/>
          </a:bodyPr>
          <a:lstStyle/>
          <a:p>
            <a:r>
              <a:rPr lang="en-US" dirty="0"/>
              <a:t>The new operator dynamically allocates memory for an object. It has this general form:</a:t>
            </a:r>
          </a:p>
          <a:p>
            <a:pPr>
              <a:buNone/>
            </a:pPr>
            <a:r>
              <a:rPr lang="en-US" dirty="0"/>
              <a:t>	class-</a:t>
            </a:r>
            <a:r>
              <a:rPr lang="en-US" dirty="0" err="1"/>
              <a:t>var</a:t>
            </a:r>
            <a:r>
              <a:rPr lang="en-US" dirty="0"/>
              <a:t>= </a:t>
            </a:r>
            <a:r>
              <a:rPr lang="en-US" dirty="0" err="1"/>
              <a:t>newclassname</a:t>
            </a:r>
            <a:r>
              <a:rPr lang="en-US" dirty="0"/>
              <a:t>( );</a:t>
            </a:r>
          </a:p>
          <a:p>
            <a:r>
              <a:rPr lang="en-US" dirty="0"/>
              <a:t>It is important to understand that new allocates memory for an object during run time.</a:t>
            </a:r>
          </a:p>
          <a:p>
            <a:r>
              <a:rPr lang="en-US" dirty="0"/>
              <a:t>The advantage of this approach is that your program can create as many or as few objects as it needs during the execution of your program. </a:t>
            </a:r>
          </a:p>
          <a:p>
            <a:r>
              <a:rPr lang="en-US" dirty="0"/>
              <a:t>However, since memory is finite, it is possible that new will not be able to allocate memory for an object because insufficient memory exists. If this happens, a run-time exception will occur.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Assigning Object Reference Variables</a:t>
            </a:r>
          </a:p>
        </p:txBody>
      </p:sp>
      <p:sp>
        <p:nvSpPr>
          <p:cNvPr id="3" name="Content Placeholder 2"/>
          <p:cNvSpPr>
            <a:spLocks noGrp="1"/>
          </p:cNvSpPr>
          <p:nvPr>
            <p:ph sz="quarter" idx="1"/>
          </p:nvPr>
        </p:nvSpPr>
        <p:spPr>
          <a:xfrm>
            <a:off x="914400" y="1447800"/>
            <a:ext cx="7772400" cy="5181600"/>
          </a:xfrm>
        </p:spPr>
        <p:txBody>
          <a:bodyPr>
            <a:normAutofit fontScale="92500" lnSpcReduction="20000"/>
          </a:bodyPr>
          <a:lstStyle/>
          <a:p>
            <a:r>
              <a:rPr lang="en-US" dirty="0"/>
              <a:t>Object reference variables act differently than you might expect when an assignment takes place. For example, what do you think the following fragment does?</a:t>
            </a:r>
          </a:p>
          <a:p>
            <a:pPr lvl="1">
              <a:buNone/>
            </a:pPr>
            <a:r>
              <a:rPr lang="en-US" dirty="0"/>
              <a:t>Box b1 = new Box();</a:t>
            </a:r>
          </a:p>
          <a:p>
            <a:pPr lvl="1">
              <a:buNone/>
            </a:pPr>
            <a:r>
              <a:rPr lang="en-US" dirty="0"/>
              <a:t>Box b2 = b1;</a:t>
            </a:r>
          </a:p>
          <a:p>
            <a:r>
              <a:rPr lang="en-US" dirty="0"/>
              <a:t>You might think that b2 is being assigned a reference to a copy of the object referred to by b1. That is, you might think that b1and b2 refer to separate and distinct objects. However, this would be wrong.</a:t>
            </a:r>
          </a:p>
          <a:p>
            <a:r>
              <a:rPr lang="en-US" dirty="0"/>
              <a:t> Instead, after this fragment executes,b1and b2 will both refer to the same object. </a:t>
            </a:r>
          </a:p>
          <a:p>
            <a:r>
              <a:rPr lang="en-US" dirty="0"/>
              <a:t>The assignment of b1 to b2 did not allocate any memory or copy any part of the original object. </a:t>
            </a:r>
          </a:p>
          <a:p>
            <a:r>
              <a:rPr lang="en-US" dirty="0"/>
              <a:t>It simply makes b2 refer to the same object as does b1. Thus, any changes made to the object through b2 will affect the object to which b1 is referring, since they are the same object.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Assigning Object Reference Variables</a:t>
            </a:r>
          </a:p>
        </p:txBody>
      </p:sp>
      <p:sp>
        <p:nvSpPr>
          <p:cNvPr id="3" name="Content Placeholder 2"/>
          <p:cNvSpPr>
            <a:spLocks noGrp="1"/>
          </p:cNvSpPr>
          <p:nvPr>
            <p:ph sz="quarter" idx="1"/>
          </p:nvPr>
        </p:nvSpPr>
        <p:spPr/>
        <p:txBody>
          <a:bodyPr>
            <a:normAutofit lnSpcReduction="10000"/>
          </a:bodyPr>
          <a:lstStyle/>
          <a:p>
            <a:r>
              <a:rPr lang="en-US" dirty="0"/>
              <a:t>Although b1and b2 both refer to the same object, they are not linked in any other way.</a:t>
            </a:r>
          </a:p>
          <a:p>
            <a:r>
              <a:rPr lang="en-US" dirty="0"/>
              <a:t>For example, a subsequent  assignment  to b1 will simply unhook b1 from the original object without affecting the object or affecting b2. For example:</a:t>
            </a:r>
          </a:p>
          <a:p>
            <a:r>
              <a:rPr lang="en-US" dirty="0"/>
              <a:t>Box b1 = new Box();</a:t>
            </a:r>
          </a:p>
          <a:p>
            <a:r>
              <a:rPr lang="en-US" dirty="0"/>
              <a:t>Box b2 = b1;</a:t>
            </a:r>
          </a:p>
          <a:p>
            <a:r>
              <a:rPr lang="en-US" dirty="0"/>
              <a:t>// ...</a:t>
            </a:r>
          </a:p>
          <a:p>
            <a:r>
              <a:rPr lang="en-US" dirty="0"/>
              <a:t>b1 = null;</a:t>
            </a:r>
          </a:p>
          <a:p>
            <a:r>
              <a:rPr lang="en-US" dirty="0"/>
              <a:t>Here,b1has been set to null, but b2 still points to the original object.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Doing more with Arrays</a:t>
            </a:r>
          </a:p>
        </p:txBody>
      </p:sp>
      <p:sp>
        <p:nvSpPr>
          <p:cNvPr id="3" name="Content Placeholder 2"/>
          <p:cNvSpPr>
            <a:spLocks noGrp="1"/>
          </p:cNvSpPr>
          <p:nvPr>
            <p:ph sz="quarter" idx="1"/>
          </p:nvPr>
        </p:nvSpPr>
        <p:spPr/>
        <p:txBody>
          <a:bodyPr/>
          <a:lstStyle/>
          <a:p>
            <a:r>
              <a:rPr lang="en-US" dirty="0"/>
              <a:t>An important point can be made about arrays: they are implemented as objects. </a:t>
            </a:r>
          </a:p>
          <a:p>
            <a:r>
              <a:rPr lang="en-US" dirty="0"/>
              <a:t>Because of this, there is a special array attribute that you will want to take advantage of. </a:t>
            </a:r>
          </a:p>
          <a:p>
            <a:r>
              <a:rPr lang="en-US" dirty="0"/>
              <a:t>Specifically, the size of an array—that is, the number of elements that an array can hold—is found in its length instance variable. All arrays have this variable, and it will always hold the size of the array. </a:t>
            </a:r>
          </a:p>
          <a:p>
            <a:r>
              <a:rPr lang="en-US" dirty="0"/>
              <a:t>Here is a program that demonstrates this property: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Doing more with Arrays</a:t>
            </a:r>
          </a:p>
        </p:txBody>
      </p:sp>
      <p:sp>
        <p:nvSpPr>
          <p:cNvPr id="3" name="Content Placeholder 2"/>
          <p:cNvSpPr>
            <a:spLocks noGrp="1"/>
          </p:cNvSpPr>
          <p:nvPr>
            <p:ph sz="quarter" idx="1"/>
          </p:nvPr>
        </p:nvSpPr>
        <p:spPr/>
        <p:txBody>
          <a:bodyPr>
            <a:normAutofit lnSpcReduction="10000"/>
          </a:bodyPr>
          <a:lstStyle/>
          <a:p>
            <a:pPr lvl="1">
              <a:buNone/>
            </a:pPr>
            <a:r>
              <a:rPr lang="en-US" dirty="0"/>
              <a:t>// This program demonstrates the length array member.</a:t>
            </a:r>
          </a:p>
          <a:p>
            <a:pPr lvl="1">
              <a:buNone/>
            </a:pPr>
            <a:r>
              <a:rPr lang="en-US" dirty="0"/>
              <a:t>class Length {</a:t>
            </a:r>
          </a:p>
          <a:p>
            <a:pPr lvl="1">
              <a:buNone/>
            </a:pPr>
            <a:r>
              <a:rPr lang="en-US" dirty="0"/>
              <a:t>public static void main(String </a:t>
            </a:r>
            <a:r>
              <a:rPr lang="en-US" dirty="0" err="1"/>
              <a:t>args</a:t>
            </a:r>
            <a:r>
              <a:rPr lang="en-US" dirty="0"/>
              <a:t>[]) {</a:t>
            </a:r>
          </a:p>
          <a:p>
            <a:pPr lvl="1">
              <a:buNone/>
            </a:pPr>
            <a:r>
              <a:rPr lang="en-US" dirty="0" err="1"/>
              <a:t>int</a:t>
            </a:r>
            <a:r>
              <a:rPr lang="en-US" dirty="0"/>
              <a:t> a1[] = new </a:t>
            </a:r>
            <a:r>
              <a:rPr lang="en-US" dirty="0" err="1"/>
              <a:t>int</a:t>
            </a:r>
            <a:r>
              <a:rPr lang="en-US" dirty="0"/>
              <a:t>[10];</a:t>
            </a:r>
          </a:p>
          <a:p>
            <a:pPr lvl="1">
              <a:buNone/>
            </a:pPr>
            <a:r>
              <a:rPr lang="en-US" dirty="0" err="1"/>
              <a:t>int</a:t>
            </a:r>
            <a:r>
              <a:rPr lang="en-US" dirty="0"/>
              <a:t> a2[] = {3, 5, 7, 1, 8, 99, 44, -10};</a:t>
            </a:r>
          </a:p>
          <a:p>
            <a:pPr lvl="1">
              <a:buNone/>
            </a:pPr>
            <a:r>
              <a:rPr lang="en-US" dirty="0" err="1"/>
              <a:t>int</a:t>
            </a:r>
            <a:r>
              <a:rPr lang="en-US" dirty="0"/>
              <a:t> a3[] = {4, 3, 2, 1}</a:t>
            </a:r>
          </a:p>
          <a:p>
            <a:pPr lvl="1">
              <a:buNone/>
            </a:pPr>
            <a:r>
              <a:rPr lang="en-US" dirty="0" err="1"/>
              <a:t>System.out.println</a:t>
            </a:r>
            <a:r>
              <a:rPr lang="en-US" dirty="0"/>
              <a:t>("length of a1 is " + a1.length);</a:t>
            </a:r>
          </a:p>
          <a:p>
            <a:pPr lvl="1">
              <a:buNone/>
            </a:pPr>
            <a:r>
              <a:rPr lang="en-US" dirty="0" err="1"/>
              <a:t>System.out.println</a:t>
            </a:r>
            <a:r>
              <a:rPr lang="en-US" dirty="0"/>
              <a:t>("length of a2 is " + a2.length);</a:t>
            </a:r>
          </a:p>
          <a:p>
            <a:pPr lvl="1">
              <a:buNone/>
            </a:pPr>
            <a:r>
              <a:rPr lang="en-US" dirty="0" err="1"/>
              <a:t>System.out.println</a:t>
            </a:r>
            <a:r>
              <a:rPr lang="en-US" dirty="0"/>
              <a:t>("length of a3 is " + a3.length);</a:t>
            </a:r>
          </a:p>
          <a:p>
            <a:pPr lvl="1">
              <a:buNone/>
            </a:pPr>
            <a:r>
              <a:rPr lang="en-US" dirty="0"/>
              <a:t>}</a:t>
            </a:r>
          </a:p>
          <a:p>
            <a:pPr lvl="1">
              <a:buNone/>
            </a:pPr>
            <a:r>
              <a:rPr lang="en-US" dirty="0"/>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algn="ctr">
              <a:buNone/>
            </a:pPr>
            <a:endParaRPr lang="en-US" sz="4800" b="1" dirty="0"/>
          </a:p>
          <a:p>
            <a:pPr algn="ctr">
              <a:buNone/>
            </a:pPr>
            <a:r>
              <a:rPr lang="en-US" sz="4800" b="1" dirty="0"/>
              <a:t>Describing Objects and Classes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Object in Java</a:t>
            </a:r>
            <a:br>
              <a:rPr lang="en-US" dirty="0"/>
            </a:br>
            <a:endParaRPr lang="en-US" dirty="0"/>
          </a:p>
        </p:txBody>
      </p:sp>
      <p:sp>
        <p:nvSpPr>
          <p:cNvPr id="3" name="Content Placeholder 2"/>
          <p:cNvSpPr>
            <a:spLocks noGrp="1"/>
          </p:cNvSpPr>
          <p:nvPr>
            <p:ph sz="quarter" idx="1"/>
          </p:nvPr>
        </p:nvSpPr>
        <p:spPr>
          <a:xfrm>
            <a:off x="914400" y="1447800"/>
            <a:ext cx="7772400" cy="5181600"/>
          </a:xfrm>
        </p:spPr>
        <p:txBody>
          <a:bodyPr>
            <a:noAutofit/>
          </a:bodyPr>
          <a:lstStyle/>
          <a:p>
            <a:r>
              <a:rPr lang="en-US" sz="1800" dirty="0"/>
              <a:t>An entity that has state and behavior is known as an object e.g. chair, bike, marker, pen, table, car etc. It can be physical or logical (tangible and intangible). The example of intangible object is banking system. An object has three characteristics:</a:t>
            </a:r>
          </a:p>
          <a:p>
            <a:pPr lvl="1">
              <a:buNone/>
            </a:pPr>
            <a:r>
              <a:rPr lang="en-US" sz="1800" b="1" dirty="0"/>
              <a:t>state:</a:t>
            </a:r>
            <a:r>
              <a:rPr lang="en-US" sz="1800" dirty="0"/>
              <a:t> represents data (value) of an object.</a:t>
            </a:r>
          </a:p>
          <a:p>
            <a:pPr lvl="1">
              <a:buNone/>
            </a:pPr>
            <a:r>
              <a:rPr lang="en-US" sz="1800" b="1" dirty="0"/>
              <a:t>behavior:</a:t>
            </a:r>
            <a:r>
              <a:rPr lang="en-US" sz="1800" dirty="0"/>
              <a:t> represents the behavior (functionality) of an object such as deposit, withdraw etc.</a:t>
            </a:r>
          </a:p>
          <a:p>
            <a:pPr lvl="1">
              <a:buNone/>
            </a:pPr>
            <a:r>
              <a:rPr lang="en-US" sz="1800" b="1" dirty="0"/>
              <a:t>identity:</a:t>
            </a:r>
            <a:r>
              <a:rPr lang="en-US" sz="1800" dirty="0"/>
              <a:t> Object identity is typically implemented via a unique ID. The value of the ID is not visible to the external user. But, it is used internally by the JVM to identify each object uniquely.</a:t>
            </a:r>
          </a:p>
          <a:p>
            <a:r>
              <a:rPr lang="en-US" sz="1800" dirty="0"/>
              <a:t>For Example: Pen is an object. Its name is Reynolds, color is white etc. known as its state. It is used to write, so writing is its behavior.</a:t>
            </a:r>
          </a:p>
          <a:p>
            <a:r>
              <a:rPr lang="en-US" sz="1800" b="1" dirty="0"/>
              <a:t>Object is an instance of a class.</a:t>
            </a:r>
            <a:r>
              <a:rPr lang="en-US" sz="1800" dirty="0"/>
              <a:t> Class is a template or blueprint from which objects are created. So object is the instance(result) of a </a:t>
            </a:r>
            <a:r>
              <a:rPr lang="en-US" sz="1800" dirty="0" err="1"/>
              <a:t>class.</a:t>
            </a:r>
            <a:r>
              <a:rPr lang="en-US" sz="1800" b="1" dirty="0" err="1"/>
              <a:t>Object</a:t>
            </a:r>
            <a:r>
              <a:rPr lang="en-US" sz="1800" b="1" dirty="0"/>
              <a:t> Definitions:</a:t>
            </a:r>
            <a:endParaRPr lang="en-US" sz="1800" dirty="0"/>
          </a:p>
          <a:p>
            <a:pPr lvl="1">
              <a:buNone/>
            </a:pPr>
            <a:r>
              <a:rPr lang="en-US" sz="1800" dirty="0"/>
              <a:t>Object is </a:t>
            </a:r>
            <a:r>
              <a:rPr lang="en-US" sz="1800" i="1" dirty="0"/>
              <a:t>a real world entity</a:t>
            </a:r>
            <a:r>
              <a:rPr lang="en-US" sz="1800" dirty="0"/>
              <a:t>.</a:t>
            </a:r>
          </a:p>
          <a:p>
            <a:pPr lvl="1">
              <a:buNone/>
            </a:pPr>
            <a:r>
              <a:rPr lang="en-US" sz="1800" dirty="0"/>
              <a:t>Object is </a:t>
            </a:r>
            <a:r>
              <a:rPr lang="en-US" sz="1800" i="1" dirty="0"/>
              <a:t>a run time entity</a:t>
            </a:r>
            <a:r>
              <a:rPr lang="en-US" sz="1800" dirty="0"/>
              <a:t>.</a:t>
            </a:r>
          </a:p>
          <a:p>
            <a:pPr lvl="1">
              <a:buNone/>
            </a:pPr>
            <a:r>
              <a:rPr lang="en-US" sz="1800" dirty="0"/>
              <a:t>Object is </a:t>
            </a:r>
            <a:r>
              <a:rPr lang="en-US" sz="1800" i="1" dirty="0"/>
              <a:t>an entity which has state and behavior</a:t>
            </a:r>
            <a:r>
              <a:rPr lang="en-US" sz="1800" dirty="0"/>
              <a:t>.</a:t>
            </a:r>
          </a:p>
          <a:p>
            <a:pPr lvl="1">
              <a:buNone/>
            </a:pPr>
            <a:r>
              <a:rPr lang="en-US" sz="1800" dirty="0"/>
              <a:t>Object is </a:t>
            </a:r>
            <a:r>
              <a:rPr lang="en-US" sz="1800" i="1" dirty="0"/>
              <a:t>an instance of a class</a:t>
            </a:r>
            <a:r>
              <a:rPr lang="en-US" sz="1800" dirty="0"/>
              <a:t>.</a:t>
            </a:r>
          </a:p>
          <a:p>
            <a:endParaRPr 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Class in Java</a:t>
            </a:r>
            <a:br>
              <a:rPr lang="en-US" dirty="0"/>
            </a:br>
            <a:endParaRPr lang="en-US" dirty="0"/>
          </a:p>
        </p:txBody>
      </p:sp>
      <p:sp>
        <p:nvSpPr>
          <p:cNvPr id="3" name="Content Placeholder 2"/>
          <p:cNvSpPr>
            <a:spLocks noGrp="1"/>
          </p:cNvSpPr>
          <p:nvPr>
            <p:ph sz="quarter" idx="1"/>
          </p:nvPr>
        </p:nvSpPr>
        <p:spPr>
          <a:xfrm>
            <a:off x="914400" y="1447800"/>
            <a:ext cx="7772400" cy="5257800"/>
          </a:xfrm>
        </p:spPr>
        <p:txBody>
          <a:bodyPr>
            <a:normAutofit/>
          </a:bodyPr>
          <a:lstStyle/>
          <a:p>
            <a:r>
              <a:rPr lang="en-US" dirty="0"/>
              <a:t>A class is a group of objects which have common properties. It is a template or blueprint from which objects are created. It is a logical entity. It can't be physical.</a:t>
            </a:r>
          </a:p>
          <a:p>
            <a:r>
              <a:rPr lang="en-US" dirty="0"/>
              <a:t>A class in Java can contain:</a:t>
            </a:r>
          </a:p>
          <a:p>
            <a:pPr lvl="1">
              <a:buNone/>
            </a:pPr>
            <a:r>
              <a:rPr lang="en-US" b="1" dirty="0"/>
              <a:t>fields</a:t>
            </a:r>
            <a:endParaRPr lang="en-US" dirty="0"/>
          </a:p>
          <a:p>
            <a:pPr lvl="1">
              <a:buNone/>
            </a:pPr>
            <a:r>
              <a:rPr lang="en-US" b="1" dirty="0"/>
              <a:t>methods</a:t>
            </a:r>
            <a:endParaRPr lang="en-US" dirty="0"/>
          </a:p>
          <a:p>
            <a:pPr lvl="1">
              <a:buNone/>
            </a:pPr>
            <a:r>
              <a:rPr lang="en-US" b="1" dirty="0"/>
              <a:t>constructors</a:t>
            </a:r>
            <a:endParaRPr lang="en-US" dirty="0"/>
          </a:p>
          <a:p>
            <a:pPr lvl="1">
              <a:buNone/>
            </a:pPr>
            <a:r>
              <a:rPr lang="en-US" b="1" dirty="0"/>
              <a:t>blocks</a:t>
            </a:r>
            <a:endParaRPr lang="en-US" dirty="0"/>
          </a:p>
          <a:p>
            <a:pPr lvl="1">
              <a:buNone/>
            </a:pPr>
            <a:r>
              <a:rPr lang="en-US" b="1" dirty="0"/>
              <a:t>nested class and interface</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lnSpcReduction="10000"/>
          </a:bodyPr>
          <a:lstStyle/>
          <a:p>
            <a:r>
              <a:rPr lang="en-US" dirty="0"/>
              <a:t>When you define a class, you declare its exact form and nature. You do this by specifying the data that it contains and the code that operates on that data. While very simple classes may contain only code or only data, most real-world classes contain both. </a:t>
            </a:r>
          </a:p>
          <a:p>
            <a:r>
              <a:rPr lang="en-US" dirty="0"/>
              <a:t>Perhaps the most important thing to understand about a class is that it defines a new data type. </a:t>
            </a:r>
          </a:p>
          <a:p>
            <a:r>
              <a:rPr lang="en-US" dirty="0"/>
              <a:t>Once defined, this new type can be used to create objects of that type. </a:t>
            </a:r>
          </a:p>
          <a:p>
            <a:r>
              <a:rPr lang="en-US" dirty="0"/>
              <a:t>Thus, a class is A template for an object, and an object is an instance of a class. </a:t>
            </a:r>
          </a:p>
          <a:p>
            <a:r>
              <a:rPr lang="en-US" dirty="0"/>
              <a:t>Because an object is an instance of a class, you will often see the two words object and instance used interchangeably.</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General Form of a Class</a:t>
            </a:r>
          </a:p>
        </p:txBody>
      </p:sp>
      <p:sp>
        <p:nvSpPr>
          <p:cNvPr id="3" name="Content Placeholder 2"/>
          <p:cNvSpPr>
            <a:spLocks noGrp="1"/>
          </p:cNvSpPr>
          <p:nvPr>
            <p:ph sz="quarter" idx="1"/>
          </p:nvPr>
        </p:nvSpPr>
        <p:spPr>
          <a:xfrm>
            <a:off x="914400" y="1447800"/>
            <a:ext cx="7772400" cy="5257800"/>
          </a:xfrm>
        </p:spPr>
        <p:txBody>
          <a:bodyPr>
            <a:normAutofit fontScale="70000" lnSpcReduction="20000"/>
          </a:bodyPr>
          <a:lstStyle/>
          <a:p>
            <a:r>
              <a:rPr lang="en-US" dirty="0"/>
              <a:t>A class is declared by use of the class keyword. The classes that have been used up to this point are actually very limited examples of its complete form. Classes can (and usually do)get much more complex. A simplified general form of a class definition is shown here:</a:t>
            </a:r>
          </a:p>
          <a:p>
            <a:pPr lvl="1">
              <a:buNone/>
            </a:pPr>
            <a:r>
              <a:rPr lang="en-US" dirty="0"/>
              <a:t>class </a:t>
            </a:r>
            <a:r>
              <a:rPr lang="en-US" dirty="0" err="1"/>
              <a:t>classname</a:t>
            </a:r>
            <a:r>
              <a:rPr lang="en-US" dirty="0"/>
              <a:t> {</a:t>
            </a:r>
          </a:p>
          <a:p>
            <a:pPr lvl="1">
              <a:buNone/>
            </a:pPr>
            <a:r>
              <a:rPr lang="en-US" dirty="0"/>
              <a:t>type instance-variable1;</a:t>
            </a:r>
          </a:p>
          <a:p>
            <a:pPr lvl="1">
              <a:buNone/>
            </a:pPr>
            <a:r>
              <a:rPr lang="en-US" dirty="0"/>
              <a:t>type instance-variable2;</a:t>
            </a:r>
          </a:p>
          <a:p>
            <a:pPr lvl="1">
              <a:buNone/>
            </a:pPr>
            <a:r>
              <a:rPr lang="en-US" dirty="0"/>
              <a:t>// ...</a:t>
            </a:r>
          </a:p>
          <a:p>
            <a:pPr lvl="1">
              <a:buNone/>
            </a:pPr>
            <a:r>
              <a:rPr lang="en-US" dirty="0"/>
              <a:t>type instance-</a:t>
            </a:r>
            <a:r>
              <a:rPr lang="en-US" dirty="0" err="1"/>
              <a:t>variableN</a:t>
            </a:r>
            <a:r>
              <a:rPr lang="en-US" dirty="0"/>
              <a:t>;</a:t>
            </a:r>
          </a:p>
          <a:p>
            <a:pPr lvl="1">
              <a:buNone/>
            </a:pPr>
            <a:r>
              <a:rPr lang="en-US" dirty="0"/>
              <a:t>type methodname1(parameter-list) {</a:t>
            </a:r>
          </a:p>
          <a:p>
            <a:pPr lvl="1">
              <a:buNone/>
            </a:pPr>
            <a:r>
              <a:rPr lang="en-US" dirty="0"/>
              <a:t>// body of method</a:t>
            </a:r>
          </a:p>
          <a:p>
            <a:pPr lvl="1">
              <a:buNone/>
            </a:pPr>
            <a:r>
              <a:rPr lang="en-US" dirty="0"/>
              <a:t>}</a:t>
            </a:r>
          </a:p>
          <a:p>
            <a:pPr lvl="1">
              <a:buNone/>
            </a:pPr>
            <a:r>
              <a:rPr lang="en-US" dirty="0"/>
              <a:t>type methodname2(parameter-list) {</a:t>
            </a:r>
          </a:p>
          <a:p>
            <a:pPr lvl="1">
              <a:buNone/>
            </a:pPr>
            <a:r>
              <a:rPr lang="en-US" dirty="0"/>
              <a:t>// body of method</a:t>
            </a:r>
          </a:p>
          <a:p>
            <a:pPr lvl="1">
              <a:buNone/>
            </a:pPr>
            <a:r>
              <a:rPr lang="en-US" dirty="0"/>
              <a:t>}</a:t>
            </a:r>
          </a:p>
          <a:p>
            <a:pPr lvl="1">
              <a:buNone/>
            </a:pPr>
            <a:r>
              <a:rPr lang="en-US" dirty="0"/>
              <a:t>// ...</a:t>
            </a:r>
          </a:p>
          <a:p>
            <a:pPr lvl="1">
              <a:buNone/>
            </a:pPr>
            <a:r>
              <a:rPr lang="en-US" dirty="0"/>
              <a:t>type </a:t>
            </a:r>
            <a:r>
              <a:rPr lang="en-US" dirty="0" err="1"/>
              <a:t>methodnameN</a:t>
            </a:r>
            <a:r>
              <a:rPr lang="en-US" dirty="0"/>
              <a:t>(parameter-list) {</a:t>
            </a:r>
          </a:p>
          <a:p>
            <a:pPr lvl="1">
              <a:buNone/>
            </a:pPr>
            <a:r>
              <a:rPr lang="en-US" dirty="0"/>
              <a:t>// body of method</a:t>
            </a:r>
          </a:p>
          <a:p>
            <a:pPr lvl="1">
              <a:buNone/>
            </a:pPr>
            <a:r>
              <a:rPr lang="en-US" dirty="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General Form of a Class</a:t>
            </a:r>
          </a:p>
        </p:txBody>
      </p:sp>
      <p:sp>
        <p:nvSpPr>
          <p:cNvPr id="3" name="Content Placeholder 2"/>
          <p:cNvSpPr>
            <a:spLocks noGrp="1"/>
          </p:cNvSpPr>
          <p:nvPr>
            <p:ph sz="quarter" idx="1"/>
          </p:nvPr>
        </p:nvSpPr>
        <p:spPr>
          <a:xfrm>
            <a:off x="914400" y="1447800"/>
            <a:ext cx="7772400" cy="5105400"/>
          </a:xfrm>
        </p:spPr>
        <p:txBody>
          <a:bodyPr>
            <a:normAutofit fontScale="92500" lnSpcReduction="20000"/>
          </a:bodyPr>
          <a:lstStyle/>
          <a:p>
            <a:r>
              <a:rPr lang="en-US" dirty="0"/>
              <a:t>The data, or variables, defined within a class are called instance variables. The code is contained with in methods. Collectively, the methods and variables defined within a class are called members of the class. In most classes, the instance variables are acted upon and accessed by the methods defined for that class. Thus, as a general rule, it is the methods that determine how a class’ data can be used.</a:t>
            </a:r>
          </a:p>
          <a:p>
            <a:r>
              <a:rPr lang="en-US" dirty="0"/>
              <a:t>Variables defined within a class are called instance variables because each instance of the class (that is, each object of the class) contains its own copy of these variables. Thus, the data for one object is separate and unique from the data for another. </a:t>
            </a:r>
          </a:p>
          <a:p>
            <a:r>
              <a:rPr lang="en-US" dirty="0"/>
              <a:t>All methods have the same general form as main( ), which we have been using thus far. However, most methods will not be specified as static or public. Notice that the general form of a class does not specify a main( )method. Java classes do not need to have </a:t>
            </a:r>
            <a:r>
              <a:rPr lang="en-US" dirty="0" err="1"/>
              <a:t>amain</a:t>
            </a:r>
            <a:r>
              <a:rPr lang="en-US" dirty="0"/>
              <a:t>( )method.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Simple Class</a:t>
            </a:r>
          </a:p>
        </p:txBody>
      </p:sp>
      <p:sp>
        <p:nvSpPr>
          <p:cNvPr id="3" name="Content Placeholder 2"/>
          <p:cNvSpPr>
            <a:spLocks noGrp="1"/>
          </p:cNvSpPr>
          <p:nvPr>
            <p:ph sz="quarter" idx="1"/>
          </p:nvPr>
        </p:nvSpPr>
        <p:spPr>
          <a:xfrm>
            <a:off x="914400" y="1447800"/>
            <a:ext cx="7772400" cy="5181600"/>
          </a:xfrm>
        </p:spPr>
        <p:txBody>
          <a:bodyPr>
            <a:normAutofit fontScale="92500" lnSpcReduction="20000"/>
          </a:bodyPr>
          <a:lstStyle/>
          <a:p>
            <a:r>
              <a:rPr lang="en-US" dirty="0"/>
              <a:t>Let’s begin our study of the class with a simple example. Here is a class called Box that defines three instance variables: width, height, and depth. Currently, Box does not contain any methods (but some will be added soon).</a:t>
            </a:r>
          </a:p>
          <a:p>
            <a:pPr lvl="1">
              <a:buNone/>
            </a:pPr>
            <a:r>
              <a:rPr lang="en-US" dirty="0"/>
              <a:t>class Box </a:t>
            </a:r>
          </a:p>
          <a:p>
            <a:pPr lvl="1">
              <a:buNone/>
            </a:pPr>
            <a:r>
              <a:rPr lang="en-US" dirty="0"/>
              <a:t>{</a:t>
            </a:r>
          </a:p>
          <a:p>
            <a:pPr lvl="1">
              <a:buNone/>
            </a:pPr>
            <a:r>
              <a:rPr lang="en-US" dirty="0"/>
              <a:t>double width;</a:t>
            </a:r>
          </a:p>
          <a:p>
            <a:pPr lvl="1">
              <a:buNone/>
            </a:pPr>
            <a:r>
              <a:rPr lang="en-US" dirty="0"/>
              <a:t>double height;</a:t>
            </a:r>
          </a:p>
          <a:p>
            <a:pPr lvl="1">
              <a:buNone/>
            </a:pPr>
            <a:r>
              <a:rPr lang="en-US" dirty="0"/>
              <a:t>double depth;</a:t>
            </a:r>
          </a:p>
          <a:p>
            <a:pPr lvl="1">
              <a:buNone/>
            </a:pPr>
            <a:r>
              <a:rPr lang="en-US" dirty="0"/>
              <a:t>}</a:t>
            </a:r>
          </a:p>
          <a:p>
            <a:pPr algn="just"/>
            <a:r>
              <a:rPr lang="en-US" dirty="0"/>
              <a:t>As stated, a class defines a new type of data. In this case, the new data type is called Box. You will use this name to declare objects of type Box. It is important to remember that a class declaration only creates a template; it does not create an actual object. Thus, the preceding code does not cause any objects of type Box to come into existence.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Simple Class</a:t>
            </a:r>
          </a:p>
        </p:txBody>
      </p:sp>
      <p:sp>
        <p:nvSpPr>
          <p:cNvPr id="3" name="Content Placeholder 2"/>
          <p:cNvSpPr>
            <a:spLocks noGrp="1"/>
          </p:cNvSpPr>
          <p:nvPr>
            <p:ph sz="quarter" idx="1"/>
          </p:nvPr>
        </p:nvSpPr>
        <p:spPr>
          <a:xfrm>
            <a:off x="914400" y="1447800"/>
            <a:ext cx="7772400" cy="5181600"/>
          </a:xfrm>
        </p:spPr>
        <p:txBody>
          <a:bodyPr>
            <a:normAutofit fontScale="77500" lnSpcReduction="20000"/>
          </a:bodyPr>
          <a:lstStyle/>
          <a:p>
            <a:r>
              <a:rPr lang="en-US" dirty="0"/>
              <a:t>To actually create a Box object, you will use a statement like the following:</a:t>
            </a:r>
          </a:p>
          <a:p>
            <a:pPr>
              <a:buNone/>
            </a:pPr>
            <a:r>
              <a:rPr lang="en-US" dirty="0"/>
              <a:t>	Box </a:t>
            </a:r>
            <a:r>
              <a:rPr lang="en-US" dirty="0" err="1"/>
              <a:t>mybox</a:t>
            </a:r>
            <a:r>
              <a:rPr lang="en-US" dirty="0"/>
              <a:t> = new Box(); // create a Box object called </a:t>
            </a:r>
            <a:r>
              <a:rPr lang="en-US" dirty="0" err="1"/>
              <a:t>mybox</a:t>
            </a:r>
            <a:endParaRPr lang="en-US" dirty="0"/>
          </a:p>
          <a:p>
            <a:r>
              <a:rPr lang="en-US" dirty="0"/>
              <a:t>After this statement executes, </a:t>
            </a:r>
            <a:r>
              <a:rPr lang="en-US" dirty="0" err="1"/>
              <a:t>mybox</a:t>
            </a:r>
            <a:r>
              <a:rPr lang="en-US" dirty="0"/>
              <a:t> will be an instance of Box.</a:t>
            </a:r>
          </a:p>
          <a:p>
            <a:r>
              <a:rPr lang="en-US" dirty="0"/>
              <a:t>As mentioned earlier, each time you create an instance of a class, you are creating an object that contains its own copy of each instance variable defined by the class. Thus, every Box object will contain its own copies of the instance variables width, height, and depth. </a:t>
            </a:r>
          </a:p>
          <a:p>
            <a:r>
              <a:rPr lang="en-US" dirty="0"/>
              <a:t>To access these variables, you will use the dot(.) operator. The dot operator links the name of the object with the name of an instance variable. </a:t>
            </a:r>
          </a:p>
          <a:p>
            <a:r>
              <a:rPr lang="en-US" dirty="0"/>
              <a:t>For example, to assign the width variable of </a:t>
            </a:r>
            <a:r>
              <a:rPr lang="en-US" dirty="0" err="1"/>
              <a:t>mybox</a:t>
            </a:r>
            <a:r>
              <a:rPr lang="en-US" dirty="0"/>
              <a:t> the value 100, you would use the following statement:</a:t>
            </a:r>
          </a:p>
          <a:p>
            <a:pPr>
              <a:buNone/>
            </a:pPr>
            <a:r>
              <a:rPr lang="en-US" dirty="0"/>
              <a:t>	</a:t>
            </a:r>
            <a:r>
              <a:rPr lang="en-US" dirty="0" err="1"/>
              <a:t>mybox.width</a:t>
            </a:r>
            <a:r>
              <a:rPr lang="en-US" dirty="0"/>
              <a:t> = 100;</a:t>
            </a:r>
          </a:p>
          <a:p>
            <a:r>
              <a:rPr lang="en-US" dirty="0"/>
              <a:t>This statement tells the compiler to assign the copy of width that is contained within the </a:t>
            </a:r>
            <a:r>
              <a:rPr lang="en-US" dirty="0" err="1"/>
              <a:t>mybox</a:t>
            </a:r>
            <a:r>
              <a:rPr lang="en-US" dirty="0"/>
              <a:t> object the value of 100. In general, you use the dot operator to access both the instance variables and the methods within an object</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203</TotalTime>
  <Words>2196</Words>
  <Application>Microsoft Office PowerPoint</Application>
  <PresentationFormat>On-screen Show (4:3)</PresentationFormat>
  <Paragraphs>162</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Franklin Gothic Book</vt:lpstr>
      <vt:lpstr>Perpetua</vt:lpstr>
      <vt:lpstr>Wingdings 2</vt:lpstr>
      <vt:lpstr>Equity</vt:lpstr>
      <vt:lpstr>PROGRAMMING IN JAVA</vt:lpstr>
      <vt:lpstr>PowerPoint Presentation</vt:lpstr>
      <vt:lpstr>Object in Java </vt:lpstr>
      <vt:lpstr>Class in Java </vt:lpstr>
      <vt:lpstr>PowerPoint Presentation</vt:lpstr>
      <vt:lpstr>The General Form of a Class</vt:lpstr>
      <vt:lpstr>The General Form of a Class</vt:lpstr>
      <vt:lpstr>A Simple Class</vt:lpstr>
      <vt:lpstr>A Simple Class</vt:lpstr>
      <vt:lpstr>Program</vt:lpstr>
      <vt:lpstr>Program</vt:lpstr>
      <vt:lpstr>Declaring Objects</vt:lpstr>
      <vt:lpstr>Declaring Objects</vt:lpstr>
      <vt:lpstr>new operator</vt:lpstr>
      <vt:lpstr>Assigning Object Reference Variables</vt:lpstr>
      <vt:lpstr>Assigning Object Reference Variables</vt:lpstr>
      <vt:lpstr>Doing more with Arrays</vt:lpstr>
      <vt:lpstr>Doing more with Arrays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Surbhi</dc:creator>
  <cp:lastModifiedBy>Surbhi Sharma</cp:lastModifiedBy>
  <cp:revision>12</cp:revision>
  <dcterms:created xsi:type="dcterms:W3CDTF">2017-02-06T18:10:47Z</dcterms:created>
  <dcterms:modified xsi:type="dcterms:W3CDTF">2024-09-02T04:08:04Z</dcterms:modified>
</cp:coreProperties>
</file>