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D3DB8B4-6FEA-4B4D-94D3-821290CDD072}" type="datetimeFigureOut">
              <a:rPr lang="en-US" smtClean="0"/>
              <a:t>9/2/2024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E9B2ADB-7FE7-451A-9D71-75A455A2F3B5}"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3DB8B4-6FEA-4B4D-94D3-821290CDD072}"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B2ADB-7FE7-451A-9D71-75A455A2F3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3DB8B4-6FEA-4B4D-94D3-821290CDD072}"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B2ADB-7FE7-451A-9D71-75A455A2F3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D3DB8B4-6FEA-4B4D-94D3-821290CDD072}"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B2ADB-7FE7-451A-9D71-75A455A2F3B5}"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D3DB8B4-6FEA-4B4D-94D3-821290CDD072}" type="datetimeFigureOut">
              <a:rPr lang="en-US" smtClean="0"/>
              <a:t>9/2/2024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E9B2ADB-7FE7-451A-9D71-75A455A2F3B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D3DB8B4-6FEA-4B4D-94D3-821290CDD072}"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B2ADB-7FE7-451A-9D71-75A455A2F3B5}"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D3DB8B4-6FEA-4B4D-94D3-821290CDD072}"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B2ADB-7FE7-451A-9D71-75A455A2F3B5}"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D3DB8B4-6FEA-4B4D-94D3-821290CDD072}"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B2ADB-7FE7-451A-9D71-75A455A2F3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DB8B4-6FEA-4B4D-94D3-821290CDD072}"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B2ADB-7FE7-451A-9D71-75A455A2F3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D3DB8B4-6FEA-4B4D-94D3-821290CDD072}"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B2ADB-7FE7-451A-9D71-75A455A2F3B5}"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D3DB8B4-6FEA-4B4D-94D3-821290CDD072}" type="datetimeFigureOut">
              <a:rPr lang="en-US" smtClean="0"/>
              <a:t>9/2/2024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E9B2ADB-7FE7-451A-9D71-75A455A2F3B5}"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D3DB8B4-6FEA-4B4D-94D3-821290CDD072}" type="datetimeFigureOut">
              <a:rPr lang="en-US" smtClean="0"/>
              <a:t>9/2/2024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E9B2ADB-7FE7-451A-9D71-75A455A2F3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computernotes.com/java/data-type-variable-and-array/explain-data-types-in-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Syntax_highlighting" TargetMode="External"/><Relationship Id="rId3" Type="http://schemas.openxmlformats.org/officeDocument/2006/relationships/hyperlink" Target="https://en.wikipedia.org/wiki/Variable_(programming)" TargetMode="External"/><Relationship Id="rId7" Type="http://schemas.openxmlformats.org/officeDocument/2006/relationships/hyperlink" Target="https://en.wikipedia.org/wiki/Integrated_development_environment" TargetMode="External"/><Relationship Id="rId2" Type="http://schemas.openxmlformats.org/officeDocument/2006/relationships/hyperlink" Target="https://en.wikipedia.org/wiki/Reserved_word" TargetMode="External"/><Relationship Id="rId1" Type="http://schemas.openxmlformats.org/officeDocument/2006/relationships/slideLayout" Target="../slideLayouts/slideLayout2.xml"/><Relationship Id="rId6" Type="http://schemas.openxmlformats.org/officeDocument/2006/relationships/hyperlink" Target="https://en.wikipedia.org/wiki/Identifier" TargetMode="External"/><Relationship Id="rId5" Type="http://schemas.openxmlformats.org/officeDocument/2006/relationships/hyperlink" Target="https://en.wikipedia.org/wiki/Class_(computer_science)" TargetMode="External"/><Relationship Id="rId4" Type="http://schemas.openxmlformats.org/officeDocument/2006/relationships/hyperlink" Target="https://en.wikipedia.org/wiki/Method_(computer_scien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computernotes.com/java/what-is-java/what-is-java-explain-basic-features-of-java-langu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computernotes.com/java/what-is-java/what-is-java-explain-basic-features-of-java-language" TargetMode="External"/><Relationship Id="rId2" Type="http://schemas.openxmlformats.org/officeDocument/2006/relationships/hyperlink" Target="http://ecomputernotes.com/fundamental/information-technology/what-do-you-mean-by-data-and-inform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PROGRAMMING IN JAVA</a:t>
            </a:r>
            <a:endParaRPr lang="en-US" dirty="0"/>
          </a:p>
        </p:txBody>
      </p:sp>
      <p:sp>
        <p:nvSpPr>
          <p:cNvPr id="3" name="Subtitle 2"/>
          <p:cNvSpPr>
            <a:spLocks noGrp="1"/>
          </p:cNvSpPr>
          <p:nvPr>
            <p:ph type="subTitle" idx="1"/>
          </p:nvPr>
        </p:nvSpPr>
        <p:spPr/>
        <p:txBody>
          <a:bodyPr/>
          <a:lstStyle/>
          <a:p>
            <a:r>
              <a:rPr lang="en-US" dirty="0"/>
              <a:t>By Surbhi Sharma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Literals</a:t>
            </a:r>
          </a:p>
        </p:txBody>
      </p:sp>
      <p:sp>
        <p:nvSpPr>
          <p:cNvPr id="3" name="Content Placeholder 2"/>
          <p:cNvSpPr>
            <a:spLocks noGrp="1"/>
          </p:cNvSpPr>
          <p:nvPr>
            <p:ph sz="quarter" idx="1"/>
          </p:nvPr>
        </p:nvSpPr>
        <p:spPr/>
        <p:txBody>
          <a:bodyPr>
            <a:normAutofit fontScale="92500"/>
          </a:bodyPr>
          <a:lstStyle/>
          <a:p>
            <a:r>
              <a:rPr lang="en-US" dirty="0"/>
              <a:t>In Java programming language there are some special type of literals that represent numbers, characters, strings and </a:t>
            </a:r>
            <a:r>
              <a:rPr lang="en-US" dirty="0" err="1"/>
              <a:t>boolean</a:t>
            </a:r>
            <a:r>
              <a:rPr lang="en-US" dirty="0"/>
              <a:t> values. Lets have a closer look on each of the following:</a:t>
            </a:r>
          </a:p>
          <a:p>
            <a:r>
              <a:rPr lang="en-US" b="1" dirty="0"/>
              <a:t>Number Literals</a:t>
            </a:r>
          </a:p>
          <a:p>
            <a:pPr lvl="1"/>
            <a:r>
              <a:rPr lang="en-US" dirty="0"/>
              <a:t>Number literals is a sequence of digits and a suffix as L. To represent the type as long integer we use L as a suffix. We can specify the integers either in decimal, hexadecimal or octal format. To indicate a </a:t>
            </a:r>
            <a:r>
              <a:rPr lang="en-US" b="1" dirty="0"/>
              <a:t>decimal format </a:t>
            </a:r>
            <a:r>
              <a:rPr lang="en-US" dirty="0"/>
              <a:t>put the left most digit as nonzero. Similarly put the characters as </a:t>
            </a:r>
            <a:r>
              <a:rPr lang="en-US" i="1" dirty="0"/>
              <a:t>ox</a:t>
            </a:r>
            <a:r>
              <a:rPr lang="en-US" dirty="0"/>
              <a:t> to the left of at least one hexadecimal digit to indicate </a:t>
            </a:r>
            <a:r>
              <a:rPr lang="en-US" b="1" dirty="0"/>
              <a:t>hexadecimal format</a:t>
            </a:r>
            <a:r>
              <a:rPr lang="en-US" dirty="0"/>
              <a:t>. Also we can indicate the </a:t>
            </a:r>
            <a:r>
              <a:rPr lang="en-US" b="1" dirty="0"/>
              <a:t>octal format </a:t>
            </a:r>
            <a:r>
              <a:rPr lang="en-US" dirty="0"/>
              <a:t>by a zero digit followed by the digits 0 to 7.</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Literals</a:t>
            </a:r>
          </a:p>
        </p:txBody>
      </p:sp>
      <p:sp>
        <p:nvSpPr>
          <p:cNvPr id="3" name="Content Placeholder 2"/>
          <p:cNvSpPr>
            <a:spLocks noGrp="1"/>
          </p:cNvSpPr>
          <p:nvPr>
            <p:ph sz="quarter" idx="1"/>
          </p:nvPr>
        </p:nvSpPr>
        <p:spPr>
          <a:xfrm>
            <a:off x="914400" y="1447800"/>
            <a:ext cx="7772400" cy="5029200"/>
          </a:xfrm>
        </p:spPr>
        <p:txBody>
          <a:bodyPr/>
          <a:lstStyle/>
          <a:p>
            <a:r>
              <a:rPr lang="en-US" b="1" dirty="0"/>
              <a:t>Character Literals</a:t>
            </a:r>
          </a:p>
          <a:p>
            <a:pPr lvl="1"/>
            <a:r>
              <a:rPr lang="en-US" dirty="0"/>
              <a:t>We can specify a character literal as a single printable character in a pair of single quote characters such as 'a', '#', and '3'. You must be knowing about the ASCII character set. The ASCII character set includes 128 characters including letters, numerals, punctuations etc. There are few character literals which are not readily printable through a keyboard. The table below shows the codes that can  represent these special characters. The letter d such as in the octal, hex etc represents a number.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Literals</a:t>
            </a:r>
          </a:p>
        </p:txBody>
      </p:sp>
      <p:graphicFrame>
        <p:nvGraphicFramePr>
          <p:cNvPr id="4" name="Content Placeholder 3"/>
          <p:cNvGraphicFramePr>
            <a:graphicFrameLocks noGrp="1"/>
          </p:cNvGraphicFramePr>
          <p:nvPr>
            <p:ph sz="quarter" idx="1"/>
          </p:nvPr>
        </p:nvGraphicFramePr>
        <p:xfrm>
          <a:off x="914400" y="1447800"/>
          <a:ext cx="7772400" cy="445008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r>
                        <a:rPr lang="en-US" sz="1200" b="1" dirty="0">
                          <a:latin typeface="georgia"/>
                        </a:rPr>
                        <a:t>Escape</a:t>
                      </a:r>
                      <a:endParaRPr lang="en-US" dirty="0"/>
                    </a:p>
                  </a:txBody>
                  <a:tcPr anchor="ctr"/>
                </a:tc>
                <a:tc>
                  <a:txBody>
                    <a:bodyPr/>
                    <a:lstStyle/>
                    <a:p>
                      <a:r>
                        <a:rPr lang="en-US" sz="1200">
                          <a:latin typeface="georgia"/>
                        </a:rPr>
                        <a:t> </a:t>
                      </a:r>
                      <a:r>
                        <a:rPr lang="en-US" sz="1200" b="1">
                          <a:latin typeface="georgia"/>
                        </a:rPr>
                        <a:t>Meaning</a:t>
                      </a:r>
                      <a:endParaRPr lang="en-US"/>
                    </a:p>
                  </a:txBody>
                  <a:tcPr anchor="ctr"/>
                </a:tc>
                <a:extLst>
                  <a:ext uri="{0D108BD9-81ED-4DB2-BD59-A6C34878D82A}">
                    <a16:rowId xmlns:a16="http://schemas.microsoft.com/office/drawing/2014/main" val="10000"/>
                  </a:ext>
                </a:extLst>
              </a:tr>
              <a:tr h="370840">
                <a:tc>
                  <a:txBody>
                    <a:bodyPr/>
                    <a:lstStyle/>
                    <a:p>
                      <a:r>
                        <a:rPr lang="en-US" sz="1200">
                          <a:latin typeface="georgia"/>
                        </a:rPr>
                        <a:t> \n</a:t>
                      </a:r>
                      <a:endParaRPr lang="en-US"/>
                    </a:p>
                  </a:txBody>
                  <a:tcPr anchor="ctr"/>
                </a:tc>
                <a:tc>
                  <a:txBody>
                    <a:bodyPr/>
                    <a:lstStyle/>
                    <a:p>
                      <a:r>
                        <a:rPr lang="en-US" sz="1200">
                          <a:latin typeface="georgia"/>
                        </a:rPr>
                        <a:t> New line</a:t>
                      </a:r>
                      <a:endParaRPr lang="en-US"/>
                    </a:p>
                  </a:txBody>
                  <a:tcPr anchor="ctr"/>
                </a:tc>
                <a:extLst>
                  <a:ext uri="{0D108BD9-81ED-4DB2-BD59-A6C34878D82A}">
                    <a16:rowId xmlns:a16="http://schemas.microsoft.com/office/drawing/2014/main" val="10001"/>
                  </a:ext>
                </a:extLst>
              </a:tr>
              <a:tr h="370840">
                <a:tc>
                  <a:txBody>
                    <a:bodyPr/>
                    <a:lstStyle/>
                    <a:p>
                      <a:r>
                        <a:rPr lang="en-US" sz="1200">
                          <a:latin typeface="georgia"/>
                        </a:rPr>
                        <a:t> \t</a:t>
                      </a:r>
                      <a:endParaRPr lang="en-US"/>
                    </a:p>
                  </a:txBody>
                  <a:tcPr anchor="ctr"/>
                </a:tc>
                <a:tc>
                  <a:txBody>
                    <a:bodyPr/>
                    <a:lstStyle/>
                    <a:p>
                      <a:r>
                        <a:rPr lang="en-US" sz="1200">
                          <a:latin typeface="georgia"/>
                        </a:rPr>
                        <a:t> Tab</a:t>
                      </a:r>
                      <a:endParaRPr lang="en-US"/>
                    </a:p>
                  </a:txBody>
                  <a:tcPr anchor="ctr"/>
                </a:tc>
                <a:extLst>
                  <a:ext uri="{0D108BD9-81ED-4DB2-BD59-A6C34878D82A}">
                    <a16:rowId xmlns:a16="http://schemas.microsoft.com/office/drawing/2014/main" val="10002"/>
                  </a:ext>
                </a:extLst>
              </a:tr>
              <a:tr h="370840">
                <a:tc>
                  <a:txBody>
                    <a:bodyPr/>
                    <a:lstStyle/>
                    <a:p>
                      <a:r>
                        <a:rPr lang="en-US" sz="1200">
                          <a:latin typeface="georgia"/>
                        </a:rPr>
                        <a:t> \b</a:t>
                      </a:r>
                      <a:endParaRPr lang="en-US"/>
                    </a:p>
                  </a:txBody>
                  <a:tcPr anchor="ctr"/>
                </a:tc>
                <a:tc>
                  <a:txBody>
                    <a:bodyPr/>
                    <a:lstStyle/>
                    <a:p>
                      <a:r>
                        <a:rPr lang="en-US" sz="1200">
                          <a:latin typeface="georgia"/>
                        </a:rPr>
                        <a:t> Backspace</a:t>
                      </a:r>
                      <a:endParaRPr lang="en-US"/>
                    </a:p>
                  </a:txBody>
                  <a:tcPr anchor="ctr"/>
                </a:tc>
                <a:extLst>
                  <a:ext uri="{0D108BD9-81ED-4DB2-BD59-A6C34878D82A}">
                    <a16:rowId xmlns:a16="http://schemas.microsoft.com/office/drawing/2014/main" val="10003"/>
                  </a:ext>
                </a:extLst>
              </a:tr>
              <a:tr h="370840">
                <a:tc>
                  <a:txBody>
                    <a:bodyPr/>
                    <a:lstStyle/>
                    <a:p>
                      <a:r>
                        <a:rPr lang="en-US" sz="1200">
                          <a:latin typeface="georgia"/>
                        </a:rPr>
                        <a:t> \r</a:t>
                      </a:r>
                      <a:endParaRPr lang="en-US"/>
                    </a:p>
                  </a:txBody>
                  <a:tcPr anchor="ctr"/>
                </a:tc>
                <a:tc>
                  <a:txBody>
                    <a:bodyPr/>
                    <a:lstStyle/>
                    <a:p>
                      <a:r>
                        <a:rPr lang="en-US" sz="1200">
                          <a:latin typeface="georgia"/>
                        </a:rPr>
                        <a:t> Carriage return</a:t>
                      </a:r>
                      <a:endParaRPr lang="en-US"/>
                    </a:p>
                  </a:txBody>
                  <a:tcPr anchor="ctr"/>
                </a:tc>
                <a:extLst>
                  <a:ext uri="{0D108BD9-81ED-4DB2-BD59-A6C34878D82A}">
                    <a16:rowId xmlns:a16="http://schemas.microsoft.com/office/drawing/2014/main" val="10004"/>
                  </a:ext>
                </a:extLst>
              </a:tr>
              <a:tr h="370840">
                <a:tc>
                  <a:txBody>
                    <a:bodyPr/>
                    <a:lstStyle/>
                    <a:p>
                      <a:r>
                        <a:rPr lang="en-US" sz="1200">
                          <a:latin typeface="georgia"/>
                        </a:rPr>
                        <a:t> \f</a:t>
                      </a:r>
                      <a:endParaRPr lang="en-US"/>
                    </a:p>
                  </a:txBody>
                  <a:tcPr anchor="ctr"/>
                </a:tc>
                <a:tc>
                  <a:txBody>
                    <a:bodyPr/>
                    <a:lstStyle/>
                    <a:p>
                      <a:r>
                        <a:rPr lang="en-US" sz="1200">
                          <a:latin typeface="georgia"/>
                        </a:rPr>
                        <a:t> Formfeed</a:t>
                      </a:r>
                      <a:endParaRPr lang="en-US"/>
                    </a:p>
                  </a:txBody>
                  <a:tcPr anchor="ctr"/>
                </a:tc>
                <a:extLst>
                  <a:ext uri="{0D108BD9-81ED-4DB2-BD59-A6C34878D82A}">
                    <a16:rowId xmlns:a16="http://schemas.microsoft.com/office/drawing/2014/main" val="10005"/>
                  </a:ext>
                </a:extLst>
              </a:tr>
              <a:tr h="370840">
                <a:tc>
                  <a:txBody>
                    <a:bodyPr/>
                    <a:lstStyle/>
                    <a:p>
                      <a:r>
                        <a:rPr lang="en-US" sz="1200">
                          <a:latin typeface="georgia"/>
                        </a:rPr>
                        <a:t> \\</a:t>
                      </a:r>
                      <a:endParaRPr lang="en-US"/>
                    </a:p>
                  </a:txBody>
                  <a:tcPr anchor="ctr"/>
                </a:tc>
                <a:tc>
                  <a:txBody>
                    <a:bodyPr/>
                    <a:lstStyle/>
                    <a:p>
                      <a:r>
                        <a:rPr lang="en-US" sz="1200">
                          <a:latin typeface="georgia"/>
                        </a:rPr>
                        <a:t> Backslash</a:t>
                      </a:r>
                      <a:endParaRPr lang="en-US"/>
                    </a:p>
                  </a:txBody>
                  <a:tcPr anchor="ctr"/>
                </a:tc>
                <a:extLst>
                  <a:ext uri="{0D108BD9-81ED-4DB2-BD59-A6C34878D82A}">
                    <a16:rowId xmlns:a16="http://schemas.microsoft.com/office/drawing/2014/main" val="10006"/>
                  </a:ext>
                </a:extLst>
              </a:tr>
              <a:tr h="370840">
                <a:tc>
                  <a:txBody>
                    <a:bodyPr/>
                    <a:lstStyle/>
                    <a:p>
                      <a:r>
                        <a:rPr lang="en-US" sz="1200">
                          <a:latin typeface="georgia"/>
                        </a:rPr>
                        <a:t> \'</a:t>
                      </a:r>
                      <a:endParaRPr lang="en-US"/>
                    </a:p>
                  </a:txBody>
                  <a:tcPr anchor="ctr"/>
                </a:tc>
                <a:tc>
                  <a:txBody>
                    <a:bodyPr/>
                    <a:lstStyle/>
                    <a:p>
                      <a:r>
                        <a:rPr lang="en-US" sz="1200">
                          <a:latin typeface="georgia"/>
                        </a:rPr>
                        <a:t> Single quotation mark</a:t>
                      </a:r>
                      <a:endParaRPr lang="en-US"/>
                    </a:p>
                  </a:txBody>
                  <a:tcPr anchor="ctr"/>
                </a:tc>
                <a:extLst>
                  <a:ext uri="{0D108BD9-81ED-4DB2-BD59-A6C34878D82A}">
                    <a16:rowId xmlns:a16="http://schemas.microsoft.com/office/drawing/2014/main" val="10007"/>
                  </a:ext>
                </a:extLst>
              </a:tr>
              <a:tr h="370840">
                <a:tc>
                  <a:txBody>
                    <a:bodyPr/>
                    <a:lstStyle/>
                    <a:p>
                      <a:r>
                        <a:rPr lang="en-US" sz="1200">
                          <a:latin typeface="georgia"/>
                        </a:rPr>
                        <a:t> \"</a:t>
                      </a:r>
                      <a:endParaRPr lang="en-US"/>
                    </a:p>
                  </a:txBody>
                  <a:tcPr anchor="ctr"/>
                </a:tc>
                <a:tc>
                  <a:txBody>
                    <a:bodyPr/>
                    <a:lstStyle/>
                    <a:p>
                      <a:r>
                        <a:rPr lang="en-US" sz="1200">
                          <a:latin typeface="georgia"/>
                        </a:rPr>
                        <a:t> Double quotation mark</a:t>
                      </a:r>
                      <a:endParaRPr lang="en-US"/>
                    </a:p>
                  </a:txBody>
                  <a:tcPr anchor="ctr"/>
                </a:tc>
                <a:extLst>
                  <a:ext uri="{0D108BD9-81ED-4DB2-BD59-A6C34878D82A}">
                    <a16:rowId xmlns:a16="http://schemas.microsoft.com/office/drawing/2014/main" val="10008"/>
                  </a:ext>
                </a:extLst>
              </a:tr>
              <a:tr h="370840">
                <a:tc>
                  <a:txBody>
                    <a:bodyPr/>
                    <a:lstStyle/>
                    <a:p>
                      <a:r>
                        <a:rPr lang="en-US" sz="1200">
                          <a:latin typeface="georgia"/>
                        </a:rPr>
                        <a:t> \d</a:t>
                      </a:r>
                      <a:endParaRPr lang="en-US"/>
                    </a:p>
                  </a:txBody>
                  <a:tcPr anchor="ctr"/>
                </a:tc>
                <a:tc>
                  <a:txBody>
                    <a:bodyPr/>
                    <a:lstStyle/>
                    <a:p>
                      <a:r>
                        <a:rPr lang="en-US" sz="1200">
                          <a:latin typeface="georgia"/>
                        </a:rPr>
                        <a:t> Octal</a:t>
                      </a:r>
                      <a:endParaRPr lang="en-US"/>
                    </a:p>
                  </a:txBody>
                  <a:tcPr anchor="ctr"/>
                </a:tc>
                <a:extLst>
                  <a:ext uri="{0D108BD9-81ED-4DB2-BD59-A6C34878D82A}">
                    <a16:rowId xmlns:a16="http://schemas.microsoft.com/office/drawing/2014/main" val="10009"/>
                  </a:ext>
                </a:extLst>
              </a:tr>
              <a:tr h="370840">
                <a:tc>
                  <a:txBody>
                    <a:bodyPr/>
                    <a:lstStyle/>
                    <a:p>
                      <a:r>
                        <a:rPr lang="en-US" sz="1200">
                          <a:latin typeface="georgia"/>
                        </a:rPr>
                        <a:t> \xd</a:t>
                      </a:r>
                      <a:endParaRPr lang="en-US"/>
                    </a:p>
                  </a:txBody>
                  <a:tcPr anchor="ctr"/>
                </a:tc>
                <a:tc>
                  <a:txBody>
                    <a:bodyPr/>
                    <a:lstStyle/>
                    <a:p>
                      <a:r>
                        <a:rPr lang="en-US" sz="1200">
                          <a:latin typeface="georgia"/>
                        </a:rPr>
                        <a:t> Hexadecimal</a:t>
                      </a:r>
                      <a:endParaRPr lang="en-US"/>
                    </a:p>
                  </a:txBody>
                  <a:tcPr anchor="ctr"/>
                </a:tc>
                <a:extLst>
                  <a:ext uri="{0D108BD9-81ED-4DB2-BD59-A6C34878D82A}">
                    <a16:rowId xmlns:a16="http://schemas.microsoft.com/office/drawing/2014/main" val="10010"/>
                  </a:ext>
                </a:extLst>
              </a:tr>
              <a:tr h="370840">
                <a:tc>
                  <a:txBody>
                    <a:bodyPr/>
                    <a:lstStyle/>
                    <a:p>
                      <a:r>
                        <a:rPr lang="en-US" sz="1200">
                          <a:latin typeface="georgia"/>
                        </a:rPr>
                        <a:t> \ud</a:t>
                      </a:r>
                      <a:endParaRPr lang="en-US"/>
                    </a:p>
                  </a:txBody>
                  <a:tcPr anchor="ctr"/>
                </a:tc>
                <a:tc>
                  <a:txBody>
                    <a:bodyPr/>
                    <a:lstStyle/>
                    <a:p>
                      <a:r>
                        <a:rPr lang="en-US" sz="1200" dirty="0">
                          <a:latin typeface="georgia"/>
                        </a:rPr>
                        <a:t> Unicode character</a:t>
                      </a:r>
                      <a:endParaRPr lang="en-US" dirty="0"/>
                    </a:p>
                  </a:txBody>
                  <a:tcPr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Literals</a:t>
            </a:r>
          </a:p>
        </p:txBody>
      </p:sp>
      <p:sp>
        <p:nvSpPr>
          <p:cNvPr id="3" name="Content Placeholder 2"/>
          <p:cNvSpPr>
            <a:spLocks noGrp="1"/>
          </p:cNvSpPr>
          <p:nvPr>
            <p:ph sz="quarter" idx="1"/>
          </p:nvPr>
        </p:nvSpPr>
        <p:spPr/>
        <p:txBody>
          <a:bodyPr>
            <a:normAutofit/>
          </a:bodyPr>
          <a:lstStyle/>
          <a:p>
            <a:r>
              <a:rPr lang="en-US" b="1" dirty="0"/>
              <a:t>Boolean Literals </a:t>
            </a:r>
          </a:p>
          <a:p>
            <a:pPr lvl="1"/>
            <a:r>
              <a:rPr lang="en-US" dirty="0"/>
              <a:t>The values true and false are also treated as literals in Java programming. When we assign a value to a </a:t>
            </a:r>
            <a:r>
              <a:rPr lang="en-US" dirty="0" err="1"/>
              <a:t>boolean</a:t>
            </a:r>
            <a:r>
              <a:rPr lang="en-US" dirty="0"/>
              <a:t> variable, we can only use these two values. Unlike C, we can't presume that the value of 1 is equivalent to true and 0 is equivalent to false in Java. We have to use the values true and false to represent a Boolean value. Like </a:t>
            </a:r>
            <a:br>
              <a:rPr lang="en-US" dirty="0"/>
            </a:br>
            <a:r>
              <a:rPr lang="en-US" dirty="0" err="1"/>
              <a:t>boolean</a:t>
            </a:r>
            <a:r>
              <a:rPr lang="en-US" dirty="0"/>
              <a:t> chosen = true;</a:t>
            </a:r>
            <a:br>
              <a:rPr lang="en-US" dirty="0"/>
            </a:br>
            <a:r>
              <a:rPr lang="en-US" dirty="0"/>
              <a:t>Remember that the </a:t>
            </a:r>
            <a:r>
              <a:rPr lang="en-US" b="1" dirty="0"/>
              <a:t>literal true</a:t>
            </a:r>
            <a:r>
              <a:rPr lang="en-US" dirty="0"/>
              <a:t> is not represented by the quotation marks around it. The Java compiler will take it as a string of characters, if its in quotation marks.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Literals</a:t>
            </a:r>
          </a:p>
        </p:txBody>
      </p:sp>
      <p:sp>
        <p:nvSpPr>
          <p:cNvPr id="3" name="Content Placeholder 2"/>
          <p:cNvSpPr>
            <a:spLocks noGrp="1"/>
          </p:cNvSpPr>
          <p:nvPr>
            <p:ph sz="quarter" idx="1"/>
          </p:nvPr>
        </p:nvSpPr>
        <p:spPr>
          <a:xfrm>
            <a:off x="914400" y="1447800"/>
            <a:ext cx="7772400" cy="5181600"/>
          </a:xfrm>
        </p:spPr>
        <p:txBody>
          <a:bodyPr>
            <a:normAutofit lnSpcReduction="10000"/>
          </a:bodyPr>
          <a:lstStyle/>
          <a:p>
            <a:r>
              <a:rPr lang="en-US" b="1" dirty="0"/>
              <a:t>Floating-point literals</a:t>
            </a:r>
          </a:p>
          <a:p>
            <a:pPr lvl="1"/>
            <a:r>
              <a:rPr lang="en-US" dirty="0"/>
              <a:t>Floating-point numbers are like real numbers in mathematics, for example, 4.13179, -0.000001. Java has two kinds of floating-point numbers: float and double. The default type when you write a floating-point literal is double.</a:t>
            </a:r>
          </a:p>
          <a:p>
            <a:pPr lvl="1"/>
            <a:endParaRPr lang="en-US" dirty="0"/>
          </a:p>
          <a:p>
            <a:pPr lvl="1"/>
            <a:endParaRPr lang="en-US" dirty="0"/>
          </a:p>
          <a:p>
            <a:pPr lvl="1"/>
            <a:endParaRPr lang="en-US" dirty="0"/>
          </a:p>
          <a:p>
            <a:pPr lvl="1"/>
            <a:endParaRPr lang="en-US" dirty="0"/>
          </a:p>
          <a:p>
            <a:pPr lvl="1"/>
            <a:r>
              <a:rPr lang="en-US" dirty="0"/>
              <a:t>A floating-point literal can be denoted as a decimal point, a fraction part, an exponent (represented by E or e) and as an integer. We also add a suffix to the floating point literal as D, d, F or f.  The type of a floating-point literal defaults to double-precision floating-point.</a:t>
            </a:r>
          </a:p>
          <a:p>
            <a:endParaRPr lang="en-US" dirty="0"/>
          </a:p>
        </p:txBody>
      </p:sp>
      <p:graphicFrame>
        <p:nvGraphicFramePr>
          <p:cNvPr id="4" name="Table 3"/>
          <p:cNvGraphicFramePr>
            <a:graphicFrameLocks noGrp="1"/>
          </p:cNvGraphicFramePr>
          <p:nvPr/>
        </p:nvGraphicFramePr>
        <p:xfrm>
          <a:off x="1524000" y="3276601"/>
          <a:ext cx="6035992" cy="148515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159192">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425216">
                <a:tc>
                  <a:txBody>
                    <a:bodyPr/>
                    <a:lstStyle/>
                    <a:p>
                      <a:pPr algn="ctr"/>
                      <a:r>
                        <a:rPr lang="en-US" sz="1200" dirty="0">
                          <a:latin typeface="georgia"/>
                        </a:rPr>
                        <a:t>Type</a:t>
                      </a:r>
                      <a:endParaRPr lang="en-US" dirty="0"/>
                    </a:p>
                  </a:txBody>
                  <a:tcPr anchor="ctr"/>
                </a:tc>
                <a:tc gridSpan="2">
                  <a:txBody>
                    <a:bodyPr/>
                    <a:lstStyle/>
                    <a:p>
                      <a:pPr algn="ctr"/>
                      <a:r>
                        <a:rPr lang="en-US" sz="1200">
                          <a:latin typeface="georgia"/>
                        </a:rPr>
                        <a:t>Size</a:t>
                      </a:r>
                      <a:endParaRPr lang="en-US"/>
                    </a:p>
                  </a:txBody>
                  <a:tcPr anchor="ctr"/>
                </a:tc>
                <a:tc hMerge="1">
                  <a:txBody>
                    <a:bodyPr/>
                    <a:lstStyle/>
                    <a:p>
                      <a:endParaRPr lang="en-US"/>
                    </a:p>
                  </a:txBody>
                  <a:tcPr/>
                </a:tc>
                <a:tc>
                  <a:txBody>
                    <a:bodyPr/>
                    <a:lstStyle/>
                    <a:p>
                      <a:pPr algn="ctr"/>
                      <a:r>
                        <a:rPr lang="en-US" sz="1200">
                          <a:latin typeface="georgia"/>
                        </a:rPr>
                        <a:t>Range</a:t>
                      </a:r>
                      <a:endParaRPr lang="en-US"/>
                    </a:p>
                  </a:txBody>
                  <a:tcPr anchor="ctr"/>
                </a:tc>
                <a:tc>
                  <a:txBody>
                    <a:bodyPr/>
                    <a:lstStyle/>
                    <a:p>
                      <a:pPr algn="ctr"/>
                      <a:r>
                        <a:rPr lang="en-US" sz="1200">
                          <a:latin typeface="georgia"/>
                        </a:rPr>
                        <a:t>Precision</a:t>
                      </a:r>
                      <a:endParaRPr lang="en-US"/>
                    </a:p>
                  </a:txBody>
                  <a:tcPr anchor="ctr"/>
                </a:tc>
                <a:extLst>
                  <a:ext uri="{0D108BD9-81ED-4DB2-BD59-A6C34878D82A}">
                    <a16:rowId xmlns:a16="http://schemas.microsoft.com/office/drawing/2014/main" val="10000"/>
                  </a:ext>
                </a:extLst>
              </a:tr>
              <a:tr h="419849">
                <a:tc>
                  <a:txBody>
                    <a:bodyPr/>
                    <a:lstStyle/>
                    <a:p>
                      <a:pPr algn="ctr"/>
                      <a:r>
                        <a:rPr lang="en-US" sz="1200">
                          <a:latin typeface="georgia"/>
                        </a:rPr>
                        <a:t>name</a:t>
                      </a:r>
                      <a:endParaRPr lang="en-US"/>
                    </a:p>
                  </a:txBody>
                  <a:tcPr anchor="ctr"/>
                </a:tc>
                <a:tc>
                  <a:txBody>
                    <a:bodyPr/>
                    <a:lstStyle/>
                    <a:p>
                      <a:pPr algn="ctr"/>
                      <a:r>
                        <a:rPr lang="en-US" sz="1200">
                          <a:latin typeface="georgia"/>
                        </a:rPr>
                        <a:t>bytes</a:t>
                      </a:r>
                      <a:endParaRPr lang="en-US"/>
                    </a:p>
                  </a:txBody>
                  <a:tcPr anchor="ctr"/>
                </a:tc>
                <a:tc>
                  <a:txBody>
                    <a:bodyPr/>
                    <a:lstStyle/>
                    <a:p>
                      <a:pPr algn="ctr"/>
                      <a:r>
                        <a:rPr lang="en-US" sz="1200">
                          <a:latin typeface="georgia"/>
                        </a:rPr>
                        <a:t>bits</a:t>
                      </a:r>
                      <a:endParaRPr lang="en-US"/>
                    </a:p>
                  </a:txBody>
                  <a:tcPr anchor="ctr"/>
                </a:tc>
                <a:tc>
                  <a:txBody>
                    <a:bodyPr/>
                    <a:lstStyle/>
                    <a:p>
                      <a:pPr algn="ctr"/>
                      <a:r>
                        <a:rPr lang="en-US" sz="1200">
                          <a:latin typeface="georgia"/>
                        </a:rPr>
                        <a:t>approximate</a:t>
                      </a:r>
                      <a:endParaRPr lang="en-US"/>
                    </a:p>
                  </a:txBody>
                  <a:tcPr anchor="ctr"/>
                </a:tc>
                <a:tc>
                  <a:txBody>
                    <a:bodyPr/>
                    <a:lstStyle/>
                    <a:p>
                      <a:r>
                        <a:rPr lang="en-US" sz="1200">
                          <a:latin typeface="georgia"/>
                        </a:rPr>
                        <a:t>in decimal digits</a:t>
                      </a:r>
                      <a:endParaRPr lang="en-US"/>
                    </a:p>
                  </a:txBody>
                  <a:tcPr anchor="ctr"/>
                </a:tc>
                <a:extLst>
                  <a:ext uri="{0D108BD9-81ED-4DB2-BD59-A6C34878D82A}">
                    <a16:rowId xmlns:a16="http://schemas.microsoft.com/office/drawing/2014/main" val="10001"/>
                  </a:ext>
                </a:extLst>
              </a:tr>
              <a:tr h="301367">
                <a:tc>
                  <a:txBody>
                    <a:bodyPr/>
                    <a:lstStyle/>
                    <a:p>
                      <a:pPr algn="ctr"/>
                      <a:r>
                        <a:rPr lang="en-US" sz="1200">
                          <a:latin typeface="georgia"/>
                        </a:rPr>
                        <a:t>float</a:t>
                      </a:r>
                      <a:endParaRPr lang="en-US"/>
                    </a:p>
                  </a:txBody>
                  <a:tcPr anchor="ctr"/>
                </a:tc>
                <a:tc>
                  <a:txBody>
                    <a:bodyPr/>
                    <a:lstStyle/>
                    <a:p>
                      <a:pPr algn="ctr"/>
                      <a:r>
                        <a:rPr lang="en-US" sz="1200">
                          <a:latin typeface="georgia"/>
                        </a:rPr>
                        <a:t>4</a:t>
                      </a:r>
                      <a:endParaRPr lang="en-US"/>
                    </a:p>
                  </a:txBody>
                  <a:tcPr anchor="ctr"/>
                </a:tc>
                <a:tc>
                  <a:txBody>
                    <a:bodyPr/>
                    <a:lstStyle/>
                    <a:p>
                      <a:pPr algn="ctr"/>
                      <a:r>
                        <a:rPr lang="en-US" sz="1200">
                          <a:latin typeface="georgia"/>
                        </a:rPr>
                        <a:t>32</a:t>
                      </a:r>
                      <a:endParaRPr lang="en-US"/>
                    </a:p>
                  </a:txBody>
                  <a:tcPr anchor="ctr"/>
                </a:tc>
                <a:tc>
                  <a:txBody>
                    <a:bodyPr/>
                    <a:lstStyle/>
                    <a:p>
                      <a:pPr algn="ctr"/>
                      <a:r>
                        <a:rPr lang="en-US" sz="1200">
                          <a:latin typeface="georgia"/>
                        </a:rPr>
                        <a:t>+/- 3.4 * 10</a:t>
                      </a:r>
                      <a:r>
                        <a:rPr lang="en-US" sz="1200" baseline="30000">
                          <a:latin typeface="georgia"/>
                        </a:rPr>
                        <a:t>38</a:t>
                      </a:r>
                      <a:endParaRPr lang="en-US"/>
                    </a:p>
                  </a:txBody>
                  <a:tcPr anchor="ctr"/>
                </a:tc>
                <a:tc>
                  <a:txBody>
                    <a:bodyPr/>
                    <a:lstStyle/>
                    <a:p>
                      <a:pPr algn="ctr"/>
                      <a:r>
                        <a:rPr lang="en-US" sz="1200">
                          <a:latin typeface="georgia"/>
                        </a:rPr>
                        <a:t>6-7</a:t>
                      </a:r>
                      <a:endParaRPr lang="en-US"/>
                    </a:p>
                  </a:txBody>
                  <a:tcPr anchor="ctr"/>
                </a:tc>
                <a:extLst>
                  <a:ext uri="{0D108BD9-81ED-4DB2-BD59-A6C34878D82A}">
                    <a16:rowId xmlns:a16="http://schemas.microsoft.com/office/drawing/2014/main" val="10002"/>
                  </a:ext>
                </a:extLst>
              </a:tr>
              <a:tr h="301367">
                <a:tc>
                  <a:txBody>
                    <a:bodyPr/>
                    <a:lstStyle/>
                    <a:p>
                      <a:pPr algn="ctr"/>
                      <a:r>
                        <a:rPr lang="en-US" sz="1200">
                          <a:latin typeface="georgia"/>
                        </a:rPr>
                        <a:t>double</a:t>
                      </a:r>
                      <a:endParaRPr lang="en-US"/>
                    </a:p>
                  </a:txBody>
                  <a:tcPr anchor="ctr"/>
                </a:tc>
                <a:tc>
                  <a:txBody>
                    <a:bodyPr/>
                    <a:lstStyle/>
                    <a:p>
                      <a:pPr algn="ctr"/>
                      <a:r>
                        <a:rPr lang="en-US" sz="1200">
                          <a:latin typeface="georgia"/>
                        </a:rPr>
                        <a:t>8</a:t>
                      </a:r>
                      <a:endParaRPr lang="en-US"/>
                    </a:p>
                  </a:txBody>
                  <a:tcPr anchor="ctr"/>
                </a:tc>
                <a:tc>
                  <a:txBody>
                    <a:bodyPr/>
                    <a:lstStyle/>
                    <a:p>
                      <a:pPr algn="ctr"/>
                      <a:r>
                        <a:rPr lang="en-US" sz="1200">
                          <a:latin typeface="georgia"/>
                        </a:rPr>
                        <a:t>64</a:t>
                      </a:r>
                      <a:endParaRPr lang="en-US"/>
                    </a:p>
                  </a:txBody>
                  <a:tcPr anchor="ctr"/>
                </a:tc>
                <a:tc>
                  <a:txBody>
                    <a:bodyPr/>
                    <a:lstStyle/>
                    <a:p>
                      <a:pPr algn="ctr"/>
                      <a:r>
                        <a:rPr lang="en-US" sz="1200">
                          <a:latin typeface="georgia"/>
                        </a:rPr>
                        <a:t>+/- 1.8 * 10</a:t>
                      </a:r>
                      <a:r>
                        <a:rPr lang="en-US" sz="1200" baseline="30000">
                          <a:latin typeface="georgia"/>
                        </a:rPr>
                        <a:t>308</a:t>
                      </a:r>
                      <a:endParaRPr lang="en-US"/>
                    </a:p>
                  </a:txBody>
                  <a:tcPr anchor="ctr"/>
                </a:tc>
                <a:tc>
                  <a:txBody>
                    <a:bodyPr/>
                    <a:lstStyle/>
                    <a:p>
                      <a:pPr algn="ctr"/>
                      <a:r>
                        <a:rPr lang="en-US" sz="1200" dirty="0">
                          <a:latin typeface="georgia"/>
                        </a:rPr>
                        <a:t>15</a:t>
                      </a:r>
                      <a:endParaRPr lang="en-US" dirty="0"/>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Literals</a:t>
            </a:r>
          </a:p>
        </p:txBody>
      </p:sp>
      <p:sp>
        <p:nvSpPr>
          <p:cNvPr id="3" name="Content Placeholder 2"/>
          <p:cNvSpPr>
            <a:spLocks noGrp="1"/>
          </p:cNvSpPr>
          <p:nvPr>
            <p:ph sz="quarter" idx="1"/>
          </p:nvPr>
        </p:nvSpPr>
        <p:spPr/>
        <p:txBody>
          <a:bodyPr/>
          <a:lstStyle/>
          <a:p>
            <a:r>
              <a:rPr lang="en-US" dirty="0"/>
              <a:t>The following floating-point literals represent double-precision floating-point and floating-point values.</a:t>
            </a:r>
          </a:p>
          <a:p>
            <a:pPr>
              <a:buNone/>
            </a:pPr>
            <a:endParaRPr lang="en-US" dirty="0"/>
          </a:p>
          <a:p>
            <a:pPr>
              <a:buNone/>
            </a:pPr>
            <a:endParaRPr lang="en-US" dirty="0"/>
          </a:p>
        </p:txBody>
      </p:sp>
      <p:graphicFrame>
        <p:nvGraphicFramePr>
          <p:cNvPr id="4" name="Table 3"/>
          <p:cNvGraphicFramePr>
            <a:graphicFrameLocks noGrp="1"/>
          </p:cNvGraphicFramePr>
          <p:nvPr/>
        </p:nvGraphicFramePr>
        <p:xfrm>
          <a:off x="1676400" y="2362200"/>
          <a:ext cx="6096000" cy="1569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23240">
                <a:tc>
                  <a:txBody>
                    <a:bodyPr/>
                    <a:lstStyle/>
                    <a:p>
                      <a:r>
                        <a:rPr lang="en-US" sz="1200" dirty="0">
                          <a:latin typeface="georgia"/>
                        </a:rPr>
                        <a:t>6.5E+32 (or 6.5E32)</a:t>
                      </a:r>
                      <a:endParaRPr lang="en-US" dirty="0"/>
                    </a:p>
                  </a:txBody>
                  <a:tcPr marL="9525" marR="9525" marT="9525" marB="9525" anchor="ctr"/>
                </a:tc>
                <a:tc>
                  <a:txBody>
                    <a:bodyPr/>
                    <a:lstStyle/>
                    <a:p>
                      <a:r>
                        <a:rPr lang="en-US" sz="1200">
                          <a:latin typeface="georgia"/>
                        </a:rPr>
                        <a:t> Double-precision floating-point literal</a:t>
                      </a:r>
                      <a:endParaRPr lang="en-US"/>
                    </a:p>
                  </a:txBody>
                  <a:tcPr marL="9525" marR="9525" marT="9525" marB="9525" anchor="ctr"/>
                </a:tc>
                <a:extLst>
                  <a:ext uri="{0D108BD9-81ED-4DB2-BD59-A6C34878D82A}">
                    <a16:rowId xmlns:a16="http://schemas.microsoft.com/office/drawing/2014/main" val="10000"/>
                  </a:ext>
                </a:extLst>
              </a:tr>
              <a:tr h="523240">
                <a:tc>
                  <a:txBody>
                    <a:bodyPr/>
                    <a:lstStyle/>
                    <a:p>
                      <a:r>
                        <a:rPr lang="en-US" sz="1200">
                          <a:latin typeface="georgia"/>
                        </a:rPr>
                        <a:t> 7D</a:t>
                      </a:r>
                      <a:endParaRPr lang="en-US"/>
                    </a:p>
                  </a:txBody>
                  <a:tcPr marL="9525" marR="9525" marT="9525" marB="9525" anchor="ctr"/>
                </a:tc>
                <a:tc>
                  <a:txBody>
                    <a:bodyPr/>
                    <a:lstStyle/>
                    <a:p>
                      <a:r>
                        <a:rPr lang="en-US" sz="1200">
                          <a:latin typeface="georgia"/>
                        </a:rPr>
                        <a:t> Double-precision floating-point literal</a:t>
                      </a:r>
                      <a:endParaRPr lang="en-US"/>
                    </a:p>
                  </a:txBody>
                  <a:tcPr marL="9525" marR="9525" marT="9525" marB="9525" anchor="ctr"/>
                </a:tc>
                <a:extLst>
                  <a:ext uri="{0D108BD9-81ED-4DB2-BD59-A6C34878D82A}">
                    <a16:rowId xmlns:a16="http://schemas.microsoft.com/office/drawing/2014/main" val="10001"/>
                  </a:ext>
                </a:extLst>
              </a:tr>
              <a:tr h="523240">
                <a:tc>
                  <a:txBody>
                    <a:bodyPr/>
                    <a:lstStyle/>
                    <a:p>
                      <a:r>
                        <a:rPr lang="en-US" sz="1200">
                          <a:latin typeface="georgia"/>
                        </a:rPr>
                        <a:t> .01f</a:t>
                      </a:r>
                      <a:endParaRPr lang="en-US"/>
                    </a:p>
                  </a:txBody>
                  <a:tcPr marL="9525" marR="9525" marT="9525" marB="9525" anchor="ctr"/>
                </a:tc>
                <a:tc>
                  <a:txBody>
                    <a:bodyPr/>
                    <a:lstStyle/>
                    <a:p>
                      <a:r>
                        <a:rPr lang="en-US" sz="1200" dirty="0">
                          <a:latin typeface="georgia"/>
                        </a:rPr>
                        <a:t> Floating-point literal</a:t>
                      </a:r>
                      <a:endParaRPr lang="en-US" dirty="0"/>
                    </a:p>
                  </a:txBody>
                  <a:tcPr marL="9525" marR="9525" marT="9525" marB="95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Literals</a:t>
            </a:r>
          </a:p>
        </p:txBody>
      </p:sp>
      <p:sp>
        <p:nvSpPr>
          <p:cNvPr id="3" name="Content Placeholder 2"/>
          <p:cNvSpPr>
            <a:spLocks noGrp="1"/>
          </p:cNvSpPr>
          <p:nvPr>
            <p:ph sz="quarter" idx="1"/>
          </p:nvPr>
        </p:nvSpPr>
        <p:spPr>
          <a:xfrm>
            <a:off x="914400" y="1447800"/>
            <a:ext cx="7772400" cy="5105400"/>
          </a:xfrm>
        </p:spPr>
        <p:txBody>
          <a:bodyPr>
            <a:normAutofit fontScale="77500" lnSpcReduction="20000"/>
          </a:bodyPr>
          <a:lstStyle/>
          <a:p>
            <a:pPr algn="just"/>
            <a:r>
              <a:rPr lang="en-US" b="1" dirty="0"/>
              <a:t>String Literals</a:t>
            </a:r>
          </a:p>
          <a:p>
            <a:pPr lvl="1" algn="just"/>
            <a:r>
              <a:rPr lang="en-US" dirty="0"/>
              <a:t>The string of characters is represented as String literals in Java. In Java a string is not a basic </a:t>
            </a:r>
            <a:r>
              <a:rPr lang="en-US" dirty="0">
                <a:hlinkClick r:id="rId2"/>
              </a:rPr>
              <a:t>data type</a:t>
            </a:r>
            <a:r>
              <a:rPr lang="en-US" dirty="0"/>
              <a:t>, rather it is an object There are few methods provided in Java to combine strings, modify strings and to know whether to strings have the same value.</a:t>
            </a:r>
          </a:p>
          <a:p>
            <a:pPr lvl="1"/>
            <a:r>
              <a:rPr lang="en-US" dirty="0"/>
              <a:t>We represent string literals as</a:t>
            </a:r>
          </a:p>
          <a:p>
            <a:pPr>
              <a:buNone/>
            </a:pPr>
            <a:r>
              <a:rPr lang="en-US" dirty="0"/>
              <a:t>		String </a:t>
            </a:r>
            <a:r>
              <a:rPr lang="en-US" dirty="0" err="1"/>
              <a:t>myString</a:t>
            </a:r>
            <a:r>
              <a:rPr lang="en-US" dirty="0"/>
              <a:t> = "How are you?";</a:t>
            </a:r>
            <a:br>
              <a:rPr lang="en-US" dirty="0"/>
            </a:br>
            <a:r>
              <a:rPr lang="en-US" dirty="0"/>
              <a:t>	The above example shows how to represent a string. It consists of a 	series of characters inside double quotation marks.</a:t>
            </a:r>
          </a:p>
          <a:p>
            <a:pPr lvl="1"/>
            <a:r>
              <a:rPr lang="en-US" dirty="0"/>
              <a:t>Lets see some more examples of string literals:</a:t>
            </a:r>
            <a:br>
              <a:rPr lang="en-US" dirty="0"/>
            </a:br>
            <a:br>
              <a:rPr lang="en-US" dirty="0"/>
            </a:br>
            <a:r>
              <a:rPr lang="en-US" dirty="0"/>
              <a:t>""    // the empty string</a:t>
            </a:r>
            <a:br>
              <a:rPr lang="en-US" dirty="0"/>
            </a:br>
            <a:r>
              <a:rPr lang="en-US" dirty="0"/>
              <a:t>"\""   // a string containing "</a:t>
            </a:r>
            <a:br>
              <a:rPr lang="en-US" dirty="0"/>
            </a:br>
            <a:r>
              <a:rPr lang="en-US" dirty="0"/>
              <a:t>"This is a string"   // a string containing 16 characters</a:t>
            </a:r>
            <a:br>
              <a:rPr lang="en-US" dirty="0"/>
            </a:br>
            <a:r>
              <a:rPr lang="en-US" dirty="0"/>
              <a:t>"This is a " +   // actually a string-valued constant expression,</a:t>
            </a:r>
            <a:br>
              <a:rPr lang="en-US" dirty="0"/>
            </a:br>
            <a:r>
              <a:rPr lang="en-US" dirty="0"/>
              <a:t>"two-line string"   // formed from two string literals</a:t>
            </a:r>
          </a:p>
          <a:p>
            <a:pPr lvl="1"/>
            <a:r>
              <a:rPr lang="en-US" dirty="0"/>
              <a:t>Strings can include the character escape codes as well, as shown here:</a:t>
            </a:r>
            <a:br>
              <a:rPr lang="en-US" dirty="0"/>
            </a:br>
            <a:r>
              <a:rPr lang="en-US" dirty="0"/>
              <a:t>String example = "Your Name, \"</a:t>
            </a:r>
            <a:r>
              <a:rPr lang="en-US" dirty="0" err="1"/>
              <a:t>Sumit</a:t>
            </a:r>
            <a:r>
              <a:rPr lang="en-US" dirty="0"/>
              <a:t>\"";</a:t>
            </a:r>
            <a:br>
              <a:rPr lang="en-US" dirty="0"/>
            </a:br>
            <a:r>
              <a:rPr lang="en-US" dirty="0" err="1"/>
              <a:t>System.out.println</a:t>
            </a:r>
            <a:r>
              <a:rPr lang="en-US" dirty="0"/>
              <a:t>("</a:t>
            </a:r>
            <a:r>
              <a:rPr lang="en-US" dirty="0" err="1"/>
              <a:t>Thankingyou</a:t>
            </a:r>
            <a:r>
              <a:rPr lang="en-US" dirty="0"/>
              <a:t>,\</a:t>
            </a:r>
            <a:r>
              <a:rPr lang="en-US" dirty="0" err="1"/>
              <a:t>nRichards</a:t>
            </a:r>
            <a:r>
              <a:rPr lang="en-US" dirty="0"/>
              <a:t>\n");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800" dirty="0"/>
          </a:p>
          <a:p>
            <a:pPr algn="ctr">
              <a:buNone/>
            </a:pPr>
            <a:endParaRPr lang="en-US" sz="4800" dirty="0"/>
          </a:p>
          <a:p>
            <a:pPr algn="ctr">
              <a:buNone/>
            </a:pPr>
            <a:r>
              <a:rPr lang="en-US" sz="4800" dirty="0"/>
              <a:t>Java Tokens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a:t>
            </a:r>
          </a:p>
        </p:txBody>
      </p:sp>
      <p:sp>
        <p:nvSpPr>
          <p:cNvPr id="3" name="Content Placeholder 2"/>
          <p:cNvSpPr>
            <a:spLocks noGrp="1"/>
          </p:cNvSpPr>
          <p:nvPr>
            <p:ph sz="quarter" idx="1"/>
          </p:nvPr>
        </p:nvSpPr>
        <p:spPr/>
        <p:txBody>
          <a:bodyPr>
            <a:normAutofit lnSpcReduction="10000"/>
          </a:bodyPr>
          <a:lstStyle/>
          <a:p>
            <a:pPr fontAlgn="base"/>
            <a:r>
              <a:rPr lang="en-US" dirty="0"/>
              <a:t>In a Java program, all characters are grouped into symbols called </a:t>
            </a:r>
            <a:r>
              <a:rPr lang="en-US" b="1" dirty="0"/>
              <a:t>tokens</a:t>
            </a:r>
            <a:r>
              <a:rPr lang="en-US" dirty="0"/>
              <a:t>.</a:t>
            </a:r>
          </a:p>
          <a:p>
            <a:pPr fontAlgn="base"/>
            <a:r>
              <a:rPr lang="en-US" b="1" dirty="0"/>
              <a:t>Tokens</a:t>
            </a:r>
            <a:r>
              <a:rPr lang="en-US" dirty="0"/>
              <a:t> are the various Java program elements which are identified by the compiler. </a:t>
            </a:r>
          </a:p>
          <a:p>
            <a:pPr fontAlgn="base"/>
            <a:r>
              <a:rPr lang="en-US" dirty="0"/>
              <a:t>A</a:t>
            </a:r>
            <a:r>
              <a:rPr lang="en-US" b="1" dirty="0"/>
              <a:t> token </a:t>
            </a:r>
            <a:r>
              <a:rPr lang="en-US" dirty="0"/>
              <a:t>is the smallest element of a program that is meaningful to the compiler.</a:t>
            </a:r>
          </a:p>
          <a:p>
            <a:pPr fontAlgn="base"/>
            <a:r>
              <a:rPr lang="en-US" dirty="0"/>
              <a:t>When you compile a program, the compiler scans the text in your source code and extracts individual tokens.</a:t>
            </a:r>
          </a:p>
          <a:p>
            <a:pPr fontAlgn="base"/>
            <a:r>
              <a:rPr lang="en-US" dirty="0"/>
              <a:t>While tokenizing the source file, the compiler recognizes and subsequently removes white spaces (spaces, tabs, newline and form feeds) and the text enclosed within comments.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a:t>
            </a:r>
          </a:p>
        </p:txBody>
      </p:sp>
      <p:sp>
        <p:nvSpPr>
          <p:cNvPr id="3" name="Content Placeholder 2"/>
          <p:cNvSpPr>
            <a:spLocks noGrp="1"/>
          </p:cNvSpPr>
          <p:nvPr>
            <p:ph sz="quarter" idx="1"/>
          </p:nvPr>
        </p:nvSpPr>
        <p:spPr/>
        <p:txBody>
          <a:bodyPr>
            <a:normAutofit fontScale="77500" lnSpcReduction="20000"/>
          </a:bodyPr>
          <a:lstStyle/>
          <a:p>
            <a:pPr fontAlgn="base"/>
            <a:r>
              <a:rPr lang="en-US" dirty="0"/>
              <a:t>Example</a:t>
            </a:r>
          </a:p>
          <a:p>
            <a:pPr fontAlgn="base">
              <a:buNone/>
            </a:pPr>
            <a:r>
              <a:rPr lang="en-US" dirty="0"/>
              <a:t>	class Hello</a:t>
            </a:r>
          </a:p>
          <a:p>
            <a:pPr fontAlgn="base">
              <a:buNone/>
            </a:pPr>
            <a:r>
              <a:rPr lang="en-US" dirty="0"/>
              <a:t>	{</a:t>
            </a:r>
          </a:p>
          <a:p>
            <a:pPr fontAlgn="base">
              <a:buNone/>
            </a:pPr>
            <a:r>
              <a:rPr lang="en-US" dirty="0"/>
              <a:t>	Public static void main(String </a:t>
            </a:r>
            <a:r>
              <a:rPr lang="en-US" dirty="0" err="1"/>
              <a:t>args</a:t>
            </a:r>
            <a:r>
              <a:rPr lang="en-US" dirty="0"/>
              <a:t>[])</a:t>
            </a:r>
          </a:p>
          <a:p>
            <a:pPr fontAlgn="base">
              <a:buNone/>
            </a:pPr>
            <a:r>
              <a:rPr lang="en-US" dirty="0"/>
              <a:t>	{</a:t>
            </a:r>
          </a:p>
          <a:p>
            <a:pPr fontAlgn="base">
              <a:buNone/>
            </a:pPr>
            <a:r>
              <a:rPr lang="en-US" dirty="0"/>
              <a:t>	</a:t>
            </a:r>
            <a:r>
              <a:rPr lang="en-US" dirty="0" err="1"/>
              <a:t>System.out.println</a:t>
            </a:r>
            <a:r>
              <a:rPr lang="en-US" dirty="0"/>
              <a:t>(“</a:t>
            </a:r>
            <a:r>
              <a:rPr lang="en-US" b="1" dirty="0"/>
              <a:t>welcome in Java</a:t>
            </a:r>
            <a:r>
              <a:rPr lang="en-US" dirty="0"/>
              <a:t>”);   //print welcome in java</a:t>
            </a:r>
          </a:p>
          <a:p>
            <a:pPr fontAlgn="base">
              <a:buNone/>
            </a:pPr>
            <a:r>
              <a:rPr lang="en-US" dirty="0"/>
              <a:t>	}</a:t>
            </a:r>
          </a:p>
          <a:p>
            <a:pPr fontAlgn="base">
              <a:buNone/>
            </a:pPr>
            <a:r>
              <a:rPr lang="en-US" dirty="0"/>
              <a:t>	}</a:t>
            </a:r>
          </a:p>
          <a:p>
            <a:pPr fontAlgn="base"/>
            <a:r>
              <a:rPr lang="en-US" dirty="0"/>
              <a:t>In above Example ,the source code contains tokens such as public, class, Hello, {, public, static, void, main, (, String, [], </a:t>
            </a:r>
            <a:r>
              <a:rPr lang="en-US" dirty="0" err="1"/>
              <a:t>args</a:t>
            </a:r>
            <a:r>
              <a:rPr lang="en-US" dirty="0"/>
              <a:t>, {, System, out, </a:t>
            </a:r>
            <a:r>
              <a:rPr lang="en-US" dirty="0" err="1"/>
              <a:t>println</a:t>
            </a:r>
            <a:r>
              <a:rPr lang="en-US" dirty="0"/>
              <a:t>, (, “welcome in Java”, }, }. The resulting </a:t>
            </a:r>
            <a:r>
              <a:rPr lang="en-US" b="1" dirty="0"/>
              <a:t>tokens· </a:t>
            </a:r>
            <a:r>
              <a:rPr lang="en-US" dirty="0"/>
              <a:t>are compiled into Java</a:t>
            </a:r>
            <a:r>
              <a:rPr lang="en-US" b="1" dirty="0"/>
              <a:t> </a:t>
            </a:r>
            <a:r>
              <a:rPr lang="en-US" b="1" dirty="0" err="1"/>
              <a:t>bytecodes</a:t>
            </a:r>
            <a:r>
              <a:rPr lang="en-US" dirty="0"/>
              <a:t> that is capable of being run from within an interpreted java environment. </a:t>
            </a:r>
            <a:r>
              <a:rPr lang="en-US" b="1" dirty="0"/>
              <a:t>Token</a:t>
            </a:r>
            <a:r>
              <a:rPr lang="en-US" dirty="0"/>
              <a:t> are useful for compiler to detect errors. When tokens are not arranged in a particular sequence, the compiler generates an error message.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a:t>
            </a:r>
          </a:p>
        </p:txBody>
      </p:sp>
      <p:sp>
        <p:nvSpPr>
          <p:cNvPr id="3" name="Content Placeholder 2"/>
          <p:cNvSpPr>
            <a:spLocks noGrp="1"/>
          </p:cNvSpPr>
          <p:nvPr>
            <p:ph sz="quarter" idx="1"/>
          </p:nvPr>
        </p:nvSpPr>
        <p:spPr/>
        <p:txBody>
          <a:bodyPr/>
          <a:lstStyle/>
          <a:p>
            <a:r>
              <a:rPr lang="en-US" dirty="0"/>
              <a:t>Java language includes five types of tokens and they are:</a:t>
            </a:r>
          </a:p>
          <a:p>
            <a:pPr lvl="1"/>
            <a:r>
              <a:rPr lang="en-US" dirty="0"/>
              <a:t>Reserve Word or Keywords </a:t>
            </a:r>
          </a:p>
          <a:p>
            <a:pPr lvl="1"/>
            <a:r>
              <a:rPr lang="en-US" dirty="0"/>
              <a:t>Identifier</a:t>
            </a:r>
          </a:p>
          <a:p>
            <a:pPr lvl="1"/>
            <a:r>
              <a:rPr lang="en-US" dirty="0"/>
              <a:t>Literals</a:t>
            </a:r>
          </a:p>
          <a:p>
            <a:pPr lvl="1"/>
            <a:r>
              <a:rPr lang="en-US" dirty="0"/>
              <a:t>Operators </a:t>
            </a:r>
          </a:p>
          <a:p>
            <a:pPr lvl="1"/>
            <a:r>
              <a:rPr lang="en-US" dirty="0"/>
              <a:t>Separators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sp>
        <p:nvSpPr>
          <p:cNvPr id="3" name="Content Placeholder 2"/>
          <p:cNvSpPr>
            <a:spLocks noGrp="1"/>
          </p:cNvSpPr>
          <p:nvPr>
            <p:ph sz="quarter" idx="1"/>
          </p:nvPr>
        </p:nvSpPr>
        <p:spPr/>
        <p:txBody>
          <a:bodyPr/>
          <a:lstStyle/>
          <a:p>
            <a:pPr algn="just"/>
            <a:r>
              <a:rPr lang="en-US" dirty="0"/>
              <a:t>A </a:t>
            </a:r>
            <a:r>
              <a:rPr lang="en-US" b="1" dirty="0"/>
              <a:t>keyword</a:t>
            </a:r>
            <a:r>
              <a:rPr lang="en-US" dirty="0"/>
              <a:t> is one of </a:t>
            </a:r>
            <a:r>
              <a:rPr lang="en-US" b="1" dirty="0"/>
              <a:t>50</a:t>
            </a:r>
            <a:r>
              <a:rPr lang="en-US" dirty="0"/>
              <a:t> </a:t>
            </a:r>
            <a:r>
              <a:rPr lang="en-US" dirty="0">
                <a:hlinkClick r:id="rId2" tooltip="Reserved word"/>
              </a:rPr>
              <a:t>reserved words</a:t>
            </a:r>
            <a:r>
              <a:rPr lang="en-US" dirty="0"/>
              <a:t> that have a predefined meaning in the language; because of this, programmers cannot use keywords as names for </a:t>
            </a:r>
            <a:r>
              <a:rPr lang="en-US" dirty="0">
                <a:hlinkClick r:id="rId3" tooltip="Variable (programming)"/>
              </a:rPr>
              <a:t>variables</a:t>
            </a:r>
            <a:r>
              <a:rPr lang="en-US" dirty="0"/>
              <a:t>, </a:t>
            </a:r>
            <a:r>
              <a:rPr lang="en-US" dirty="0">
                <a:hlinkClick r:id="rId4" tooltip="Method (computer science)"/>
              </a:rPr>
              <a:t>methods</a:t>
            </a:r>
            <a:r>
              <a:rPr lang="en-US" dirty="0"/>
              <a:t>, </a:t>
            </a:r>
            <a:r>
              <a:rPr lang="en-US" dirty="0">
                <a:hlinkClick r:id="rId5" tooltip="Class (computer science)"/>
              </a:rPr>
              <a:t>classes</a:t>
            </a:r>
            <a:r>
              <a:rPr lang="en-US" dirty="0"/>
              <a:t>, or as any other </a:t>
            </a:r>
            <a:r>
              <a:rPr lang="en-US" dirty="0">
                <a:hlinkClick r:id="rId6" tooltip="Identifier"/>
              </a:rPr>
              <a:t>identifier</a:t>
            </a:r>
            <a:r>
              <a:rPr lang="en-US" dirty="0"/>
              <a:t>.</a:t>
            </a:r>
            <a:endParaRPr lang="en-US" baseline="30000" dirty="0"/>
          </a:p>
          <a:p>
            <a:pPr algn="just"/>
            <a:r>
              <a:rPr lang="en-US" dirty="0"/>
              <a:t>Due to their special functions in the language, most </a:t>
            </a:r>
            <a:r>
              <a:rPr lang="en-US" dirty="0">
                <a:hlinkClick r:id="rId7" tooltip="Integrated development environment"/>
              </a:rPr>
              <a:t>integrated development environments</a:t>
            </a:r>
            <a:r>
              <a:rPr lang="en-US" dirty="0"/>
              <a:t> for Java use </a:t>
            </a:r>
            <a:r>
              <a:rPr lang="en-US" dirty="0">
                <a:hlinkClick r:id="rId8" tooltip="Syntax highlighting"/>
              </a:rPr>
              <a:t>syntax highlighting</a:t>
            </a:r>
            <a:r>
              <a:rPr lang="en-US" dirty="0"/>
              <a:t> to display keywords in a different </a:t>
            </a:r>
            <a:r>
              <a:rPr lang="en-US" dirty="0" err="1"/>
              <a:t>colour</a:t>
            </a:r>
            <a:r>
              <a:rPr lang="en-US" dirty="0"/>
              <a:t> for easy identification.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a:t>
            </a:r>
          </a:p>
        </p:txBody>
      </p:sp>
      <p:sp>
        <p:nvSpPr>
          <p:cNvPr id="3" name="Content Placeholder 2"/>
          <p:cNvSpPr>
            <a:spLocks noGrp="1"/>
          </p:cNvSpPr>
          <p:nvPr>
            <p:ph sz="quarter" idx="1"/>
          </p:nvPr>
        </p:nvSpPr>
        <p:spPr/>
        <p:txBody>
          <a:bodyPr/>
          <a:lstStyle/>
          <a:p>
            <a:r>
              <a:rPr lang="en-US" dirty="0"/>
              <a:t>Identifiers are programmer- designed tokens.</a:t>
            </a:r>
          </a:p>
          <a:p>
            <a:r>
              <a:rPr lang="en-US" i="1" dirty="0"/>
              <a:t>Identifiers</a:t>
            </a:r>
            <a:r>
              <a:rPr lang="en-US" dirty="0"/>
              <a:t> are the names of variables, methods, classes, packages and interfaces in a program.</a:t>
            </a:r>
          </a:p>
          <a:p>
            <a:r>
              <a:rPr lang="en-US" dirty="0"/>
              <a:t>Java identifiers follows the following rules:</a:t>
            </a:r>
          </a:p>
          <a:p>
            <a:pPr lvl="1"/>
            <a:r>
              <a:rPr lang="en-US" dirty="0"/>
              <a:t>They can have alphabets, digits, and the underscore and dollar sign characters.</a:t>
            </a:r>
          </a:p>
          <a:p>
            <a:pPr lvl="1"/>
            <a:r>
              <a:rPr lang="en-US" dirty="0"/>
              <a:t>They must not begin with a digit.</a:t>
            </a:r>
          </a:p>
          <a:p>
            <a:pPr lvl="1"/>
            <a:r>
              <a:rPr lang="en-US" dirty="0"/>
              <a:t>Uppercase and Lowercase letters are distinct.</a:t>
            </a:r>
          </a:p>
          <a:p>
            <a:pPr lvl="1"/>
            <a:r>
              <a:rPr lang="en-US" dirty="0"/>
              <a:t>They can be of any length.</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a:t>
            </a:r>
          </a:p>
        </p:txBody>
      </p:sp>
      <p:sp>
        <p:nvSpPr>
          <p:cNvPr id="3" name="Content Placeholder 2"/>
          <p:cNvSpPr>
            <a:spLocks noGrp="1"/>
          </p:cNvSpPr>
          <p:nvPr>
            <p:ph sz="quarter" idx="1"/>
          </p:nvPr>
        </p:nvSpPr>
        <p:spPr>
          <a:xfrm>
            <a:off x="914400" y="1447800"/>
            <a:ext cx="7772400" cy="5410200"/>
          </a:xfrm>
        </p:spPr>
        <p:txBody>
          <a:bodyPr>
            <a:normAutofit fontScale="77500" lnSpcReduction="20000"/>
          </a:bodyPr>
          <a:lstStyle/>
          <a:p>
            <a:r>
              <a:rPr lang="en-US" dirty="0"/>
              <a:t>In addition to the rules that governs identifiers, </a:t>
            </a:r>
            <a:r>
              <a:rPr lang="en-US" dirty="0">
                <a:hlinkClick r:id="rId2"/>
              </a:rPr>
              <a:t>Java</a:t>
            </a:r>
            <a:r>
              <a:rPr lang="en-US" dirty="0"/>
              <a:t> programmers follow certain style conventions to make up names for classes, methods, constants, variables, interfaces and packages.</a:t>
            </a:r>
          </a:p>
          <a:p>
            <a:pPr lvl="1"/>
            <a:r>
              <a:rPr lang="en-US" dirty="0"/>
              <a:t>Class names in Java begins with a capital letter. Class names should be descriptive names or noun phrases but not very long. If class name contains multiple words then each subsequent word in the class name begins with a capital letter. For example: Employee, </a:t>
            </a:r>
            <a:r>
              <a:rPr lang="en-US" dirty="0" err="1"/>
              <a:t>GradeBook</a:t>
            </a:r>
            <a:r>
              <a:rPr lang="en-US" dirty="0"/>
              <a:t>, </a:t>
            </a:r>
            <a:r>
              <a:rPr lang="en-US" dirty="0" err="1"/>
              <a:t>CommissionEmployee</a:t>
            </a:r>
            <a:r>
              <a:rPr lang="en-US" dirty="0"/>
              <a:t>, </a:t>
            </a:r>
            <a:r>
              <a:rPr lang="en-US" dirty="0" err="1"/>
              <a:t>ProcessExamResult</a:t>
            </a:r>
            <a:r>
              <a:rPr lang="en-US" dirty="0"/>
              <a:t> etc.</a:t>
            </a:r>
          </a:p>
          <a:p>
            <a:pPr lvl="1"/>
            <a:r>
              <a:rPr lang="en-US" dirty="0"/>
              <a:t>Names of the fields that are not final and method's name should begin with a lowercase letter. Method names should be verbs or verb phrases. However, if they contain multiple words then each subsequent word in the name begins with a capital letter. For example: </a:t>
            </a:r>
            <a:r>
              <a:rPr lang="en-US" dirty="0" err="1"/>
              <a:t>firstName</a:t>
            </a:r>
            <a:r>
              <a:rPr lang="en-US" dirty="0"/>
              <a:t>, salary, </a:t>
            </a:r>
            <a:r>
              <a:rPr lang="en-US" dirty="0" err="1"/>
              <a:t>getName</a:t>
            </a:r>
            <a:r>
              <a:rPr lang="en-US" dirty="0"/>
              <a:t>, </a:t>
            </a:r>
            <a:r>
              <a:rPr lang="en-US" dirty="0" err="1"/>
              <a:t>getMaximum</a:t>
            </a:r>
            <a:r>
              <a:rPr lang="en-US" dirty="0"/>
              <a:t> etc.</a:t>
            </a:r>
          </a:p>
          <a:p>
            <a:pPr lvl="1"/>
            <a:r>
              <a:rPr lang="en-US" dirty="0"/>
              <a:t>Names of the packages intended only for local use should have a first identifier that begins with a lowercase letters.</a:t>
            </a:r>
          </a:p>
          <a:p>
            <a:pPr lvl="1"/>
            <a:r>
              <a:rPr lang="en-US" dirty="0"/>
              <a:t>Constant represent fixed values that cannot be altered. For example, PI is constant with a fixed value 3.14159. Such constants should be written in uppercase.</a:t>
            </a:r>
          </a:p>
          <a:p>
            <a:r>
              <a:rPr lang="en-US" dirty="0"/>
              <a:t>These conventions are followed so that programmers can distinguish whether an identifier corresponds to a class name, variable, method, package in a program.</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Literals</a:t>
            </a:r>
          </a:p>
        </p:txBody>
      </p:sp>
      <p:sp>
        <p:nvSpPr>
          <p:cNvPr id="3" name="Content Placeholder 2"/>
          <p:cNvSpPr>
            <a:spLocks noGrp="1"/>
          </p:cNvSpPr>
          <p:nvPr>
            <p:ph sz="quarter" idx="1"/>
          </p:nvPr>
        </p:nvSpPr>
        <p:spPr/>
        <p:txBody>
          <a:bodyPr>
            <a:normAutofit fontScale="92500"/>
          </a:bodyPr>
          <a:lstStyle/>
          <a:p>
            <a:pPr algn="just"/>
            <a:r>
              <a:rPr lang="en-US" dirty="0"/>
              <a:t>By literal we mean any number, text, or other </a:t>
            </a:r>
            <a:r>
              <a:rPr lang="en-US" dirty="0">
                <a:hlinkClick r:id="rId2" tooltip="information"/>
              </a:rPr>
              <a:t>information</a:t>
            </a:r>
            <a:r>
              <a:rPr lang="en-US" dirty="0"/>
              <a:t> that represents a value. This means what you type is what you get. We will use literals in addition to variables in </a:t>
            </a:r>
            <a:r>
              <a:rPr lang="en-US" dirty="0">
                <a:hlinkClick r:id="rId3"/>
              </a:rPr>
              <a:t>Java</a:t>
            </a:r>
            <a:r>
              <a:rPr lang="en-US" dirty="0"/>
              <a:t> statement.</a:t>
            </a:r>
          </a:p>
          <a:p>
            <a:pPr algn="just"/>
            <a:r>
              <a:rPr lang="en-US" dirty="0"/>
              <a:t>While writing a source code as a character sequence, we can specify any value as a literal such as an integer. This character sequence will specify the syntax based on the value's type. This will give a literal as a result. For instance</a:t>
            </a:r>
          </a:p>
          <a:p>
            <a:pPr algn="just">
              <a:buNone/>
            </a:pPr>
            <a:r>
              <a:rPr lang="en-US" dirty="0"/>
              <a:t>		</a:t>
            </a:r>
            <a:r>
              <a:rPr lang="en-US" dirty="0" err="1"/>
              <a:t>int</a:t>
            </a:r>
            <a:r>
              <a:rPr lang="en-US" dirty="0"/>
              <a:t> month  = 10;</a:t>
            </a:r>
          </a:p>
          <a:p>
            <a:pPr algn="just"/>
            <a:r>
              <a:rPr lang="en-US" dirty="0"/>
              <a:t>In the above statement the literal is an integer value </a:t>
            </a:r>
            <a:r>
              <a:rPr lang="en-US" dirty="0" err="1"/>
              <a:t>i.e</a:t>
            </a:r>
            <a:r>
              <a:rPr lang="en-US" dirty="0"/>
              <a:t> 10. The literal is 10 because it directly represents the integer value.</a:t>
            </a:r>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50</TotalTime>
  <Words>1504</Words>
  <Application>Microsoft Office PowerPoint</Application>
  <PresentationFormat>On-screen Show (4:3)</PresentationFormat>
  <Paragraphs>128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Franklin Gothic Book</vt:lpstr>
      <vt:lpstr>georgia</vt:lpstr>
      <vt:lpstr>Perpetua</vt:lpstr>
      <vt:lpstr>Wingdings 2</vt:lpstr>
      <vt:lpstr>Equity</vt:lpstr>
      <vt:lpstr>PROGRAMMING IN JAVA</vt:lpstr>
      <vt:lpstr>PowerPoint Presentation</vt:lpstr>
      <vt:lpstr>Token</vt:lpstr>
      <vt:lpstr>Token</vt:lpstr>
      <vt:lpstr>Token</vt:lpstr>
      <vt:lpstr>Keywords</vt:lpstr>
      <vt:lpstr>Identifiers</vt:lpstr>
      <vt:lpstr>Identifiers</vt:lpstr>
      <vt:lpstr>Literals</vt:lpstr>
      <vt:lpstr>Literals</vt:lpstr>
      <vt:lpstr>Literals</vt:lpstr>
      <vt:lpstr>Literals</vt:lpstr>
      <vt:lpstr>Literals</vt:lpstr>
      <vt:lpstr>Literals</vt:lpstr>
      <vt:lpstr>Literals</vt:lpstr>
      <vt:lpstr>Literals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310 PROGRAMMING IN JAVA</dc:title>
  <dc:creator>Surbhi</dc:creator>
  <cp:lastModifiedBy>Surbhi Sharma</cp:lastModifiedBy>
  <cp:revision>6</cp:revision>
  <dcterms:created xsi:type="dcterms:W3CDTF">2017-01-16T05:29:38Z</dcterms:created>
  <dcterms:modified xsi:type="dcterms:W3CDTF">2024-09-02T05:13:01Z</dcterms:modified>
</cp:coreProperties>
</file>