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35"/>
  </p:notesMasterIdLst>
  <p:handoutMasterIdLst>
    <p:handoutMasterId r:id="rId36"/>
  </p:handoutMasterIdLst>
  <p:sldIdLst>
    <p:sldId id="279"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300" r:id="rId23"/>
    <p:sldId id="299" r:id="rId24"/>
    <p:sldId id="301" r:id="rId25"/>
    <p:sldId id="303" r:id="rId26"/>
    <p:sldId id="302" r:id="rId27"/>
    <p:sldId id="304" r:id="rId28"/>
    <p:sldId id="305" r:id="rId29"/>
    <p:sldId id="306" r:id="rId30"/>
    <p:sldId id="307" r:id="rId31"/>
    <p:sldId id="308" r:id="rId32"/>
    <p:sldId id="309" r:id="rId33"/>
    <p:sldId id="31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howGuides="1">
      <p:cViewPr>
        <p:scale>
          <a:sx n="82" d="100"/>
          <a:sy n="82" d="100"/>
        </p:scale>
        <p:origin x="581" y="96"/>
      </p:cViewPr>
      <p:guideLst>
        <p:guide orient="horz" pos="1049"/>
        <p:guide pos="2328"/>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9/23/2024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488413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23-09-2024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305413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0492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898027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4089394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4502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30659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256880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8764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84440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41712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5664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58292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9/23/2024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9/23/2024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9/23/2024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9/23/2024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extLst>
      <p:ext uri="{BB962C8B-B14F-4D97-AF65-F5344CB8AC3E}">
        <p14:creationId xmlns:p14="http://schemas.microsoft.com/office/powerpoint/2010/main" val="39772471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sp>
        <p:nvSpPr>
          <p:cNvPr id="7"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 name="Group 1"/>
          <p:cNvGrpSpPr/>
          <p:nvPr/>
        </p:nvGrpSpPr>
        <p:grpSpPr>
          <a:xfrm>
            <a:off x="122050" y="1474470"/>
            <a:ext cx="2209800" cy="3067685"/>
            <a:chOff x="230" y="2322"/>
            <a:chExt cx="3480" cy="4831"/>
          </a:xfrm>
        </p:grpSpPr>
        <p:sp>
          <p:nvSpPr>
            <p:cNvPr id="5"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6"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0" name="TextBox 9"/>
          <p:cNvSpPr txBox="1"/>
          <p:nvPr/>
        </p:nvSpPr>
        <p:spPr>
          <a:xfrm>
            <a:off x="336000" y="3643668"/>
            <a:ext cx="1800000"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3" name="TextBox 2">
            <a:extLst>
              <a:ext uri="{FF2B5EF4-FFF2-40B4-BE49-F238E27FC236}">
                <a16:creationId xmlns:a16="http://schemas.microsoft.com/office/drawing/2014/main" id="{008D429B-9D9B-4862-86B0-1E8F0B471D49}"/>
              </a:ext>
            </a:extLst>
          </p:cNvPr>
          <p:cNvSpPr txBox="1"/>
          <p:nvPr/>
        </p:nvSpPr>
        <p:spPr>
          <a:xfrm>
            <a:off x="4869240" y="3043504"/>
            <a:ext cx="6507102" cy="1261884"/>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Module1:</a:t>
            </a:r>
          </a:p>
          <a:p>
            <a:r>
              <a:rPr lang="en-US" sz="3600" dirty="0">
                <a:latin typeface="Times New Roman" panose="02020603050405020304" pitchFamily="18" charset="0"/>
                <a:cs typeface="Times New Roman" panose="02020603050405020304" pitchFamily="18" charset="0"/>
              </a:rPr>
              <a:t>Chapter2: Aggregate Data Models</a:t>
            </a:r>
          </a:p>
        </p:txBody>
      </p:sp>
    </p:spTree>
    <p:extLst>
      <p:ext uri="{BB962C8B-B14F-4D97-AF65-F5344CB8AC3E}">
        <p14:creationId xmlns:p14="http://schemas.microsoft.com/office/powerpoint/2010/main" val="303790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Aggregate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 New Roman" panose="02020603050405020304" pitchFamily="18" charset="0"/>
                <a:cs typeface="Times New Roman" panose="02020603050405020304" pitchFamily="18" charset="0"/>
              </a:rPr>
              <a:t>Example of Relations and Aggregates</a:t>
            </a:r>
          </a:p>
          <a:p>
            <a:pPr algn="just"/>
            <a:r>
              <a:rPr lang="en-US" sz="2000" dirty="0">
                <a:latin typeface="Times New Roman" panose="02020603050405020304" pitchFamily="18" charset="0"/>
                <a:cs typeface="Times New Roman" panose="02020603050405020304" pitchFamily="18" charset="0"/>
              </a:rPr>
              <a:t>T</a:t>
            </a:r>
            <a:r>
              <a:rPr lang="en-US" sz="2000" b="0" i="0" u="none" strike="noStrike" baseline="0" dirty="0">
                <a:latin typeface="Times New Roman" panose="02020603050405020304" pitchFamily="18" charset="0"/>
                <a:cs typeface="Times New Roman" panose="02020603050405020304" pitchFamily="18" charset="0"/>
              </a:rPr>
              <a:t>here’s no universal answer for how to draw your aggregate boundaries. It depends entirely on how you tend to manipulate your data. </a:t>
            </a:r>
          </a:p>
          <a:p>
            <a:pPr algn="just"/>
            <a:r>
              <a:rPr lang="en-US" sz="2000" b="0" i="0" u="none" strike="noStrike" baseline="0" dirty="0">
                <a:latin typeface="Times New Roman" panose="02020603050405020304" pitchFamily="18" charset="0"/>
                <a:cs typeface="Times New Roman" panose="02020603050405020304" pitchFamily="18" charset="0"/>
              </a:rPr>
              <a:t>If you tend to access a customer together with all of that customer’s orders at once, then you would prefer a single aggregate.</a:t>
            </a:r>
          </a:p>
          <a:p>
            <a:pPr algn="just"/>
            <a:r>
              <a:rPr lang="en-US" sz="2000" b="0" i="0" u="none" strike="noStrike" baseline="0" dirty="0">
                <a:latin typeface="Times New Roman" panose="02020603050405020304" pitchFamily="18" charset="0"/>
                <a:cs typeface="Times New Roman" panose="02020603050405020304" pitchFamily="18" charset="0"/>
              </a:rPr>
              <a:t>However, if you tend to focus on accessing a single order at a time, then you should prefer having separate aggregates for each order. </a:t>
            </a:r>
          </a:p>
          <a:p>
            <a:pPr algn="just"/>
            <a:r>
              <a:rPr lang="en-US" sz="2000" dirty="0">
                <a:latin typeface="Times New Roman" panose="02020603050405020304" pitchFamily="18" charset="0"/>
                <a:cs typeface="Times New Roman" panose="02020603050405020304" pitchFamily="18" charset="0"/>
              </a:rPr>
              <a:t>T</a:t>
            </a:r>
            <a:r>
              <a:rPr lang="en-US" sz="2000" b="0" i="0" u="none" strike="noStrike" baseline="0" dirty="0">
                <a:latin typeface="Times New Roman" panose="02020603050405020304" pitchFamily="18" charset="0"/>
                <a:cs typeface="Times New Roman" panose="02020603050405020304" pitchFamily="18" charset="0"/>
              </a:rPr>
              <a:t>his is very context-specific; some applications will prefer one or the other, even within a single system, which is exactly why many people prefer </a:t>
            </a:r>
            <a:r>
              <a:rPr lang="en-IN" sz="2000" b="0" i="0" u="none" strike="noStrike" baseline="0" dirty="0">
                <a:latin typeface="Times New Roman" panose="02020603050405020304" pitchFamily="18" charset="0"/>
                <a:cs typeface="Times New Roman" panose="02020603050405020304" pitchFamily="18" charset="0"/>
              </a:rPr>
              <a:t>aggregate ignorance.</a:t>
            </a:r>
            <a:endParaRPr lang="en-IN" sz="20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677017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Aggregate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 New Roman" panose="02020603050405020304" pitchFamily="18" charset="0"/>
                <a:cs typeface="Times New Roman" panose="02020603050405020304" pitchFamily="18" charset="0"/>
              </a:rPr>
              <a:t>Consequences of Aggregate Orientation</a:t>
            </a:r>
          </a:p>
          <a:p>
            <a:pPr algn="just"/>
            <a:r>
              <a:rPr lang="en-US" sz="1800" b="0" i="0" u="none" strike="noStrike" baseline="0" dirty="0">
                <a:latin typeface="Times New Roman" panose="02020603050405020304" pitchFamily="18" charset="0"/>
                <a:cs typeface="Times New Roman" panose="02020603050405020304" pitchFamily="18" charset="0"/>
              </a:rPr>
              <a:t>While the relational mapping captures the various data elements and their relationships reasonably well, it does so without any notion of an aggregate entity. In our domain language, we might say that an order consists of order items, a shipping address, and a payment. This can be expressed in the relational model in terms of foreign key relationships—but there is nothing to distinguish relationships that represent aggregations from those that don’t. </a:t>
            </a:r>
          </a:p>
          <a:p>
            <a:pPr algn="just"/>
            <a:r>
              <a:rPr lang="en-US" sz="1800" b="0" i="0" u="none" strike="noStrike" baseline="0" dirty="0">
                <a:latin typeface="Times New Roman" panose="02020603050405020304" pitchFamily="18" charset="0"/>
                <a:cs typeface="Times New Roman" panose="02020603050405020304" pitchFamily="18" charset="0"/>
              </a:rPr>
              <a:t>When working with aggregate-oriented databases, we have clearer semantics to consider by focusing on the unit of interaction with the data storage. It is, however, not a logical data property: It’s all about how the data is being used by applications—a concern that is often outside the bounds of data modeling.</a:t>
            </a:r>
          </a:p>
          <a:p>
            <a:pPr algn="just"/>
            <a:r>
              <a:rPr lang="en-US" sz="1800" b="0" i="0" u="none" strike="noStrike" baseline="0" dirty="0">
                <a:latin typeface="Times New Roman" panose="02020603050405020304" pitchFamily="18" charset="0"/>
                <a:cs typeface="Times New Roman" panose="02020603050405020304" pitchFamily="18" charset="0"/>
              </a:rPr>
              <a:t>Relational databases have no concept of aggregate within their data model, so we call them </a:t>
            </a:r>
            <a:r>
              <a:rPr lang="en-US" sz="1800" b="1" i="0" u="none" strike="noStrike" baseline="0" dirty="0">
                <a:latin typeface="Times New Roman" panose="02020603050405020304" pitchFamily="18" charset="0"/>
                <a:cs typeface="Times New Roman" panose="02020603050405020304" pitchFamily="18" charset="0"/>
              </a:rPr>
              <a:t>aggregate-ignorant</a:t>
            </a:r>
            <a:r>
              <a:rPr lang="en-US" sz="1800" b="0" i="0" u="none" strike="noStrike" baseline="0" dirty="0">
                <a:latin typeface="Times New Roman" panose="02020603050405020304" pitchFamily="18" charset="0"/>
                <a:cs typeface="Times New Roman" panose="02020603050405020304" pitchFamily="18" charset="0"/>
              </a:rPr>
              <a:t>. In the NoSQL world, graph databases are also aggregate-ignorant. It’s often difficult to draw aggregate boundaries well, particularly if the same data is used in many different contexts. </a:t>
            </a:r>
          </a:p>
          <a:p>
            <a:pPr algn="just"/>
            <a:r>
              <a:rPr lang="en-US" sz="1800" b="0" i="0" u="none" strike="noStrike" baseline="0" dirty="0">
                <a:latin typeface="Times New Roman" panose="02020603050405020304" pitchFamily="18" charset="0"/>
                <a:cs typeface="Times New Roman" panose="02020603050405020304" pitchFamily="18" charset="0"/>
              </a:rPr>
              <a:t>An order makes a good aggregate when a customer is making and reviewing orders, and when the retailer is processing orders. However, if a retailer wants to analyze its product sales over the last few months, then an order aggregate becomes a trouble. To get to product sales history, you’ll have to dig into every aggregate in the database. So an aggregate structure may help with some data interactions but be an obstacle for others. </a:t>
            </a:r>
          </a:p>
          <a:p>
            <a:pPr algn="just"/>
            <a:r>
              <a:rPr lang="en-US" sz="1800" b="0" i="0" u="none" strike="noStrike" baseline="0" dirty="0">
                <a:latin typeface="Times New Roman" panose="02020603050405020304" pitchFamily="18" charset="0"/>
                <a:cs typeface="Times New Roman" panose="02020603050405020304" pitchFamily="18" charset="0"/>
              </a:rPr>
              <a:t>An aggregate-ignorant model allows you to easily look at the data in different ways, so it is a better choice when you don’t have a primary structure for manipulating your data.</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038556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Aggregate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 New Roman" panose="02020603050405020304" pitchFamily="18" charset="0"/>
                <a:cs typeface="Times New Roman" panose="02020603050405020304" pitchFamily="18" charset="0"/>
              </a:rPr>
              <a:t>Consequences of Aggregate Orientation</a:t>
            </a:r>
          </a:p>
          <a:p>
            <a:pPr algn="l"/>
            <a:r>
              <a:rPr lang="en-US" sz="1800" b="0" i="0" u="none" strike="noStrike" baseline="0" dirty="0">
                <a:latin typeface="TimesNewRomanPSMT"/>
              </a:rPr>
              <a:t>Aggregate orientation helps greatly with running on a cluster. </a:t>
            </a:r>
          </a:p>
          <a:p>
            <a:pPr algn="l"/>
            <a:r>
              <a:rPr lang="en-US" sz="1800" b="0" i="0" u="none" strike="noStrike" baseline="0" dirty="0">
                <a:latin typeface="TimesNewRomanPSMT"/>
              </a:rPr>
              <a:t>If we’re running on a cluster, we need to minimize how many nodes we need to query when we are gathering data. </a:t>
            </a:r>
          </a:p>
          <a:p>
            <a:pPr algn="l"/>
            <a:r>
              <a:rPr lang="en-US" sz="1800" b="0" i="0" u="none" strike="noStrike" baseline="0" dirty="0">
                <a:latin typeface="TimesNewRomanPSMT"/>
              </a:rPr>
              <a:t>By explicitly including aggregates, we give the database important information about which bits of data will be manipulated together and thus should live on the same node.</a:t>
            </a:r>
          </a:p>
          <a:p>
            <a:pPr algn="l"/>
            <a:r>
              <a:rPr lang="en-US" sz="1800" b="0" i="0" u="none" strike="noStrike" baseline="0" dirty="0">
                <a:latin typeface="TimesNewRomanPSMT"/>
              </a:rPr>
              <a:t>Aggregates have an important consequence for transactions. </a:t>
            </a:r>
          </a:p>
          <a:p>
            <a:pPr algn="l"/>
            <a:r>
              <a:rPr lang="en-US" sz="1800" b="0" i="0" u="none" strike="noStrike" baseline="0" dirty="0">
                <a:latin typeface="TimesNewRomanPSMT"/>
              </a:rPr>
              <a:t>Relational databases allow you to manipulate any combination of rows from any tables in a single transaction. Such transactions are called </a:t>
            </a:r>
            <a:r>
              <a:rPr lang="en-US" sz="1800" b="1" i="0" u="none" strike="noStrike" baseline="0" dirty="0">
                <a:latin typeface="TimesNewRomanPS-BoldMT"/>
              </a:rPr>
              <a:t>ACID transactions</a:t>
            </a:r>
            <a:r>
              <a:rPr lang="en-US" sz="1800" b="0" i="0" u="none" strike="noStrike" baseline="0" dirty="0">
                <a:latin typeface="TimesNewRomanPSMT"/>
              </a:rPr>
              <a:t>: Atomic, Consistent, Isolated, and Durable. </a:t>
            </a:r>
          </a:p>
          <a:p>
            <a:pPr algn="l"/>
            <a:r>
              <a:rPr lang="en-US" sz="1800" b="0" i="0" u="none" strike="noStrike" baseline="0" dirty="0">
                <a:latin typeface="TimesNewRomanPSMT"/>
              </a:rPr>
              <a:t>NoSQL databases don’t support ACID transactions. </a:t>
            </a:r>
          </a:p>
          <a:p>
            <a:pPr algn="l"/>
            <a:r>
              <a:rPr lang="en-US" sz="1800" b="0" i="0" u="none" strike="noStrike" baseline="0" dirty="0">
                <a:latin typeface="TimesNewRomanPSMT"/>
              </a:rPr>
              <a:t>Instead, they support atomic manipulation of a single aggregate at a time. This means that if we need to manipulate multiple aggregates in an atomic way, we have to manage that ourselves in the application code. </a:t>
            </a:r>
          </a:p>
          <a:p>
            <a:pPr algn="l"/>
            <a:r>
              <a:rPr lang="en-US" sz="1800" b="0" i="0" u="none" strike="noStrike" baseline="0" dirty="0">
                <a:latin typeface="TimesNewRomanPSMT"/>
              </a:rPr>
              <a:t>In practice, we find that most of the time we can keep our atomicity needs within a single aggregate; indeed, that’s part of the consideration for deciding how to divide up our data into aggregates. </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1463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Aggregate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 New Roman" panose="02020603050405020304" pitchFamily="18" charset="0"/>
                <a:cs typeface="Times New Roman" panose="02020603050405020304" pitchFamily="18" charset="0"/>
              </a:rPr>
              <a:t>Let's consider a simple e-commerce application that uses an Aggregate-Oriented Database to store customer information and order data.</a:t>
            </a:r>
          </a:p>
          <a:p>
            <a:pPr algn="just"/>
            <a:r>
              <a:rPr lang="en-US" sz="2000" i="0" u="none" strike="noStrike" baseline="0" dirty="0">
                <a:latin typeface="Times New Roman" panose="02020603050405020304" pitchFamily="18" charset="0"/>
                <a:cs typeface="Times New Roman" panose="02020603050405020304" pitchFamily="18" charset="0"/>
              </a:rPr>
              <a:t>Example:</a:t>
            </a:r>
          </a:p>
          <a:p>
            <a:pPr algn="just"/>
            <a:r>
              <a:rPr lang="en-US" sz="2000" i="0" u="none" strike="noStrike" baseline="0" dirty="0">
                <a:latin typeface="Times New Roman" panose="02020603050405020304" pitchFamily="18" charset="0"/>
                <a:cs typeface="Times New Roman" panose="02020603050405020304" pitchFamily="18" charset="0"/>
              </a:rPr>
              <a:t>Suppose we have a customer named "John Doe" who has placed an order for two products: "Product A" and "Product B". </a:t>
            </a:r>
          </a:p>
          <a:p>
            <a:pPr algn="just"/>
            <a:r>
              <a:rPr lang="en-US" sz="2000" b="1" i="0" u="none" strike="noStrike" baseline="0" dirty="0">
                <a:latin typeface="Times New Roman" panose="02020603050405020304" pitchFamily="18" charset="0"/>
                <a:cs typeface="Times New Roman" panose="02020603050405020304" pitchFamily="18" charset="0"/>
              </a:rPr>
              <a:t>In a traditional relational database, we would store this data in separate tables, such as:</a:t>
            </a:r>
          </a:p>
          <a:p>
            <a:pPr algn="just"/>
            <a:r>
              <a:rPr lang="en-US" sz="2000" i="0" u="none" strike="noStrike" baseline="0" dirty="0">
                <a:latin typeface="Times New Roman" panose="02020603050405020304" pitchFamily="18" charset="0"/>
                <a:cs typeface="Times New Roman" panose="02020603050405020304" pitchFamily="18" charset="0"/>
              </a:rPr>
              <a:t>Customers Table:</a:t>
            </a:r>
          </a:p>
          <a:p>
            <a:pPr marL="457200" lvl="1" indent="0" algn="just">
              <a:buNone/>
            </a:pPr>
            <a:r>
              <a:rPr lang="en-US" sz="1600" i="0" u="none" strike="noStrike" baseline="0" dirty="0">
                <a:latin typeface="Times New Roman" panose="02020603050405020304" pitchFamily="18" charset="0"/>
                <a:cs typeface="Times New Roman" panose="02020603050405020304" pitchFamily="18" charset="0"/>
              </a:rPr>
              <a:t>Customer ID	Name	Address</a:t>
            </a:r>
          </a:p>
          <a:p>
            <a:pPr marL="457200" lvl="1" indent="0" algn="just">
              <a:buNone/>
            </a:pPr>
            <a:r>
              <a:rPr lang="en-US" sz="1600" i="0" u="none" strike="noStrike" baseline="0" dirty="0">
                <a:latin typeface="Times New Roman" panose="02020603050405020304" pitchFamily="18" charset="0"/>
                <a:cs typeface="Times New Roman" panose="02020603050405020304" pitchFamily="18" charset="0"/>
              </a:rPr>
              <a:t>1	John Doe	123 Main St</a:t>
            </a:r>
          </a:p>
          <a:p>
            <a:pPr algn="just"/>
            <a:r>
              <a:rPr lang="en-US" sz="2000" i="0" u="none" strike="noStrike" baseline="0" dirty="0">
                <a:latin typeface="Times New Roman" panose="02020603050405020304" pitchFamily="18" charset="0"/>
                <a:cs typeface="Times New Roman" panose="02020603050405020304" pitchFamily="18" charset="0"/>
              </a:rPr>
              <a:t>Orders Table:</a:t>
            </a:r>
          </a:p>
          <a:p>
            <a:pPr marL="457200" lvl="1" indent="0" algn="just">
              <a:buNone/>
            </a:pPr>
            <a:r>
              <a:rPr lang="en-US" sz="1600" i="0" u="none" strike="noStrike" baseline="0" dirty="0">
                <a:latin typeface="Times New Roman" panose="02020603050405020304" pitchFamily="18" charset="0"/>
                <a:cs typeface="Times New Roman" panose="02020603050405020304" pitchFamily="18" charset="0"/>
              </a:rPr>
              <a:t>Order ID	Customer ID	Product ID	Quantity</a:t>
            </a:r>
          </a:p>
          <a:p>
            <a:pPr marL="457200" lvl="1" indent="0" algn="just">
              <a:buNone/>
            </a:pPr>
            <a:r>
              <a:rPr lang="en-US" sz="1600" i="0" u="none" strike="noStrike" baseline="0" dirty="0">
                <a:latin typeface="Times New Roman" panose="02020603050405020304" pitchFamily="18" charset="0"/>
                <a:cs typeface="Times New Roman" panose="02020603050405020304" pitchFamily="18" charset="0"/>
              </a:rPr>
              <a:t>1	1	1	2</a:t>
            </a:r>
          </a:p>
          <a:p>
            <a:pPr marL="457200" lvl="1" indent="0" algn="just">
              <a:buNone/>
            </a:pPr>
            <a:r>
              <a:rPr lang="en-US" sz="1600" i="0" u="none" strike="noStrike" baseline="0" dirty="0">
                <a:latin typeface="Times New Roman" panose="02020603050405020304" pitchFamily="18" charset="0"/>
                <a:cs typeface="Times New Roman" panose="02020603050405020304" pitchFamily="18" charset="0"/>
              </a:rPr>
              <a:t>2	1	2	1</a:t>
            </a:r>
          </a:p>
          <a:p>
            <a:pPr algn="just"/>
            <a:r>
              <a:rPr lang="en-US" sz="2000" i="0" u="none" strike="noStrike" baseline="0" dirty="0">
                <a:latin typeface="Times New Roman" panose="02020603050405020304" pitchFamily="18" charset="0"/>
                <a:cs typeface="Times New Roman" panose="02020603050405020304" pitchFamily="18" charset="0"/>
              </a:rPr>
              <a:t>Products Table:</a:t>
            </a:r>
          </a:p>
          <a:p>
            <a:pPr marL="457200" lvl="1" indent="0" algn="just">
              <a:buNone/>
            </a:pPr>
            <a:r>
              <a:rPr lang="en-US" sz="1600" i="0" u="none" strike="noStrike" baseline="0" dirty="0">
                <a:latin typeface="Times New Roman" panose="02020603050405020304" pitchFamily="18" charset="0"/>
                <a:cs typeface="Times New Roman" panose="02020603050405020304" pitchFamily="18" charset="0"/>
              </a:rPr>
              <a:t>Product ID	Product Name	Price</a:t>
            </a:r>
          </a:p>
          <a:p>
            <a:pPr marL="457200" lvl="1" indent="0" algn="just">
              <a:buNone/>
            </a:pPr>
            <a:r>
              <a:rPr lang="en-US" sz="1600" i="0" u="none" strike="noStrike" baseline="0" dirty="0">
                <a:latin typeface="Times New Roman" panose="02020603050405020304" pitchFamily="18" charset="0"/>
                <a:cs typeface="Times New Roman" panose="02020603050405020304" pitchFamily="18" charset="0"/>
              </a:rPr>
              <a:t>1	Product A	10.99</a:t>
            </a:r>
          </a:p>
          <a:p>
            <a:pPr marL="457200" lvl="1" indent="0" algn="just">
              <a:buNone/>
            </a:pPr>
            <a:r>
              <a:rPr lang="en-US" sz="1600" i="0" u="none" strike="noStrike" baseline="0" dirty="0">
                <a:latin typeface="Times New Roman" panose="02020603050405020304" pitchFamily="18" charset="0"/>
                <a:cs typeface="Times New Roman" panose="02020603050405020304" pitchFamily="18" charset="0"/>
              </a:rPr>
              <a:t>2	Product B	9.99</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923470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Aggregate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 New Roman" panose="02020603050405020304" pitchFamily="18" charset="0"/>
                <a:cs typeface="Times New Roman" panose="02020603050405020304" pitchFamily="18" charset="0"/>
              </a:rPr>
              <a:t>In an Aggregate-Oriented Database, we would store this data as a single aggregate, which includes all the related data:</a:t>
            </a:r>
          </a:p>
          <a:p>
            <a:pPr algn="just"/>
            <a:r>
              <a:rPr lang="en-US" sz="2000" i="0" u="none" strike="noStrike" baseline="0" dirty="0">
                <a:latin typeface="Times New Roman" panose="02020603050405020304" pitchFamily="18" charset="0"/>
                <a:cs typeface="Times New Roman" panose="02020603050405020304" pitchFamily="18" charset="0"/>
              </a:rPr>
              <a:t>Customer Aggregate:</a:t>
            </a:r>
          </a:p>
          <a:p>
            <a:pPr marL="457200" lvl="1" indent="0" algn="just">
              <a:buNone/>
            </a:pPr>
            <a:r>
              <a:rPr lang="en-US" sz="1600" i="0" u="none" strike="noStrike" baseline="0" dirty="0">
                <a:latin typeface="Times New Roman" panose="02020603050405020304" pitchFamily="18" charset="0"/>
                <a:cs typeface="Times New Roman" panose="02020603050405020304" pitchFamily="18" charset="0"/>
              </a:rPr>
              <a:t>{ "id": 1, "name": "John Doe", "address": "123 Main St", "orders": [ { "id": 1, "</a:t>
            </a:r>
            <a:r>
              <a:rPr lang="en-US" sz="1600" i="0" u="none" strike="noStrike" baseline="0" dirty="0" err="1">
                <a:latin typeface="Times New Roman" panose="02020603050405020304" pitchFamily="18" charset="0"/>
                <a:cs typeface="Times New Roman" panose="02020603050405020304" pitchFamily="18" charset="0"/>
              </a:rPr>
              <a:t>product_id</a:t>
            </a:r>
            <a:r>
              <a:rPr lang="en-US" sz="1600" i="0" u="none" strike="noStrike" baseline="0" dirty="0">
                <a:latin typeface="Times New Roman" panose="02020603050405020304" pitchFamily="18" charset="0"/>
                <a:cs typeface="Times New Roman" panose="02020603050405020304" pitchFamily="18" charset="0"/>
              </a:rPr>
              <a:t>": 1, "quantity": 2 }, { "id": 2, "</a:t>
            </a:r>
            <a:r>
              <a:rPr lang="en-US" sz="1600" i="0" u="none" strike="noStrike" baseline="0" dirty="0" err="1">
                <a:latin typeface="Times New Roman" panose="02020603050405020304" pitchFamily="18" charset="0"/>
                <a:cs typeface="Times New Roman" panose="02020603050405020304" pitchFamily="18" charset="0"/>
              </a:rPr>
              <a:t>product_id</a:t>
            </a:r>
            <a:r>
              <a:rPr lang="en-US" sz="1600" i="0" u="none" strike="noStrike" baseline="0" dirty="0">
                <a:latin typeface="Times New Roman" panose="02020603050405020304" pitchFamily="18" charset="0"/>
                <a:cs typeface="Times New Roman" panose="02020603050405020304" pitchFamily="18" charset="0"/>
              </a:rPr>
              <a:t>": 2, "quantity": 1 } ], "products": [ { "id": 1, "name": "Product A", "price": 10.99 }, { "id": 2, "name": "Product B", "price": 9.99 } ] }</a:t>
            </a:r>
            <a:endParaRPr lang="en-US" sz="2000" i="0" u="none" strike="noStrike" baseline="0" dirty="0">
              <a:latin typeface="Times New Roman" panose="02020603050405020304" pitchFamily="18" charset="0"/>
              <a:cs typeface="Times New Roman" panose="02020603050405020304" pitchFamily="18" charset="0"/>
            </a:endParaRPr>
          </a:p>
          <a:p>
            <a:pPr algn="just"/>
            <a:r>
              <a:rPr lang="en-US" sz="2000" i="0" u="none" strike="noStrike" baseline="0" dirty="0">
                <a:latin typeface="Times New Roman" panose="02020603050405020304" pitchFamily="18" charset="0"/>
                <a:cs typeface="Times New Roman" panose="02020603050405020304" pitchFamily="18" charset="0"/>
              </a:rPr>
              <a:t>In this example, the customer aggregate includes all the related data, such as orders and products. This allows us to manipulate the entire aggregate as a single unit, which improves performance and scalability.</a:t>
            </a:r>
          </a:p>
          <a:p>
            <a:pPr algn="just"/>
            <a:r>
              <a:rPr lang="en-US" sz="2000" b="1" i="0" u="none" strike="noStrike" baseline="0" dirty="0">
                <a:latin typeface="Times New Roman" panose="02020603050405020304" pitchFamily="18" charset="0"/>
                <a:cs typeface="Times New Roman" panose="02020603050405020304" pitchFamily="18" charset="0"/>
              </a:rPr>
              <a:t>Advantages:</a:t>
            </a:r>
          </a:p>
          <a:p>
            <a:pPr lvl="1" algn="just"/>
            <a:r>
              <a:rPr lang="en-US" sz="1600" i="0" u="none" strike="noStrike" baseline="0" dirty="0">
                <a:latin typeface="Times New Roman" panose="02020603050405020304" pitchFamily="18" charset="0"/>
                <a:cs typeface="Times New Roman" panose="02020603050405020304" pitchFamily="18" charset="0"/>
              </a:rPr>
              <a:t>We can retrieve all the related data in a single query, which improves performance.</a:t>
            </a:r>
          </a:p>
          <a:p>
            <a:pPr lvl="1" algn="just"/>
            <a:r>
              <a:rPr lang="en-US" sz="1600" i="0" u="none" strike="noStrike" baseline="0" dirty="0">
                <a:latin typeface="Times New Roman" panose="02020603050405020304" pitchFamily="18" charset="0"/>
                <a:cs typeface="Times New Roman" panose="02020603050405020304" pitchFamily="18" charset="0"/>
              </a:rPr>
              <a:t>We can manipulate the entire aggregate as a single unit, which improves scalability.</a:t>
            </a:r>
          </a:p>
          <a:p>
            <a:pPr lvl="1" algn="just"/>
            <a:r>
              <a:rPr lang="en-US" sz="1600" i="0" u="none" strike="noStrike" baseline="0" dirty="0">
                <a:latin typeface="Times New Roman" panose="02020603050405020304" pitchFamily="18" charset="0"/>
                <a:cs typeface="Times New Roman" panose="02020603050405020304" pitchFamily="18" charset="0"/>
              </a:rPr>
              <a:t>We can easily add or remove products from the customer's order without having to update multiple tables.</a:t>
            </a:r>
          </a:p>
          <a:p>
            <a:pPr algn="just"/>
            <a:r>
              <a:rPr lang="en-US" sz="2000" b="1" i="0" u="none" strike="noStrike" baseline="0" dirty="0">
                <a:latin typeface="Times New Roman" panose="02020603050405020304" pitchFamily="18" charset="0"/>
                <a:cs typeface="Times New Roman" panose="02020603050405020304" pitchFamily="18" charset="0"/>
              </a:rPr>
              <a:t>Disadvantages:</a:t>
            </a:r>
          </a:p>
          <a:p>
            <a:pPr lvl="1" algn="just"/>
            <a:r>
              <a:rPr lang="en-US" sz="1600" i="0" u="none" strike="noStrike" baseline="0" dirty="0">
                <a:latin typeface="Times New Roman" panose="02020603050405020304" pitchFamily="18" charset="0"/>
                <a:cs typeface="Times New Roman" panose="02020603050405020304" pitchFamily="18" charset="0"/>
              </a:rPr>
              <a:t>The aggregate can become large and complex, which can make it difficult to manage.</a:t>
            </a:r>
          </a:p>
          <a:p>
            <a:pPr lvl="1" algn="just"/>
            <a:r>
              <a:rPr lang="en-US" sz="1600" i="0" u="none" strike="noStrike" baseline="0" dirty="0">
                <a:latin typeface="Times New Roman" panose="02020603050405020304" pitchFamily="18" charset="0"/>
                <a:cs typeface="Times New Roman" panose="02020603050405020304" pitchFamily="18" charset="0"/>
              </a:rPr>
              <a:t>We cannot manipulate multiple aggregates atomically, which can lead to consistency issues.</a:t>
            </a:r>
            <a:endParaRPr lang="en-IN" sz="14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503603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Key Value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i="0" u="none" strike="noStrike" baseline="0" dirty="0">
                <a:latin typeface="Times New Roman" panose="02020603050405020304" pitchFamily="18" charset="0"/>
                <a:cs typeface="Times New Roman" panose="02020603050405020304" pitchFamily="18" charset="0"/>
              </a:rPr>
              <a:t>In the Key-Value Data Model, data is stored as a collection of key-value pairs, where each item in the database is represented by a unique key and a corresponding value. The value can be a simple data type, such as a string or integer, or a complex data type, such as a JSON object or a binary object.</a:t>
            </a:r>
          </a:p>
          <a:p>
            <a:pPr algn="just"/>
            <a:r>
              <a:rPr lang="en-US" sz="2000" b="1" i="0" u="none" strike="noStrike" baseline="0" dirty="0">
                <a:latin typeface="Times New Roman" panose="02020603050405020304" pitchFamily="18" charset="0"/>
                <a:cs typeface="Times New Roman" panose="02020603050405020304" pitchFamily="18" charset="0"/>
              </a:rPr>
              <a:t>Characteristics:</a:t>
            </a:r>
          </a:p>
          <a:p>
            <a:pPr lvl="1" algn="just"/>
            <a:r>
              <a:rPr lang="en-US" sz="1600" i="0" u="none" strike="noStrike" baseline="0" dirty="0">
                <a:latin typeface="Times New Roman" panose="02020603050405020304" pitchFamily="18" charset="0"/>
                <a:cs typeface="Times New Roman" panose="02020603050405020304" pitchFamily="18" charset="0"/>
              </a:rPr>
              <a:t>Each item in the database is identified by a unique key.</a:t>
            </a:r>
          </a:p>
          <a:p>
            <a:pPr lvl="1" algn="just"/>
            <a:r>
              <a:rPr lang="en-US" sz="1600" i="0" u="none" strike="noStrike" baseline="0" dirty="0">
                <a:latin typeface="Times New Roman" panose="02020603050405020304" pitchFamily="18" charset="0"/>
                <a:cs typeface="Times New Roman" panose="02020603050405020304" pitchFamily="18" charset="0"/>
              </a:rPr>
              <a:t>The value associated with each key can be a simple or complex data type.</a:t>
            </a:r>
          </a:p>
          <a:p>
            <a:pPr lvl="1" algn="just"/>
            <a:r>
              <a:rPr lang="en-US" sz="1600" i="0" u="none" strike="noStrike" baseline="0" dirty="0">
                <a:latin typeface="Times New Roman" panose="02020603050405020304" pitchFamily="18" charset="0"/>
                <a:cs typeface="Times New Roman" panose="02020603050405020304" pitchFamily="18" charset="0"/>
              </a:rPr>
              <a:t>The database does not enforce any schema or structure on the data.</a:t>
            </a:r>
          </a:p>
          <a:p>
            <a:pPr lvl="1" algn="just"/>
            <a:r>
              <a:rPr lang="en-US" sz="1600" i="0" u="none" strike="noStrike" baseline="0" dirty="0">
                <a:latin typeface="Times New Roman" panose="02020603050405020304" pitchFamily="18" charset="0"/>
                <a:cs typeface="Times New Roman" panose="02020603050405020304" pitchFamily="18" charset="0"/>
              </a:rPr>
              <a:t>Data is typically stored in a hash table or a similar data structure.</a:t>
            </a:r>
          </a:p>
          <a:p>
            <a:pPr algn="just"/>
            <a:r>
              <a:rPr lang="en-US" sz="2000" b="1" i="0" u="none" strike="noStrike" baseline="0" dirty="0">
                <a:latin typeface="Times New Roman" panose="02020603050405020304" pitchFamily="18" charset="0"/>
                <a:cs typeface="Times New Roman" panose="02020603050405020304" pitchFamily="18" charset="0"/>
              </a:rPr>
              <a:t>Advantages:</a:t>
            </a:r>
          </a:p>
          <a:p>
            <a:pPr lvl="1" algn="just"/>
            <a:r>
              <a:rPr lang="en-US" sz="1600" i="0" u="none" strike="noStrike" baseline="0" dirty="0">
                <a:latin typeface="Times New Roman" panose="02020603050405020304" pitchFamily="18" charset="0"/>
                <a:cs typeface="Times New Roman" panose="02020603050405020304" pitchFamily="18" charset="0"/>
              </a:rPr>
              <a:t>Fast lookup and retrieval of data using the key.</a:t>
            </a:r>
          </a:p>
          <a:p>
            <a:pPr lvl="1" algn="just"/>
            <a:r>
              <a:rPr lang="en-US" sz="1600" i="0" u="none" strike="noStrike" baseline="0" dirty="0">
                <a:latin typeface="Times New Roman" panose="02020603050405020304" pitchFamily="18" charset="0"/>
                <a:cs typeface="Times New Roman" panose="02020603050405020304" pitchFamily="18" charset="0"/>
              </a:rPr>
              <a:t>High performance and scalability.</a:t>
            </a:r>
          </a:p>
          <a:p>
            <a:pPr lvl="1" algn="just"/>
            <a:r>
              <a:rPr lang="en-US" sz="1600" i="0" u="none" strike="noStrike" baseline="0" dirty="0">
                <a:latin typeface="Times New Roman" panose="02020603050405020304" pitchFamily="18" charset="0"/>
                <a:cs typeface="Times New Roman" panose="02020603050405020304" pitchFamily="18" charset="0"/>
              </a:rPr>
              <a:t>Flexible data model that can handle large amounts of unstructured or semi-structured data.</a:t>
            </a:r>
          </a:p>
          <a:p>
            <a:pPr lvl="1" algn="just"/>
            <a:r>
              <a:rPr lang="en-US" sz="1600" i="0" u="none" strike="noStrike" baseline="0" dirty="0">
                <a:latin typeface="Times New Roman" panose="02020603050405020304" pitchFamily="18" charset="0"/>
                <a:cs typeface="Times New Roman" panose="02020603050405020304" pitchFamily="18" charset="0"/>
              </a:rPr>
              <a:t>Easy to implement and maintain.</a:t>
            </a:r>
          </a:p>
          <a:p>
            <a:pPr algn="just"/>
            <a:r>
              <a:rPr lang="en-US" sz="2000" b="1" i="0" u="none" strike="noStrike" baseline="0" dirty="0">
                <a:latin typeface="Times New Roman" panose="02020603050405020304" pitchFamily="18" charset="0"/>
                <a:cs typeface="Times New Roman" panose="02020603050405020304" pitchFamily="18" charset="0"/>
              </a:rPr>
              <a:t>Disadvantages:</a:t>
            </a:r>
          </a:p>
          <a:p>
            <a:pPr lvl="1" algn="just"/>
            <a:r>
              <a:rPr lang="en-US" sz="1600" i="0" u="none" strike="noStrike" baseline="0" dirty="0">
                <a:latin typeface="Times New Roman" panose="02020603050405020304" pitchFamily="18" charset="0"/>
                <a:cs typeface="Times New Roman" panose="02020603050405020304" pitchFamily="18" charset="0"/>
              </a:rPr>
              <a:t>Limited querying capabilities, as the database only supports simple key-based lookups.</a:t>
            </a:r>
          </a:p>
          <a:p>
            <a:pPr lvl="1" algn="just"/>
            <a:r>
              <a:rPr lang="en-US" sz="1600" i="0" u="none" strike="noStrike" baseline="0" dirty="0">
                <a:latin typeface="Times New Roman" panose="02020603050405020304" pitchFamily="18" charset="0"/>
                <a:cs typeface="Times New Roman" panose="02020603050405020304" pitchFamily="18" charset="0"/>
              </a:rPr>
              <a:t>No support for transactions or atomic operations.</a:t>
            </a:r>
          </a:p>
          <a:p>
            <a:pPr lvl="1" algn="just"/>
            <a:r>
              <a:rPr lang="en-US" sz="1600" i="0" u="none" strike="noStrike" baseline="0" dirty="0">
                <a:latin typeface="Times New Roman" panose="02020603050405020304" pitchFamily="18" charset="0"/>
                <a:cs typeface="Times New Roman" panose="02020603050405020304" pitchFamily="18" charset="0"/>
              </a:rPr>
              <a:t>Data consistency and integrity are not guaranteed.</a:t>
            </a:r>
            <a:r>
              <a:rPr lang="en-US" sz="1200" i="0" u="none" strike="noStrike" baseline="0" dirty="0">
                <a:latin typeface="Times New Roman" panose="02020603050405020304" pitchFamily="18" charset="0"/>
                <a:cs typeface="Times New Roman" panose="02020603050405020304" pitchFamily="18" charset="0"/>
              </a:rPr>
              <a:t>.</a:t>
            </a:r>
            <a:endParaRPr lang="en-IN" sz="10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447097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Key Value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 New Roman" panose="02020603050405020304" pitchFamily="18" charset="0"/>
                <a:cs typeface="Times New Roman" panose="02020603050405020304" pitchFamily="18" charset="0"/>
              </a:rPr>
              <a:t>Example:</a:t>
            </a:r>
            <a:endParaRPr lang="en-US" sz="2000" i="0" u="none" strike="noStrike" baseline="0" dirty="0">
              <a:latin typeface="Times New Roman" panose="02020603050405020304" pitchFamily="18" charset="0"/>
              <a:cs typeface="Times New Roman" panose="02020603050405020304" pitchFamily="18" charset="0"/>
            </a:endParaRPr>
          </a:p>
          <a:p>
            <a:pPr lvl="1" algn="just"/>
            <a:r>
              <a:rPr lang="en-US" sz="2000" i="0" u="none" strike="noStrike" baseline="0" dirty="0">
                <a:latin typeface="Times New Roman" panose="02020603050405020304" pitchFamily="18" charset="0"/>
                <a:cs typeface="Times New Roman" panose="02020603050405020304" pitchFamily="18" charset="0"/>
              </a:rPr>
              <a:t>Suppose we have a simple caching system that stores user session data using a Key-Value Data Model. The cache might store data like this:</a:t>
            </a:r>
          </a:p>
          <a:p>
            <a:pPr marL="914400" lvl="2" indent="0" algn="just">
              <a:buNone/>
            </a:pPr>
            <a:r>
              <a:rPr lang="en-US" i="0" u="none" strike="noStrike" baseline="0" dirty="0">
                <a:latin typeface="Times New Roman" panose="02020603050405020304" pitchFamily="18" charset="0"/>
                <a:cs typeface="Times New Roman" panose="02020603050405020304" pitchFamily="18" charset="0"/>
              </a:rPr>
              <a:t>Key	Value</a:t>
            </a:r>
          </a:p>
          <a:p>
            <a:pPr marL="914400" lvl="2" indent="0" algn="just">
              <a:buNone/>
            </a:pPr>
            <a:r>
              <a:rPr lang="en-US" i="0" u="none" strike="noStrike" baseline="0" dirty="0">
                <a:latin typeface="Times New Roman" panose="02020603050405020304" pitchFamily="18" charset="0"/>
                <a:cs typeface="Times New Roman" panose="02020603050405020304" pitchFamily="18" charset="0"/>
              </a:rPr>
              <a:t>user:123	{name: "John Doe", email: "johndoe@example.com"}</a:t>
            </a:r>
          </a:p>
          <a:p>
            <a:pPr marL="914400" lvl="2" indent="0" algn="just">
              <a:buNone/>
            </a:pPr>
            <a:r>
              <a:rPr lang="en-US" i="0" u="none" strike="noStrike" baseline="0" dirty="0">
                <a:latin typeface="Times New Roman" panose="02020603050405020304" pitchFamily="18" charset="0"/>
                <a:cs typeface="Times New Roman" panose="02020603050405020304" pitchFamily="18" charset="0"/>
              </a:rPr>
              <a:t>user:456	{name: "Jane Doe", email: "janedoe@example.com"}</a:t>
            </a:r>
          </a:p>
          <a:p>
            <a:pPr lvl="1" algn="just"/>
            <a:r>
              <a:rPr lang="en-US" sz="2000" i="0" u="none" strike="noStrike" baseline="0" dirty="0">
                <a:latin typeface="Times New Roman" panose="02020603050405020304" pitchFamily="18" charset="0"/>
                <a:cs typeface="Times New Roman" panose="02020603050405020304" pitchFamily="18" charset="0"/>
              </a:rPr>
              <a:t>In this example, the key is a unique identifier for each user, and the value is a JSON object containing the user's session data. The cache can quickly retrieve the user's session data using the key, and the data model is flexible enough to handle additional data or changes to the schema.</a:t>
            </a:r>
          </a:p>
          <a:p>
            <a:pPr algn="just"/>
            <a:r>
              <a:rPr lang="en-US" sz="2000" b="1" i="0" u="none" strike="noStrike" baseline="0" dirty="0">
                <a:latin typeface="Times New Roman" panose="02020603050405020304" pitchFamily="18" charset="0"/>
                <a:cs typeface="Times New Roman" panose="02020603050405020304" pitchFamily="18" charset="0"/>
              </a:rPr>
              <a:t>Use Cases:</a:t>
            </a:r>
          </a:p>
          <a:p>
            <a:pPr lvl="1" algn="just"/>
            <a:r>
              <a:rPr lang="en-US" sz="2000" i="0" u="none" strike="noStrike" baseline="0" dirty="0">
                <a:latin typeface="Times New Roman" panose="02020603050405020304" pitchFamily="18" charset="0"/>
                <a:cs typeface="Times New Roman" panose="02020603050405020304" pitchFamily="18" charset="0"/>
              </a:rPr>
              <a:t>Caching systems</a:t>
            </a:r>
          </a:p>
          <a:p>
            <a:pPr lvl="1" algn="just"/>
            <a:r>
              <a:rPr lang="en-US" sz="2000" i="0" u="none" strike="noStrike" baseline="0" dirty="0">
                <a:latin typeface="Times New Roman" panose="02020603050405020304" pitchFamily="18" charset="0"/>
                <a:cs typeface="Times New Roman" panose="02020603050405020304" pitchFamily="18" charset="0"/>
              </a:rPr>
              <a:t>Session management</a:t>
            </a:r>
          </a:p>
          <a:p>
            <a:pPr lvl="1" algn="just"/>
            <a:r>
              <a:rPr lang="en-US" sz="2000" i="0" u="none" strike="noStrike" baseline="0" dirty="0">
                <a:latin typeface="Times New Roman" panose="02020603050405020304" pitchFamily="18" charset="0"/>
                <a:cs typeface="Times New Roman" panose="02020603050405020304" pitchFamily="18" charset="0"/>
              </a:rPr>
              <a:t>Leaderboards and counters</a:t>
            </a:r>
          </a:p>
          <a:p>
            <a:pPr lvl="1" algn="just"/>
            <a:r>
              <a:rPr lang="en-US" sz="2000" i="0" u="none" strike="noStrike" baseline="0" dirty="0">
                <a:latin typeface="Times New Roman" panose="02020603050405020304" pitchFamily="18" charset="0"/>
                <a:cs typeface="Times New Roman" panose="02020603050405020304" pitchFamily="18" charset="0"/>
              </a:rPr>
              <a:t>Simple data storage for web applications</a:t>
            </a:r>
            <a:endParaRPr lang="en-IN" sz="20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47619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Document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i="0" u="none" strike="noStrike" baseline="0" dirty="0">
                <a:latin typeface="Times New Roman" panose="02020603050405020304" pitchFamily="18" charset="0"/>
                <a:cs typeface="Times New Roman" panose="02020603050405020304" pitchFamily="18" charset="0"/>
              </a:rPr>
              <a:t>In the Document Data Model, data is stored as self-describing documents, such as JSON or XML documents. Each document represents a single aggregate, and contains all the relevant data for that aggregate.</a:t>
            </a:r>
          </a:p>
          <a:p>
            <a:pPr algn="just"/>
            <a:r>
              <a:rPr lang="en-US" sz="2000" b="1" i="0" u="none" strike="noStrike" baseline="0" dirty="0">
                <a:latin typeface="Times New Roman" panose="02020603050405020304" pitchFamily="18" charset="0"/>
                <a:cs typeface="Times New Roman" panose="02020603050405020304" pitchFamily="18" charset="0"/>
              </a:rPr>
              <a:t>Characteristics:</a:t>
            </a:r>
          </a:p>
          <a:p>
            <a:pPr lvl="1" algn="just"/>
            <a:r>
              <a:rPr lang="en-US" sz="1600" i="0" u="none" strike="noStrike" baseline="0" dirty="0">
                <a:latin typeface="Times New Roman" panose="02020603050405020304" pitchFamily="18" charset="0"/>
                <a:cs typeface="Times New Roman" panose="02020603050405020304" pitchFamily="18" charset="0"/>
              </a:rPr>
              <a:t>Each document is a self-contained unit of data that represents a single aggregate.</a:t>
            </a:r>
          </a:p>
          <a:p>
            <a:pPr lvl="1" algn="just"/>
            <a:r>
              <a:rPr lang="en-US" sz="1600" i="0" u="none" strike="noStrike" baseline="0" dirty="0">
                <a:latin typeface="Times New Roman" panose="02020603050405020304" pitchFamily="18" charset="0"/>
                <a:cs typeface="Times New Roman" panose="02020603050405020304" pitchFamily="18" charset="0"/>
              </a:rPr>
              <a:t>Documents can contain nested data structures, such as arrays and objects.</a:t>
            </a:r>
          </a:p>
          <a:p>
            <a:pPr lvl="1" algn="just"/>
            <a:r>
              <a:rPr lang="en-US" sz="1600" i="0" u="none" strike="noStrike" baseline="0" dirty="0">
                <a:latin typeface="Times New Roman" panose="02020603050405020304" pitchFamily="18" charset="0"/>
                <a:cs typeface="Times New Roman" panose="02020603050405020304" pitchFamily="18" charset="0"/>
              </a:rPr>
              <a:t>The database does not enforce any schema or structure on the data, although documents may conform to a specific schema.</a:t>
            </a:r>
          </a:p>
          <a:p>
            <a:pPr lvl="1" algn="just"/>
            <a:r>
              <a:rPr lang="en-US" sz="1600" i="0" u="none" strike="noStrike" baseline="0" dirty="0">
                <a:latin typeface="Times New Roman" panose="02020603050405020304" pitchFamily="18" charset="0"/>
                <a:cs typeface="Times New Roman" panose="02020603050405020304" pitchFamily="18" charset="0"/>
              </a:rPr>
              <a:t>Data is typically stored in a document-oriented database, such as MongoDB or Couchbase.</a:t>
            </a:r>
          </a:p>
          <a:p>
            <a:pPr algn="just"/>
            <a:r>
              <a:rPr lang="en-US" sz="2000" b="1" i="0" u="none" strike="noStrike" baseline="0" dirty="0">
                <a:latin typeface="Times New Roman" panose="02020603050405020304" pitchFamily="18" charset="0"/>
                <a:cs typeface="Times New Roman" panose="02020603050405020304" pitchFamily="18" charset="0"/>
              </a:rPr>
              <a:t>Advantages:</a:t>
            </a:r>
          </a:p>
          <a:p>
            <a:pPr lvl="1" algn="just"/>
            <a:r>
              <a:rPr lang="en-US" sz="1600" i="0" u="none" strike="noStrike" baseline="0" dirty="0">
                <a:latin typeface="Times New Roman" panose="02020603050405020304" pitchFamily="18" charset="0"/>
                <a:cs typeface="Times New Roman" panose="02020603050405020304" pitchFamily="18" charset="0"/>
              </a:rPr>
              <a:t>Flexible data model that can handle complex, hierarchical data structures.</a:t>
            </a:r>
          </a:p>
          <a:p>
            <a:pPr lvl="1" algn="just"/>
            <a:r>
              <a:rPr lang="en-US" sz="1600" i="0" u="none" strike="noStrike" baseline="0" dirty="0">
                <a:latin typeface="Times New Roman" panose="02020603050405020304" pitchFamily="18" charset="0"/>
                <a:cs typeface="Times New Roman" panose="02020603050405020304" pitchFamily="18" charset="0"/>
              </a:rPr>
              <a:t>Supports ad-hoc queries and indexing, making it suitable for complex querying and analytics.</a:t>
            </a:r>
          </a:p>
          <a:p>
            <a:pPr lvl="1" algn="just"/>
            <a:r>
              <a:rPr lang="en-US" sz="1600" i="0" u="none" strike="noStrike" baseline="0" dirty="0">
                <a:latin typeface="Times New Roman" panose="02020603050405020304" pitchFamily="18" charset="0"/>
                <a:cs typeface="Times New Roman" panose="02020603050405020304" pitchFamily="18" charset="0"/>
              </a:rPr>
              <a:t>Documents can be easily serialized and deserialized, making it easy to work with data in different programming languages.</a:t>
            </a:r>
          </a:p>
          <a:p>
            <a:pPr lvl="1" algn="just"/>
            <a:r>
              <a:rPr lang="en-US" sz="1600" i="0" u="none" strike="noStrike" baseline="0" dirty="0">
                <a:latin typeface="Times New Roman" panose="02020603050405020304" pitchFamily="18" charset="0"/>
                <a:cs typeface="Times New Roman" panose="02020603050405020304" pitchFamily="18" charset="0"/>
              </a:rPr>
              <a:t>Supports transactions and atomic operations, ensuring data consistency and integrity.</a:t>
            </a:r>
          </a:p>
          <a:p>
            <a:pPr algn="just"/>
            <a:r>
              <a:rPr lang="en-US" sz="2000" b="1" i="0" u="none" strike="noStrike" baseline="0" dirty="0">
                <a:latin typeface="Times New Roman" panose="02020603050405020304" pitchFamily="18" charset="0"/>
                <a:cs typeface="Times New Roman" panose="02020603050405020304" pitchFamily="18" charset="0"/>
              </a:rPr>
              <a:t>Disadvantages:</a:t>
            </a:r>
          </a:p>
          <a:p>
            <a:pPr lvl="1" algn="just"/>
            <a:r>
              <a:rPr lang="en-US" sz="1600" i="0" u="none" strike="noStrike" baseline="0" dirty="0">
                <a:latin typeface="Times New Roman" panose="02020603050405020304" pitchFamily="18" charset="0"/>
                <a:cs typeface="Times New Roman" panose="02020603050405020304" pitchFamily="18" charset="0"/>
              </a:rPr>
              <a:t>Data retrieval can be slower than other data models, such as the Key-Value Data Model.</a:t>
            </a:r>
          </a:p>
          <a:p>
            <a:pPr lvl="1" algn="just"/>
            <a:r>
              <a:rPr lang="en-US" sz="1600" i="0" u="none" strike="noStrike" baseline="0" dirty="0">
                <a:latin typeface="Times New Roman" panose="02020603050405020304" pitchFamily="18" charset="0"/>
                <a:cs typeface="Times New Roman" panose="02020603050405020304" pitchFamily="18" charset="0"/>
              </a:rPr>
              <a:t>Data consistency and integrity can be more complex to manage, especially in distributed systems.</a:t>
            </a:r>
          </a:p>
          <a:p>
            <a:pPr lvl="1" algn="just"/>
            <a:r>
              <a:rPr lang="en-US" sz="1600" i="0" u="none" strike="noStrike" baseline="0" dirty="0">
                <a:latin typeface="Times New Roman" panose="02020603050405020304" pitchFamily="18" charset="0"/>
                <a:cs typeface="Times New Roman" panose="02020603050405020304" pitchFamily="18" charset="0"/>
              </a:rPr>
              <a:t>Documents can become large and complex, making it difficult to manage and query the data.</a:t>
            </a:r>
            <a:endParaRPr lang="en-IN" sz="2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4123159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Document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 New Roman" panose="02020603050405020304" pitchFamily="18" charset="0"/>
                <a:cs typeface="Times New Roman" panose="02020603050405020304" pitchFamily="18" charset="0"/>
              </a:rPr>
              <a:t>Example:</a:t>
            </a:r>
          </a:p>
          <a:p>
            <a:pPr algn="just"/>
            <a:r>
              <a:rPr lang="en-US" sz="2000" i="0" u="none" strike="noStrike" baseline="0" dirty="0">
                <a:latin typeface="Times New Roman" panose="02020603050405020304" pitchFamily="18" charset="0"/>
                <a:cs typeface="Times New Roman" panose="02020603050405020304" pitchFamily="18" charset="0"/>
              </a:rPr>
              <a:t>Suppose we have a blog application that stores blog posts using a Document Data Model. The document might look like this:</a:t>
            </a:r>
          </a:p>
          <a:p>
            <a:pPr marL="457200" lvl="1" indent="0" algn="just">
              <a:buNone/>
            </a:pPr>
            <a:r>
              <a:rPr lang="en-US" sz="1600" i="0" u="none" strike="noStrike" baseline="0" dirty="0">
                <a:latin typeface="Times New Roman" panose="02020603050405020304" pitchFamily="18" charset="0"/>
                <a:cs typeface="Times New Roman" panose="02020603050405020304" pitchFamily="18" charset="0"/>
              </a:rPr>
              <a:t>{ "id": 1, "title": "Hello World", "author": "John Doe", "content": "This is my first blog post.", "comments": [ { "id": 1, "author": "Jane Doe", "content": "Great post!" }, { "id": 2, "author": "Bob Smith", "content": "I agree!" } ] }</a:t>
            </a:r>
            <a:endParaRPr lang="en-US" sz="2000" i="0" u="none" strike="noStrike" baseline="0" dirty="0">
              <a:latin typeface="Times New Roman" panose="02020603050405020304" pitchFamily="18" charset="0"/>
              <a:cs typeface="Times New Roman" panose="02020603050405020304" pitchFamily="18" charset="0"/>
            </a:endParaRPr>
          </a:p>
          <a:p>
            <a:pPr algn="just"/>
            <a:r>
              <a:rPr lang="en-US" sz="2000" i="0" u="none" strike="noStrike" baseline="0" dirty="0">
                <a:latin typeface="Times New Roman" panose="02020603050405020304" pitchFamily="18" charset="0"/>
                <a:cs typeface="Times New Roman" panose="02020603050405020304" pitchFamily="18" charset="0"/>
              </a:rPr>
              <a:t>In this example, the document represents a single blog post, and contains all the relevant data, including the title, author, content, and comments. The document can be easily queried and indexed, and supports transactions and atomic operations.</a:t>
            </a:r>
          </a:p>
          <a:p>
            <a:pPr algn="just"/>
            <a:r>
              <a:rPr lang="en-US" sz="2000" i="0" u="none" strike="noStrike" baseline="0" dirty="0">
                <a:latin typeface="Times New Roman" panose="02020603050405020304" pitchFamily="18" charset="0"/>
                <a:cs typeface="Times New Roman" panose="02020603050405020304" pitchFamily="18" charset="0"/>
              </a:rPr>
              <a:t>Use Cases:</a:t>
            </a:r>
          </a:p>
          <a:p>
            <a:pPr lvl="1" algn="just"/>
            <a:r>
              <a:rPr lang="en-US" sz="1600" i="0" u="none" strike="noStrike" baseline="0" dirty="0">
                <a:latin typeface="Times New Roman" panose="02020603050405020304" pitchFamily="18" charset="0"/>
                <a:cs typeface="Times New Roman" panose="02020603050405020304" pitchFamily="18" charset="0"/>
              </a:rPr>
              <a:t>Content management systems</a:t>
            </a:r>
          </a:p>
          <a:p>
            <a:pPr lvl="1" algn="just"/>
            <a:r>
              <a:rPr lang="en-US" sz="1600" i="0" u="none" strike="noStrike" baseline="0" dirty="0">
                <a:latin typeface="Times New Roman" panose="02020603050405020304" pitchFamily="18" charset="0"/>
                <a:cs typeface="Times New Roman" panose="02020603050405020304" pitchFamily="18" charset="0"/>
              </a:rPr>
              <a:t>Blogging platforms</a:t>
            </a:r>
          </a:p>
          <a:p>
            <a:pPr lvl="1" algn="just"/>
            <a:r>
              <a:rPr lang="en-US" sz="1600" i="0" u="none" strike="noStrike" baseline="0" dirty="0">
                <a:latin typeface="Times New Roman" panose="02020603050405020304" pitchFamily="18" charset="0"/>
                <a:cs typeface="Times New Roman" panose="02020603050405020304" pitchFamily="18" charset="0"/>
              </a:rPr>
              <a:t>Social media applications</a:t>
            </a:r>
          </a:p>
          <a:p>
            <a:pPr lvl="1" algn="just"/>
            <a:r>
              <a:rPr lang="en-US" sz="1600" i="0" u="none" strike="noStrike" baseline="0" dirty="0">
                <a:latin typeface="Times New Roman" panose="02020603050405020304" pitchFamily="18" charset="0"/>
                <a:cs typeface="Times New Roman" panose="02020603050405020304" pitchFamily="18" charset="0"/>
              </a:rPr>
              <a:t>Real-time analytics and reporting</a:t>
            </a:r>
            <a:endParaRPr lang="en-IN" sz="1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928487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Column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In a Column data model, each column is a separate entity that can be accessed and manipulated independently. This is in contrast to traditional relational databases, where each row is a single entity.</a:t>
            </a:r>
          </a:p>
          <a:p>
            <a:pPr algn="just"/>
            <a:r>
              <a:rPr lang="en-US" sz="1800" b="1" i="0" u="none" strike="noStrike" baseline="0" dirty="0">
                <a:latin typeface="Times New Roman" panose="02020603050405020304" pitchFamily="18" charset="0"/>
                <a:cs typeface="Times New Roman" panose="02020603050405020304" pitchFamily="18" charset="0"/>
              </a:rPr>
              <a:t>Characteristics:</a:t>
            </a:r>
          </a:p>
          <a:p>
            <a:pPr lvl="1" algn="just"/>
            <a:r>
              <a:rPr lang="en-US" sz="1800" i="0" u="none" strike="noStrike" baseline="0" dirty="0">
                <a:latin typeface="Times New Roman" panose="02020603050405020304" pitchFamily="18" charset="0"/>
                <a:cs typeface="Times New Roman" panose="02020603050405020304" pitchFamily="18" charset="0"/>
              </a:rPr>
              <a:t>Column-oriented storage: Each column is stored separately, allowing for efficient storage and retrieval of data.</a:t>
            </a:r>
          </a:p>
          <a:p>
            <a:pPr lvl="1" algn="just"/>
            <a:r>
              <a:rPr lang="en-US" sz="1800" i="0" u="none" strike="noStrike" baseline="0" dirty="0">
                <a:latin typeface="Times New Roman" panose="02020603050405020304" pitchFamily="18" charset="0"/>
                <a:cs typeface="Times New Roman" panose="02020603050405020304" pitchFamily="18" charset="0"/>
              </a:rPr>
              <a:t>Sparse columns: Columns can be sparse, meaning that not all rows need to have a value for a particular column.</a:t>
            </a:r>
          </a:p>
          <a:p>
            <a:pPr lvl="1" algn="just"/>
            <a:r>
              <a:rPr lang="en-US" sz="1800" i="0" u="none" strike="noStrike" baseline="0" dirty="0">
                <a:latin typeface="Times New Roman" panose="02020603050405020304" pitchFamily="18" charset="0"/>
                <a:cs typeface="Times New Roman" panose="02020603050405020304" pitchFamily="18" charset="0"/>
              </a:rPr>
              <a:t>Dynamic columns: Columns can be added or removed dynamically, making it suitable for applications with evolving data models.</a:t>
            </a:r>
          </a:p>
          <a:p>
            <a:pPr algn="just"/>
            <a:r>
              <a:rPr lang="en-US" sz="1800" b="1" i="0" u="none" strike="noStrike" baseline="0" dirty="0">
                <a:latin typeface="Times New Roman" panose="02020603050405020304" pitchFamily="18" charset="0"/>
                <a:cs typeface="Times New Roman" panose="02020603050405020304" pitchFamily="18" charset="0"/>
              </a:rPr>
              <a:t>Advantages:</a:t>
            </a:r>
          </a:p>
          <a:p>
            <a:pPr lvl="1" algn="just"/>
            <a:r>
              <a:rPr lang="en-US" sz="1800" i="0" u="none" strike="noStrike" baseline="0" dirty="0">
                <a:latin typeface="Times New Roman" panose="02020603050405020304" pitchFamily="18" charset="0"/>
                <a:cs typeface="Times New Roman" panose="02020603050405020304" pitchFamily="18" charset="0"/>
              </a:rPr>
              <a:t>High scalability: The Column data model allows for horizontal scaling, making it suitable for large-scale data storage and processing.</a:t>
            </a:r>
          </a:p>
          <a:p>
            <a:pPr lvl="1" algn="just"/>
            <a:r>
              <a:rPr lang="en-US" sz="1800" i="0" u="none" strike="noStrike" baseline="0" dirty="0">
                <a:latin typeface="Times New Roman" panose="02020603050405020304" pitchFamily="18" charset="0"/>
                <a:cs typeface="Times New Roman" panose="02020603050405020304" pitchFamily="18" charset="0"/>
              </a:rPr>
              <a:t>Flexible schema: The Column data model does not require a fixed schema, making it suitable for applications with evolving data models.</a:t>
            </a:r>
          </a:p>
          <a:p>
            <a:pPr lvl="1" algn="just"/>
            <a:r>
              <a:rPr lang="en-US" sz="1800" i="0" u="none" strike="noStrike" baseline="0" dirty="0">
                <a:latin typeface="Times New Roman" panose="02020603050405020304" pitchFamily="18" charset="0"/>
                <a:cs typeface="Times New Roman" panose="02020603050405020304" pitchFamily="18" charset="0"/>
              </a:rPr>
              <a:t>High performance: The Column data model is optimized for fast read and write operations, making it suitable for applications that require high throughput.</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40950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Aggregate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0" i="0" u="none" strike="noStrike" baseline="0" dirty="0">
                <a:latin typeface="Times New Roman" panose="02020603050405020304" pitchFamily="18" charset="0"/>
                <a:cs typeface="Times New Roman" panose="02020603050405020304" pitchFamily="18" charset="0"/>
              </a:rPr>
              <a:t>A data model is </a:t>
            </a:r>
            <a:r>
              <a:rPr lang="en-US" sz="1800" b="1" i="0" u="none" strike="noStrike" baseline="0" dirty="0">
                <a:latin typeface="Times New Roman" panose="02020603050405020304" pitchFamily="18" charset="0"/>
                <a:cs typeface="Times New Roman" panose="02020603050405020304" pitchFamily="18" charset="0"/>
              </a:rPr>
              <a:t>how we perceive and manipulate our data</a:t>
            </a:r>
            <a:r>
              <a:rPr lang="en-US" sz="1800" b="0" i="0" u="none" strike="noStrike" baseline="0" dirty="0">
                <a:latin typeface="Times New Roman" panose="02020603050405020304" pitchFamily="18" charset="0"/>
                <a:cs typeface="Times New Roman" panose="02020603050405020304" pitchFamily="18" charset="0"/>
              </a:rPr>
              <a:t>. The data model describes </a:t>
            </a:r>
            <a:r>
              <a:rPr lang="en-US" sz="1800" b="1" i="0" u="none" strike="noStrike" baseline="0" dirty="0">
                <a:latin typeface="Times New Roman" panose="02020603050405020304" pitchFamily="18" charset="0"/>
                <a:cs typeface="Times New Roman" panose="02020603050405020304" pitchFamily="18" charset="0"/>
              </a:rPr>
              <a:t>how we interact with the data</a:t>
            </a:r>
            <a:r>
              <a:rPr lang="en-US" sz="1800" b="0" i="0" u="none" strike="noStrike" baseline="0" dirty="0">
                <a:latin typeface="Times New Roman" panose="02020603050405020304" pitchFamily="18" charset="0"/>
                <a:cs typeface="Times New Roman" panose="02020603050405020304" pitchFamily="18" charset="0"/>
              </a:rPr>
              <a:t> in the database. </a:t>
            </a:r>
          </a:p>
          <a:p>
            <a:pPr algn="just"/>
            <a:r>
              <a:rPr lang="en-US" sz="1800" b="0" i="0" u="none" strike="noStrike" baseline="0" dirty="0">
                <a:latin typeface="Times New Roman" panose="02020603050405020304" pitchFamily="18" charset="0"/>
                <a:cs typeface="Times New Roman" panose="02020603050405020304" pitchFamily="18" charset="0"/>
              </a:rPr>
              <a:t>A storage model describes </a:t>
            </a:r>
            <a:r>
              <a:rPr lang="en-US" sz="1800" b="1" i="0" u="none" strike="noStrike" baseline="0" dirty="0">
                <a:latin typeface="Times New Roman" panose="02020603050405020304" pitchFamily="18" charset="0"/>
                <a:cs typeface="Times New Roman" panose="02020603050405020304" pitchFamily="18" charset="0"/>
              </a:rPr>
              <a:t>how the database stores and manipulates the data internally</a:t>
            </a:r>
            <a:r>
              <a:rPr lang="en-US" sz="1800" b="0" i="0" u="none" strike="noStrike" baseline="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T</a:t>
            </a:r>
            <a:r>
              <a:rPr lang="en-US" sz="1800" b="0" i="0" u="none" strike="noStrike" baseline="0" dirty="0">
                <a:latin typeface="Times New Roman" panose="02020603050405020304" pitchFamily="18" charset="0"/>
                <a:cs typeface="Times New Roman" panose="02020603050405020304" pitchFamily="18" charset="0"/>
              </a:rPr>
              <a:t>he term “data model” often means </a:t>
            </a:r>
            <a:r>
              <a:rPr lang="en-US" sz="1800" b="1" i="0" u="none" strike="noStrike" baseline="0" dirty="0">
                <a:latin typeface="Times New Roman" panose="02020603050405020304" pitchFamily="18" charset="0"/>
                <a:cs typeface="Times New Roman" panose="02020603050405020304" pitchFamily="18" charset="0"/>
              </a:rPr>
              <a:t>the model of the specific data</a:t>
            </a:r>
            <a:r>
              <a:rPr lang="en-US" sz="1800" b="0" i="0" u="none" strike="noStrike" baseline="0" dirty="0">
                <a:latin typeface="Times New Roman" panose="02020603050405020304" pitchFamily="18" charset="0"/>
                <a:cs typeface="Times New Roman" panose="02020603050405020304" pitchFamily="18" charset="0"/>
              </a:rPr>
              <a:t> in an application.</a:t>
            </a:r>
          </a:p>
          <a:p>
            <a:pPr algn="just"/>
            <a:r>
              <a:rPr lang="en-US" sz="1800" dirty="0">
                <a:latin typeface="Times New Roman" panose="02020603050405020304" pitchFamily="18" charset="0"/>
                <a:cs typeface="Times New Roman" panose="02020603050405020304" pitchFamily="18" charset="0"/>
              </a:rPr>
              <a:t>A </a:t>
            </a:r>
            <a:r>
              <a:rPr lang="en-US" sz="1800" b="0" i="0" u="none" strike="noStrike" baseline="0" dirty="0">
                <a:latin typeface="Times New Roman" panose="02020603050405020304" pitchFamily="18" charset="0"/>
                <a:cs typeface="Times New Roman" panose="02020603050405020304" pitchFamily="18" charset="0"/>
              </a:rPr>
              <a:t>“data model” refers to the model by which </a:t>
            </a:r>
            <a:r>
              <a:rPr lang="en-US" sz="1800" b="1" i="0" u="none" strike="noStrike" baseline="0" dirty="0">
                <a:latin typeface="Times New Roman" panose="02020603050405020304" pitchFamily="18" charset="0"/>
                <a:cs typeface="Times New Roman" panose="02020603050405020304" pitchFamily="18" charset="0"/>
              </a:rPr>
              <a:t>the database organizes data </a:t>
            </a:r>
            <a:r>
              <a:rPr lang="en-US" sz="1800" b="0" i="0" u="none" strike="noStrike" baseline="0" dirty="0">
                <a:latin typeface="Times New Roman" panose="02020603050405020304" pitchFamily="18" charset="0"/>
                <a:cs typeface="Times New Roman" panose="02020603050405020304" pitchFamily="18" charset="0"/>
              </a:rPr>
              <a:t>formally known as a metamodel.</a:t>
            </a:r>
          </a:p>
          <a:p>
            <a:pPr algn="just"/>
            <a:r>
              <a:rPr lang="en-US" sz="1800" b="0" i="0" u="none" strike="noStrike" baseline="0" dirty="0">
                <a:latin typeface="Times New Roman" panose="02020603050405020304" pitchFamily="18" charset="0"/>
                <a:cs typeface="Times New Roman" panose="02020603050405020304" pitchFamily="18" charset="0"/>
              </a:rPr>
              <a:t>The dominant data model is </a:t>
            </a:r>
            <a:r>
              <a:rPr lang="en-US" sz="1800" b="1" i="0" u="none" strike="noStrike" baseline="0" dirty="0">
                <a:latin typeface="Times New Roman" panose="02020603050405020304" pitchFamily="18" charset="0"/>
                <a:cs typeface="Times New Roman" panose="02020603050405020304" pitchFamily="18" charset="0"/>
              </a:rPr>
              <a:t>the relational data model</a:t>
            </a:r>
            <a:r>
              <a:rPr lang="en-US" sz="1800" b="0" i="0" u="none" strike="noStrike" baseline="0" dirty="0">
                <a:latin typeface="Times New Roman" panose="02020603050405020304" pitchFamily="18" charset="0"/>
                <a:cs typeface="Times New Roman" panose="02020603050405020304" pitchFamily="18" charset="0"/>
              </a:rPr>
              <a:t>, best visualized as a set of tables. Each table has rows, with each row representing some entity of interest. We describe this entity through columns, each having a single value. A column may refer to another row in the same or different table, constituting a relationship between those entities.</a:t>
            </a:r>
          </a:p>
          <a:p>
            <a:pPr algn="just"/>
            <a:r>
              <a:rPr lang="en-US" sz="1800" b="0" i="0" u="none" strike="noStrike" baseline="0" dirty="0">
                <a:latin typeface="Times New Roman" panose="02020603050405020304" pitchFamily="18" charset="0"/>
                <a:cs typeface="Times New Roman" panose="02020603050405020304" pitchFamily="18" charset="0"/>
              </a:rPr>
              <a:t>Each</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NoSQL solution has a different model that it uses, divided into four categories widely used in the NoSQL ecosystem: </a:t>
            </a:r>
          </a:p>
          <a:p>
            <a:pPr lvl="1" algn="just"/>
            <a:r>
              <a:rPr lang="en-US" sz="1800" b="0" i="0" u="none" strike="noStrike" baseline="0" dirty="0">
                <a:latin typeface="Times New Roman" panose="02020603050405020304" pitchFamily="18" charset="0"/>
                <a:cs typeface="Times New Roman" panose="02020603050405020304" pitchFamily="18" charset="0"/>
              </a:rPr>
              <a:t>key-value</a:t>
            </a:r>
          </a:p>
          <a:p>
            <a:pPr lvl="1" algn="just"/>
            <a:r>
              <a:rPr lang="en-US" sz="1800" b="0" i="0" u="none" strike="noStrike" baseline="0" dirty="0">
                <a:latin typeface="Times New Roman" panose="02020603050405020304" pitchFamily="18" charset="0"/>
                <a:cs typeface="Times New Roman" panose="02020603050405020304" pitchFamily="18" charset="0"/>
              </a:rPr>
              <a:t>document, </a:t>
            </a:r>
          </a:p>
          <a:p>
            <a:pPr lvl="1" algn="just"/>
            <a:r>
              <a:rPr lang="en-US" sz="1800" b="0" i="0" u="none" strike="noStrike" baseline="0" dirty="0">
                <a:latin typeface="Times New Roman" panose="02020603050405020304" pitchFamily="18" charset="0"/>
                <a:cs typeface="Times New Roman" panose="02020603050405020304" pitchFamily="18" charset="0"/>
              </a:rPr>
              <a:t>column-family</a:t>
            </a:r>
          </a:p>
          <a:p>
            <a:pPr lvl="1" algn="just"/>
            <a:r>
              <a:rPr lang="en-US" sz="1800" b="0" i="0" u="none" strike="noStrike" baseline="0" dirty="0">
                <a:latin typeface="Times New Roman" panose="02020603050405020304" pitchFamily="18" charset="0"/>
                <a:cs typeface="Times New Roman" panose="02020603050405020304" pitchFamily="18" charset="0"/>
              </a:rPr>
              <a:t>graph. </a:t>
            </a:r>
          </a:p>
          <a:p>
            <a:pPr algn="just"/>
            <a:r>
              <a:rPr lang="en-US" sz="1800" dirty="0">
                <a:latin typeface="Times New Roman" panose="02020603050405020304" pitchFamily="18" charset="0"/>
                <a:cs typeface="Times New Roman" panose="02020603050405020304" pitchFamily="18" charset="0"/>
              </a:rPr>
              <a:t>T</a:t>
            </a:r>
            <a:r>
              <a:rPr lang="en-US" sz="1800" b="0" i="0" u="none" strike="noStrike" baseline="0" dirty="0">
                <a:latin typeface="Times New Roman" panose="02020603050405020304" pitchFamily="18" charset="0"/>
                <a:cs typeface="Times New Roman" panose="02020603050405020304" pitchFamily="18" charset="0"/>
              </a:rPr>
              <a:t>he first three share a </a:t>
            </a:r>
            <a:r>
              <a:rPr lang="en-US" sz="1800" b="1" i="0" u="none" strike="noStrike" baseline="0" dirty="0">
                <a:latin typeface="Times New Roman" panose="02020603050405020304" pitchFamily="18" charset="0"/>
                <a:cs typeface="Times New Roman" panose="02020603050405020304" pitchFamily="18" charset="0"/>
              </a:rPr>
              <a:t>common characteristic of their data models </a:t>
            </a:r>
            <a:r>
              <a:rPr lang="en-US" sz="1800" b="0" i="0" u="none" strike="noStrike" baseline="0" dirty="0">
                <a:latin typeface="Times New Roman" panose="02020603050405020304" pitchFamily="18" charset="0"/>
                <a:cs typeface="Times New Roman" panose="02020603050405020304" pitchFamily="18" charset="0"/>
              </a:rPr>
              <a:t>which is called as </a:t>
            </a:r>
            <a:r>
              <a:rPr lang="en-US" sz="1800" b="1" i="0" u="none" strike="noStrike" baseline="0" dirty="0">
                <a:latin typeface="Times New Roman" panose="02020603050405020304" pitchFamily="18" charset="0"/>
                <a:cs typeface="Times New Roman" panose="02020603050405020304" pitchFamily="18" charset="0"/>
              </a:rPr>
              <a:t>aggregate orientation </a:t>
            </a:r>
            <a:endParaRPr lang="en-IN" sz="1800" b="1"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77707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Column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1" i="0" u="none" strike="noStrike" baseline="0" dirty="0">
                <a:latin typeface="Times New Roman" panose="02020603050405020304" pitchFamily="18" charset="0"/>
                <a:cs typeface="Times New Roman" panose="02020603050405020304" pitchFamily="18" charset="0"/>
              </a:rPr>
              <a:t>Disadvantages:</a:t>
            </a:r>
          </a:p>
          <a:p>
            <a:pPr lvl="1" algn="just"/>
            <a:r>
              <a:rPr lang="en-US" sz="1800" i="0" u="none" strike="noStrike" baseline="0" dirty="0">
                <a:latin typeface="Times New Roman" panose="02020603050405020304" pitchFamily="18" charset="0"/>
                <a:cs typeface="Times New Roman" panose="02020603050405020304" pitchFamily="18" charset="0"/>
              </a:rPr>
              <a:t>Complexity: The Column data model can be complex to implement and manage, especially for large-scale datasets.</a:t>
            </a:r>
          </a:p>
          <a:p>
            <a:pPr lvl="1" algn="just"/>
            <a:r>
              <a:rPr lang="en-US" sz="1800" i="0" u="none" strike="noStrike" baseline="0" dirty="0">
                <a:latin typeface="Times New Roman" panose="02020603050405020304" pitchFamily="18" charset="0"/>
                <a:cs typeface="Times New Roman" panose="02020603050405020304" pitchFamily="18" charset="0"/>
              </a:rPr>
              <a:t>Query complexity: Querying data in a Column data model can be complex, especially when dealing with composite columns or super columns.</a:t>
            </a:r>
          </a:p>
          <a:p>
            <a:pPr lvl="1" algn="just"/>
            <a:r>
              <a:rPr lang="en-US" sz="1800" i="0" u="none" strike="noStrike" baseline="0" dirty="0">
                <a:latin typeface="Times New Roman" panose="02020603050405020304" pitchFamily="18" charset="0"/>
                <a:cs typeface="Times New Roman" panose="02020603050405020304" pitchFamily="18" charset="0"/>
              </a:rPr>
              <a:t>Data retrieval: Retrieving data from a Column data model can be slower than from a traditional relational database, especially when retrieving large amounts of data.</a:t>
            </a:r>
          </a:p>
          <a:p>
            <a:pPr lvl="1" algn="just"/>
            <a:r>
              <a:rPr lang="en-US" sz="1800" i="0" u="none" strike="noStrike" baseline="0" dirty="0">
                <a:latin typeface="Times New Roman" panose="02020603050405020304" pitchFamily="18" charset="0"/>
                <a:cs typeface="Times New Roman" panose="02020603050405020304" pitchFamily="18" charset="0"/>
              </a:rPr>
              <a:t>Data consistency: Ensuring data consistency can be challenging in a Column data model, especially when dealing with distributed systems.</a:t>
            </a:r>
          </a:p>
          <a:p>
            <a:pPr algn="just"/>
            <a:r>
              <a:rPr lang="en-US" sz="1800" b="1" dirty="0">
                <a:latin typeface="Times New Roman" panose="02020603050405020304" pitchFamily="18" charset="0"/>
                <a:cs typeface="Times New Roman" panose="02020603050405020304" pitchFamily="18" charset="0"/>
              </a:rPr>
              <a:t>Example: User Profile Data</a:t>
            </a:r>
          </a:p>
          <a:p>
            <a:pPr lvl="1" algn="just"/>
            <a:r>
              <a:rPr lang="en-US" sz="1800" dirty="0">
                <a:latin typeface="Times New Roman" panose="02020603050405020304" pitchFamily="18" charset="0"/>
                <a:cs typeface="Times New Roman" panose="02020603050405020304" pitchFamily="18" charset="0"/>
              </a:rPr>
              <a:t>Let's say we're building a social media platform and we want to store user profile data. We can use the Column data model to store the following columns:</a:t>
            </a:r>
          </a:p>
          <a:p>
            <a:pPr lvl="2" algn="just"/>
            <a:r>
              <a:rPr lang="en-US" sz="1800" dirty="0">
                <a:latin typeface="Times New Roman" panose="02020603050405020304" pitchFamily="18" charset="0"/>
                <a:cs typeface="Times New Roman" panose="02020603050405020304" pitchFamily="18" charset="0"/>
              </a:rPr>
              <a:t>Username: The username chosen by the user</a:t>
            </a:r>
          </a:p>
          <a:p>
            <a:pPr lvl="2" algn="just"/>
            <a:r>
              <a:rPr lang="en-US" sz="1800" dirty="0">
                <a:latin typeface="Times New Roman" panose="02020603050405020304" pitchFamily="18" charset="0"/>
                <a:cs typeface="Times New Roman" panose="02020603050405020304" pitchFamily="18" charset="0"/>
              </a:rPr>
              <a:t>Email: The user's email address</a:t>
            </a:r>
          </a:p>
          <a:p>
            <a:pPr lvl="2" algn="just"/>
            <a:r>
              <a:rPr lang="en-US" sz="1800" dirty="0">
                <a:latin typeface="Times New Roman" panose="02020603050405020304" pitchFamily="18" charset="0"/>
                <a:cs typeface="Times New Roman" panose="02020603050405020304" pitchFamily="18" charset="0"/>
              </a:rPr>
              <a:t>Age: The user's age</a:t>
            </a:r>
          </a:p>
          <a:p>
            <a:pPr lvl="2" algn="just"/>
            <a:r>
              <a:rPr lang="en-US" sz="1800" dirty="0">
                <a:latin typeface="Times New Roman" panose="02020603050405020304" pitchFamily="18" charset="0"/>
                <a:cs typeface="Times New Roman" panose="02020603050405020304" pitchFamily="18" charset="0"/>
              </a:rPr>
              <a:t>Location: The user's location</a:t>
            </a:r>
          </a:p>
          <a:p>
            <a:pPr lvl="2" algn="just"/>
            <a:r>
              <a:rPr lang="en-US" sz="1800" dirty="0">
                <a:latin typeface="Times New Roman" panose="02020603050405020304" pitchFamily="18" charset="0"/>
                <a:cs typeface="Times New Roman" panose="02020603050405020304" pitchFamily="18" charset="0"/>
              </a:rPr>
              <a:t>Interests: A list of the user's interests</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797898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Column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1" dirty="0">
                <a:latin typeface="Times New Roman" panose="02020603050405020304" pitchFamily="18" charset="0"/>
                <a:cs typeface="Times New Roman" panose="02020603050405020304" pitchFamily="18" charset="0"/>
              </a:rPr>
              <a:t>Example: User Profile Data</a:t>
            </a:r>
          </a:p>
          <a:p>
            <a:pPr lvl="1" algn="just"/>
            <a:r>
              <a:rPr lang="en-US" sz="1800" dirty="0">
                <a:latin typeface="Times New Roman" panose="02020603050405020304" pitchFamily="18" charset="0"/>
                <a:cs typeface="Times New Roman" panose="02020603050405020304" pitchFamily="18" charset="0"/>
              </a:rPr>
              <a:t>Here's an example of how the data might be stored:</a:t>
            </a:r>
          </a:p>
          <a:p>
            <a:pPr lvl="2" algn="just"/>
            <a:r>
              <a:rPr lang="en-IN" sz="1800" dirty="0">
                <a:latin typeface="Times New Roman" panose="02020603050405020304" pitchFamily="18" charset="0"/>
                <a:cs typeface="Times New Roman" panose="02020603050405020304" pitchFamily="18" charset="0"/>
              </a:rPr>
              <a:t>Column Name  | Column Value  | Timestamp</a:t>
            </a:r>
          </a:p>
          <a:p>
            <a:pPr lvl="2" algn="just"/>
            <a:r>
              <a:rPr lang="en-IN" sz="1800" dirty="0">
                <a:latin typeface="Times New Roman" panose="02020603050405020304" pitchFamily="18" charset="0"/>
                <a:cs typeface="Times New Roman" panose="02020603050405020304" pitchFamily="18" charset="0"/>
              </a:rPr>
              <a:t>------------|--------------|-----------</a:t>
            </a:r>
          </a:p>
          <a:p>
            <a:pPr lvl="2" algn="just"/>
            <a:r>
              <a:rPr lang="en-IN" sz="1800" dirty="0">
                <a:latin typeface="Times New Roman" panose="02020603050405020304" pitchFamily="18" charset="0"/>
                <a:cs typeface="Times New Roman" panose="02020603050405020304" pitchFamily="18" charset="0"/>
              </a:rPr>
              <a:t>Username    | </a:t>
            </a:r>
            <a:r>
              <a:rPr lang="en-IN" sz="1800" dirty="0" err="1">
                <a:latin typeface="Times New Roman" panose="02020603050405020304" pitchFamily="18" charset="0"/>
                <a:cs typeface="Times New Roman" panose="02020603050405020304" pitchFamily="18" charset="0"/>
              </a:rPr>
              <a:t>JohnDoe</a:t>
            </a:r>
            <a:r>
              <a:rPr lang="en-IN" sz="1800" dirty="0">
                <a:latin typeface="Times New Roman" panose="02020603050405020304" pitchFamily="18" charset="0"/>
                <a:cs typeface="Times New Roman" panose="02020603050405020304" pitchFamily="18" charset="0"/>
              </a:rPr>
              <a:t>      | 2022-01-01 12:00:00</a:t>
            </a:r>
          </a:p>
          <a:p>
            <a:pPr lvl="2" algn="just"/>
            <a:r>
              <a:rPr lang="en-IN" sz="1800" dirty="0">
                <a:latin typeface="Times New Roman" panose="02020603050405020304" pitchFamily="18" charset="0"/>
                <a:cs typeface="Times New Roman" panose="02020603050405020304" pitchFamily="18" charset="0"/>
              </a:rPr>
              <a:t>Email       | johndoe@example.com | 2022-01-01 12:00:00</a:t>
            </a:r>
          </a:p>
          <a:p>
            <a:pPr lvl="2" algn="just"/>
            <a:r>
              <a:rPr lang="en-IN" sz="1800" dirty="0">
                <a:latin typeface="Times New Roman" panose="02020603050405020304" pitchFamily="18" charset="0"/>
                <a:cs typeface="Times New Roman" panose="02020603050405020304" pitchFamily="18" charset="0"/>
              </a:rPr>
              <a:t>Age         | 30           | 2022-01-01 12:00:00</a:t>
            </a:r>
          </a:p>
          <a:p>
            <a:pPr lvl="2" algn="just"/>
            <a:r>
              <a:rPr lang="en-IN" sz="1800" dirty="0">
                <a:latin typeface="Times New Roman" panose="02020603050405020304" pitchFamily="18" charset="0"/>
                <a:cs typeface="Times New Roman" panose="02020603050405020304" pitchFamily="18" charset="0"/>
              </a:rPr>
              <a:t>Location    | New York     | 2022-01-01 12:00:00</a:t>
            </a:r>
          </a:p>
          <a:p>
            <a:pPr lvl="2" algn="just"/>
            <a:r>
              <a:rPr lang="en-IN" sz="1800" dirty="0">
                <a:latin typeface="Times New Roman" panose="02020603050405020304" pitchFamily="18" charset="0"/>
                <a:cs typeface="Times New Roman" panose="02020603050405020304" pitchFamily="18" charset="0"/>
              </a:rPr>
              <a:t>Interests   | [Music, Movies, Sports] | 2022-01-01 12:00:00</a:t>
            </a:r>
          </a:p>
          <a:p>
            <a:pPr lvl="1" algn="just"/>
            <a:r>
              <a:rPr lang="en-US" sz="1800" dirty="0">
                <a:latin typeface="Times New Roman" panose="02020603050405020304" pitchFamily="18" charset="0"/>
                <a:cs typeface="Times New Roman" panose="02020603050405020304" pitchFamily="18" charset="0"/>
              </a:rPr>
              <a:t>E</a:t>
            </a:r>
            <a:r>
              <a:rPr lang="en-US" sz="1800" b="0" i="0" dirty="0">
                <a:effectLst/>
                <a:latin typeface="Times New Roman" panose="02020603050405020304" pitchFamily="18" charset="0"/>
                <a:cs typeface="Times New Roman" panose="02020603050405020304" pitchFamily="18" charset="0"/>
              </a:rPr>
              <a:t>ach column represents a separate piece of information about the user. We can add or remove columns as needed, and we can also store additional information about each column, such as the timestamp when the data was last updated.</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454596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Relationships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dirty="0">
                <a:latin typeface="Times New Roman" panose="02020603050405020304" pitchFamily="18" charset="0"/>
                <a:cs typeface="Times New Roman" panose="02020603050405020304" pitchFamily="18" charset="0"/>
              </a:rPr>
              <a:t>An aggregate is a collection of data that is commonly accessed together, such as a customer and their order history. However, in many cases, related data is accessed differently, and separate aggregates are needed, such as orders and customers.</a:t>
            </a:r>
          </a:p>
          <a:p>
            <a:pPr algn="just"/>
            <a:r>
              <a:rPr lang="en-US" sz="1800" dirty="0">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he importance of relationships between aggregates, which can be established by embedding the ID of one aggregate within another. This allows for lookup of related data, but the database is unaware of the relationship. To address this, many databases, including document stores and key-value stores, provide ways to make these relationships visible to the database, such as through indexing and metadata.</a:t>
            </a:r>
          </a:p>
          <a:p>
            <a:pPr algn="just"/>
            <a:r>
              <a:rPr lang="en-US" sz="1800" dirty="0">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he challenges of updating multiple aggregates simultaneously, can lead to atomicity issues. Relational databases provide ACID guarantees, which ensure that multiple records can be modified in a single transaction, but aggregate-oriented databases do not offer this level of support.</a:t>
            </a:r>
          </a:p>
          <a:p>
            <a:pPr algn="just"/>
            <a:r>
              <a:rPr lang="en-US" sz="1800" b="0" i="0" dirty="0">
                <a:effectLst/>
                <a:latin typeface="Times New Roman" panose="02020603050405020304" pitchFamily="18" charset="0"/>
                <a:cs typeface="Times New Roman" panose="02020603050405020304" pitchFamily="18" charset="0"/>
              </a:rPr>
              <a:t>The implication is that if you have data with many relationships, a relational database may be a better choice than a NoSQL store. However, relational databases can struggle with complex relationships, particularly when it comes to writing SQL queries and performance.</a:t>
            </a:r>
          </a:p>
          <a:p>
            <a:pPr algn="just"/>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595095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Relationships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dirty="0">
                <a:latin typeface="Times New Roman" panose="02020603050405020304" pitchFamily="18" charset="0"/>
                <a:cs typeface="Times New Roman" panose="02020603050405020304" pitchFamily="18" charset="0"/>
              </a:rPr>
              <a:t>Aggregates and Relationships</a:t>
            </a:r>
          </a:p>
          <a:p>
            <a:pPr lvl="1" algn="just"/>
            <a:r>
              <a:rPr lang="en-US" sz="1800" dirty="0">
                <a:latin typeface="Times New Roman" panose="02020603050405020304" pitchFamily="18" charset="0"/>
                <a:cs typeface="Times New Roman" panose="02020603050405020304" pitchFamily="18" charset="0"/>
              </a:rPr>
              <a:t>Aggregates are collections of data commonly accessed together</a:t>
            </a:r>
          </a:p>
          <a:p>
            <a:pPr lvl="1" algn="just"/>
            <a:r>
              <a:rPr lang="en-US" sz="1800" dirty="0">
                <a:latin typeface="Times New Roman" panose="02020603050405020304" pitchFamily="18" charset="0"/>
                <a:cs typeface="Times New Roman" panose="02020603050405020304" pitchFamily="18" charset="0"/>
              </a:rPr>
              <a:t>Separate aggregates may be needed for related data, such as orders and customers</a:t>
            </a:r>
          </a:p>
          <a:p>
            <a:pPr lvl="1" algn="just"/>
            <a:r>
              <a:rPr lang="en-US" sz="1800" dirty="0">
                <a:latin typeface="Times New Roman" panose="02020603050405020304" pitchFamily="18" charset="0"/>
                <a:cs typeface="Times New Roman" panose="02020603050405020304" pitchFamily="18" charset="0"/>
              </a:rPr>
              <a:t>Relationships between aggregates can be established through ID embedding or other means</a:t>
            </a:r>
          </a:p>
          <a:p>
            <a:pPr lvl="1" algn="just"/>
            <a:r>
              <a:rPr lang="en-US" sz="1800" dirty="0">
                <a:latin typeface="Times New Roman" panose="02020603050405020304" pitchFamily="18" charset="0"/>
                <a:cs typeface="Times New Roman" panose="02020603050405020304" pitchFamily="18" charset="0"/>
              </a:rPr>
              <a:t>Databases may provide ways to make relationships visible, such as indexing and metadata</a:t>
            </a:r>
          </a:p>
          <a:p>
            <a:pPr algn="just"/>
            <a:r>
              <a:rPr lang="en-US" sz="1800" dirty="0">
                <a:latin typeface="Times New Roman" panose="02020603050405020304" pitchFamily="18" charset="0"/>
                <a:cs typeface="Times New Roman" panose="02020603050405020304" pitchFamily="18" charset="0"/>
              </a:rPr>
              <a:t>Updating Multiple Aggregates</a:t>
            </a:r>
          </a:p>
          <a:p>
            <a:pPr lvl="1" algn="just"/>
            <a:r>
              <a:rPr lang="en-US" sz="1800" dirty="0">
                <a:latin typeface="Times New Roman" panose="02020603050405020304" pitchFamily="18" charset="0"/>
                <a:cs typeface="Times New Roman" panose="02020603050405020304" pitchFamily="18" charset="0"/>
              </a:rPr>
              <a:t>Aggregate-oriented databases treat the aggregate as the unit of data retrieval</a:t>
            </a:r>
          </a:p>
          <a:p>
            <a:pPr lvl="1" algn="just"/>
            <a:r>
              <a:rPr lang="en-US" sz="1800" dirty="0">
                <a:latin typeface="Times New Roman" panose="02020603050405020304" pitchFamily="18" charset="0"/>
                <a:cs typeface="Times New Roman" panose="02020603050405020304" pitchFamily="18" charset="0"/>
              </a:rPr>
              <a:t>Atomicity is only supported within a single aggregate</a:t>
            </a:r>
          </a:p>
          <a:p>
            <a:pPr lvl="1" algn="just"/>
            <a:r>
              <a:rPr lang="en-US" sz="1800" dirty="0">
                <a:latin typeface="Times New Roman" panose="02020603050405020304" pitchFamily="18" charset="0"/>
                <a:cs typeface="Times New Roman" panose="02020603050405020304" pitchFamily="18" charset="0"/>
              </a:rPr>
              <a:t>Updating multiple aggregates simultaneously can lead to atomicity issues</a:t>
            </a:r>
          </a:p>
          <a:p>
            <a:pPr lvl="1" algn="just"/>
            <a:r>
              <a:rPr lang="en-US" sz="1800" dirty="0">
                <a:latin typeface="Times New Roman" panose="02020603050405020304" pitchFamily="18" charset="0"/>
                <a:cs typeface="Times New Roman" panose="02020603050405020304" pitchFamily="18" charset="0"/>
              </a:rPr>
              <a:t>Relational databases provide ACID guarantees for multiple record modifications</a:t>
            </a:r>
          </a:p>
          <a:p>
            <a:pPr algn="just"/>
            <a:r>
              <a:rPr lang="en-US" sz="1800" dirty="0">
                <a:latin typeface="Times New Roman" panose="02020603050405020304" pitchFamily="18" charset="0"/>
                <a:cs typeface="Times New Roman" panose="02020603050405020304" pitchFamily="18" charset="0"/>
              </a:rPr>
              <a:t>Implications for Database Choice</a:t>
            </a:r>
          </a:p>
          <a:p>
            <a:pPr lvl="1" algn="just"/>
            <a:r>
              <a:rPr lang="en-US" sz="1800" dirty="0">
                <a:latin typeface="Times New Roman" panose="02020603050405020304" pitchFamily="18" charset="0"/>
                <a:cs typeface="Times New Roman" panose="02020603050405020304" pitchFamily="18" charset="0"/>
              </a:rPr>
              <a:t>If data has many relationships, a relational database may be a better choice</a:t>
            </a:r>
          </a:p>
          <a:p>
            <a:pPr lvl="1" algn="just"/>
            <a:r>
              <a:rPr lang="en-US" sz="1800" dirty="0">
                <a:latin typeface="Times New Roman" panose="02020603050405020304" pitchFamily="18" charset="0"/>
                <a:cs typeface="Times New Roman" panose="02020603050405020304" pitchFamily="18" charset="0"/>
              </a:rPr>
              <a:t>However, relational databases can struggle with complex relationships and performance</a:t>
            </a:r>
          </a:p>
          <a:p>
            <a:pPr lvl="1" algn="just"/>
            <a:r>
              <a:rPr lang="en-US" sz="1800" dirty="0">
                <a:latin typeface="Times New Roman" panose="02020603050405020304" pitchFamily="18" charset="0"/>
                <a:cs typeface="Times New Roman" panose="02020603050405020304" pitchFamily="18" charset="0"/>
              </a:rPr>
              <a:t>Aggregate-oriented databases can become awkward when operating across multiple aggregates</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882058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Graph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dirty="0">
                <a:latin typeface="Times New Roman" panose="02020603050405020304" pitchFamily="18" charset="0"/>
                <a:cs typeface="Times New Roman" panose="02020603050405020304" pitchFamily="18" charset="0"/>
              </a:rPr>
              <a:t>A Graph Data Model is a type of NoSQL database that uses graph structures to store and query data. In a graph database, data is represented as nodes or vertices connected by edges or relationships. This allows for efficient storage and querying of complex, interconnected data.</a:t>
            </a:r>
          </a:p>
          <a:p>
            <a:pPr algn="just"/>
            <a:r>
              <a:rPr lang="en-IN" sz="1800" b="1" dirty="0">
                <a:latin typeface="Times New Roman" panose="02020603050405020304" pitchFamily="18" charset="0"/>
                <a:cs typeface="Times New Roman" panose="02020603050405020304" pitchFamily="18" charset="0"/>
              </a:rPr>
              <a:t>Characteristics:</a:t>
            </a:r>
          </a:p>
          <a:p>
            <a:pPr lvl="1" algn="just"/>
            <a:r>
              <a:rPr lang="en-US" sz="1800" dirty="0">
                <a:latin typeface="Times New Roman" panose="02020603050405020304" pitchFamily="18" charset="0"/>
                <a:cs typeface="Times New Roman" panose="02020603050405020304" pitchFamily="18" charset="0"/>
              </a:rPr>
              <a:t>Flexible Schema</a:t>
            </a:r>
          </a:p>
          <a:p>
            <a:pPr lvl="2" algn="just"/>
            <a:r>
              <a:rPr lang="en-US" sz="1800" dirty="0">
                <a:latin typeface="Times New Roman" panose="02020603050405020304" pitchFamily="18" charset="0"/>
                <a:cs typeface="Times New Roman" panose="02020603050405020304" pitchFamily="18" charset="0"/>
              </a:rPr>
              <a:t>Graph databases have a flexible schema that can evolve over time.</a:t>
            </a:r>
          </a:p>
          <a:p>
            <a:pPr lvl="2" algn="just"/>
            <a:r>
              <a:rPr lang="en-US" sz="1800" dirty="0">
                <a:latin typeface="Times New Roman" panose="02020603050405020304" pitchFamily="18" charset="0"/>
                <a:cs typeface="Times New Roman" panose="02020603050405020304" pitchFamily="18" charset="0"/>
              </a:rPr>
              <a:t>New nodes, edges, and properties can be added as needed.</a:t>
            </a:r>
          </a:p>
          <a:p>
            <a:pPr lvl="1" algn="just"/>
            <a:r>
              <a:rPr lang="en-US" sz="1800" dirty="0">
                <a:latin typeface="Times New Roman" panose="02020603050405020304" pitchFamily="18" charset="0"/>
                <a:cs typeface="Times New Roman" panose="02020603050405020304" pitchFamily="18" charset="0"/>
              </a:rPr>
              <a:t>Node-Centric</a:t>
            </a:r>
          </a:p>
          <a:p>
            <a:pPr lvl="2" algn="just"/>
            <a:r>
              <a:rPr lang="en-US" sz="1800" dirty="0">
                <a:latin typeface="Times New Roman" panose="02020603050405020304" pitchFamily="18" charset="0"/>
                <a:cs typeface="Times New Roman" panose="02020603050405020304" pitchFamily="18" charset="0"/>
              </a:rPr>
              <a:t>Graph databases are node-centric, meaning that each node is a self-contained entity.</a:t>
            </a:r>
          </a:p>
          <a:p>
            <a:pPr lvl="2" algn="just"/>
            <a:r>
              <a:rPr lang="en-US" sz="1800" dirty="0">
                <a:latin typeface="Times New Roman" panose="02020603050405020304" pitchFamily="18" charset="0"/>
                <a:cs typeface="Times New Roman" panose="02020603050405020304" pitchFamily="18" charset="0"/>
              </a:rPr>
              <a:t>Nodes can have multiple edges and properties.</a:t>
            </a:r>
          </a:p>
          <a:p>
            <a:pPr lvl="1" algn="just"/>
            <a:r>
              <a:rPr lang="en-US" sz="1800" dirty="0">
                <a:latin typeface="Times New Roman" panose="02020603050405020304" pitchFamily="18" charset="0"/>
                <a:cs typeface="Times New Roman" panose="02020603050405020304" pitchFamily="18" charset="0"/>
              </a:rPr>
              <a:t>Relationship-Based</a:t>
            </a:r>
          </a:p>
          <a:p>
            <a:pPr lvl="2" algn="just"/>
            <a:r>
              <a:rPr lang="en-US" sz="1800" dirty="0">
                <a:latin typeface="Times New Roman" panose="02020603050405020304" pitchFamily="18" charset="0"/>
                <a:cs typeface="Times New Roman" panose="02020603050405020304" pitchFamily="18" charset="0"/>
              </a:rPr>
              <a:t>Graph databases are designed to store and query complex relationships between nodes.</a:t>
            </a:r>
          </a:p>
          <a:p>
            <a:pPr lvl="2" algn="just"/>
            <a:r>
              <a:rPr lang="en-US" sz="1800" dirty="0">
                <a:latin typeface="Times New Roman" panose="02020603050405020304" pitchFamily="18" charset="0"/>
                <a:cs typeface="Times New Roman" panose="02020603050405020304" pitchFamily="18" charset="0"/>
              </a:rPr>
              <a:t>Edges represent relationships between nodes, such as friendships or interactions.</a:t>
            </a:r>
          </a:p>
          <a:p>
            <a:pPr lvl="1" algn="just"/>
            <a:r>
              <a:rPr lang="en-US" sz="1800" dirty="0">
                <a:latin typeface="Times New Roman" panose="02020603050405020304" pitchFamily="18" charset="0"/>
                <a:cs typeface="Times New Roman" panose="02020603050405020304" pitchFamily="18" charset="0"/>
              </a:rPr>
              <a:t>Schema-less</a:t>
            </a:r>
          </a:p>
          <a:p>
            <a:pPr lvl="2" algn="just"/>
            <a:r>
              <a:rPr lang="en-US" sz="1800" dirty="0">
                <a:latin typeface="Times New Roman" panose="02020603050405020304" pitchFamily="18" charset="0"/>
                <a:cs typeface="Times New Roman" panose="02020603050405020304" pitchFamily="18" charset="0"/>
              </a:rPr>
              <a:t>Graph databases do not require a predefined schema.</a:t>
            </a:r>
          </a:p>
          <a:p>
            <a:pPr lvl="2" algn="just"/>
            <a:r>
              <a:rPr lang="en-US" sz="1800" dirty="0">
                <a:latin typeface="Times New Roman" panose="02020603050405020304" pitchFamily="18" charset="0"/>
                <a:cs typeface="Times New Roman" panose="02020603050405020304" pitchFamily="18" charset="0"/>
              </a:rPr>
              <a:t>The schema emerges from the data itself.</a:t>
            </a:r>
          </a:p>
          <a:p>
            <a:pPr lvl="1" algn="just"/>
            <a:r>
              <a:rPr lang="en-US" sz="1800" dirty="0">
                <a:latin typeface="Times New Roman" panose="02020603050405020304" pitchFamily="18" charset="0"/>
                <a:cs typeface="Times New Roman" panose="02020603050405020304" pitchFamily="18" charset="0"/>
              </a:rPr>
              <a:t>Query Language</a:t>
            </a:r>
          </a:p>
          <a:p>
            <a:pPr lvl="2" algn="just"/>
            <a:r>
              <a:rPr lang="en-US" sz="1800" dirty="0">
                <a:latin typeface="Times New Roman" panose="02020603050405020304" pitchFamily="18" charset="0"/>
                <a:cs typeface="Times New Roman" panose="02020603050405020304" pitchFamily="18" charset="0"/>
              </a:rPr>
              <a:t>Graph databases have a specialized query language, such as Cypher or Gremlin.</a:t>
            </a:r>
          </a:p>
          <a:p>
            <a:pPr lvl="2" algn="just"/>
            <a:r>
              <a:rPr lang="en-US" sz="1800" dirty="0">
                <a:latin typeface="Times New Roman" panose="02020603050405020304" pitchFamily="18" charset="0"/>
                <a:cs typeface="Times New Roman" panose="02020603050405020304" pitchFamily="18" charset="0"/>
              </a:rPr>
              <a:t>These languages are designed to efficiently query complex graph data.</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363150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Graph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1" dirty="0">
                <a:latin typeface="Times New Roman" panose="02020603050405020304" pitchFamily="18" charset="0"/>
                <a:cs typeface="Times New Roman" panose="02020603050405020304" pitchFamily="18" charset="0"/>
              </a:rPr>
              <a:t>Key Components:</a:t>
            </a:r>
          </a:p>
          <a:p>
            <a:pPr lvl="1" algn="just"/>
            <a:r>
              <a:rPr lang="en-US" sz="1800" dirty="0">
                <a:latin typeface="Times New Roman" panose="02020603050405020304" pitchFamily="18" charset="0"/>
                <a:cs typeface="Times New Roman" panose="02020603050405020304" pitchFamily="18" charset="0"/>
              </a:rPr>
              <a:t>Nodes (or Vertices): Represent entities or objects in the graph, such as people, places, or things.</a:t>
            </a:r>
          </a:p>
          <a:p>
            <a:pPr lvl="1" algn="just"/>
            <a:r>
              <a:rPr lang="en-US" sz="1800" dirty="0">
                <a:latin typeface="Times New Roman" panose="02020603050405020304" pitchFamily="18" charset="0"/>
                <a:cs typeface="Times New Roman" panose="02020603050405020304" pitchFamily="18" charset="0"/>
              </a:rPr>
              <a:t>Edges (or Relationships): Represent connections between nodes, such as friendships, locations, or interactions.</a:t>
            </a:r>
          </a:p>
          <a:p>
            <a:pPr lvl="1" algn="just"/>
            <a:r>
              <a:rPr lang="en-US" sz="1800" dirty="0">
                <a:latin typeface="Times New Roman" panose="02020603050405020304" pitchFamily="18" charset="0"/>
                <a:cs typeface="Times New Roman" panose="02020603050405020304" pitchFamily="18" charset="0"/>
              </a:rPr>
              <a:t>Properties: Additional information associated with nodes or edges, such as names, addresses, or timestamps.</a:t>
            </a:r>
          </a:p>
          <a:p>
            <a:pPr algn="l"/>
            <a:r>
              <a:rPr lang="en-US" sz="1800" b="1" i="0" dirty="0">
                <a:effectLst/>
                <a:latin typeface="Times New Roman" panose="02020603050405020304" pitchFamily="18" charset="0"/>
                <a:cs typeface="Times New Roman" panose="02020603050405020304" pitchFamily="18" charset="0"/>
              </a:rPr>
              <a:t>Advantages:</a:t>
            </a:r>
          </a:p>
          <a:p>
            <a:pPr lvl="1"/>
            <a:r>
              <a:rPr lang="en-US" sz="1800" b="1" i="0" dirty="0">
                <a:effectLst/>
                <a:latin typeface="Times New Roman" panose="02020603050405020304" pitchFamily="18" charset="0"/>
                <a:cs typeface="Times New Roman" panose="02020603050405020304" pitchFamily="18" charset="0"/>
              </a:rPr>
              <a:t>Efficient querying of complex relationships</a:t>
            </a:r>
            <a:r>
              <a:rPr lang="en-US" sz="1800" b="0" i="0" dirty="0">
                <a:effectLst/>
                <a:latin typeface="Times New Roman" panose="02020603050405020304" pitchFamily="18" charset="0"/>
                <a:cs typeface="Times New Roman" panose="02020603050405020304" pitchFamily="18" charset="0"/>
              </a:rPr>
              <a:t>: Graph databases are optimized for querying complex, interconnected data.</a:t>
            </a:r>
          </a:p>
          <a:p>
            <a:pPr lvl="1"/>
            <a:r>
              <a:rPr lang="en-US" sz="1800" b="1" i="0" dirty="0">
                <a:effectLst/>
                <a:latin typeface="Times New Roman" panose="02020603050405020304" pitchFamily="18" charset="0"/>
                <a:cs typeface="Times New Roman" panose="02020603050405020304" pitchFamily="18" charset="0"/>
              </a:rPr>
              <a:t>Flexible data model</a:t>
            </a:r>
            <a:r>
              <a:rPr lang="en-US" sz="1800" b="0" i="0" dirty="0">
                <a:effectLst/>
                <a:latin typeface="Times New Roman" panose="02020603050405020304" pitchFamily="18" charset="0"/>
                <a:cs typeface="Times New Roman" panose="02020603050405020304" pitchFamily="18" charset="0"/>
              </a:rPr>
              <a:t>: Graph databases can handle a wide range of data structures and relationships.</a:t>
            </a:r>
          </a:p>
          <a:p>
            <a:pPr lvl="1"/>
            <a:r>
              <a:rPr lang="en-US" sz="1800" b="1" i="0" dirty="0">
                <a:effectLst/>
                <a:latin typeface="Times New Roman" panose="02020603050405020304" pitchFamily="18" charset="0"/>
                <a:cs typeface="Times New Roman" panose="02020603050405020304" pitchFamily="18" charset="0"/>
              </a:rPr>
              <a:t>Scalability</a:t>
            </a:r>
            <a:r>
              <a:rPr lang="en-US" sz="1800" b="0" i="0" dirty="0">
                <a:effectLst/>
                <a:latin typeface="Times New Roman" panose="02020603050405020304" pitchFamily="18" charset="0"/>
                <a:cs typeface="Times New Roman" panose="02020603050405020304" pitchFamily="18" charset="0"/>
              </a:rPr>
              <a:t>: Graph databases can handle large amounts of data and scale horizontally.</a:t>
            </a:r>
          </a:p>
          <a:p>
            <a:r>
              <a:rPr lang="en-US" sz="1800" b="1" dirty="0">
                <a:latin typeface="Times New Roman" panose="02020603050405020304" pitchFamily="18" charset="0"/>
                <a:cs typeface="Times New Roman" panose="02020603050405020304" pitchFamily="18" charset="0"/>
              </a:rPr>
              <a:t>Disadvantages:</a:t>
            </a:r>
          </a:p>
          <a:p>
            <a:pPr lvl="1"/>
            <a:r>
              <a:rPr lang="en-US" sz="1800" b="1" i="0" dirty="0">
                <a:effectLst/>
                <a:latin typeface="Times New Roman" panose="02020603050405020304" pitchFamily="18" charset="0"/>
                <a:cs typeface="Times New Roman" panose="02020603050405020304" pitchFamily="18" charset="0"/>
              </a:rPr>
              <a:t>Steep Learning Curve: </a:t>
            </a:r>
            <a:r>
              <a:rPr lang="en-US" sz="1800" b="0" i="0" dirty="0">
                <a:effectLst/>
                <a:latin typeface="Times New Roman" panose="02020603050405020304" pitchFamily="18" charset="0"/>
                <a:cs typeface="Times New Roman" panose="02020603050405020304" pitchFamily="18" charset="0"/>
              </a:rPr>
              <a:t>Graph databases require a different mindset and skillset than traditional relational databases. Developers need to learn new query languages, such as Cypher or Gremlin.</a:t>
            </a:r>
          </a:p>
          <a:p>
            <a:pPr lvl="1"/>
            <a:r>
              <a:rPr lang="en-US" sz="1800" b="1" i="0" dirty="0">
                <a:effectLst/>
                <a:latin typeface="Times New Roman" panose="02020603050405020304" pitchFamily="18" charset="0"/>
                <a:cs typeface="Times New Roman" panose="02020603050405020304" pitchFamily="18" charset="0"/>
              </a:rPr>
              <a:t>Query Complexity: </a:t>
            </a:r>
            <a:r>
              <a:rPr lang="en-US" sz="1800" b="0" i="0" dirty="0">
                <a:effectLst/>
                <a:latin typeface="Times New Roman" panose="02020603050405020304" pitchFamily="18" charset="0"/>
                <a:cs typeface="Times New Roman" panose="02020603050405020304" pitchFamily="18" charset="0"/>
              </a:rPr>
              <a:t>Graph queries can be complex and difficult to optimize. Query performance can be affected by the complexity of the graph data.</a:t>
            </a:r>
          </a:p>
          <a:p>
            <a:pPr lvl="1"/>
            <a:r>
              <a:rPr lang="en-US" sz="1800" b="1" i="0" dirty="0">
                <a:effectLst/>
                <a:latin typeface="Times New Roman" panose="02020603050405020304" pitchFamily="18" charset="0"/>
                <a:cs typeface="Times New Roman" panose="02020603050405020304" pitchFamily="18" charset="0"/>
              </a:rPr>
              <a:t>Data Inconsistency: </a:t>
            </a:r>
            <a:r>
              <a:rPr lang="en-US" sz="1800" b="0" i="0" dirty="0">
                <a:effectLst/>
                <a:latin typeface="Times New Roman" panose="02020603050405020304" pitchFamily="18" charset="0"/>
                <a:cs typeface="Times New Roman" panose="02020603050405020304" pitchFamily="18" charset="0"/>
              </a:rPr>
              <a:t>Graph databases may suffer from data inconsistency due to the flexible schema. Data inconsistencies can lead to errors and inconsistencies in the application.</a:t>
            </a:r>
          </a:p>
          <a:p>
            <a:pPr lvl="1"/>
            <a:endParaRPr lang="en-US" sz="1800" b="1" i="0" dirty="0">
              <a:effectLst/>
              <a:latin typeface="Times New Roman" panose="02020603050405020304" pitchFamily="18" charset="0"/>
              <a:cs typeface="Times New Roman" panose="02020603050405020304" pitchFamily="18" charset="0"/>
            </a:endParaRPr>
          </a:p>
          <a:p>
            <a:pPr lvl="1"/>
            <a:endParaRPr lang="en-US" sz="1800" b="0" i="0" dirty="0">
              <a:effectLst/>
              <a:latin typeface="Times New Roman" panose="02020603050405020304" pitchFamily="18" charset="0"/>
              <a:cs typeface="Times New Roman" panose="02020603050405020304" pitchFamily="18" charset="0"/>
            </a:endParaRPr>
          </a:p>
          <a:p>
            <a:pPr lvl="1" algn="just"/>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063576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Graph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1" dirty="0">
                <a:latin typeface="Times New Roman" panose="02020603050405020304" pitchFamily="18" charset="0"/>
                <a:cs typeface="Times New Roman" panose="02020603050405020304" pitchFamily="18" charset="0"/>
              </a:rPr>
              <a:t>Example: Social network data</a:t>
            </a:r>
          </a:p>
          <a:p>
            <a:pPr lvl="1" algn="just"/>
            <a:r>
              <a:rPr lang="en-US" sz="1800" dirty="0">
                <a:latin typeface="Times New Roman" panose="02020603050405020304" pitchFamily="18" charset="0"/>
                <a:cs typeface="Times New Roman" panose="02020603050405020304" pitchFamily="18" charset="0"/>
              </a:rPr>
              <a:t>// Nodes (Users)</a:t>
            </a:r>
          </a:p>
          <a:p>
            <a:pPr lvl="2" algn="just"/>
            <a:r>
              <a:rPr lang="en-US" sz="1800" dirty="0">
                <a:latin typeface="Times New Roman" panose="02020603050405020304" pitchFamily="18" charset="0"/>
                <a:cs typeface="Times New Roman" panose="02020603050405020304" pitchFamily="18" charset="0"/>
              </a:rPr>
              <a:t>Node: Alice</a:t>
            </a:r>
          </a:p>
          <a:p>
            <a:pPr lvl="2" algn="just"/>
            <a:r>
              <a:rPr lang="en-US" sz="1800" dirty="0">
                <a:latin typeface="Times New Roman" panose="02020603050405020304" pitchFamily="18" charset="0"/>
                <a:cs typeface="Times New Roman" panose="02020603050405020304" pitchFamily="18" charset="0"/>
              </a:rPr>
              <a:t>  - Properties: name, email, location</a:t>
            </a:r>
          </a:p>
          <a:p>
            <a:pPr lvl="2" algn="just"/>
            <a:r>
              <a:rPr lang="en-US" sz="1800" dirty="0">
                <a:latin typeface="Times New Roman" panose="02020603050405020304" pitchFamily="18" charset="0"/>
                <a:cs typeface="Times New Roman" panose="02020603050405020304" pitchFamily="18" charset="0"/>
              </a:rPr>
              <a:t>Node: Bob</a:t>
            </a:r>
          </a:p>
          <a:p>
            <a:pPr lvl="2" algn="just"/>
            <a:r>
              <a:rPr lang="en-US" sz="1800" dirty="0">
                <a:latin typeface="Times New Roman" panose="02020603050405020304" pitchFamily="18" charset="0"/>
                <a:cs typeface="Times New Roman" panose="02020603050405020304" pitchFamily="18" charset="0"/>
              </a:rPr>
              <a:t>  - Properties: name, email, location</a:t>
            </a:r>
          </a:p>
          <a:p>
            <a:pPr lvl="2" algn="just"/>
            <a:r>
              <a:rPr lang="en-US" sz="1800" dirty="0">
                <a:latin typeface="Times New Roman" panose="02020603050405020304" pitchFamily="18" charset="0"/>
                <a:cs typeface="Times New Roman" panose="02020603050405020304" pitchFamily="18" charset="0"/>
              </a:rPr>
              <a:t>Node: Charlie</a:t>
            </a:r>
          </a:p>
          <a:p>
            <a:pPr lvl="2" algn="just"/>
            <a:r>
              <a:rPr lang="en-US" sz="1800" dirty="0">
                <a:latin typeface="Times New Roman" panose="02020603050405020304" pitchFamily="18" charset="0"/>
                <a:cs typeface="Times New Roman" panose="02020603050405020304" pitchFamily="18" charset="0"/>
              </a:rPr>
              <a:t>  - Properties: name, email, location</a:t>
            </a:r>
          </a:p>
          <a:p>
            <a:pPr lvl="1" algn="just"/>
            <a:r>
              <a:rPr lang="en-US" sz="1800" dirty="0">
                <a:latin typeface="Times New Roman" panose="02020603050405020304" pitchFamily="18" charset="0"/>
                <a:cs typeface="Times New Roman" panose="02020603050405020304" pitchFamily="18" charset="0"/>
              </a:rPr>
              <a:t>// Edges (Friendships)</a:t>
            </a:r>
          </a:p>
          <a:p>
            <a:pPr lvl="2" algn="just"/>
            <a:r>
              <a:rPr lang="en-US" sz="1800" dirty="0">
                <a:latin typeface="Times New Roman" panose="02020603050405020304" pitchFamily="18" charset="0"/>
                <a:cs typeface="Times New Roman" panose="02020603050405020304" pitchFamily="18" charset="0"/>
              </a:rPr>
              <a:t>Edge: Alice -&gt; Bob</a:t>
            </a:r>
          </a:p>
          <a:p>
            <a:pPr lvl="2" algn="just"/>
            <a:r>
              <a:rPr lang="en-US" sz="1800" dirty="0">
                <a:latin typeface="Times New Roman" panose="02020603050405020304" pitchFamily="18" charset="0"/>
                <a:cs typeface="Times New Roman" panose="02020603050405020304" pitchFamily="18" charset="0"/>
              </a:rPr>
              <a:t>  - Properties: timestamp, type (friend)</a:t>
            </a:r>
          </a:p>
          <a:p>
            <a:pPr lvl="2" algn="just"/>
            <a:r>
              <a:rPr lang="en-US" sz="1800" dirty="0">
                <a:latin typeface="Times New Roman" panose="02020603050405020304" pitchFamily="18" charset="0"/>
                <a:cs typeface="Times New Roman" panose="02020603050405020304" pitchFamily="18" charset="0"/>
              </a:rPr>
              <a:t>Edge: Bob -&gt; Charlie</a:t>
            </a:r>
          </a:p>
          <a:p>
            <a:pPr lvl="2" algn="just"/>
            <a:r>
              <a:rPr lang="en-US" sz="1800" dirty="0">
                <a:latin typeface="Times New Roman" panose="02020603050405020304" pitchFamily="18" charset="0"/>
                <a:cs typeface="Times New Roman" panose="02020603050405020304" pitchFamily="18" charset="0"/>
              </a:rPr>
              <a:t>  - Properties: timestamp, type (friend)</a:t>
            </a:r>
          </a:p>
          <a:p>
            <a:pPr lvl="2" algn="just"/>
            <a:r>
              <a:rPr lang="en-US" sz="1800" dirty="0">
                <a:latin typeface="Times New Roman" panose="02020603050405020304" pitchFamily="18" charset="0"/>
                <a:cs typeface="Times New Roman" panose="02020603050405020304" pitchFamily="18" charset="0"/>
              </a:rPr>
              <a:t>Edge: Alice -&gt; Charlie</a:t>
            </a:r>
          </a:p>
          <a:p>
            <a:pPr lvl="2" algn="just"/>
            <a:r>
              <a:rPr lang="en-US" sz="1800" dirty="0">
                <a:latin typeface="Times New Roman" panose="02020603050405020304" pitchFamily="18" charset="0"/>
                <a:cs typeface="Times New Roman" panose="02020603050405020304" pitchFamily="18" charset="0"/>
              </a:rPr>
              <a:t>  - Properties: timestamp, type (friend)</a:t>
            </a:r>
          </a:p>
          <a:p>
            <a:pPr lvl="1" algn="just"/>
            <a:r>
              <a:rPr lang="en-US" sz="1800" dirty="0">
                <a:latin typeface="Times New Roman" panose="02020603050405020304" pitchFamily="18" charset="0"/>
                <a:cs typeface="Times New Roman" panose="02020603050405020304" pitchFamily="18" charset="0"/>
              </a:rPr>
              <a:t>T</a:t>
            </a:r>
            <a:r>
              <a:rPr lang="en-US" sz="1800" i="0" dirty="0">
                <a:effectLst/>
                <a:latin typeface="Times New Roman" panose="02020603050405020304" pitchFamily="18" charset="0"/>
                <a:cs typeface="Times New Roman" panose="02020603050405020304" pitchFamily="18" charset="0"/>
              </a:rPr>
              <a:t>he graph database stores nodes representing users, and edges representing friendships between them. The graph database can be queried to find friends of friends, or to recommend users based on their social connections.</a:t>
            </a:r>
          </a:p>
          <a:p>
            <a:pPr lvl="1"/>
            <a:endParaRPr lang="en-US" sz="1800" b="0" i="0" dirty="0">
              <a:effectLst/>
              <a:latin typeface="Times New Roman" panose="02020603050405020304" pitchFamily="18" charset="0"/>
              <a:cs typeface="Times New Roman" panose="02020603050405020304" pitchFamily="18" charset="0"/>
            </a:endParaRPr>
          </a:p>
          <a:p>
            <a:pPr lvl="1" algn="just"/>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760875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err="1">
                <a:latin typeface="Times New Roman" panose="02020603050405020304" pitchFamily="18" charset="0"/>
                <a:cs typeface="Times New Roman" panose="02020603050405020304" pitchFamily="18" charset="0"/>
              </a:rPr>
              <a:t>Schemaless</a:t>
            </a:r>
            <a:r>
              <a:rPr lang="en-IN" sz="4400" b="1" i="0" u="none" strike="noStrike" baseline="0" dirty="0">
                <a:latin typeface="Times New Roman" panose="02020603050405020304" pitchFamily="18" charset="0"/>
                <a:cs typeface="Times New Roman" panose="02020603050405020304" pitchFamily="18" charset="0"/>
              </a:rPr>
              <a:t> Databases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dirty="0">
                <a:latin typeface="Times New Roman" panose="02020603050405020304" pitchFamily="18" charset="0"/>
                <a:cs typeface="Times New Roman" panose="02020603050405020304" pitchFamily="18" charset="0"/>
              </a:rPr>
              <a:t>In traditional relational databases, a schema must be defined before storing data, which can be inflexible and restrictive. In contrast, NoSQL databases, such as key-value stores, document databases, column-family databases, and graph databases, offer a </a:t>
            </a:r>
            <a:r>
              <a:rPr lang="en-US" sz="1800" dirty="0" err="1">
                <a:latin typeface="Times New Roman" panose="02020603050405020304" pitchFamily="18" charset="0"/>
                <a:cs typeface="Times New Roman" panose="02020603050405020304" pitchFamily="18" charset="0"/>
              </a:rPr>
              <a:t>schemaless</a:t>
            </a:r>
            <a:r>
              <a:rPr lang="en-US" sz="1800" dirty="0">
                <a:latin typeface="Times New Roman" panose="02020603050405020304" pitchFamily="18" charset="0"/>
                <a:cs typeface="Times New Roman" panose="02020603050405020304" pitchFamily="18" charset="0"/>
              </a:rPr>
              <a:t> approach, allowing for more flexibility and freedom in storing data.</a:t>
            </a:r>
          </a:p>
          <a:p>
            <a:pPr algn="just"/>
            <a:r>
              <a:rPr lang="en-US" sz="1800" b="1" dirty="0">
                <a:latin typeface="Times New Roman" panose="02020603050405020304" pitchFamily="18" charset="0"/>
                <a:cs typeface="Times New Roman" panose="02020603050405020304" pitchFamily="18" charset="0"/>
              </a:rPr>
              <a:t>Advantages:</a:t>
            </a:r>
            <a:r>
              <a:rPr lang="en-US" sz="1800" dirty="0">
                <a:latin typeface="Times New Roman" panose="02020603050405020304" pitchFamily="18" charset="0"/>
                <a:cs typeface="Times New Roman" panose="02020603050405020304" pitchFamily="18" charset="0"/>
              </a:rPr>
              <a:t> </a:t>
            </a:r>
          </a:p>
          <a:p>
            <a:pPr lvl="1" algn="just"/>
            <a:r>
              <a:rPr lang="en-US" sz="1800" dirty="0">
                <a:latin typeface="Times New Roman" panose="02020603050405020304" pitchFamily="18" charset="0"/>
                <a:cs typeface="Times New Roman" panose="02020603050405020304" pitchFamily="18" charset="0"/>
              </a:rPr>
              <a:t>Flexibility: Without a fixed schema, you can easily store new data or modify existing data structures as needed.</a:t>
            </a:r>
          </a:p>
          <a:p>
            <a:pPr lvl="1" algn="just"/>
            <a:r>
              <a:rPr lang="en-US" sz="1800" dirty="0">
                <a:latin typeface="Times New Roman" panose="02020603050405020304" pitchFamily="18" charset="0"/>
                <a:cs typeface="Times New Roman" panose="02020603050405020304" pitchFamily="18" charset="0"/>
              </a:rPr>
              <a:t>Handling changes: </a:t>
            </a:r>
            <a:r>
              <a:rPr lang="en-US" sz="1800" dirty="0" err="1">
                <a:latin typeface="Times New Roman" panose="02020603050405020304" pitchFamily="18" charset="0"/>
                <a:cs typeface="Times New Roman" panose="02020603050405020304" pitchFamily="18" charset="0"/>
              </a:rPr>
              <a:t>Schemalessness</a:t>
            </a:r>
            <a:r>
              <a:rPr lang="en-US" sz="1800" dirty="0">
                <a:latin typeface="Times New Roman" panose="02020603050405020304" pitchFamily="18" charset="0"/>
                <a:cs typeface="Times New Roman" panose="02020603050405020304" pitchFamily="18" charset="0"/>
              </a:rPr>
              <a:t> makes it easier to adapt to changing data requirements, as you can simply add or remove fields without worrying about affecting existing data.</a:t>
            </a:r>
          </a:p>
          <a:p>
            <a:pPr lvl="1" algn="just"/>
            <a:r>
              <a:rPr lang="en-US" sz="1800" dirty="0">
                <a:latin typeface="Times New Roman" panose="02020603050405020304" pitchFamily="18" charset="0"/>
                <a:cs typeface="Times New Roman" panose="02020603050405020304" pitchFamily="18" charset="0"/>
              </a:rPr>
              <a:t>Nonuniform data: </a:t>
            </a:r>
            <a:r>
              <a:rPr lang="en-US" sz="1800" dirty="0" err="1">
                <a:latin typeface="Times New Roman" panose="02020603050405020304" pitchFamily="18" charset="0"/>
                <a:cs typeface="Times New Roman" panose="02020603050405020304" pitchFamily="18" charset="0"/>
              </a:rPr>
              <a:t>Schemaless</a:t>
            </a:r>
            <a:r>
              <a:rPr lang="en-US" sz="1800" dirty="0">
                <a:latin typeface="Times New Roman" panose="02020603050405020304" pitchFamily="18" charset="0"/>
                <a:cs typeface="Times New Roman" panose="02020603050405020304" pitchFamily="18" charset="0"/>
              </a:rPr>
              <a:t> databases can handle nonuniform data, where each record has a different set of fields, without the need for sparse tables or meaningless columns.</a:t>
            </a:r>
          </a:p>
          <a:p>
            <a:pPr algn="l"/>
            <a:r>
              <a:rPr lang="en-US" sz="1800" b="1" i="0" dirty="0">
                <a:effectLst/>
                <a:latin typeface="Times New Roman" panose="02020603050405020304" pitchFamily="18" charset="0"/>
                <a:cs typeface="Times New Roman" panose="02020603050405020304" pitchFamily="18" charset="0"/>
              </a:rPr>
              <a:t>Disadvantages:</a:t>
            </a:r>
            <a:r>
              <a:rPr lang="en-US" sz="1800" i="0" dirty="0">
                <a:effectLst/>
                <a:latin typeface="Times New Roman" panose="02020603050405020304" pitchFamily="18" charset="0"/>
                <a:cs typeface="Times New Roman" panose="02020603050405020304" pitchFamily="18" charset="0"/>
              </a:rPr>
              <a:t> </a:t>
            </a:r>
          </a:p>
          <a:p>
            <a:pPr lvl="1"/>
            <a:r>
              <a:rPr lang="en-US" sz="1800" i="0" dirty="0">
                <a:effectLst/>
                <a:latin typeface="Times New Roman" panose="02020603050405020304" pitchFamily="18" charset="0"/>
                <a:cs typeface="Times New Roman" panose="02020603050405020304" pitchFamily="18" charset="0"/>
              </a:rPr>
              <a:t>Implicit schema: Although the database itself is </a:t>
            </a:r>
            <a:r>
              <a:rPr lang="en-US" sz="1800" i="0" dirty="0" err="1">
                <a:effectLst/>
                <a:latin typeface="Times New Roman" panose="02020603050405020304" pitchFamily="18" charset="0"/>
                <a:cs typeface="Times New Roman" panose="02020603050405020304" pitchFamily="18" charset="0"/>
              </a:rPr>
              <a:t>schemaless</a:t>
            </a:r>
            <a:r>
              <a:rPr lang="en-US" sz="1800" i="0" dirty="0">
                <a:effectLst/>
                <a:latin typeface="Times New Roman" panose="02020603050405020304" pitchFamily="18" charset="0"/>
                <a:cs typeface="Times New Roman" panose="02020603050405020304" pitchFamily="18" charset="0"/>
              </a:rPr>
              <a:t>, the application code that accesses the data often relies on an implicit schema, which can lead to issues with data consistency and understanding.</a:t>
            </a:r>
          </a:p>
          <a:p>
            <a:pPr lvl="1"/>
            <a:r>
              <a:rPr lang="en-US" sz="1800" i="0" dirty="0">
                <a:effectLst/>
                <a:latin typeface="Times New Roman" panose="02020603050405020304" pitchFamily="18" charset="0"/>
                <a:cs typeface="Times New Roman" panose="02020603050405020304" pitchFamily="18" charset="0"/>
              </a:rPr>
              <a:t>Lack of database awareness: The database is unaware of the schema, making it difficult to optimize data storage and retrieval, and apply validations to ensure data consistency.</a:t>
            </a:r>
          </a:p>
          <a:p>
            <a:pPr lvl="1"/>
            <a:r>
              <a:rPr lang="en-US" sz="1800" i="0" dirty="0">
                <a:effectLst/>
                <a:latin typeface="Times New Roman" panose="02020603050405020304" pitchFamily="18" charset="0"/>
                <a:cs typeface="Times New Roman" panose="02020603050405020304" pitchFamily="18" charset="0"/>
              </a:rPr>
              <a:t>Multi-application access: </a:t>
            </a:r>
            <a:r>
              <a:rPr lang="en-US" sz="1800" i="0" dirty="0" err="1">
                <a:effectLst/>
                <a:latin typeface="Times New Roman" panose="02020603050405020304" pitchFamily="18" charset="0"/>
                <a:cs typeface="Times New Roman" panose="02020603050405020304" pitchFamily="18" charset="0"/>
              </a:rPr>
              <a:t>Schemalessness</a:t>
            </a:r>
            <a:r>
              <a:rPr lang="en-US" sz="1800" i="0" dirty="0">
                <a:effectLst/>
                <a:latin typeface="Times New Roman" panose="02020603050405020304" pitchFamily="18" charset="0"/>
                <a:cs typeface="Times New Roman" panose="02020603050405020304" pitchFamily="18" charset="0"/>
              </a:rPr>
              <a:t> can become problematic when multiple applications, developed by different people, access the same database, leading to inconsistencies and integration issues.</a:t>
            </a:r>
          </a:p>
          <a:p>
            <a:pPr lvl="1" algn="just"/>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429698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err="1">
                <a:latin typeface="Times New Roman" panose="02020603050405020304" pitchFamily="18" charset="0"/>
                <a:cs typeface="Times New Roman" panose="02020603050405020304" pitchFamily="18" charset="0"/>
              </a:rPr>
              <a:t>Schemaless</a:t>
            </a:r>
            <a:r>
              <a:rPr lang="en-IN" sz="4400" b="1" i="0" u="none" strike="noStrike" baseline="0" dirty="0">
                <a:latin typeface="Times New Roman" panose="02020603050405020304" pitchFamily="18" charset="0"/>
                <a:cs typeface="Times New Roman" panose="02020603050405020304" pitchFamily="18" charset="0"/>
              </a:rPr>
              <a:t> Databases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1" dirty="0">
                <a:latin typeface="Times New Roman" panose="02020603050405020304" pitchFamily="18" charset="0"/>
                <a:cs typeface="Times New Roman" panose="02020603050405020304" pitchFamily="18" charset="0"/>
              </a:rPr>
              <a:t>Mitigating the Disadvantages:</a:t>
            </a:r>
          </a:p>
          <a:p>
            <a:pPr lvl="1" algn="just"/>
            <a:r>
              <a:rPr lang="en-US" sz="1800" dirty="0">
                <a:latin typeface="Times New Roman" panose="02020603050405020304" pitchFamily="18" charset="0"/>
                <a:cs typeface="Times New Roman" panose="02020603050405020304" pitchFamily="18" charset="0"/>
              </a:rPr>
              <a:t>Encapsulate database interaction: Encapsulate all database interaction within a single application and integrate with other applications using web services.</a:t>
            </a:r>
          </a:p>
          <a:p>
            <a:pPr lvl="1" algn="just"/>
            <a:r>
              <a:rPr lang="en-US" sz="1800" dirty="0">
                <a:latin typeface="Times New Roman" panose="02020603050405020304" pitchFamily="18" charset="0"/>
                <a:cs typeface="Times New Roman" panose="02020603050405020304" pitchFamily="18" charset="0"/>
              </a:rPr>
              <a:t>Delineate different areas of an aggregate: Clearly define different areas of an aggregate for access by different applications, such as different sections in a document database or different column families in a column-family database.</a:t>
            </a:r>
          </a:p>
          <a:p>
            <a:pPr algn="just"/>
            <a:r>
              <a:rPr lang="en-US" sz="1800" b="1" dirty="0">
                <a:latin typeface="Times New Roman" panose="02020603050405020304" pitchFamily="18" charset="0"/>
                <a:cs typeface="Times New Roman" panose="02020603050405020304" pitchFamily="18" charset="0"/>
              </a:rPr>
              <a:t>Comparison with Relational Databases:</a:t>
            </a:r>
          </a:p>
          <a:p>
            <a:pPr lvl="1" algn="just"/>
            <a:r>
              <a:rPr lang="en-US" sz="1800" dirty="0">
                <a:latin typeface="Times New Roman" panose="02020603050405020304" pitchFamily="18" charset="0"/>
                <a:cs typeface="Times New Roman" panose="02020603050405020304" pitchFamily="18" charset="0"/>
              </a:rPr>
              <a:t>Relational databases are often criticized for their inflexibility, but this is not entirely accurate. Relational schemas can be changed at any time using standard SQL commands, and new columns can be created ad-hoc to store nonuniform data. However, </a:t>
            </a:r>
            <a:r>
              <a:rPr lang="en-US" sz="1800" dirty="0" err="1">
                <a:latin typeface="Times New Roman" panose="02020603050405020304" pitchFamily="18" charset="0"/>
                <a:cs typeface="Times New Roman" panose="02020603050405020304" pitchFamily="18" charset="0"/>
              </a:rPr>
              <a:t>schemalessness</a:t>
            </a:r>
            <a:r>
              <a:rPr lang="en-US" sz="1800" dirty="0">
                <a:latin typeface="Times New Roman" panose="02020603050405020304" pitchFamily="18" charset="0"/>
                <a:cs typeface="Times New Roman" panose="02020603050405020304" pitchFamily="18" charset="0"/>
              </a:rPr>
              <a:t> can still be beneficial for nonuniform data and provides more flexibility in certain scenarios.</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377493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normAutofit/>
          </a:bodyPr>
          <a:lstStyle/>
          <a:p>
            <a:r>
              <a:rPr lang="en-IN" sz="4400" b="1" i="0" u="none" strike="noStrike" baseline="0" dirty="0">
                <a:latin typeface="Times New Roman" panose="02020603050405020304" pitchFamily="18" charset="0"/>
                <a:cs typeface="Times New Roman" panose="02020603050405020304" pitchFamily="18" charset="0"/>
              </a:rPr>
              <a:t>Materialized Views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dirty="0">
                <a:latin typeface="Times New Roman" panose="02020603050405020304" pitchFamily="18" charset="0"/>
                <a:cs typeface="Times New Roman" panose="02020603050405020304" pitchFamily="18" charset="0"/>
              </a:rPr>
              <a:t>In aggregate-oriented data models, data is stored in a single aggregate that can be accessed as a unit. However, this can lead to difficulties when trying to access data in different ways, such as when a product manager wants to know how much a particular item has sold over the last couple of weeks. To overcome this, relational databases use views, which are defined by computation over the base tables and provide a convenient mechanism to look at data differently from the way it's stored</a:t>
            </a:r>
          </a:p>
          <a:p>
            <a:pPr algn="just"/>
            <a:r>
              <a:rPr lang="en-US" sz="1800" b="1" i="0" dirty="0">
                <a:effectLst/>
                <a:latin typeface="Times New Roman" panose="02020603050405020304" pitchFamily="18" charset="0"/>
                <a:cs typeface="Times New Roman" panose="02020603050405020304" pitchFamily="18" charset="0"/>
              </a:rPr>
              <a:t>Materialized Views:</a:t>
            </a:r>
            <a:endParaRPr lang="en-US" sz="1800" b="0" i="0" dirty="0">
              <a:effectLst/>
              <a:latin typeface="Times New Roman" panose="02020603050405020304" pitchFamily="18" charset="0"/>
              <a:cs typeface="Times New Roman" panose="02020603050405020304" pitchFamily="18" charset="0"/>
            </a:endParaRPr>
          </a:p>
          <a:p>
            <a:pPr lvl="1" algn="just"/>
            <a:r>
              <a:rPr lang="en-US" sz="1800" b="0" i="0" dirty="0">
                <a:effectLst/>
                <a:latin typeface="Times New Roman" panose="02020603050405020304" pitchFamily="18" charset="0"/>
                <a:cs typeface="Times New Roman" panose="02020603050405020304" pitchFamily="18" charset="0"/>
              </a:rPr>
              <a:t>NoSQL databases don't have views, but they may have precomputed and cached queries, which are often referred to as materialized views. </a:t>
            </a:r>
          </a:p>
          <a:p>
            <a:pPr lvl="1" algn="just"/>
            <a:r>
              <a:rPr lang="en-US" sz="1800" b="0" i="0" dirty="0">
                <a:effectLst/>
                <a:latin typeface="Times New Roman" panose="02020603050405020304" pitchFamily="18" charset="0"/>
                <a:cs typeface="Times New Roman" panose="02020603050405020304" pitchFamily="18" charset="0"/>
              </a:rPr>
              <a:t>Materialized views are effective for data that is read heavily but can stand being somewhat stale. </a:t>
            </a:r>
          </a:p>
          <a:p>
            <a:pPr lvl="1" algn="just"/>
            <a:r>
              <a:rPr lang="en-US" sz="1800" b="0" i="0" dirty="0">
                <a:effectLst/>
                <a:latin typeface="Times New Roman" panose="02020603050405020304" pitchFamily="18" charset="0"/>
                <a:cs typeface="Times New Roman" panose="02020603050405020304" pitchFamily="18" charset="0"/>
              </a:rPr>
              <a:t>They are particularly useful in aggregate-oriented databases, where most applications will have to deal with some queries that don't fit well with the aggregate structure.</a:t>
            </a:r>
          </a:p>
          <a:p>
            <a:pPr algn="just"/>
            <a:r>
              <a:rPr lang="en-US" sz="1800" b="1" i="0" dirty="0">
                <a:effectLst/>
                <a:latin typeface="Times New Roman" panose="02020603050405020304" pitchFamily="18" charset="0"/>
                <a:cs typeface="Times New Roman" panose="02020603050405020304" pitchFamily="18" charset="0"/>
              </a:rPr>
              <a:t>Building Materialized Views:</a:t>
            </a:r>
            <a:endParaRPr lang="en-US" sz="1800" b="0" i="0" dirty="0">
              <a:effectLst/>
              <a:latin typeface="Times New Roman" panose="02020603050405020304" pitchFamily="18" charset="0"/>
              <a:cs typeface="Times New Roman" panose="02020603050405020304" pitchFamily="18" charset="0"/>
            </a:endParaRPr>
          </a:p>
          <a:p>
            <a:pPr lvl="1" algn="just"/>
            <a:r>
              <a:rPr lang="en-US" sz="1800" b="0" i="0" dirty="0">
                <a:effectLst/>
                <a:latin typeface="Times New Roman" panose="02020603050405020304" pitchFamily="18" charset="0"/>
                <a:cs typeface="Times New Roman" panose="02020603050405020304" pitchFamily="18" charset="0"/>
              </a:rPr>
              <a:t>There are two rough strategies to building a materialized view:</a:t>
            </a:r>
          </a:p>
          <a:p>
            <a:pPr lvl="2" algn="just"/>
            <a:r>
              <a:rPr lang="en-US" sz="1800" b="1" i="0" dirty="0">
                <a:effectLst/>
                <a:latin typeface="Times New Roman" panose="02020603050405020304" pitchFamily="18" charset="0"/>
                <a:cs typeface="Times New Roman" panose="02020603050405020304" pitchFamily="18" charset="0"/>
              </a:rPr>
              <a:t>Eager Approach</a:t>
            </a:r>
            <a:r>
              <a:rPr lang="en-US" sz="1800" b="0" i="0" dirty="0">
                <a:effectLst/>
                <a:latin typeface="Times New Roman" panose="02020603050405020304" pitchFamily="18" charset="0"/>
                <a:cs typeface="Times New Roman" panose="02020603050405020304" pitchFamily="18" charset="0"/>
              </a:rPr>
              <a:t>: Update the materialized view at the same time you update the base data for it. This approach is good when you have more frequent reads of the materialized view than you have writes and you want the materialized views to be as fresh as possible.</a:t>
            </a:r>
          </a:p>
          <a:p>
            <a:pPr lvl="2" algn="just"/>
            <a:r>
              <a:rPr lang="en-US" sz="1800" b="1" i="0" dirty="0">
                <a:effectLst/>
                <a:latin typeface="Times New Roman" panose="02020603050405020304" pitchFamily="18" charset="0"/>
                <a:cs typeface="Times New Roman" panose="02020603050405020304" pitchFamily="18" charset="0"/>
              </a:rPr>
              <a:t>Batch Jobs</a:t>
            </a:r>
            <a:r>
              <a:rPr lang="en-US" sz="1800" b="0" i="0" dirty="0">
                <a:effectLst/>
                <a:latin typeface="Times New Roman" panose="02020603050405020304" pitchFamily="18" charset="0"/>
                <a:cs typeface="Times New Roman" panose="02020603050405020304" pitchFamily="18" charset="0"/>
              </a:rPr>
              <a:t>: Run batch jobs to update the materialized views at regular intervals. This approach is useful when you don't want to pay the overhead of updating the materialized view on each update.</a:t>
            </a:r>
          </a:p>
          <a:p>
            <a:pPr algn="just"/>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77428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Aggregate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 New Roman" panose="02020603050405020304" pitchFamily="18" charset="0"/>
                <a:cs typeface="Times New Roman" panose="02020603050405020304" pitchFamily="18" charset="0"/>
              </a:rPr>
              <a:t>Aggregates</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relational model takes the information that we want to store and divides it into tuples (rows). A tuple is a limited data structure: It captures a set of values, so you cannot nest one tuple within another to get nested records, nor can you put a list of values or tuples within another.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Aggregate orientation takes a different approach.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It recognizes that often, you want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to operate on data in units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that have a more complex structure than a set of tuples. It can be handy to think in terms of a complex record that allows lists and other record structures to be nested inside it.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Aggregate is a term that comes from Domain-Driven Design </a:t>
            </a:r>
            <a:r>
              <a:rPr lang="en-US" sz="1800" b="0" i="0" u="none" strike="noStrike" baseline="0" dirty="0">
                <a:solidFill>
                  <a:srgbClr val="0000EF"/>
                </a:solidFill>
                <a:latin typeface="Times New Roman" panose="02020603050405020304" pitchFamily="18" charset="0"/>
                <a:cs typeface="Times New Roman" panose="02020603050405020304" pitchFamily="18" charset="0"/>
              </a:rPr>
              <a:t>[Evans]</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In Domain-Driven Design, an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aggregate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is a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collection of related objects that we wish to treat as a unit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It is a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unit for data manipulation and management of consistency</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We like to update aggregates with atomic operations and communicate with our data storage in terms of aggregates.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This definition matches well with how key-value, document and column-family databases work.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Dealing with aggregates makes it much easier for these databases to handle operating on a cluster. </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532486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normAutofit/>
          </a:bodyPr>
          <a:lstStyle/>
          <a:p>
            <a:r>
              <a:rPr lang="en-IN" sz="4400" b="1" i="0" u="none" strike="noStrike" baseline="0" dirty="0">
                <a:latin typeface="Times New Roman" panose="02020603050405020304" pitchFamily="18" charset="0"/>
                <a:cs typeface="Times New Roman" panose="02020603050405020304" pitchFamily="18" charset="0"/>
              </a:rPr>
              <a:t>Materialized Views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1" dirty="0">
                <a:latin typeface="Times New Roman" panose="02020603050405020304" pitchFamily="18" charset="0"/>
                <a:cs typeface="Times New Roman" panose="02020603050405020304" pitchFamily="18" charset="0"/>
              </a:rPr>
              <a:t>Implementing Materialized Views:</a:t>
            </a:r>
          </a:p>
          <a:p>
            <a:pPr lvl="1" algn="just"/>
            <a:r>
              <a:rPr lang="en-US" sz="1800" dirty="0">
                <a:latin typeface="Times New Roman" panose="02020603050405020304" pitchFamily="18" charset="0"/>
                <a:cs typeface="Times New Roman" panose="02020603050405020304" pitchFamily="18" charset="0"/>
              </a:rPr>
              <a:t>Materialized views can be built outside of the database by reading the data, computing the view, and saving it back to the database. </a:t>
            </a:r>
          </a:p>
          <a:p>
            <a:pPr lvl="1" algn="just"/>
            <a:r>
              <a:rPr lang="en-US" sz="1800" dirty="0">
                <a:latin typeface="Times New Roman" panose="02020603050405020304" pitchFamily="18" charset="0"/>
                <a:cs typeface="Times New Roman" panose="02020603050405020304" pitchFamily="18" charset="0"/>
              </a:rPr>
              <a:t>Alternatively, databases can support building materialized views themselves, where you provide the computation that needs to be done, and the database executes the computation when needed according to some parameters that you configure.</a:t>
            </a:r>
          </a:p>
          <a:p>
            <a:pPr algn="just"/>
            <a:r>
              <a:rPr lang="en-US" sz="1800" b="1" dirty="0">
                <a:latin typeface="Times New Roman" panose="02020603050405020304" pitchFamily="18" charset="0"/>
                <a:cs typeface="Times New Roman" panose="02020603050405020304" pitchFamily="18" charset="0"/>
              </a:rPr>
              <a:t>Using Materialized Views:</a:t>
            </a:r>
          </a:p>
          <a:p>
            <a:pPr lvl="1" algn="just"/>
            <a:r>
              <a:rPr lang="en-US" sz="1800" dirty="0">
                <a:latin typeface="Times New Roman" panose="02020603050405020304" pitchFamily="18" charset="0"/>
                <a:cs typeface="Times New Roman" panose="02020603050405020304" pitchFamily="18" charset="0"/>
              </a:rPr>
              <a:t>Materialized views can be used within the same aggregate, such as an order document that includes an order summary element that provides summary information about the order. </a:t>
            </a:r>
          </a:p>
          <a:p>
            <a:pPr lvl="1" algn="just"/>
            <a:r>
              <a:rPr lang="en-US" sz="1800" dirty="0">
                <a:latin typeface="Times New Roman" panose="02020603050405020304" pitchFamily="18" charset="0"/>
                <a:cs typeface="Times New Roman" panose="02020603050405020304" pitchFamily="18" charset="0"/>
              </a:rPr>
              <a:t>Using different column families for materialized views is a common feature of column-family databases, which allows you to update the materialized view within the same atomic operation.</a:t>
            </a:r>
          </a:p>
          <a:p>
            <a:pPr algn="just"/>
            <a:r>
              <a:rPr lang="en-US" sz="1800" b="1" i="0" dirty="0">
                <a:effectLst/>
                <a:latin typeface="Times New Roman" panose="02020603050405020304" pitchFamily="18" charset="0"/>
                <a:cs typeface="Times New Roman" panose="02020603050405020304" pitchFamily="18" charset="0"/>
              </a:rPr>
              <a:t>Advantages of Materialized Views</a:t>
            </a:r>
            <a:endParaRPr lang="en-US" sz="1800" b="0" i="0" dirty="0">
              <a:effectLst/>
              <a:latin typeface="Times New Roman" panose="02020603050405020304" pitchFamily="18" charset="0"/>
              <a:cs typeface="Times New Roman" panose="02020603050405020304" pitchFamily="18" charset="0"/>
            </a:endParaRPr>
          </a:p>
          <a:p>
            <a:pPr lvl="1" algn="just"/>
            <a:r>
              <a:rPr lang="en-US" sz="1800" b="0" i="0" dirty="0">
                <a:effectLst/>
                <a:latin typeface="Times New Roman" panose="02020603050405020304" pitchFamily="18" charset="0"/>
                <a:cs typeface="Times New Roman" panose="02020603050405020304" pitchFamily="18" charset="0"/>
              </a:rPr>
              <a:t>Materialized views provide several advantages, including:</a:t>
            </a:r>
          </a:p>
          <a:p>
            <a:pPr lvl="2" algn="just"/>
            <a:r>
              <a:rPr lang="en-US" sz="1800" b="1" i="0" dirty="0">
                <a:effectLst/>
                <a:latin typeface="Times New Roman" panose="02020603050405020304" pitchFamily="18" charset="0"/>
                <a:cs typeface="Times New Roman" panose="02020603050405020304" pitchFamily="18" charset="0"/>
              </a:rPr>
              <a:t>Improved Performance</a:t>
            </a:r>
            <a:r>
              <a:rPr lang="en-US" sz="1800" b="0" i="0" dirty="0">
                <a:effectLst/>
                <a:latin typeface="Times New Roman" panose="02020603050405020304" pitchFamily="18" charset="0"/>
                <a:cs typeface="Times New Roman" panose="02020603050405020304" pitchFamily="18" charset="0"/>
              </a:rPr>
              <a:t>: Materialized views can improve performance by reducing the amount of data that needs to be transferred and processed.</a:t>
            </a:r>
          </a:p>
          <a:p>
            <a:pPr lvl="2" algn="just"/>
            <a:r>
              <a:rPr lang="en-US" sz="1800" b="1" i="0" dirty="0">
                <a:effectLst/>
                <a:latin typeface="Times New Roman" panose="02020603050405020304" pitchFamily="18" charset="0"/>
                <a:cs typeface="Times New Roman" panose="02020603050405020304" pitchFamily="18" charset="0"/>
              </a:rPr>
              <a:t>Flexibility</a:t>
            </a:r>
            <a:r>
              <a:rPr lang="en-US" sz="1800" b="0" i="0" dirty="0">
                <a:effectLst/>
                <a:latin typeface="Times New Roman" panose="02020603050405020304" pitchFamily="18" charset="0"/>
                <a:cs typeface="Times New Roman" panose="02020603050405020304" pitchFamily="18" charset="0"/>
              </a:rPr>
              <a:t>: Materialized views can be used to provide different views of the data, making it easier to access data in different ways.</a:t>
            </a:r>
          </a:p>
          <a:p>
            <a:pPr lvl="2" algn="just"/>
            <a:r>
              <a:rPr lang="en-US" sz="1800" b="1" i="0" dirty="0">
                <a:effectLst/>
                <a:latin typeface="Times New Roman" panose="02020603050405020304" pitchFamily="18" charset="0"/>
                <a:cs typeface="Times New Roman" panose="02020603050405020304" pitchFamily="18" charset="0"/>
              </a:rPr>
              <a:t>Scalability</a:t>
            </a:r>
            <a:r>
              <a:rPr lang="en-US" sz="1800" b="0" i="0" dirty="0">
                <a:effectLst/>
                <a:latin typeface="Times New Roman" panose="02020603050405020304" pitchFamily="18" charset="0"/>
                <a:cs typeface="Times New Roman" panose="02020603050405020304" pitchFamily="18" charset="0"/>
              </a:rPr>
              <a:t>: Materialized views can be used to scale data access, by providing a precomputed and cached view of the data that can be accessed quickly.</a:t>
            </a:r>
          </a:p>
          <a:p>
            <a:pPr lvl="1" algn="just"/>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22443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Aggregate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NewRomanPS-BoldMT"/>
              </a:rPr>
              <a:t>Example of Relations and Aggregates</a:t>
            </a:r>
          </a:p>
          <a:p>
            <a:pPr algn="l"/>
            <a:r>
              <a:rPr lang="en-US" sz="1800" b="0" i="0" u="none" strike="noStrike" baseline="0" dirty="0">
                <a:latin typeface="TimesNewRomanPSMT"/>
              </a:rPr>
              <a:t>Let’s assume we have to build an e-commerce website; we are going to be selling items directly to customers over the web, and we will have to store information about users, our product catalog, orders, shipping addresses, billing addresses, and payment data. We can use this scenario to model the data using a relation data store as well as NoSQL data stores and talk about their pros and cons.</a:t>
            </a:r>
          </a:p>
          <a:p>
            <a:pPr marL="0" indent="0" algn="l">
              <a:buNone/>
            </a:pP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67641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Aggregate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NewRomanPS-BoldMT"/>
              </a:rPr>
              <a:t>Example of Relations and Aggregates</a:t>
            </a:r>
          </a:p>
          <a:p>
            <a:pPr algn="l"/>
            <a:r>
              <a:rPr lang="en-US" sz="1800" b="0" i="0" u="none" strike="noStrike" baseline="0" dirty="0">
                <a:latin typeface="TimesNewRomanPSMT"/>
              </a:rPr>
              <a:t>Data model oriented around a relational database</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pic>
        <p:nvPicPr>
          <p:cNvPr id="10" name="Picture 9">
            <a:extLst>
              <a:ext uri="{FF2B5EF4-FFF2-40B4-BE49-F238E27FC236}">
                <a16:creationId xmlns:a16="http://schemas.microsoft.com/office/drawing/2014/main" id="{9C7D7CE3-D407-79C3-74A0-2A06A175F4B3}"/>
              </a:ext>
            </a:extLst>
          </p:cNvPr>
          <p:cNvPicPr>
            <a:picLocks noChangeAspect="1"/>
          </p:cNvPicPr>
          <p:nvPr/>
        </p:nvPicPr>
        <p:blipFill>
          <a:blip r:embed="rId2"/>
          <a:stretch>
            <a:fillRect/>
          </a:stretch>
        </p:blipFill>
        <p:spPr>
          <a:xfrm>
            <a:off x="2496000" y="2709000"/>
            <a:ext cx="7919999" cy="3960000"/>
          </a:xfrm>
          <a:prstGeom prst="rect">
            <a:avLst/>
          </a:prstGeom>
        </p:spPr>
      </p:pic>
    </p:spTree>
    <p:extLst>
      <p:ext uri="{BB962C8B-B14F-4D97-AF65-F5344CB8AC3E}">
        <p14:creationId xmlns:p14="http://schemas.microsoft.com/office/powerpoint/2010/main" val="133407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Aggregate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NewRomanPS-BoldMT"/>
              </a:rPr>
              <a:t>Example of Relations and Aggregates</a:t>
            </a:r>
          </a:p>
          <a:p>
            <a:pPr algn="l"/>
            <a:r>
              <a:rPr lang="en-US" sz="1800" dirty="0">
                <a:latin typeface="TimesNewRomanPSMT"/>
              </a:rPr>
              <a:t>S</a:t>
            </a:r>
            <a:r>
              <a:rPr lang="en-US" sz="1800" b="0" i="0" u="none" strike="noStrike" baseline="0" dirty="0">
                <a:latin typeface="TimesNewRomanPSMT"/>
              </a:rPr>
              <a:t>ample data for this model</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pic>
        <p:nvPicPr>
          <p:cNvPr id="9" name="Picture 8">
            <a:extLst>
              <a:ext uri="{FF2B5EF4-FFF2-40B4-BE49-F238E27FC236}">
                <a16:creationId xmlns:a16="http://schemas.microsoft.com/office/drawing/2014/main" id="{35E50052-BA6B-AB86-DA66-BAE8E02BCF36}"/>
              </a:ext>
            </a:extLst>
          </p:cNvPr>
          <p:cNvPicPr>
            <a:picLocks noChangeAspect="1"/>
          </p:cNvPicPr>
          <p:nvPr/>
        </p:nvPicPr>
        <p:blipFill>
          <a:blip r:embed="rId2"/>
          <a:stretch>
            <a:fillRect/>
          </a:stretch>
        </p:blipFill>
        <p:spPr>
          <a:xfrm>
            <a:off x="2083114" y="2403924"/>
            <a:ext cx="9052886" cy="4319999"/>
          </a:xfrm>
          <a:prstGeom prst="rect">
            <a:avLst/>
          </a:prstGeom>
        </p:spPr>
      </p:pic>
    </p:spTree>
    <p:extLst>
      <p:ext uri="{BB962C8B-B14F-4D97-AF65-F5344CB8AC3E}">
        <p14:creationId xmlns:p14="http://schemas.microsoft.com/office/powerpoint/2010/main" val="1298536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Aggregate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NewRomanPS-BoldMT"/>
              </a:rPr>
              <a:t>Example of Relations and Aggregates</a:t>
            </a:r>
          </a:p>
          <a:p>
            <a:pPr algn="l"/>
            <a:r>
              <a:rPr lang="en-US" sz="1800" dirty="0">
                <a:latin typeface="TimesNewRomanPSMT"/>
              </a:rPr>
              <a:t>An aggregate data model</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pic>
        <p:nvPicPr>
          <p:cNvPr id="10" name="Picture 9">
            <a:extLst>
              <a:ext uri="{FF2B5EF4-FFF2-40B4-BE49-F238E27FC236}">
                <a16:creationId xmlns:a16="http://schemas.microsoft.com/office/drawing/2014/main" id="{CA2462B3-B7A9-0BAD-D4D5-38FA8DFBF948}"/>
              </a:ext>
            </a:extLst>
          </p:cNvPr>
          <p:cNvPicPr>
            <a:picLocks noChangeAspect="1"/>
          </p:cNvPicPr>
          <p:nvPr/>
        </p:nvPicPr>
        <p:blipFill>
          <a:blip r:embed="rId2"/>
          <a:stretch>
            <a:fillRect/>
          </a:stretch>
        </p:blipFill>
        <p:spPr>
          <a:xfrm>
            <a:off x="2262156" y="2332856"/>
            <a:ext cx="8513844" cy="4336144"/>
          </a:xfrm>
          <a:prstGeom prst="rect">
            <a:avLst/>
          </a:prstGeom>
        </p:spPr>
      </p:pic>
    </p:spTree>
    <p:extLst>
      <p:ext uri="{BB962C8B-B14F-4D97-AF65-F5344CB8AC3E}">
        <p14:creationId xmlns:p14="http://schemas.microsoft.com/office/powerpoint/2010/main" val="297325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Aggregate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NewRomanPS-BoldMT"/>
              </a:rPr>
              <a:t>Example of Relations and Aggregates</a:t>
            </a:r>
          </a:p>
          <a:p>
            <a:pPr algn="l"/>
            <a:r>
              <a:rPr lang="en-US" sz="1800" dirty="0">
                <a:latin typeface="TimesNewRomanPSMT"/>
              </a:rPr>
              <a:t>Some sample data in JSON format - common representation for data in NoSQL.</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pic>
        <p:nvPicPr>
          <p:cNvPr id="9" name="Picture 8">
            <a:extLst>
              <a:ext uri="{FF2B5EF4-FFF2-40B4-BE49-F238E27FC236}">
                <a16:creationId xmlns:a16="http://schemas.microsoft.com/office/drawing/2014/main" id="{5E942C4B-FA4B-1E0A-9E92-A8F0D8BDF748}"/>
              </a:ext>
            </a:extLst>
          </p:cNvPr>
          <p:cNvPicPr>
            <a:picLocks noChangeAspect="1"/>
          </p:cNvPicPr>
          <p:nvPr/>
        </p:nvPicPr>
        <p:blipFill>
          <a:blip r:embed="rId2"/>
          <a:stretch>
            <a:fillRect/>
          </a:stretch>
        </p:blipFill>
        <p:spPr>
          <a:xfrm>
            <a:off x="2085415" y="1690687"/>
            <a:ext cx="8690585" cy="4891527"/>
          </a:xfrm>
          <a:prstGeom prst="rect">
            <a:avLst/>
          </a:prstGeom>
        </p:spPr>
      </p:pic>
    </p:spTree>
    <p:extLst>
      <p:ext uri="{BB962C8B-B14F-4D97-AF65-F5344CB8AC3E}">
        <p14:creationId xmlns:p14="http://schemas.microsoft.com/office/powerpoint/2010/main" val="3993551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Aggregate Data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b="1" i="0" u="none" strike="noStrike" baseline="0" dirty="0">
                <a:latin typeface="TimesNewRomanPS-BoldMT"/>
              </a:rPr>
              <a:t>Example of Relations and Aggregates</a:t>
            </a:r>
          </a:p>
          <a:p>
            <a:pPr algn="just"/>
            <a:r>
              <a:rPr lang="en-US" sz="1800" dirty="0">
                <a:latin typeface="TimesNewRomanPSMT"/>
              </a:rPr>
              <a:t>Two main aggregates: customer and order. </a:t>
            </a:r>
          </a:p>
          <a:p>
            <a:pPr algn="just"/>
            <a:r>
              <a:rPr lang="en-US" sz="1800" dirty="0">
                <a:latin typeface="TimesNewRomanPSMT"/>
              </a:rPr>
              <a:t>The black-diamond composition marker in UML to show how data fits into the aggregation structure.</a:t>
            </a:r>
          </a:p>
          <a:p>
            <a:pPr algn="just"/>
            <a:r>
              <a:rPr lang="en-US" sz="1800" dirty="0">
                <a:latin typeface="TimesNewRomanPSMT"/>
              </a:rPr>
              <a:t>The customer contains a list of billing addresses; the order contains a list of order items, a shipping address, and payments. The payment itself contains a billing address for that payment. A single logical address record appears three times in the example data, but instead of using IDs it’s treated as a value and copied each time. This fits the domain where we would not want the shipping address, nor the payment’s billing address, to change. </a:t>
            </a:r>
          </a:p>
          <a:p>
            <a:pPr algn="just"/>
            <a:r>
              <a:rPr lang="en-US" sz="1800" dirty="0">
                <a:latin typeface="TimesNewRomanPSMT"/>
              </a:rPr>
              <a:t>In a relational database, we would ensure that the address rows aren’t updated for this case, making a new row instead. </a:t>
            </a:r>
          </a:p>
          <a:p>
            <a:pPr algn="just"/>
            <a:r>
              <a:rPr lang="en-US" sz="1800" dirty="0">
                <a:latin typeface="TimesNewRomanPSMT"/>
              </a:rPr>
              <a:t>With aggregates, we can copy the whole address structure into the aggregate as we need to.</a:t>
            </a:r>
          </a:p>
          <a:p>
            <a:pPr algn="just"/>
            <a:r>
              <a:rPr lang="en-US" sz="1800" dirty="0">
                <a:latin typeface="TimesNewRomanPSMT"/>
              </a:rPr>
              <a:t>The link between the customer and the order isn’t within either aggregate—it’s a relationship between aggregates. </a:t>
            </a:r>
          </a:p>
          <a:p>
            <a:pPr algn="just"/>
            <a:r>
              <a:rPr lang="en-US" sz="1800" dirty="0">
                <a:latin typeface="TimesNewRomanPSMT"/>
              </a:rPr>
              <a:t>Similarly, the link from an order item would cross into a separate aggregate structure for products, which we haven’t gone into. </a:t>
            </a:r>
          </a:p>
          <a:p>
            <a:pPr algn="just"/>
            <a:r>
              <a:rPr lang="en-US" sz="1800" dirty="0">
                <a:latin typeface="TimesNewRomanPSMT"/>
              </a:rPr>
              <a:t>The product name as part of the order item here—this kind of denormalization is similar to the tradeoffs with relational databases, but is more common with aggregates because we want to minimize the number of aggregates we access during a data interaction.</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244524369"/>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5703</TotalTime>
  <Words>4771</Words>
  <Application>Microsoft Office PowerPoint</Application>
  <PresentationFormat>Widescreen</PresentationFormat>
  <Paragraphs>324</Paragraphs>
  <Slides>30</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30</vt:i4>
      </vt:variant>
    </vt:vector>
  </HeadingPairs>
  <TitlesOfParts>
    <vt:vector size="41" baseType="lpstr">
      <vt:lpstr>Arial</vt:lpstr>
      <vt:lpstr>Calibri</vt:lpstr>
      <vt:lpstr>Calibri Light</vt:lpstr>
      <vt:lpstr>Futura Cyrillic Book</vt:lpstr>
      <vt:lpstr>Times New Roman</vt:lpstr>
      <vt:lpstr>TimesNewRomanPS-BoldMT</vt:lpstr>
      <vt:lpstr>TimesNewRomanPSMT</vt:lpstr>
      <vt:lpstr>1_Custom Design</vt:lpstr>
      <vt:lpstr>Custom Design</vt:lpstr>
      <vt:lpstr>2_Custom Design</vt:lpstr>
      <vt:lpstr>3_Custom Design</vt:lpstr>
      <vt:lpstr>PowerPoint Presentation</vt:lpstr>
      <vt:lpstr>Aggregate Data Models</vt:lpstr>
      <vt:lpstr>Aggregate Data Models</vt:lpstr>
      <vt:lpstr>Aggregate Data Models</vt:lpstr>
      <vt:lpstr>Aggregate Data Models</vt:lpstr>
      <vt:lpstr>Aggregate Data Models</vt:lpstr>
      <vt:lpstr>Aggregate Data Models</vt:lpstr>
      <vt:lpstr>Aggregate Data Models</vt:lpstr>
      <vt:lpstr>Aggregate Data Models</vt:lpstr>
      <vt:lpstr>Aggregate Data Models</vt:lpstr>
      <vt:lpstr>Aggregate Data Models</vt:lpstr>
      <vt:lpstr>Aggregate Data Models</vt:lpstr>
      <vt:lpstr>Aggregate Data Models</vt:lpstr>
      <vt:lpstr>Aggregate Data Models</vt:lpstr>
      <vt:lpstr>Key Value Data Models</vt:lpstr>
      <vt:lpstr>Key Value Data Models</vt:lpstr>
      <vt:lpstr>Document Data Models</vt:lpstr>
      <vt:lpstr>Document Data Models</vt:lpstr>
      <vt:lpstr>Column Data Models</vt:lpstr>
      <vt:lpstr>Column Data Models</vt:lpstr>
      <vt:lpstr>Column Data Models</vt:lpstr>
      <vt:lpstr>Relationships</vt:lpstr>
      <vt:lpstr>Relationships</vt:lpstr>
      <vt:lpstr>Graph Data Models</vt:lpstr>
      <vt:lpstr>Graph Data Models</vt:lpstr>
      <vt:lpstr>Graph Data Models</vt:lpstr>
      <vt:lpstr>Schemaless Databases</vt:lpstr>
      <vt:lpstr>Schemaless Databases</vt:lpstr>
      <vt:lpstr>Materialized Views</vt:lpstr>
      <vt:lpstr>Materialized 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Surbhi Sharma</cp:lastModifiedBy>
  <cp:revision>50</cp:revision>
  <dcterms:created xsi:type="dcterms:W3CDTF">2021-09-07T04:22:00Z</dcterms:created>
  <dcterms:modified xsi:type="dcterms:W3CDTF">2024-09-23T08:53:42Z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