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6" r:id="rId4"/>
  </p:sldMasterIdLst>
  <p:notesMasterIdLst>
    <p:notesMasterId r:id="rId22"/>
  </p:notesMasterIdLst>
  <p:handoutMasterIdLst>
    <p:handoutMasterId r:id="rId23"/>
  </p:handoutMasterIdLst>
  <p:sldIdLst>
    <p:sldId id="279" r:id="rId5"/>
    <p:sldId id="282" r:id="rId6"/>
    <p:sldId id="283" r:id="rId7"/>
    <p:sldId id="284" r:id="rId8"/>
    <p:sldId id="285" r:id="rId9"/>
    <p:sldId id="286" r:id="rId10"/>
    <p:sldId id="287" r:id="rId11"/>
    <p:sldId id="288" r:id="rId12"/>
    <p:sldId id="289" r:id="rId13"/>
    <p:sldId id="311" r:id="rId14"/>
    <p:sldId id="290" r:id="rId15"/>
    <p:sldId id="312" r:id="rId16"/>
    <p:sldId id="291" r:id="rId17"/>
    <p:sldId id="313" r:id="rId18"/>
    <p:sldId id="314" r:id="rId19"/>
    <p:sldId id="292" r:id="rId20"/>
    <p:sldId id="3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E01"/>
    <a:srgbClr val="000000"/>
    <a:srgbClr val="5858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howGuides="1">
      <p:cViewPr>
        <p:scale>
          <a:sx n="82" d="100"/>
          <a:sy n="82" d="100"/>
        </p:scale>
        <p:origin x="581" y="96"/>
      </p:cViewPr>
      <p:guideLst>
        <p:guide orient="horz" pos="1049"/>
        <p:guide pos="2328"/>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Futura Cyrillic Book" panose="020B0502020204020303"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latin typeface="Futura Cyrillic Book" panose="020B0502020204020303" charset="0"/>
              </a:rPr>
              <a:t>9/26/2024</a:t>
            </a:fld>
            <a:endParaRPr lang="en-US">
              <a:latin typeface="Futura Cyrillic Book" panose="020B0502020204020303"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Futura Cyrillic Book" panose="020B0502020204020303"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latin typeface="Futura Cyrillic Book" panose="020B0502020204020303" charset="0"/>
              </a:rPr>
              <a:t>‹#›</a:t>
            </a:fld>
            <a:endParaRPr lang="en-US">
              <a:latin typeface="Futura Cyrillic Book" panose="020B0502020204020303" charset="0"/>
            </a:endParaRPr>
          </a:p>
        </p:txBody>
      </p:sp>
    </p:spTree>
    <p:extLst>
      <p:ext uri="{BB962C8B-B14F-4D97-AF65-F5344CB8AC3E}">
        <p14:creationId xmlns:p14="http://schemas.microsoft.com/office/powerpoint/2010/main" val="1488413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Futura Cyrillic Book" panose="020B0502020204020303" charset="0"/>
              </a:defRPr>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Futura Cyrillic Book" panose="020B0502020204020303" charset="0"/>
              </a:defRPr>
            </a:lvl1pPr>
          </a:lstStyle>
          <a:p>
            <a:fld id="{0ECD8AD1-49EC-45F2-A2FF-1FE3195688C5}" type="datetimeFigureOut">
              <a:rPr lang="en-IN" smtClean="0"/>
              <a:t>26-09-2024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Futura Cyrillic Book" panose="020B0502020204020303" charset="0"/>
              </a:defRPr>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Futura Cyrillic Book" panose="020B0502020204020303" charset="0"/>
              </a:defRPr>
            </a:lvl1pPr>
          </a:lstStyle>
          <a:p>
            <a:fld id="{7782813F-5D25-4BB6-888C-4601F85758C5}" type="slidenum">
              <a:rPr lang="en-IN" smtClean="0"/>
              <a:t>‹#›</a:t>
            </a:fld>
            <a:endParaRPr lang="en-IN"/>
          </a:p>
        </p:txBody>
      </p:sp>
    </p:spTree>
    <p:extLst>
      <p:ext uri="{BB962C8B-B14F-4D97-AF65-F5344CB8AC3E}">
        <p14:creationId xmlns:p14="http://schemas.microsoft.com/office/powerpoint/2010/main" val="3054132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Cyrillic Book" panose="020B0502020204020303" charset="0"/>
        <a:ea typeface="+mn-ea"/>
        <a:cs typeface="+mn-cs"/>
      </a:defRPr>
    </a:lvl1pPr>
    <a:lvl2pPr marL="457200" algn="l" defTabSz="914400" rtl="0" eaLnBrk="1" latinLnBrk="0" hangingPunct="1">
      <a:defRPr sz="1200" kern="1200">
        <a:solidFill>
          <a:schemeClr val="tx1"/>
        </a:solidFill>
        <a:latin typeface="Futura Cyrillic Book" panose="020B0502020204020303" charset="0"/>
        <a:ea typeface="+mn-ea"/>
        <a:cs typeface="+mn-cs"/>
      </a:defRPr>
    </a:lvl2pPr>
    <a:lvl3pPr marL="914400" algn="l" defTabSz="914400" rtl="0" eaLnBrk="1" latinLnBrk="0" hangingPunct="1">
      <a:defRPr sz="1200" kern="1200">
        <a:solidFill>
          <a:schemeClr val="tx1"/>
        </a:solidFill>
        <a:latin typeface="Futura Cyrillic Book" panose="020B0502020204020303" charset="0"/>
        <a:ea typeface="+mn-ea"/>
        <a:cs typeface="+mn-cs"/>
      </a:defRPr>
    </a:lvl3pPr>
    <a:lvl4pPr marL="1371600" algn="l" defTabSz="914400" rtl="0" eaLnBrk="1" latinLnBrk="0" hangingPunct="1">
      <a:defRPr sz="1200" kern="1200">
        <a:solidFill>
          <a:schemeClr val="tx1"/>
        </a:solidFill>
        <a:latin typeface="Futura Cyrillic Book" panose="020B0502020204020303" charset="0"/>
        <a:ea typeface="+mn-ea"/>
        <a:cs typeface="+mn-cs"/>
      </a:defRPr>
    </a:lvl4pPr>
    <a:lvl5pPr marL="1828800" algn="l" defTabSz="914400" rtl="0" eaLnBrk="1" latinLnBrk="0" hangingPunct="1">
      <a:defRPr sz="1200" kern="1200">
        <a:solidFill>
          <a:schemeClr val="tx1"/>
        </a:solidFill>
        <a:latin typeface="Futura Cyrillic Book" panose="020B0502020204020303"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B80835-DEB3-4275-B379-2566D87801AD}"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80835-DEB3-4275-B379-2566D87801AD}"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B80835-DEB3-4275-B379-2566D87801AD}"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B80835-DEB3-4275-B379-2566D87801AD}"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B80835-DEB3-4275-B379-2566D87801AD}"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80835-DEB3-4275-B379-2566D87801AD}"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049235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8980274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4089394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F95999-A99C-46D6-BFDA-AEFA180EA74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45029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F95999-A99C-46D6-BFDA-AEFA180EA74F}"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306599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F95999-A99C-46D6-BFDA-AEFA180EA74F}"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2568801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876400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844401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417121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56640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58292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9/26/2024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36B80835-DEB3-4275-B379-2566D87801AD}" type="datetimeFigureOut">
              <a:rPr lang="en-US" smtClean="0"/>
              <a:t>9/26/2024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8CA01822-BBE1-4BC5-B54E-43DAA9793F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9/26/2024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95999-A99C-46D6-BFDA-AEFA180EA74F}" type="datetimeFigureOut">
              <a:rPr lang="en-US" smtClean="0"/>
              <a:t>9/26/2024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96927-E4BC-4077-9E7B-25FA85E7CDDE}" type="slidenum">
              <a:rPr lang="en-US" smtClean="0"/>
              <a:t>‹#›</a:t>
            </a:fld>
            <a:endParaRPr lang="en-US"/>
          </a:p>
        </p:txBody>
      </p:sp>
    </p:spTree>
    <p:extLst>
      <p:ext uri="{BB962C8B-B14F-4D97-AF65-F5344CB8AC3E}">
        <p14:creationId xmlns:p14="http://schemas.microsoft.com/office/powerpoint/2010/main" val="397724713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sp>
        <p:nvSpPr>
          <p:cNvPr id="7"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 name="Group 1"/>
          <p:cNvGrpSpPr/>
          <p:nvPr/>
        </p:nvGrpSpPr>
        <p:grpSpPr>
          <a:xfrm>
            <a:off x="122050" y="1474470"/>
            <a:ext cx="2209800" cy="3067685"/>
            <a:chOff x="230" y="2322"/>
            <a:chExt cx="3480" cy="4831"/>
          </a:xfrm>
        </p:grpSpPr>
        <p:sp>
          <p:nvSpPr>
            <p:cNvPr id="5"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6"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0" name="TextBox 9"/>
          <p:cNvSpPr txBox="1"/>
          <p:nvPr/>
        </p:nvSpPr>
        <p:spPr>
          <a:xfrm>
            <a:off x="336000" y="3643668"/>
            <a:ext cx="1800000"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3" name="TextBox 2">
            <a:extLst>
              <a:ext uri="{FF2B5EF4-FFF2-40B4-BE49-F238E27FC236}">
                <a16:creationId xmlns:a16="http://schemas.microsoft.com/office/drawing/2014/main" id="{008D429B-9D9B-4862-86B0-1E8F0B471D49}"/>
              </a:ext>
            </a:extLst>
          </p:cNvPr>
          <p:cNvSpPr txBox="1"/>
          <p:nvPr/>
        </p:nvSpPr>
        <p:spPr>
          <a:xfrm>
            <a:off x="4869240" y="3043504"/>
            <a:ext cx="5852884" cy="1261884"/>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Module2:</a:t>
            </a:r>
          </a:p>
          <a:p>
            <a:r>
              <a:rPr lang="en-US" sz="3600" dirty="0">
                <a:latin typeface="Times New Roman" panose="02020603050405020304" pitchFamily="18" charset="0"/>
                <a:cs typeface="Times New Roman" panose="02020603050405020304" pitchFamily="18" charset="0"/>
              </a:rPr>
              <a:t>Chapter1: Distribution Models</a:t>
            </a:r>
          </a:p>
        </p:txBody>
      </p:sp>
    </p:spTree>
    <p:extLst>
      <p:ext uri="{BB962C8B-B14F-4D97-AF65-F5344CB8AC3E}">
        <p14:creationId xmlns:p14="http://schemas.microsoft.com/office/powerpoint/2010/main" val="3037906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Replication: </a:t>
            </a:r>
            <a:r>
              <a:rPr lang="en-IN" b="1" i="0" dirty="0">
                <a:effectLst/>
                <a:latin typeface="__Inter_36bd41"/>
              </a:rPr>
              <a:t>Master-Slave Replication</a:t>
            </a:r>
            <a:endParaRPr lang="en-IN" sz="4400" b="1" i="0" u="none" strike="noStrike" baseline="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i="0" u="none" strike="noStrike" baseline="0" dirty="0">
                <a:latin typeface="Times New Roman" panose="02020603050405020304" pitchFamily="18" charset="0"/>
                <a:cs typeface="Times New Roman" panose="02020603050405020304" pitchFamily="18" charset="0"/>
              </a:rPr>
              <a:t>Best Practices for Master-Slave Replication</a:t>
            </a:r>
          </a:p>
          <a:p>
            <a:pPr lvl="1" algn="just"/>
            <a:r>
              <a:rPr lang="en-US" sz="1800" i="0" u="none" strike="noStrike" baseline="0" dirty="0">
                <a:latin typeface="Times New Roman" panose="02020603050405020304" pitchFamily="18" charset="0"/>
                <a:cs typeface="Times New Roman" panose="02020603050405020304" pitchFamily="18" charset="0"/>
              </a:rPr>
              <a:t>Use separate database connections for reads and writes: This ensures that you can handle a failure in the write path and still read data.</a:t>
            </a:r>
          </a:p>
          <a:p>
            <a:pPr lvl="1" algn="just"/>
            <a:r>
              <a:rPr lang="en-US" sz="1800" i="0" u="none" strike="noStrike" baseline="0" dirty="0">
                <a:latin typeface="Times New Roman" panose="02020603050405020304" pitchFamily="18" charset="0"/>
                <a:cs typeface="Times New Roman" panose="02020603050405020304" pitchFamily="18" charset="0"/>
              </a:rPr>
              <a:t>Test for read resilience: Make sure to test your system to ensure that reads still occur even if the write path fails.</a:t>
            </a:r>
          </a:p>
          <a:p>
            <a:pPr lvl="1" algn="just"/>
            <a:r>
              <a:rPr lang="en-US" sz="1800" i="0" u="none" strike="noStrike" baseline="0" dirty="0">
                <a:latin typeface="Times New Roman" panose="02020603050405020304" pitchFamily="18" charset="0"/>
                <a:cs typeface="Times New Roman" panose="02020603050405020304" pitchFamily="18" charset="0"/>
              </a:rPr>
              <a:t>Monitor for inconsistency: Keep an eye out for inconsistencies between the master and slave nodes, and take steps to resolve them quickly.</a:t>
            </a:r>
          </a:p>
          <a:p>
            <a:pPr lvl="1" algn="just"/>
            <a:r>
              <a:rPr lang="en-US" sz="1800" i="0" u="none" strike="noStrike" baseline="0" dirty="0">
                <a:latin typeface="Times New Roman" panose="02020603050405020304" pitchFamily="18" charset="0"/>
                <a:cs typeface="Times New Roman" panose="02020603050405020304" pitchFamily="18" charset="0"/>
              </a:rPr>
              <a:t>Use automatic appointment: Automatic appointment can simplify configuration and reduce downtime.</a:t>
            </a:r>
          </a:p>
          <a:p>
            <a:pPr algn="just"/>
            <a:r>
              <a:rPr lang="en-US" sz="1800" i="0" u="none" strike="noStrike" baseline="0" dirty="0">
                <a:latin typeface="Times New Roman" panose="02020603050405020304" pitchFamily="18" charset="0"/>
                <a:cs typeface="Times New Roman" panose="02020603050405020304" pitchFamily="18" charset="0"/>
              </a:rPr>
              <a:t>Common Use Cases for Master-Slave Replication</a:t>
            </a:r>
          </a:p>
          <a:p>
            <a:pPr lvl="1" algn="just"/>
            <a:r>
              <a:rPr lang="en-US" sz="1800" i="0" u="none" strike="noStrike" baseline="0" dirty="0">
                <a:latin typeface="Times New Roman" panose="02020603050405020304" pitchFamily="18" charset="0"/>
                <a:cs typeface="Times New Roman" panose="02020603050405020304" pitchFamily="18" charset="0"/>
              </a:rPr>
              <a:t>Read-Intensive Datasets: Master-slave replication is suitable for datasets with high read traffic and low write traffic.</a:t>
            </a:r>
          </a:p>
          <a:p>
            <a:pPr lvl="1" algn="just"/>
            <a:r>
              <a:rPr lang="en-US" sz="1800" i="0" u="none" strike="noStrike" baseline="0" dirty="0">
                <a:latin typeface="Times New Roman" panose="02020603050405020304" pitchFamily="18" charset="0"/>
                <a:cs typeface="Times New Roman" panose="02020603050405020304" pitchFamily="18" charset="0"/>
              </a:rPr>
              <a:t>Hot Backup: Master-slave replication can be used as a hot backup, where the slave node can take over as the new master if the original master fails.</a:t>
            </a:r>
          </a:p>
          <a:p>
            <a:pPr lvl="1" algn="just"/>
            <a:r>
              <a:rPr lang="en-US" sz="1800" i="0" u="none" strike="noStrike" baseline="0" dirty="0">
                <a:latin typeface="Times New Roman" panose="02020603050405020304" pitchFamily="18" charset="0"/>
                <a:cs typeface="Times New Roman" panose="02020603050405020304" pitchFamily="18" charset="0"/>
              </a:rPr>
              <a:t>Scalability: Master-slave replication can be used to scale horizontally and handle more read requests.</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2194790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Replication: Peer-to-Peer Replication</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i="0" u="none" strike="noStrike" baseline="0" dirty="0">
                <a:latin typeface="Times New Roman" panose="02020603050405020304" pitchFamily="18" charset="0"/>
                <a:cs typeface="Times New Roman" panose="02020603050405020304" pitchFamily="18" charset="0"/>
              </a:rPr>
              <a:t>Peer-to-peer replication is a technique used to replicate data across multiple nodes or servers, where all nodes have equal weight and can accept writes. This approach addresses the limitations of master-slave replication, where the master node is a bottleneck and a single point of failure.</a:t>
            </a:r>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pic>
        <p:nvPicPr>
          <p:cNvPr id="9" name="Picture 8">
            <a:extLst>
              <a:ext uri="{FF2B5EF4-FFF2-40B4-BE49-F238E27FC236}">
                <a16:creationId xmlns:a16="http://schemas.microsoft.com/office/drawing/2014/main" id="{D60DAA65-3141-4CF7-2A29-C3E8F6E981D6}"/>
              </a:ext>
            </a:extLst>
          </p:cNvPr>
          <p:cNvPicPr>
            <a:picLocks noChangeAspect="1"/>
          </p:cNvPicPr>
          <p:nvPr/>
        </p:nvPicPr>
        <p:blipFill>
          <a:blip r:embed="rId2"/>
          <a:stretch>
            <a:fillRect/>
          </a:stretch>
        </p:blipFill>
        <p:spPr>
          <a:xfrm>
            <a:off x="2856000" y="1979110"/>
            <a:ext cx="6480000" cy="4461742"/>
          </a:xfrm>
          <a:prstGeom prst="rect">
            <a:avLst/>
          </a:prstGeom>
        </p:spPr>
      </p:pic>
    </p:spTree>
    <p:extLst>
      <p:ext uri="{BB962C8B-B14F-4D97-AF65-F5344CB8AC3E}">
        <p14:creationId xmlns:p14="http://schemas.microsoft.com/office/powerpoint/2010/main" val="67701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Replication: Peer-to-Peer Replication</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b="0" i="0" u="none" strike="noStrike" baseline="0" dirty="0">
                <a:latin typeface="Times New Roman" panose="02020603050405020304" pitchFamily="18" charset="0"/>
                <a:cs typeface="Times New Roman" panose="02020603050405020304" pitchFamily="18" charset="0"/>
              </a:rPr>
              <a:t>How Peer-to-Peer Replication Works</a:t>
            </a:r>
          </a:p>
          <a:p>
            <a:pPr algn="just"/>
            <a:r>
              <a:rPr lang="en-US" sz="1800" b="0" i="0" u="none" strike="noStrike" baseline="0" dirty="0">
                <a:latin typeface="Times New Roman" panose="02020603050405020304" pitchFamily="18" charset="0"/>
                <a:cs typeface="Times New Roman" panose="02020603050405020304" pitchFamily="18" charset="0"/>
              </a:rPr>
              <a:t>In a peer-to-peer replication cluster, all nodes are equal and can accept writes. When a write is made to one node, it is replicated to all other nodes in the cluster. This approach provides several benefits, including:</a:t>
            </a:r>
          </a:p>
          <a:p>
            <a:pPr lvl="1" algn="just"/>
            <a:r>
              <a:rPr lang="en-US" sz="1800" b="0" i="0" u="none" strike="noStrike" baseline="0" dirty="0">
                <a:latin typeface="Times New Roman" panose="02020603050405020304" pitchFamily="18" charset="0"/>
                <a:cs typeface="Times New Roman" panose="02020603050405020304" pitchFamily="18" charset="0"/>
              </a:rPr>
              <a:t>Improved Write Scalability: Peer-to-peer replication allows writes to be distributed across multiple nodes, improving write scalability.</a:t>
            </a:r>
          </a:p>
          <a:p>
            <a:pPr lvl="1" algn="just"/>
            <a:r>
              <a:rPr lang="en-US" sz="1800" b="0" i="0" u="none" strike="noStrike" baseline="0" dirty="0">
                <a:latin typeface="Times New Roman" panose="02020603050405020304" pitchFamily="18" charset="0"/>
                <a:cs typeface="Times New Roman" panose="02020603050405020304" pitchFamily="18" charset="0"/>
              </a:rPr>
              <a:t>Resilience: The loss of any node does not prevent access to the data store, as all nodes have a copy of the data.</a:t>
            </a:r>
          </a:p>
          <a:p>
            <a:pPr lvl="1" algn="just"/>
            <a:r>
              <a:rPr lang="en-US" sz="1800" b="0" i="0" u="none" strike="noStrike" baseline="0" dirty="0">
                <a:latin typeface="Times New Roman" panose="02020603050405020304" pitchFamily="18" charset="0"/>
                <a:cs typeface="Times New Roman" panose="02020603050405020304" pitchFamily="18" charset="0"/>
              </a:rPr>
              <a:t>Easy Node Addition: New nodes can be easily added to the cluster to improve performance.</a:t>
            </a:r>
          </a:p>
          <a:p>
            <a:pPr algn="just"/>
            <a:r>
              <a:rPr lang="en-US" sz="1800" b="0" i="0" u="none" strike="noStrike" baseline="0" dirty="0">
                <a:latin typeface="Times New Roman" panose="02020603050405020304" pitchFamily="18" charset="0"/>
                <a:cs typeface="Times New Roman" panose="02020603050405020304" pitchFamily="18" charset="0"/>
              </a:rPr>
              <a:t>Complications of Peer-to-Peer Replication</a:t>
            </a:r>
          </a:p>
          <a:p>
            <a:pPr lvl="1" algn="just"/>
            <a:r>
              <a:rPr lang="en-US" sz="1800" b="0" i="0" u="none" strike="noStrike" baseline="0" dirty="0">
                <a:latin typeface="Times New Roman" panose="02020603050405020304" pitchFamily="18" charset="0"/>
                <a:cs typeface="Times New Roman" panose="02020603050405020304" pitchFamily="18" charset="0"/>
              </a:rPr>
              <a:t>Consistency: When multiple nodes can accept writes, there is a risk of write-write conflicts, where two or more nodes attempt to update the same record at the same time.</a:t>
            </a:r>
          </a:p>
          <a:p>
            <a:pPr lvl="1" algn="just"/>
            <a:r>
              <a:rPr lang="en-US" sz="1800" b="0" i="0" u="none" strike="noStrike" baseline="0" dirty="0">
                <a:latin typeface="Times New Roman" panose="02020603050405020304" pitchFamily="18" charset="0"/>
                <a:cs typeface="Times New Roman" panose="02020603050405020304" pitchFamily="18" charset="0"/>
              </a:rPr>
              <a:t>Inconsistent Writes: Inconsistent writes can lead to permanent inconsistencies in the data, which can be difficult to resolve.</a:t>
            </a:r>
          </a:p>
          <a:p>
            <a:pPr algn="just"/>
            <a:r>
              <a:rPr lang="en-US" sz="1800" b="0" i="0" u="none" strike="noStrike" baseline="0" dirty="0">
                <a:latin typeface="Times New Roman" panose="02020603050405020304" pitchFamily="18" charset="0"/>
                <a:cs typeface="Times New Roman" panose="02020603050405020304" pitchFamily="18" charset="0"/>
              </a:rPr>
              <a:t>Dealing with Write Inconsistencies</a:t>
            </a:r>
          </a:p>
          <a:p>
            <a:pPr lvl="1" algn="just"/>
            <a:r>
              <a:rPr lang="en-US" sz="1800" b="0" i="0" u="none" strike="noStrike" baseline="0" dirty="0">
                <a:latin typeface="Times New Roman" panose="02020603050405020304" pitchFamily="18" charset="0"/>
                <a:cs typeface="Times New Roman" panose="02020603050405020304" pitchFamily="18" charset="0"/>
              </a:rPr>
              <a:t>Coordinate Writes: Ensure that all nodes coordinate to avoid conflicts when writing data. This can provide a strong guarantee, but at the cost of network traffic to coordinate the writes.</a:t>
            </a:r>
          </a:p>
          <a:p>
            <a:pPr lvl="1" algn="just"/>
            <a:r>
              <a:rPr lang="en-US" sz="1800" b="0" i="0" u="none" strike="noStrike" baseline="0" dirty="0">
                <a:latin typeface="Times New Roman" panose="02020603050405020304" pitchFamily="18" charset="0"/>
                <a:cs typeface="Times New Roman" panose="02020603050405020304" pitchFamily="18" charset="0"/>
              </a:rPr>
              <a:t>Cope with Inconsistent Writes: Decide to cope with inconsistent writes and develop a policy to merge inconsistent writes. This approach can provide the full performance benefit of writing to any replica.</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4040115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Replication: Peer-to-Peer Replication</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b="0" i="0" u="none" strike="noStrike" baseline="0" dirty="0">
                <a:latin typeface="Times New Roman" panose="02020603050405020304" pitchFamily="18" charset="0"/>
                <a:cs typeface="Times New Roman" panose="02020603050405020304" pitchFamily="18" charset="0"/>
              </a:rPr>
              <a:t>Types of Consistency Models</a:t>
            </a:r>
          </a:p>
          <a:p>
            <a:pPr lvl="1" algn="just"/>
            <a:r>
              <a:rPr lang="en-US" sz="1800" b="0" i="0" u="none" strike="noStrike" baseline="0" dirty="0">
                <a:latin typeface="Times New Roman" panose="02020603050405020304" pitchFamily="18" charset="0"/>
                <a:cs typeface="Times New Roman" panose="02020603050405020304" pitchFamily="18" charset="0"/>
              </a:rPr>
              <a:t>Strong Consistency: All nodes must agree on the write before it is considered successful.</a:t>
            </a:r>
          </a:p>
          <a:p>
            <a:pPr lvl="1" algn="just"/>
            <a:r>
              <a:rPr lang="en-US" sz="1800" b="0" i="0" u="none" strike="noStrike" baseline="0" dirty="0">
                <a:latin typeface="Times New Roman" panose="02020603050405020304" pitchFamily="18" charset="0"/>
                <a:cs typeface="Times New Roman" panose="02020603050405020304" pitchFamily="18" charset="0"/>
              </a:rPr>
              <a:t>Weak Consistency: Writes are allowed to proceed without coordination, and inconsistencies are resolved later.</a:t>
            </a:r>
          </a:p>
          <a:p>
            <a:pPr lvl="1" algn="just"/>
            <a:r>
              <a:rPr lang="en-US" sz="1800" b="0" i="0" u="none" strike="noStrike" baseline="0" dirty="0">
                <a:latin typeface="Times New Roman" panose="02020603050405020304" pitchFamily="18" charset="0"/>
                <a:cs typeface="Times New Roman" panose="02020603050405020304" pitchFamily="18" charset="0"/>
              </a:rPr>
              <a:t>Eventual Consistency: Writes are allowed to proceed without coordination, and inconsistencies are resolved eventually.</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3038556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Combining Replication and Sharding</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l"/>
            <a:r>
              <a:rPr lang="en-US" sz="1800" b="0" i="0" u="none" strike="noStrike" baseline="0" dirty="0">
                <a:latin typeface="TimesNewRomanPSMT"/>
              </a:rPr>
              <a:t>Replication and sharding are two strategies that can be combined to improve the scalability and resilience of a database. In this explanation, we will explore how combining master-slave replication and sharding, as well as peer-to-peer replication and sharding, can be used to achieve these goals.</a:t>
            </a:r>
          </a:p>
          <a:p>
            <a:pPr algn="l"/>
            <a:r>
              <a:rPr lang="en-US" sz="1800" b="0" i="0" u="none" strike="noStrike" baseline="0" dirty="0">
                <a:latin typeface="TimesNewRomanPSMT"/>
              </a:rPr>
              <a:t>Combining Master-Slave Replication and Sharding</a:t>
            </a:r>
          </a:p>
          <a:p>
            <a:pPr lvl="1"/>
            <a:r>
              <a:rPr lang="en-US" sz="1800" b="0" i="0" u="none" strike="noStrike" baseline="0" dirty="0">
                <a:latin typeface="TimesNewRomanPSMT"/>
              </a:rPr>
              <a:t>When combining master-slave replication and sharding, each data item has a single master, but there are multiple masters in the system. This means that each node can be a master for some data and a slave for other data, or nodes can be dedicated to master or slave duties.</a:t>
            </a:r>
          </a:p>
          <a:p>
            <a:pPr lvl="1"/>
            <a:r>
              <a:rPr lang="en-US" sz="1800" b="0" i="0" u="none" strike="noStrike" baseline="0" dirty="0">
                <a:latin typeface="TimesNewRomanPSMT"/>
              </a:rPr>
              <a:t>Benefits of Combining Master-Slave Replication and Sharding</a:t>
            </a:r>
          </a:p>
          <a:p>
            <a:pPr lvl="2"/>
            <a:r>
              <a:rPr lang="en-US" sz="1800" b="0" i="0" u="none" strike="noStrike" baseline="0" dirty="0">
                <a:latin typeface="TimesNewRomanPSMT"/>
              </a:rPr>
              <a:t>Improved Scalability: By sharding data across multiple nodes, the system can handle more data and scale horizontally.</a:t>
            </a:r>
          </a:p>
          <a:p>
            <a:pPr lvl="2"/>
            <a:r>
              <a:rPr lang="en-US" sz="1800" b="0" i="0" u="none" strike="noStrike" baseline="0" dirty="0">
                <a:latin typeface="TimesNewRomanPSMT"/>
              </a:rPr>
              <a:t>Improved Resilience: By replicating data across multiple nodes, the system can survive node failures and ensure data availability.</a:t>
            </a:r>
          </a:p>
          <a:p>
            <a:pPr lvl="2"/>
            <a:r>
              <a:rPr lang="en-US" sz="1800" b="0" i="0" u="none" strike="noStrike" baseline="0" dirty="0">
                <a:latin typeface="TimesNewRomanPSMT"/>
              </a:rPr>
              <a:t>Flexibility: Nodes can be dedicated to master or slave duties, or can serve as both master and slave for different data.</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643061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Combining Replication and Sharding</a:t>
            </a:r>
          </a:p>
        </p:txBody>
      </p:sp>
      <p:pic>
        <p:nvPicPr>
          <p:cNvPr id="9" name="Content Placeholder 8">
            <a:extLst>
              <a:ext uri="{FF2B5EF4-FFF2-40B4-BE49-F238E27FC236}">
                <a16:creationId xmlns:a16="http://schemas.microsoft.com/office/drawing/2014/main" id="{6B70001E-AB7E-69D9-ED14-1BE98A869FE1}"/>
              </a:ext>
            </a:extLst>
          </p:cNvPr>
          <p:cNvPicPr>
            <a:picLocks noGrp="1" noChangeAspect="1"/>
          </p:cNvPicPr>
          <p:nvPr>
            <p:ph idx="1"/>
          </p:nvPr>
        </p:nvPicPr>
        <p:blipFill>
          <a:blip r:embed="rId2"/>
          <a:stretch>
            <a:fillRect/>
          </a:stretch>
        </p:blipFill>
        <p:spPr>
          <a:xfrm>
            <a:off x="3036000" y="1516038"/>
            <a:ext cx="7199999" cy="4680000"/>
          </a:xfrm>
        </p:spPr>
      </p:pic>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22006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Combining Replication and Sharding</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l"/>
            <a:r>
              <a:rPr lang="en-US" sz="1800" b="0" i="0" u="none" strike="noStrike" baseline="0" dirty="0">
                <a:latin typeface="TimesNewRomanPSMT"/>
              </a:rPr>
              <a:t>Combining Peer-to-Peer Replication and Sharding</a:t>
            </a:r>
          </a:p>
          <a:p>
            <a:pPr lvl="1"/>
            <a:r>
              <a:rPr lang="en-US" sz="1800" b="0" i="0" u="none" strike="noStrike" baseline="0" dirty="0">
                <a:latin typeface="TimesNewRomanPSMT"/>
              </a:rPr>
              <a:t>When combining peer-to-peer replication and sharding, each node in the cluster can accept writes and replicate data to other nodes. This approach is commonly used in column-family databases.</a:t>
            </a:r>
          </a:p>
          <a:p>
            <a:pPr lvl="1"/>
            <a:r>
              <a:rPr lang="en-US" sz="1800" b="0" i="0" u="none" strike="noStrike" baseline="0" dirty="0">
                <a:latin typeface="TimesNewRomanPSMT"/>
              </a:rPr>
              <a:t>Benefits of Combining Peer-to-Peer Replication and Sharding</a:t>
            </a:r>
          </a:p>
          <a:p>
            <a:pPr lvl="2"/>
            <a:r>
              <a:rPr lang="en-US" sz="1800" b="0" i="0" u="none" strike="noStrike" baseline="0" dirty="0">
                <a:latin typeface="TimesNewRomanPSMT"/>
              </a:rPr>
              <a:t>Improved Write Scalability: By allowing each node to accept writes and replicate data to other nodes, the system can handle more writes and scale horizontally.</a:t>
            </a:r>
          </a:p>
          <a:p>
            <a:pPr lvl="2"/>
            <a:r>
              <a:rPr lang="en-US" sz="1800" b="0" i="0" u="none" strike="noStrike" baseline="0" dirty="0">
                <a:latin typeface="TimesNewRomanPSMT"/>
              </a:rPr>
              <a:t>Improved Resilience: By replicating data across multiple nodes, the system can survive node failures and ensure data availability.</a:t>
            </a:r>
          </a:p>
          <a:p>
            <a:pPr lvl="2"/>
            <a:r>
              <a:rPr lang="en-US" sz="1800" b="0" i="0" u="none" strike="noStrike" baseline="0" dirty="0">
                <a:latin typeface="TimesNewRomanPSMT"/>
              </a:rPr>
              <a:t>Flexibility: Nodes can be added or removed from the cluster as needed, and data can be sharded across multiple nodes.</a:t>
            </a:r>
          </a:p>
          <a:p>
            <a:pPr algn="l"/>
            <a:r>
              <a:rPr lang="en-US" sz="1800" b="0" i="0" u="none" strike="noStrike" baseline="0" dirty="0">
                <a:latin typeface="TimesNewRomanPSMT"/>
              </a:rPr>
              <a:t>Best Practices for Combining Replication and Sharding</a:t>
            </a:r>
          </a:p>
          <a:p>
            <a:pPr lvl="1"/>
            <a:r>
              <a:rPr lang="en-US" sz="1800" b="0" i="0" u="none" strike="noStrike" baseline="0" dirty="0">
                <a:latin typeface="TimesNewRomanPSMT"/>
              </a:rPr>
              <a:t>Choose the right replication factor: A replication factor of 3 is a good starting point, which means that each shard is present on three nodes.</a:t>
            </a:r>
          </a:p>
          <a:p>
            <a:pPr lvl="1"/>
            <a:r>
              <a:rPr lang="en-US" sz="1800" b="0" i="0" u="none" strike="noStrike" baseline="0" dirty="0">
                <a:latin typeface="TimesNewRomanPSMT"/>
              </a:rPr>
              <a:t>Monitor node failures: Should a node fail, the shards on that node will be rebuilt on the other nodes.</a:t>
            </a:r>
          </a:p>
          <a:p>
            <a:pPr lvl="1"/>
            <a:r>
              <a:rPr lang="en-US" sz="1800" b="0" i="0" u="none" strike="noStrike" baseline="0" dirty="0">
                <a:latin typeface="TimesNewRomanPSMT"/>
              </a:rPr>
              <a:t>Test for consistency: Ensure that data is consistent across all nodes and shards.</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114639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Combining Replication and Sharding</a:t>
            </a:r>
          </a:p>
        </p:txBody>
      </p:sp>
      <p:pic>
        <p:nvPicPr>
          <p:cNvPr id="9" name="Content Placeholder 8">
            <a:extLst>
              <a:ext uri="{FF2B5EF4-FFF2-40B4-BE49-F238E27FC236}">
                <a16:creationId xmlns:a16="http://schemas.microsoft.com/office/drawing/2014/main" id="{E12BCFD3-E70C-F91B-B32A-F0563072260F}"/>
              </a:ext>
            </a:extLst>
          </p:cNvPr>
          <p:cNvPicPr>
            <a:picLocks noGrp="1" noChangeAspect="1"/>
          </p:cNvPicPr>
          <p:nvPr>
            <p:ph idx="1"/>
          </p:nvPr>
        </p:nvPicPr>
        <p:blipFill>
          <a:blip r:embed="rId2"/>
          <a:stretch>
            <a:fillRect/>
          </a:stretch>
        </p:blipFill>
        <p:spPr>
          <a:xfrm>
            <a:off x="2856000" y="1269000"/>
            <a:ext cx="7560000" cy="4320000"/>
          </a:xfrm>
        </p:spPr>
      </p:pic>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3740479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Distribution Models</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b="0" i="0" u="none" strike="noStrike" baseline="0" dirty="0">
                <a:latin typeface="Times New Roman" panose="02020603050405020304" pitchFamily="18" charset="0"/>
                <a:cs typeface="Times New Roman" panose="02020603050405020304" pitchFamily="18" charset="0"/>
              </a:rPr>
              <a:t>As data grows, it becomes difficult and expensive to scale up by buying a bigger server. A better approach is to scale out by running the database on a cluster of servers. This allows for handling larger data quantities, more read/write traffic, and higher availability.</a:t>
            </a:r>
          </a:p>
          <a:p>
            <a:pPr algn="just"/>
            <a:r>
              <a:rPr lang="en-US" sz="1800" b="0" i="0" u="none" strike="noStrike" baseline="0" dirty="0">
                <a:latin typeface="Times New Roman" panose="02020603050405020304" pitchFamily="18" charset="0"/>
                <a:cs typeface="Times New Roman" panose="02020603050405020304" pitchFamily="18" charset="0"/>
              </a:rPr>
              <a:t>Two Paths to Data Distribution: Replication and Sharding</a:t>
            </a:r>
          </a:p>
          <a:p>
            <a:pPr lvl="1" algn="just"/>
            <a:r>
              <a:rPr lang="en-US" sz="1800" b="0" i="0" u="none" strike="noStrike" baseline="0" dirty="0">
                <a:latin typeface="Times New Roman" panose="02020603050405020304" pitchFamily="18" charset="0"/>
                <a:cs typeface="Times New Roman" panose="02020603050405020304" pitchFamily="18" charset="0"/>
              </a:rPr>
              <a:t>Replication: Copying the same data across multiple nodes. This ensures that data is available even if one node fails.</a:t>
            </a:r>
          </a:p>
          <a:p>
            <a:pPr lvl="1" algn="just"/>
            <a:r>
              <a:rPr lang="en-US" sz="1800" b="0" i="0" u="none" strike="noStrike" baseline="0" dirty="0">
                <a:latin typeface="Times New Roman" panose="02020603050405020304" pitchFamily="18" charset="0"/>
                <a:cs typeface="Times New Roman" panose="02020603050405020304" pitchFamily="18" charset="0"/>
              </a:rPr>
              <a:t>Sharding: Dividing data into smaller pieces and storing them on different nodes. This allows for faster data retrieval and better performance.</a:t>
            </a:r>
          </a:p>
          <a:p>
            <a:pPr algn="just"/>
            <a:r>
              <a:rPr lang="en-US" sz="1800" b="0" i="0" u="none" strike="noStrike" baseline="0" dirty="0">
                <a:latin typeface="Times New Roman" panose="02020603050405020304" pitchFamily="18" charset="0"/>
                <a:cs typeface="Times New Roman" panose="02020603050405020304" pitchFamily="18" charset="0"/>
              </a:rPr>
              <a:t>Four Distribution Models: From Simple to Complex</a:t>
            </a:r>
          </a:p>
          <a:p>
            <a:pPr lvl="1" algn="just"/>
            <a:r>
              <a:rPr lang="en-US" sz="1800" b="0" i="0" u="none" strike="noStrike" baseline="0" dirty="0">
                <a:latin typeface="Times New Roman" panose="02020603050405020304" pitchFamily="18" charset="0"/>
                <a:cs typeface="Times New Roman" panose="02020603050405020304" pitchFamily="18" charset="0"/>
              </a:rPr>
              <a:t>Single Server: A single server stores all the data. This is simple but has limited scalability.</a:t>
            </a:r>
          </a:p>
          <a:p>
            <a:pPr lvl="1" algn="just"/>
            <a:r>
              <a:rPr lang="en-US" sz="1800" b="0" i="0" u="none" strike="noStrike" baseline="0" dirty="0">
                <a:latin typeface="Times New Roman" panose="02020603050405020304" pitchFamily="18" charset="0"/>
                <a:cs typeface="Times New Roman" panose="02020603050405020304" pitchFamily="18" charset="0"/>
              </a:rPr>
              <a:t>Master-Slave Replication: One master node stores the data, and one or more slave nodes replicate the data. This provides some scalability and availability.</a:t>
            </a:r>
          </a:p>
          <a:p>
            <a:pPr lvl="1" algn="just"/>
            <a:r>
              <a:rPr lang="en-US" sz="1800" b="0" i="0" u="none" strike="noStrike" baseline="0" dirty="0">
                <a:latin typeface="Times New Roman" panose="02020603050405020304" pitchFamily="18" charset="0"/>
                <a:cs typeface="Times New Roman" panose="02020603050405020304" pitchFamily="18" charset="0"/>
              </a:rPr>
              <a:t>Sharding: Data is divided into smaller pieces and stored on multiple nodes. This allows for better performance and scalability.</a:t>
            </a:r>
          </a:p>
          <a:p>
            <a:pPr lvl="1" algn="just"/>
            <a:r>
              <a:rPr lang="en-US" sz="1800" b="0" i="0" u="none" strike="noStrike" baseline="0" dirty="0">
                <a:latin typeface="Times New Roman" panose="02020603050405020304" pitchFamily="18" charset="0"/>
                <a:cs typeface="Times New Roman" panose="02020603050405020304" pitchFamily="18" charset="0"/>
              </a:rPr>
              <a:t>Peer-to-Peer Replication: Multiple nodes store the same data and can accept writes independently. This provides high availability and scalability.</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37770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Single Server</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2000" i="0" u="none" strike="noStrike" baseline="0" dirty="0">
                <a:latin typeface="Times New Roman" panose="02020603050405020304" pitchFamily="18" charset="0"/>
                <a:cs typeface="Times New Roman" panose="02020603050405020304" pitchFamily="18" charset="0"/>
              </a:rPr>
              <a:t>When it comes to distributing data, the simplest and often recommended option is to run the database on a single machine. This single server handles all reads and writes to the data store, eliminating the complexities that come with distributing data across multiple nodes.</a:t>
            </a:r>
          </a:p>
          <a:p>
            <a:pPr algn="just"/>
            <a:r>
              <a:rPr lang="en-US" sz="2000" i="0" u="none" strike="noStrike" baseline="0" dirty="0">
                <a:latin typeface="Times New Roman" panose="02020603050405020304" pitchFamily="18" charset="0"/>
                <a:cs typeface="Times New Roman" panose="02020603050405020304" pitchFamily="18" charset="0"/>
              </a:rPr>
              <a:t>Why Single Server is Preferred</a:t>
            </a:r>
          </a:p>
          <a:p>
            <a:pPr lvl="1" algn="just"/>
            <a:r>
              <a:rPr lang="en-US" sz="1800" i="0" u="none" strike="noStrike" baseline="0" dirty="0">
                <a:latin typeface="Times New Roman" panose="02020603050405020304" pitchFamily="18" charset="0"/>
                <a:cs typeface="Times New Roman" panose="02020603050405020304" pitchFamily="18" charset="0"/>
              </a:rPr>
              <a:t>Easy to Manage: Operations teams find it easier to manage a single server, as there's only one node to monitor and maintain.</a:t>
            </a:r>
          </a:p>
          <a:p>
            <a:pPr lvl="1" algn="just"/>
            <a:r>
              <a:rPr lang="en-US" sz="1800" i="0" u="none" strike="noStrike" baseline="0" dirty="0">
                <a:latin typeface="Times New Roman" panose="02020603050405020304" pitchFamily="18" charset="0"/>
                <a:cs typeface="Times New Roman" panose="02020603050405020304" pitchFamily="18" charset="0"/>
              </a:rPr>
              <a:t>Easy to Reason About: Application developers can easily understand and work with a single-server setup, as there's no need to worry about data distribution and replication.</a:t>
            </a:r>
          </a:p>
          <a:p>
            <a:pPr algn="just"/>
            <a:r>
              <a:rPr lang="en-US" sz="2000" i="0" u="none" strike="noStrike" baseline="0" dirty="0">
                <a:latin typeface="Times New Roman" panose="02020603050405020304" pitchFamily="18" charset="0"/>
                <a:cs typeface="Times New Roman" panose="02020603050405020304" pitchFamily="18" charset="0"/>
              </a:rPr>
              <a:t>When to Use Single Server with NoSQL</a:t>
            </a:r>
          </a:p>
          <a:p>
            <a:pPr lvl="1" algn="just"/>
            <a:r>
              <a:rPr lang="en-US" sz="1800" i="0" u="none" strike="noStrike" baseline="0" dirty="0">
                <a:latin typeface="Times New Roman" panose="02020603050405020304" pitchFamily="18" charset="0"/>
                <a:cs typeface="Times New Roman" panose="02020603050405020304" pitchFamily="18" charset="0"/>
              </a:rPr>
              <a:t>Graph Databases: These work best in a single-server configuration, as they're optimized for complex relationships and queries.</a:t>
            </a:r>
          </a:p>
          <a:p>
            <a:pPr lvl="1" algn="just"/>
            <a:r>
              <a:rPr lang="en-US" sz="1800" i="0" u="none" strike="noStrike" baseline="0" dirty="0">
                <a:latin typeface="Times New Roman" panose="02020603050405020304" pitchFamily="18" charset="0"/>
                <a:cs typeface="Times New Roman" panose="02020603050405020304" pitchFamily="18" charset="0"/>
              </a:rPr>
              <a:t>Aggregate-Oriented Data: If your application primarily processes aggregates, a single-server document or key-value store can be a good choice, as it's easier on application developers.</a:t>
            </a:r>
          </a:p>
          <a:p>
            <a:pPr algn="just"/>
            <a:r>
              <a:rPr lang="en-US" sz="2000" i="0" u="none" strike="noStrike" baseline="0" dirty="0">
                <a:latin typeface="Times New Roman" panose="02020603050405020304" pitchFamily="18" charset="0"/>
                <a:cs typeface="Times New Roman" panose="02020603050405020304" pitchFamily="18" charset="0"/>
              </a:rPr>
              <a:t>It is essential to remember that if possible, a single-server approach is often the preferred choice, as it eliminates the added complexity of data distribution.</a:t>
            </a:r>
            <a:endParaRPr lang="en-US" sz="180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532486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Sharding</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2000" i="0" u="none" strike="noStrike" baseline="0" dirty="0">
                <a:latin typeface="Times New Roman" panose="02020603050405020304" pitchFamily="18" charset="0"/>
                <a:cs typeface="Times New Roman" panose="02020603050405020304" pitchFamily="18" charset="0"/>
              </a:rPr>
              <a:t>Sharding is a technique used to support horizontal scalability in busy data stores by distributing different parts of the data onto different servers. This approach allows for better performance, as each user only needs to interact with one server, resulting in rapid responses.</a:t>
            </a:r>
          </a:p>
          <a:p>
            <a:pPr algn="just"/>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pic>
        <p:nvPicPr>
          <p:cNvPr id="9" name="Picture 8">
            <a:extLst>
              <a:ext uri="{FF2B5EF4-FFF2-40B4-BE49-F238E27FC236}">
                <a16:creationId xmlns:a16="http://schemas.microsoft.com/office/drawing/2014/main" id="{B45E8514-6A82-F68D-FF13-189A327E328A}"/>
              </a:ext>
            </a:extLst>
          </p:cNvPr>
          <p:cNvPicPr>
            <a:picLocks noChangeAspect="1"/>
          </p:cNvPicPr>
          <p:nvPr/>
        </p:nvPicPr>
        <p:blipFill>
          <a:blip r:embed="rId2"/>
          <a:stretch>
            <a:fillRect/>
          </a:stretch>
        </p:blipFill>
        <p:spPr>
          <a:xfrm>
            <a:off x="2158704" y="2244823"/>
            <a:ext cx="8977296" cy="4424177"/>
          </a:xfrm>
          <a:prstGeom prst="rect">
            <a:avLst/>
          </a:prstGeom>
        </p:spPr>
      </p:pic>
    </p:spTree>
    <p:extLst>
      <p:ext uri="{BB962C8B-B14F-4D97-AF65-F5344CB8AC3E}">
        <p14:creationId xmlns:p14="http://schemas.microsoft.com/office/powerpoint/2010/main" val="676412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Sharding</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l"/>
            <a:r>
              <a:rPr lang="en-US" sz="1800" b="0" i="0" u="none" strike="noStrike" baseline="0" dirty="0">
                <a:latin typeface="Times New Roman" panose="02020603050405020304" pitchFamily="18" charset="0"/>
                <a:cs typeface="Times New Roman" panose="02020603050405020304" pitchFamily="18" charset="0"/>
              </a:rPr>
              <a:t>Clumping Data for Sharding</a:t>
            </a:r>
          </a:p>
          <a:p>
            <a:pPr lvl="1"/>
            <a:r>
              <a:rPr lang="en-US" sz="1800" b="0" i="0" u="none" strike="noStrike" baseline="0" dirty="0">
                <a:latin typeface="Times New Roman" panose="02020603050405020304" pitchFamily="18" charset="0"/>
                <a:cs typeface="Times New Roman" panose="02020603050405020304" pitchFamily="18" charset="0"/>
              </a:rPr>
              <a:t>To shard data effectively, it's essential to clump data that's accessed together on the same node. </a:t>
            </a:r>
          </a:p>
          <a:p>
            <a:pPr lvl="1"/>
            <a:r>
              <a:rPr lang="en-US" sz="1800" b="0" i="0" u="none" strike="noStrike" baseline="0" dirty="0">
                <a:latin typeface="Times New Roman" panose="02020603050405020304" pitchFamily="18" charset="0"/>
                <a:cs typeface="Times New Roman" panose="02020603050405020304" pitchFamily="18" charset="0"/>
              </a:rPr>
              <a:t>Aggregate orientation is advantageous in this context, as aggregates are designed to combine data that's commonly accessed together. </a:t>
            </a:r>
          </a:p>
          <a:p>
            <a:pPr lvl="1"/>
            <a:r>
              <a:rPr lang="en-US" sz="1800" b="0" i="0" u="none" strike="noStrike" baseline="0" dirty="0">
                <a:latin typeface="Times New Roman" panose="02020603050405020304" pitchFamily="18" charset="0"/>
                <a:cs typeface="Times New Roman" panose="02020603050405020304" pitchFamily="18" charset="0"/>
              </a:rPr>
              <a:t>By using aggregates as the unit of distribution, you can ensure that data is clumped together in a way that makes sense for your application.</a:t>
            </a:r>
          </a:p>
          <a:p>
            <a:pPr algn="l"/>
            <a:r>
              <a:rPr lang="en-US" sz="1800" b="0" i="0" u="none" strike="noStrike" baseline="0" dirty="0">
                <a:latin typeface="Times New Roman" panose="02020603050405020304" pitchFamily="18" charset="0"/>
                <a:cs typeface="Times New Roman" panose="02020603050405020304" pitchFamily="18" charset="0"/>
              </a:rPr>
              <a:t>Arranging Data on Nodes</a:t>
            </a:r>
          </a:p>
          <a:p>
            <a:pPr lvl="1"/>
            <a:r>
              <a:rPr lang="en-US" sz="1800" b="0" i="0" u="none" strike="noStrike" baseline="0" dirty="0">
                <a:latin typeface="Times New Roman" panose="02020603050405020304" pitchFamily="18" charset="0"/>
                <a:cs typeface="Times New Roman" panose="02020603050405020304" pitchFamily="18" charset="0"/>
              </a:rPr>
              <a:t>When arranging data on nodes, several factors can help improve performance:</a:t>
            </a:r>
          </a:p>
          <a:p>
            <a:pPr lvl="2"/>
            <a:r>
              <a:rPr lang="en-US" sz="1800" b="0" i="0" u="none" strike="noStrike" baseline="0" dirty="0">
                <a:latin typeface="Times New Roman" panose="02020603050405020304" pitchFamily="18" charset="0"/>
                <a:cs typeface="Times New Roman" panose="02020603050405020304" pitchFamily="18" charset="0"/>
              </a:rPr>
              <a:t>Physical Location: Place data close to where it's being accessed to reduce latency.</a:t>
            </a:r>
          </a:p>
          <a:p>
            <a:pPr lvl="2"/>
            <a:r>
              <a:rPr lang="en-US" sz="1800" b="0" i="0" u="none" strike="noStrike" baseline="0" dirty="0">
                <a:latin typeface="Times New Roman" panose="02020603050405020304" pitchFamily="18" charset="0"/>
                <a:cs typeface="Times New Roman" panose="02020603050405020304" pitchFamily="18" charset="0"/>
              </a:rPr>
              <a:t>Load Balancing: Arrange aggregates to distribute the load evenly across nodes, ensuring each node handles an equal amount of the load.</a:t>
            </a:r>
          </a:p>
          <a:p>
            <a:pPr lvl="2"/>
            <a:r>
              <a:rPr lang="en-US" sz="1800" b="0" i="0" u="none" strike="noStrike" baseline="0" dirty="0">
                <a:latin typeface="Times New Roman" panose="02020603050405020304" pitchFamily="18" charset="0"/>
                <a:cs typeface="Times New Roman" panose="02020603050405020304" pitchFamily="18" charset="0"/>
              </a:rPr>
              <a:t>Sequential Access: Consider placing aggregates together if they're likely to be read in sequence, such as web pages with similar domain names.</a:t>
            </a:r>
          </a:p>
          <a:p>
            <a:pPr algn="l"/>
            <a:r>
              <a:rPr lang="en-US" sz="1800" b="0" i="0" u="none" strike="noStrike" baseline="0" dirty="0">
                <a:latin typeface="Times New Roman" panose="02020603050405020304" pitchFamily="18" charset="0"/>
                <a:cs typeface="Times New Roman" panose="02020603050405020304" pitchFamily="18" charset="0"/>
              </a:rPr>
              <a:t>Sharding in Application Logic vs. Auto-Sharding</a:t>
            </a:r>
          </a:p>
          <a:p>
            <a:pPr lvl="1"/>
            <a:r>
              <a:rPr lang="en-US" sz="1800" b="0" i="0" u="none" strike="noStrike" baseline="0" dirty="0">
                <a:latin typeface="Times New Roman" panose="02020603050405020304" pitchFamily="18" charset="0"/>
                <a:cs typeface="Times New Roman" panose="02020603050405020304" pitchFamily="18" charset="0"/>
              </a:rPr>
              <a:t>Historically, sharding has been implemented as part of application logic, which can complicate the programming model and make rebalancing sharding difficult. </a:t>
            </a:r>
          </a:p>
          <a:p>
            <a:pPr lvl="1"/>
            <a:r>
              <a:rPr lang="en-US" sz="1800" b="0" i="0" u="none" strike="noStrike" baseline="0" dirty="0">
                <a:latin typeface="Times New Roman" panose="02020603050405020304" pitchFamily="18" charset="0"/>
                <a:cs typeface="Times New Roman" panose="02020603050405020304" pitchFamily="18" charset="0"/>
              </a:rPr>
              <a:t>Many NoSQL databases now offer auto-sharding, which allows the database to manage data allocation and access, making it easier to use sharding in an application.</a:t>
            </a:r>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133407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Sharding</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l"/>
            <a:r>
              <a:rPr lang="en-US" sz="1800" dirty="0">
                <a:latin typeface="Times New Roman" panose="02020603050405020304" pitchFamily="18" charset="0"/>
                <a:cs typeface="Times New Roman" panose="02020603050405020304" pitchFamily="18" charset="0"/>
              </a:rPr>
              <a:t>Benefits and Limitations of Sharding</a:t>
            </a:r>
          </a:p>
          <a:p>
            <a:pPr lvl="1"/>
            <a:r>
              <a:rPr lang="en-US" sz="1800" dirty="0">
                <a:latin typeface="Times New Roman" panose="02020603050405020304" pitchFamily="18" charset="0"/>
                <a:cs typeface="Times New Roman" panose="02020603050405020304" pitchFamily="18" charset="0"/>
              </a:rPr>
              <a:t>Sharding provides several benefits, including:</a:t>
            </a:r>
          </a:p>
          <a:p>
            <a:pPr lvl="2"/>
            <a:r>
              <a:rPr lang="en-US" sz="1800" dirty="0">
                <a:latin typeface="Times New Roman" panose="02020603050405020304" pitchFamily="18" charset="0"/>
                <a:cs typeface="Times New Roman" panose="02020603050405020304" pitchFamily="18" charset="0"/>
              </a:rPr>
              <a:t>Improved Read and Write Performance: Sharding can improve both read and write performance, making it particularly valuable for applications with high write traffic.</a:t>
            </a:r>
          </a:p>
          <a:p>
            <a:pPr lvl="2"/>
            <a:r>
              <a:rPr lang="en-US" sz="1800" dirty="0">
                <a:latin typeface="Times New Roman" panose="02020603050405020304" pitchFamily="18" charset="0"/>
                <a:cs typeface="Times New Roman" panose="02020603050405020304" pitchFamily="18" charset="0"/>
              </a:rPr>
              <a:t>Horizontal Scalability: Sharding allows for horizontal scalability, enabling your database to handle increasing loads.</a:t>
            </a:r>
          </a:p>
          <a:p>
            <a:pPr lvl="1"/>
            <a:r>
              <a:rPr lang="en-US" sz="1800" dirty="0">
                <a:latin typeface="Times New Roman" panose="02020603050405020304" pitchFamily="18" charset="0"/>
                <a:cs typeface="Times New Roman" panose="02020603050405020304" pitchFamily="18" charset="0"/>
              </a:rPr>
              <a:t>However, sharding also has some limitations:</a:t>
            </a:r>
          </a:p>
          <a:p>
            <a:pPr lvl="2"/>
            <a:r>
              <a:rPr lang="en-US" sz="1800" dirty="0">
                <a:latin typeface="Times New Roman" panose="02020603050405020304" pitchFamily="18" charset="0"/>
                <a:cs typeface="Times New Roman" panose="02020603050405020304" pitchFamily="18" charset="0"/>
              </a:rPr>
              <a:t>Resilience: Sharding alone does little to improve resilience, as a node failure can still make data unavailable. To achieve high resilience, sharding should be used in conjunction with other techniques, such as replication.</a:t>
            </a:r>
          </a:p>
          <a:p>
            <a:pPr lvl="2"/>
            <a:r>
              <a:rPr lang="en-US" sz="1800" dirty="0">
                <a:latin typeface="Times New Roman" panose="02020603050405020304" pitchFamily="18" charset="0"/>
                <a:cs typeface="Times New Roman" panose="02020603050405020304" pitchFamily="18" charset="0"/>
              </a:rPr>
              <a:t>Complexity: Sharding can add complexity to your database setup, particularly if implemented as part of application logic.</a:t>
            </a:r>
          </a:p>
          <a:p>
            <a:pPr algn="l"/>
            <a:r>
              <a:rPr lang="en-US" sz="1800" dirty="0">
                <a:latin typeface="Times New Roman" panose="02020603050405020304" pitchFamily="18" charset="0"/>
                <a:cs typeface="Times New Roman" panose="02020603050405020304" pitchFamily="18" charset="0"/>
              </a:rPr>
              <a:t>Best Practices for Implementing Sharding</a:t>
            </a:r>
          </a:p>
          <a:p>
            <a:pPr lvl="1"/>
            <a:r>
              <a:rPr lang="en-US" sz="1800" dirty="0">
                <a:latin typeface="Times New Roman" panose="02020603050405020304" pitchFamily="18" charset="0"/>
                <a:cs typeface="Times New Roman" panose="02020603050405020304" pitchFamily="18" charset="0"/>
              </a:rPr>
              <a:t>Start with a Single-Server Configuration: Begin with a single-server setup and only use sharding when load projections indicate that you're running out of headroom.</a:t>
            </a:r>
          </a:p>
          <a:p>
            <a:pPr lvl="1"/>
            <a:r>
              <a:rPr lang="en-US" sz="1800" dirty="0">
                <a:latin typeface="Times New Roman" panose="02020603050405020304" pitchFamily="18" charset="0"/>
                <a:cs typeface="Times New Roman" panose="02020603050405020304" pitchFamily="18" charset="0"/>
              </a:rPr>
              <a:t>Use Sharding Well Before You Need To: Implement sharding before you need it, when you have enough headroom to carry out the sharding process without impacting your database's performance.</a:t>
            </a:r>
          </a:p>
          <a:p>
            <a:pPr lvl="1"/>
            <a:r>
              <a:rPr lang="en-US" sz="1800" dirty="0">
                <a:latin typeface="Times New Roman" panose="02020603050405020304" pitchFamily="18" charset="0"/>
                <a:cs typeface="Times New Roman" panose="02020603050405020304" pitchFamily="18" charset="0"/>
              </a:rPr>
              <a:t>Monitor and Adjust: Continuously monitor your database's performance and adjust your sharding strategy as needed to ensure optimal performance and resilience.</a:t>
            </a:r>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1298536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Replication</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l"/>
            <a:r>
              <a:rPr lang="en-US" sz="1800" dirty="0">
                <a:latin typeface="Times New Roman" panose="02020603050405020304" pitchFamily="18" charset="0"/>
                <a:cs typeface="Times New Roman" panose="02020603050405020304" pitchFamily="18" charset="0"/>
              </a:rPr>
              <a:t>Replication is a robust feature in NoSQL databases that allows you to seamlessly copy and store your structured, unstructured, and semi-structured data across multiple nodes or servers. This process ensures data durability and availability, even in the event of a server crash or failure.</a:t>
            </a:r>
          </a:p>
          <a:p>
            <a:pPr algn="l"/>
            <a:r>
              <a:rPr lang="en-US" sz="1800" dirty="0">
                <a:latin typeface="Times New Roman" panose="02020603050405020304" pitchFamily="18" charset="0"/>
                <a:cs typeface="Times New Roman" panose="02020603050405020304" pitchFamily="18" charset="0"/>
              </a:rPr>
              <a:t>Benefits of Replication</a:t>
            </a:r>
          </a:p>
          <a:p>
            <a:pPr lvl="1"/>
            <a:r>
              <a:rPr lang="en-US" sz="1800" dirty="0">
                <a:latin typeface="Times New Roman" panose="02020603050405020304" pitchFamily="18" charset="0"/>
                <a:cs typeface="Times New Roman" panose="02020603050405020304" pitchFamily="18" charset="0"/>
              </a:rPr>
              <a:t>Data Durability and Availability: Replication ensures that your data is available even in the event of a server crash or failure.</a:t>
            </a:r>
          </a:p>
          <a:p>
            <a:pPr lvl="1"/>
            <a:r>
              <a:rPr lang="en-US" sz="1800" dirty="0">
                <a:latin typeface="Times New Roman" panose="02020603050405020304" pitchFamily="18" charset="0"/>
                <a:cs typeface="Times New Roman" panose="02020603050405020304" pitchFamily="18" charset="0"/>
              </a:rPr>
              <a:t>Improved Read Performance: Replication allows for faster read performance, as read requests can be distributed across multiple nodes.</a:t>
            </a:r>
          </a:p>
          <a:p>
            <a:pPr lvl="1"/>
            <a:r>
              <a:rPr lang="en-US" sz="1800" dirty="0">
                <a:latin typeface="Times New Roman" panose="02020603050405020304" pitchFamily="18" charset="0"/>
                <a:cs typeface="Times New Roman" panose="02020603050405020304" pitchFamily="18" charset="0"/>
              </a:rPr>
              <a:t>Scalability: Replication enables horizontal scalability, making it easier to handle increasing loads.</a:t>
            </a:r>
          </a:p>
          <a:p>
            <a:pPr algn="l"/>
            <a:r>
              <a:rPr lang="en-US" sz="1800" dirty="0">
                <a:latin typeface="Times New Roman" panose="02020603050405020304" pitchFamily="18" charset="0"/>
                <a:cs typeface="Times New Roman" panose="02020603050405020304" pitchFamily="18" charset="0"/>
              </a:rPr>
              <a:t>Use Cases for Replication</a:t>
            </a:r>
          </a:p>
          <a:p>
            <a:pPr lvl="1"/>
            <a:r>
              <a:rPr lang="en-US" sz="1800" dirty="0">
                <a:latin typeface="Times New Roman" panose="02020603050405020304" pitchFamily="18" charset="0"/>
                <a:cs typeface="Times New Roman" panose="02020603050405020304" pitchFamily="18" charset="0"/>
              </a:rPr>
              <a:t>High Availability: Replication ensures that your data is always available, even in the event of a server failure.</a:t>
            </a:r>
          </a:p>
          <a:p>
            <a:pPr lvl="1"/>
            <a:r>
              <a:rPr lang="en-US" sz="1800" dirty="0">
                <a:latin typeface="Times New Roman" panose="02020603050405020304" pitchFamily="18" charset="0"/>
                <a:cs typeface="Times New Roman" panose="02020603050405020304" pitchFamily="18" charset="0"/>
              </a:rPr>
              <a:t>Disaster Recovery: Replication provides a backup of your data in case of a disaster, ensuring business continuity.</a:t>
            </a:r>
          </a:p>
          <a:p>
            <a:pPr lvl="1"/>
            <a:r>
              <a:rPr lang="en-US" sz="1800" dirty="0">
                <a:latin typeface="Times New Roman" panose="02020603050405020304" pitchFamily="18" charset="0"/>
                <a:cs typeface="Times New Roman" panose="02020603050405020304" pitchFamily="18" charset="0"/>
              </a:rPr>
              <a:t>Distributed Systems: Replication is essential in distributed systems, where data needs to be accessed from multiple locations.</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297325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Replication: </a:t>
            </a:r>
            <a:r>
              <a:rPr lang="en-IN" b="1" i="0" dirty="0">
                <a:effectLst/>
                <a:latin typeface="__Inter_36bd41"/>
              </a:rPr>
              <a:t>Master-Slave Replication</a:t>
            </a:r>
            <a:endParaRPr lang="en-IN" sz="4400" b="1" i="0" u="none" strike="noStrike" baseline="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l"/>
            <a:r>
              <a:rPr lang="en-US" sz="1800" dirty="0">
                <a:latin typeface="TimesNewRomanPSMT"/>
              </a:rPr>
              <a:t>Master-slave replication is a technique used to replicate data across multiple nodes or servers. One node, designated as the master or primary, is the authoritative source for the data and is responsible for processing updates. The other nodes, called slaves or secondaries, are copies of the master and are used for reading data.</a:t>
            </a:r>
          </a:p>
          <a:p>
            <a:pPr algn="l"/>
            <a:r>
              <a:rPr lang="en-US" sz="1800" dirty="0">
                <a:latin typeface="TimesNewRomanPSMT"/>
              </a:rPr>
              <a:t>How Master-Slave Replication Works</a:t>
            </a:r>
          </a:p>
          <a:p>
            <a:pPr lvl="1"/>
            <a:r>
              <a:rPr lang="en-US" sz="1800" dirty="0">
                <a:latin typeface="TimesNewRomanPSMT"/>
              </a:rPr>
              <a:t>Master Node: The master node is the primary source of the data and handles all updates.</a:t>
            </a:r>
          </a:p>
          <a:p>
            <a:pPr lvl="1"/>
            <a:r>
              <a:rPr lang="en-US" sz="1800" dirty="0">
                <a:latin typeface="TimesNewRomanPSMT"/>
              </a:rPr>
              <a:t>Slave Nodes: The slave nodes are copies of the master node and are used for reading data.</a:t>
            </a:r>
          </a:p>
          <a:p>
            <a:pPr lvl="1"/>
            <a:r>
              <a:rPr lang="en-US" sz="1800" dirty="0">
                <a:latin typeface="TimesNewRomanPSMT"/>
              </a:rPr>
              <a:t>Replication Process: The replication process synchronizes the slave nodes with the master node, ensuring that all nodes have the same data.</a:t>
            </a:r>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pic>
        <p:nvPicPr>
          <p:cNvPr id="10" name="Picture 9">
            <a:extLst>
              <a:ext uri="{FF2B5EF4-FFF2-40B4-BE49-F238E27FC236}">
                <a16:creationId xmlns:a16="http://schemas.microsoft.com/office/drawing/2014/main" id="{B44D9BE6-BA9F-6489-8753-E6AB2AC57831}"/>
              </a:ext>
            </a:extLst>
          </p:cNvPr>
          <p:cNvPicPr>
            <a:picLocks noChangeAspect="1"/>
          </p:cNvPicPr>
          <p:nvPr/>
        </p:nvPicPr>
        <p:blipFill>
          <a:blip r:embed="rId2"/>
          <a:stretch>
            <a:fillRect/>
          </a:stretch>
        </p:blipFill>
        <p:spPr>
          <a:xfrm>
            <a:off x="3278770" y="3540929"/>
            <a:ext cx="6120000" cy="3240000"/>
          </a:xfrm>
          <a:prstGeom prst="rect">
            <a:avLst/>
          </a:prstGeom>
        </p:spPr>
      </p:pic>
    </p:spTree>
    <p:extLst>
      <p:ext uri="{BB962C8B-B14F-4D97-AF65-F5344CB8AC3E}">
        <p14:creationId xmlns:p14="http://schemas.microsoft.com/office/powerpoint/2010/main" val="3993551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Replication: </a:t>
            </a:r>
            <a:r>
              <a:rPr lang="en-IN" b="1" i="0" dirty="0">
                <a:effectLst/>
                <a:latin typeface="__Inter_36bd41"/>
              </a:rPr>
              <a:t>Master-Slave Replication</a:t>
            </a:r>
            <a:endParaRPr lang="en-IN" sz="4400" b="1" i="0" u="none" strike="noStrike" baseline="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i="0" u="none" strike="noStrike" baseline="0" dirty="0">
                <a:latin typeface="Times New Roman" panose="02020603050405020304" pitchFamily="18" charset="0"/>
                <a:cs typeface="Times New Roman" panose="02020603050405020304" pitchFamily="18" charset="0"/>
              </a:rPr>
              <a:t>Benefits of Master-Slave Replication</a:t>
            </a:r>
          </a:p>
          <a:p>
            <a:pPr lvl="1" algn="just"/>
            <a:r>
              <a:rPr lang="en-US" sz="1800" i="0" u="none" strike="noStrike" baseline="0" dirty="0">
                <a:latin typeface="Times New Roman" panose="02020603050405020304" pitchFamily="18" charset="0"/>
                <a:cs typeface="Times New Roman" panose="02020603050405020304" pitchFamily="18" charset="0"/>
              </a:rPr>
              <a:t>Scalability: You can scale horizontally to handle more read requests by adding more slave nodes and ensuring that all read requests are routed to the slaves.</a:t>
            </a:r>
          </a:p>
          <a:p>
            <a:pPr lvl="1" algn="just"/>
            <a:r>
              <a:rPr lang="en-US" sz="1800" i="0" u="none" strike="noStrike" baseline="0" dirty="0">
                <a:latin typeface="Times New Roman" panose="02020603050405020304" pitchFamily="18" charset="0"/>
                <a:cs typeface="Times New Roman" panose="02020603050405020304" pitchFamily="18" charset="0"/>
              </a:rPr>
              <a:t>Read Resilience: If the master node fails, the slave nodes can still handle read requests, ensuring that your data is always available.</a:t>
            </a:r>
          </a:p>
          <a:p>
            <a:pPr lvl="1" algn="just"/>
            <a:r>
              <a:rPr lang="en-US" sz="1800" i="0" u="none" strike="noStrike" baseline="0" dirty="0">
                <a:latin typeface="Times New Roman" panose="02020603050405020304" pitchFamily="18" charset="0"/>
                <a:cs typeface="Times New Roman" panose="02020603050405020304" pitchFamily="18" charset="0"/>
              </a:rPr>
              <a:t>Hot Backup: Master-slave replication can be used as a hot backup, where the slave node can take over as the new master if the original master fails.</a:t>
            </a:r>
          </a:p>
          <a:p>
            <a:pPr lvl="1" algn="just"/>
            <a:r>
              <a:rPr lang="en-US" sz="1800" i="0" u="none" strike="noStrike" baseline="0" dirty="0">
                <a:latin typeface="Times New Roman" panose="02020603050405020304" pitchFamily="18" charset="0"/>
                <a:cs typeface="Times New Roman" panose="02020603050405020304" pitchFamily="18" charset="0"/>
              </a:rPr>
              <a:t>Reduced Downtime: With automatic appointment, the cluster can automatically appoint a new master when a master fails, reducing downtime.</a:t>
            </a:r>
          </a:p>
          <a:p>
            <a:pPr algn="just"/>
            <a:r>
              <a:rPr lang="en-US" sz="1800" i="0" u="none" strike="noStrike" baseline="0" dirty="0">
                <a:latin typeface="Times New Roman" panose="02020603050405020304" pitchFamily="18" charset="0"/>
                <a:cs typeface="Times New Roman" panose="02020603050405020304" pitchFamily="18" charset="0"/>
              </a:rPr>
              <a:t>Limitations of Master-Slave Replication</a:t>
            </a:r>
          </a:p>
          <a:p>
            <a:pPr lvl="1" algn="just"/>
            <a:r>
              <a:rPr lang="en-US" sz="1800" i="0" u="none" strike="noStrike" baseline="0" dirty="0">
                <a:latin typeface="Times New Roman" panose="02020603050405020304" pitchFamily="18" charset="0"/>
                <a:cs typeface="Times New Roman" panose="02020603050405020304" pitchFamily="18" charset="0"/>
              </a:rPr>
              <a:t>Write Traffic: Master-slave replication is not suitable for datasets with heavy write traffic, as the master node can become a bottleneck.</a:t>
            </a:r>
          </a:p>
          <a:p>
            <a:pPr lvl="1" algn="just"/>
            <a:r>
              <a:rPr lang="en-US" sz="1800" i="0" u="none" strike="noStrike" baseline="0" dirty="0">
                <a:latin typeface="Times New Roman" panose="02020603050405020304" pitchFamily="18" charset="0"/>
                <a:cs typeface="Times New Roman" panose="02020603050405020304" pitchFamily="18" charset="0"/>
              </a:rPr>
              <a:t>Inconsistency: There is a risk of inconsistency between the master and slave nodes, where different clients may see different values.</a:t>
            </a:r>
          </a:p>
          <a:p>
            <a:pPr lvl="1" algn="just"/>
            <a:r>
              <a:rPr lang="en-US" sz="1800" i="0" u="none" strike="noStrike" baseline="0" dirty="0">
                <a:latin typeface="Times New Roman" panose="02020603050405020304" pitchFamily="18" charset="0"/>
                <a:cs typeface="Times New Roman" panose="02020603050405020304" pitchFamily="18" charset="0"/>
              </a:rPr>
              <a:t>Limited Write Availability: If the master node fails, the ability to handle writes is eliminated until a new master is appointed.</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2244524369"/>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7554</TotalTime>
  <Words>2309</Words>
  <Application>Microsoft Office PowerPoint</Application>
  <PresentationFormat>Widescreen</PresentationFormat>
  <Paragraphs>141</Paragraphs>
  <Slides>17</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17</vt:i4>
      </vt:variant>
    </vt:vector>
  </HeadingPairs>
  <TitlesOfParts>
    <vt:vector size="28" baseType="lpstr">
      <vt:lpstr>__Inter_36bd41</vt:lpstr>
      <vt:lpstr>Arial</vt:lpstr>
      <vt:lpstr>Calibri</vt:lpstr>
      <vt:lpstr>Calibri Light</vt:lpstr>
      <vt:lpstr>Futura Cyrillic Book</vt:lpstr>
      <vt:lpstr>Times New Roman</vt:lpstr>
      <vt:lpstr>TimesNewRomanPSMT</vt:lpstr>
      <vt:lpstr>1_Custom Design</vt:lpstr>
      <vt:lpstr>Custom Design</vt:lpstr>
      <vt:lpstr>2_Custom Design</vt:lpstr>
      <vt:lpstr>3_Custom Design</vt:lpstr>
      <vt:lpstr>PowerPoint Presentation</vt:lpstr>
      <vt:lpstr>Distribution Models</vt:lpstr>
      <vt:lpstr>Single Server</vt:lpstr>
      <vt:lpstr>Sharding</vt:lpstr>
      <vt:lpstr>Sharding</vt:lpstr>
      <vt:lpstr>Sharding</vt:lpstr>
      <vt:lpstr>Replication</vt:lpstr>
      <vt:lpstr>Replication: Master-Slave Replication</vt:lpstr>
      <vt:lpstr>Replication: Master-Slave Replication</vt:lpstr>
      <vt:lpstr>Replication: Master-Slave Replication</vt:lpstr>
      <vt:lpstr>Replication: Peer-to-Peer Replication</vt:lpstr>
      <vt:lpstr>Replication: Peer-to-Peer Replication</vt:lpstr>
      <vt:lpstr>Replication: Peer-to-Peer Replication</vt:lpstr>
      <vt:lpstr>Combining Replication and Sharding</vt:lpstr>
      <vt:lpstr>Combining Replication and Sharding</vt:lpstr>
      <vt:lpstr>Combining Replication and Sharding</vt:lpstr>
      <vt:lpstr>Combining Replication and Sharding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 aip</dc:creator>
  <cp:lastModifiedBy>Surbhi Sharma</cp:lastModifiedBy>
  <cp:revision>53</cp:revision>
  <dcterms:created xsi:type="dcterms:W3CDTF">2021-09-07T04:22:00Z</dcterms:created>
  <dcterms:modified xsi:type="dcterms:W3CDTF">2024-09-26T08:50:03Z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0398283ACE364599A240D38F3F474187_13</vt:lpwstr>
  </property>
  <property fmtid="{D5CDD505-2E9C-101B-9397-08002B2CF9AE}" pid="3" name="KSOProductBuildVer">
    <vt:lpwstr>1033-12.2.0.13489</vt:lpwstr>
  </property>
</Properties>
</file>