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3"/>
  </p:notesMasterIdLst>
  <p:handoutMasterIdLst>
    <p:handoutMasterId r:id="rId24"/>
  </p:handoutMasterIdLst>
  <p:sldIdLst>
    <p:sldId id="279" r:id="rId5"/>
    <p:sldId id="282" r:id="rId6"/>
    <p:sldId id="283" r:id="rId7"/>
    <p:sldId id="284" r:id="rId8"/>
    <p:sldId id="318" r:id="rId9"/>
    <p:sldId id="316" r:id="rId10"/>
    <p:sldId id="317" r:id="rId11"/>
    <p:sldId id="285" r:id="rId12"/>
    <p:sldId id="319" r:id="rId13"/>
    <p:sldId id="320" r:id="rId14"/>
    <p:sldId id="321" r:id="rId15"/>
    <p:sldId id="286" r:id="rId16"/>
    <p:sldId id="287" r:id="rId17"/>
    <p:sldId id="322" r:id="rId18"/>
    <p:sldId id="326" r:id="rId19"/>
    <p:sldId id="325" r:id="rId20"/>
    <p:sldId id="323" r:id="rId21"/>
    <p:sldId id="32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varScale="1">
        <p:scale>
          <a:sx n="83" d="100"/>
          <a:sy n="83" d="100"/>
        </p:scale>
        <p:origin x="552" y="91"/>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10/3/2024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10/3/2024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10/3/2024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10/3/2024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800" cy="3067685"/>
            <a:chOff x="230" y="2322"/>
            <a:chExt cx="3480" cy="4831"/>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0" name="TextBox 9"/>
          <p:cNvSpPr txBox="1"/>
          <p:nvPr/>
        </p:nvSpPr>
        <p:spPr>
          <a:xfrm>
            <a:off x="336000" y="3643668"/>
            <a:ext cx="1800000"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3" name="TextBox 2">
            <a:extLst>
              <a:ext uri="{FF2B5EF4-FFF2-40B4-BE49-F238E27FC236}">
                <a16:creationId xmlns:a16="http://schemas.microsoft.com/office/drawing/2014/main" id="{008D429B-9D9B-4862-86B0-1E8F0B471D49}"/>
              </a:ext>
            </a:extLst>
          </p:cNvPr>
          <p:cNvSpPr txBox="1"/>
          <p:nvPr/>
        </p:nvSpPr>
        <p:spPr>
          <a:xfrm>
            <a:off x="4869240" y="3043504"/>
            <a:ext cx="4378122" cy="1261884"/>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Module2:</a:t>
            </a:r>
          </a:p>
          <a:p>
            <a:r>
              <a:rPr lang="en-US" sz="3600" dirty="0">
                <a:latin typeface="Times New Roman" panose="02020603050405020304" pitchFamily="18" charset="0"/>
                <a:cs typeface="Times New Roman" panose="02020603050405020304" pitchFamily="18" charset="0"/>
              </a:rPr>
              <a:t>Chapter2: Consistency</a:t>
            </a:r>
          </a:p>
        </p:txBody>
      </p:sp>
    </p:spTree>
    <p:extLst>
      <p:ext uri="{BB962C8B-B14F-4D97-AF65-F5344CB8AC3E}">
        <p14:creationId xmlns:p14="http://schemas.microsoft.com/office/powerpoint/2010/main" val="3037906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Read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Session Consistency</a:t>
            </a:r>
          </a:p>
          <a:p>
            <a:pPr lvl="1"/>
            <a:r>
              <a:rPr lang="en-US" sz="1800" dirty="0">
                <a:latin typeface="Times New Roman" panose="02020603050405020304" pitchFamily="18" charset="0"/>
                <a:cs typeface="Times New Roman" panose="02020603050405020304" pitchFamily="18" charset="0"/>
              </a:rPr>
              <a:t>Session consistency ensures that once a user has made an update, they are guaranteed to continue seeing that update. </a:t>
            </a:r>
          </a:p>
          <a:p>
            <a:pPr lvl="1"/>
            <a:r>
              <a:rPr lang="en-US" sz="1800" dirty="0">
                <a:latin typeface="Times New Roman" panose="02020603050405020304" pitchFamily="18" charset="0"/>
                <a:cs typeface="Times New Roman" panose="02020603050405020304" pitchFamily="18" charset="0"/>
              </a:rPr>
              <a:t>This is particularly important in situations where users may act independently, such as posting comments on a blog entry. </a:t>
            </a:r>
          </a:p>
          <a:p>
            <a:pPr lvl="1"/>
            <a:r>
              <a:rPr lang="en-US" sz="1800" dirty="0">
                <a:latin typeface="Times New Roman" panose="02020603050405020304" pitchFamily="18" charset="0"/>
                <a:cs typeface="Times New Roman" panose="02020603050405020304" pitchFamily="18" charset="0"/>
              </a:rPr>
              <a:t>Techniques for providing session consistency include sticky sessions, version stamps, and ensuring every interaction with the data store includes the latest version stamp seen by a session.</a:t>
            </a:r>
          </a:p>
          <a:p>
            <a:pPr algn="l"/>
            <a:r>
              <a:rPr lang="en-US" sz="1800" dirty="0">
                <a:latin typeface="Times New Roman" panose="02020603050405020304" pitchFamily="18" charset="0"/>
                <a:cs typeface="Times New Roman" panose="02020603050405020304" pitchFamily="18" charset="0"/>
              </a:rPr>
              <a:t>Techniques for Maintaining Consistency</a:t>
            </a:r>
          </a:p>
          <a:p>
            <a:pPr lvl="1"/>
            <a:r>
              <a:rPr lang="en-US" sz="1800" dirty="0">
                <a:latin typeface="Times New Roman" panose="02020603050405020304" pitchFamily="18" charset="0"/>
                <a:cs typeface="Times New Roman" panose="02020603050405020304" pitchFamily="18" charset="0"/>
              </a:rPr>
              <a:t>Transactions: Relational databases support transactions, which guarantee that either both data items are read before the update or both after the update.</a:t>
            </a:r>
          </a:p>
          <a:p>
            <a:pPr lvl="1"/>
            <a:r>
              <a:rPr lang="en-US" sz="1800" dirty="0">
                <a:latin typeface="Times New Roman" panose="02020603050405020304" pitchFamily="18" charset="0"/>
                <a:cs typeface="Times New Roman" panose="02020603050405020304" pitchFamily="18" charset="0"/>
              </a:rPr>
              <a:t>Sticky Sessions: A session that's tied to one node, allowing for read-your-writes consistency.</a:t>
            </a:r>
          </a:p>
          <a:p>
            <a:pPr lvl="1"/>
            <a:r>
              <a:rPr lang="en-US" sz="1800" dirty="0">
                <a:latin typeface="Times New Roman" panose="02020603050405020304" pitchFamily="18" charset="0"/>
                <a:cs typeface="Times New Roman" panose="02020603050405020304" pitchFamily="18" charset="0"/>
              </a:rPr>
              <a:t>Version Stamps: Ensuring every interaction with the data store includes the latest version stamp seen by a session.</a:t>
            </a:r>
          </a:p>
          <a:p>
            <a:pPr lvl="1"/>
            <a:r>
              <a:rPr lang="en-US" sz="1800" dirty="0">
                <a:latin typeface="Times New Roman" panose="02020603050405020304" pitchFamily="18" charset="0"/>
                <a:cs typeface="Times New Roman" panose="02020603050405020304" pitchFamily="18" charset="0"/>
              </a:rPr>
              <a:t>Master-Slave Replication: Writes are sent to the slave, who then takes responsibility for forwarding them to the master while maintaining session consistency for its client.</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92100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548999"/>
          </a:xfrm>
        </p:spPr>
        <p:txBody>
          <a:bodyPr>
            <a:normAutofit fontScale="90000"/>
          </a:bodyPr>
          <a:lstStyle/>
          <a:p>
            <a:r>
              <a:rPr lang="en-IN" sz="4400" b="1" i="0" u="none" strike="noStrike" baseline="0" dirty="0">
                <a:latin typeface="Times New Roman" panose="02020603050405020304" pitchFamily="18" charset="0"/>
                <a:cs typeface="Times New Roman" panose="02020603050405020304" pitchFamily="18" charset="0"/>
              </a:rPr>
              <a:t>Relaxing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549000"/>
            <a:ext cx="9720000" cy="6308998"/>
          </a:xfrm>
        </p:spPr>
        <p:txBody>
          <a:bodyPr>
            <a:noAutofit/>
          </a:bodyPr>
          <a:lstStyle/>
          <a:p>
            <a:pPr algn="l"/>
            <a:r>
              <a:rPr lang="en-US" sz="1700" dirty="0">
                <a:latin typeface="Times New Roman" panose="02020603050405020304" pitchFamily="18" charset="0"/>
                <a:cs typeface="Times New Roman" panose="02020603050405020304" pitchFamily="18" charset="0"/>
              </a:rPr>
              <a:t>Consistency is a desirable property in system design, but it often comes with a cost. In many cases, achieving strong consistency can lead to unacceptable sacrifices in other system characteristics, such as performance, scalability, or availability. As a result, system designers often have to trade off consistency for other benefits.</a:t>
            </a:r>
          </a:p>
          <a:p>
            <a:pPr algn="l"/>
            <a:r>
              <a:rPr lang="en-US" sz="1700" dirty="0">
                <a:latin typeface="Times New Roman" panose="02020603050405020304" pitchFamily="18" charset="0"/>
                <a:cs typeface="Times New Roman" panose="02020603050405020304" pitchFamily="18" charset="0"/>
              </a:rPr>
              <a:t>Relaxing consistency in NoSQL databases refers to the ability to sacrifice some level of consistency in order to achieve higher availability and partition tolerance. This is often necessary in distributed systems where data is spread across multiple nodes, and network partitions or node failures can occur.</a:t>
            </a:r>
          </a:p>
          <a:p>
            <a:pPr algn="l"/>
            <a:r>
              <a:rPr lang="en-US" sz="1700" dirty="0">
                <a:latin typeface="Times New Roman" panose="02020603050405020304" pitchFamily="18" charset="0"/>
                <a:cs typeface="Times New Roman" panose="02020603050405020304" pitchFamily="18" charset="0"/>
              </a:rPr>
              <a:t>Benefits of Consistency Relaxation</a:t>
            </a:r>
          </a:p>
          <a:p>
            <a:pPr lvl="1"/>
            <a:r>
              <a:rPr lang="en-US" sz="1700" dirty="0">
                <a:latin typeface="Times New Roman" panose="02020603050405020304" pitchFamily="18" charset="0"/>
                <a:cs typeface="Times New Roman" panose="02020603050405020304" pitchFamily="18" charset="0"/>
              </a:rPr>
              <a:t>Higher Availability: By relaxing consistency, NoSQL databases can achieve higher availability, as the system can continue to function even in the presence of network partitions or node failures.</a:t>
            </a:r>
          </a:p>
          <a:p>
            <a:pPr lvl="1"/>
            <a:r>
              <a:rPr lang="en-US" sz="1700" dirty="0">
                <a:latin typeface="Times New Roman" panose="02020603050405020304" pitchFamily="18" charset="0"/>
                <a:cs typeface="Times New Roman" panose="02020603050405020304" pitchFamily="18" charset="0"/>
              </a:rPr>
              <a:t>Improved Performance: Consistency relaxation can improve performance, as the system does not need to wait for all nodes to agree on the state of the data before returning a response.</a:t>
            </a:r>
          </a:p>
          <a:p>
            <a:pPr lvl="1"/>
            <a:r>
              <a:rPr lang="en-US" sz="1700" dirty="0">
                <a:latin typeface="Times New Roman" panose="02020603050405020304" pitchFamily="18" charset="0"/>
                <a:cs typeface="Times New Roman" panose="02020603050405020304" pitchFamily="18" charset="0"/>
              </a:rPr>
              <a:t>Increased Scalability: Consistency relaxation can increase scalability, as the system can handle more requests and data without becoming bottlenecked by consistency checks.</a:t>
            </a:r>
          </a:p>
          <a:p>
            <a:r>
              <a:rPr lang="en-US" sz="1700" dirty="0">
                <a:latin typeface="Times New Roman" panose="02020603050405020304" pitchFamily="18" charset="0"/>
                <a:cs typeface="Times New Roman" panose="02020603050405020304" pitchFamily="18" charset="0"/>
              </a:rPr>
              <a:t>Challenges of Consistency Relaxation</a:t>
            </a:r>
          </a:p>
          <a:p>
            <a:pPr lvl="1"/>
            <a:r>
              <a:rPr lang="en-US" sz="1700" dirty="0">
                <a:latin typeface="Times New Roman" panose="02020603050405020304" pitchFamily="18" charset="0"/>
                <a:cs typeface="Times New Roman" panose="02020603050405020304" pitchFamily="18" charset="0"/>
              </a:rPr>
              <a:t>Data Inconsistencies: Consistency relaxation can lead to data inconsistencies, which can be difficult to resolve.</a:t>
            </a:r>
          </a:p>
          <a:p>
            <a:pPr lvl="1"/>
            <a:r>
              <a:rPr lang="en-US" sz="1700" dirty="0">
                <a:latin typeface="Times New Roman" panose="02020603050405020304" pitchFamily="18" charset="0"/>
                <a:cs typeface="Times New Roman" panose="02020603050405020304" pitchFamily="18" charset="0"/>
              </a:rPr>
              <a:t>Conflict Resolution: Consistency relaxation can lead to conflicts between different versions of the data, which can be difficult to resolve.</a:t>
            </a:r>
          </a:p>
          <a:p>
            <a:pPr lvl="1"/>
            <a:r>
              <a:rPr lang="en-US" sz="1700" dirty="0">
                <a:latin typeface="Times New Roman" panose="02020603050405020304" pitchFamily="18" charset="0"/>
                <a:cs typeface="Times New Roman" panose="02020603050405020304" pitchFamily="18" charset="0"/>
              </a:rPr>
              <a:t>Data Loss: Consistency relaxation can lead to data loss, as the system may not be able to recover from failures or network partitions.</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361262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Relaxing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Best Practices for Consistency Relaxation</a:t>
            </a:r>
          </a:p>
          <a:p>
            <a:pPr lvl="1"/>
            <a:r>
              <a:rPr lang="en-US" sz="1800" dirty="0">
                <a:latin typeface="Times New Roman" panose="02020603050405020304" pitchFamily="18" charset="0"/>
                <a:cs typeface="Times New Roman" panose="02020603050405020304" pitchFamily="18" charset="0"/>
              </a:rPr>
              <a:t>Understand the Trade-Offs: Understand the trade-offs between consistency, availability, and partition tolerance, and choose the right consistency model for your use case.</a:t>
            </a:r>
          </a:p>
          <a:p>
            <a:pPr lvl="1"/>
            <a:r>
              <a:rPr lang="en-US" sz="1800" dirty="0">
                <a:latin typeface="Times New Roman" panose="02020603050405020304" pitchFamily="18" charset="0"/>
                <a:cs typeface="Times New Roman" panose="02020603050405020304" pitchFamily="18" charset="0"/>
              </a:rPr>
              <a:t>Use Conflict Resolution Mechanisms: Use conflict resolution mechanisms, such as last writer wins or multi-version concurrency control, to resolve conflicts between different versions of the data.</a:t>
            </a:r>
          </a:p>
          <a:p>
            <a:pPr lvl="1"/>
            <a:r>
              <a:rPr lang="en-US" sz="1800" dirty="0">
                <a:latin typeface="Times New Roman" panose="02020603050405020304" pitchFamily="18" charset="0"/>
                <a:cs typeface="Times New Roman" panose="02020603050405020304" pitchFamily="18" charset="0"/>
              </a:rPr>
              <a:t>Monitor Data Consistency: Monitor data consistency regularly to detect and resolve data inconsistencies.</a:t>
            </a:r>
          </a:p>
          <a:p>
            <a:pPr lvl="1"/>
            <a:r>
              <a:rPr lang="en-US" sz="1800" dirty="0">
                <a:latin typeface="Times New Roman" panose="02020603050405020304" pitchFamily="18" charset="0"/>
                <a:cs typeface="Times New Roman" panose="02020603050405020304" pitchFamily="18" charset="0"/>
              </a:rPr>
              <a:t>Use Data Versioning: Use data versioning to track changes to the data and resolve conflicts between different versions of the data.</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29853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The CAP Theorem</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The CAP Theorem, also known as the Brewer's CAP Theorem, is a fundamental concept in distributed systems that states that it is impossible for a distributed data storage system to simultaneously guarantee all three of the following:</a:t>
            </a:r>
          </a:p>
          <a:p>
            <a:pPr algn="l"/>
            <a:r>
              <a:rPr lang="en-US" sz="1800" dirty="0">
                <a:latin typeface="Times New Roman" panose="02020603050405020304" pitchFamily="18" charset="0"/>
                <a:cs typeface="Times New Roman" panose="02020603050405020304" pitchFamily="18" charset="0"/>
              </a:rPr>
              <a:t>C - Consistency: Every read operation will see the most recent write or an error.</a:t>
            </a:r>
          </a:p>
          <a:p>
            <a:pPr algn="l"/>
            <a:r>
              <a:rPr lang="en-US" sz="1800" dirty="0">
                <a:latin typeface="Times New Roman" panose="02020603050405020304" pitchFamily="18" charset="0"/>
                <a:cs typeface="Times New Roman" panose="02020603050405020304" pitchFamily="18" charset="0"/>
              </a:rPr>
              <a:t>A - Availability: Every request receives a response, without guarantee that it contains the most recent version of the information.</a:t>
            </a:r>
          </a:p>
          <a:p>
            <a:pPr algn="l"/>
            <a:r>
              <a:rPr lang="en-US" sz="1800" dirty="0">
                <a:latin typeface="Times New Roman" panose="02020603050405020304" pitchFamily="18" charset="0"/>
                <a:cs typeface="Times New Roman" panose="02020603050405020304" pitchFamily="18" charset="0"/>
              </a:rPr>
              <a:t>P - Partition Tolerance: The system continues to function and make progress even when network partitions (i.e., communication breaks) occur.</a:t>
            </a:r>
          </a:p>
          <a:p>
            <a:pPr algn="l"/>
            <a:r>
              <a:rPr lang="en-US" sz="1800" dirty="0">
                <a:latin typeface="Times New Roman" panose="02020603050405020304" pitchFamily="18" charset="0"/>
                <a:cs typeface="Times New Roman" panose="02020603050405020304" pitchFamily="18" charset="0"/>
              </a:rPr>
              <a:t>In other words, the CAP Theorem states that a distributed system can at most guarantee two out of the three properties simultaneously. This means that system designers must make trade-offs between consistency, availability, and partition tolerance based on the specific requirements of their system.</a:t>
            </a:r>
          </a:p>
          <a:p>
            <a:pPr algn="l"/>
            <a:r>
              <a:rPr lang="en-US" sz="1800" dirty="0">
                <a:latin typeface="Times New Roman" panose="02020603050405020304" pitchFamily="18" charset="0"/>
                <a:cs typeface="Times New Roman" panose="02020603050405020304" pitchFamily="18" charset="0"/>
              </a:rPr>
              <a:t>Defining the CAP Properties</a:t>
            </a:r>
          </a:p>
          <a:p>
            <a:pPr lvl="1"/>
            <a:r>
              <a:rPr lang="en-US" sz="1800" dirty="0">
                <a:latin typeface="Times New Roman" panose="02020603050405020304" pitchFamily="18" charset="0"/>
                <a:cs typeface="Times New Roman" panose="02020603050405020304" pitchFamily="18" charset="0"/>
              </a:rPr>
              <a:t>Consistency: Ensures that all nodes in the system have the same data values for a given data item.</a:t>
            </a:r>
          </a:p>
          <a:p>
            <a:pPr lvl="1"/>
            <a:r>
              <a:rPr lang="en-US" sz="1800" dirty="0">
                <a:latin typeface="Times New Roman" panose="02020603050405020304" pitchFamily="18" charset="0"/>
                <a:cs typeface="Times New Roman" panose="02020603050405020304" pitchFamily="18" charset="0"/>
              </a:rPr>
              <a:t>Availability: Ensures that every request receives a response, without guarantee that it contains the most recent version of the information.</a:t>
            </a:r>
          </a:p>
          <a:p>
            <a:pPr lvl="1"/>
            <a:r>
              <a:rPr lang="en-US" sz="1800" dirty="0">
                <a:latin typeface="Times New Roman" panose="02020603050405020304" pitchFamily="18" charset="0"/>
                <a:cs typeface="Times New Roman" panose="02020603050405020304" pitchFamily="18" charset="0"/>
              </a:rPr>
              <a:t>Partition Tolerance: Ensures that the system continues to function and make progress even when network partitions occur.</a:t>
            </a:r>
          </a:p>
          <a:p>
            <a:pPr algn="l"/>
            <a:endParaRPr lang="en-US"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97325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The CAP Theorem</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Implications of the CAP Theorem</a:t>
            </a:r>
          </a:p>
          <a:p>
            <a:pPr lvl="1"/>
            <a:r>
              <a:rPr lang="en-US" sz="1800" dirty="0">
                <a:latin typeface="Times New Roman" panose="02020603050405020304" pitchFamily="18" charset="0"/>
                <a:cs typeface="Times New Roman" panose="02020603050405020304" pitchFamily="18" charset="0"/>
              </a:rPr>
              <a:t>CA systems: These systems sacrifice partition tolerance for consistency and availability. They are suitable for systems that require strong consistency and can tolerate network failures.</a:t>
            </a:r>
          </a:p>
          <a:p>
            <a:pPr lvl="1"/>
            <a:r>
              <a:rPr lang="en-US" sz="1800" dirty="0">
                <a:latin typeface="Times New Roman" panose="02020603050405020304" pitchFamily="18" charset="0"/>
                <a:cs typeface="Times New Roman" panose="02020603050405020304" pitchFamily="18" charset="0"/>
              </a:rPr>
              <a:t>CP systems: These systems sacrifice availability for consistency and partition tolerance. They are suitable for systems that require strong consistency and can tolerate temporary unavailability.</a:t>
            </a:r>
          </a:p>
          <a:p>
            <a:pPr lvl="1"/>
            <a:r>
              <a:rPr lang="en-US" sz="1800" dirty="0">
                <a:latin typeface="Times New Roman" panose="02020603050405020304" pitchFamily="18" charset="0"/>
                <a:cs typeface="Times New Roman" panose="02020603050405020304" pitchFamily="18" charset="0"/>
              </a:rPr>
              <a:t>AP systems: These systems sacrifice consistency for availability and partition tolerance. They are suitable for systems that require high availability and can tolerate temporary inconsistencies.</a:t>
            </a:r>
          </a:p>
          <a:p>
            <a:pPr algn="l"/>
            <a:r>
              <a:rPr lang="en-US" sz="1800" dirty="0">
                <a:latin typeface="Times New Roman" panose="02020603050405020304" pitchFamily="18" charset="0"/>
                <a:cs typeface="Times New Roman" panose="02020603050405020304" pitchFamily="18" charset="0"/>
              </a:rPr>
              <a:t>Examples of CAP Trade-Offs</a:t>
            </a:r>
          </a:p>
          <a:p>
            <a:pPr lvl="1"/>
            <a:r>
              <a:rPr lang="en-US" sz="1800" dirty="0">
                <a:latin typeface="Times New Roman" panose="02020603050405020304" pitchFamily="18" charset="0"/>
                <a:cs typeface="Times New Roman" panose="02020603050405020304" pitchFamily="18" charset="0"/>
              </a:rPr>
              <a:t>Google's Bigtable: A CP system that sacrifices availability for consistency and partition tolerance.</a:t>
            </a:r>
          </a:p>
          <a:p>
            <a:pPr lvl="1"/>
            <a:r>
              <a:rPr lang="en-US" sz="1800" dirty="0">
                <a:latin typeface="Times New Roman" panose="02020603050405020304" pitchFamily="18" charset="0"/>
                <a:cs typeface="Times New Roman" panose="02020603050405020304" pitchFamily="18" charset="0"/>
              </a:rPr>
              <a:t>Amazon's Dynamo: An AP system that sacrifices consistency for availability and partition tolerance.</a:t>
            </a:r>
          </a:p>
          <a:p>
            <a:pPr lvl="1"/>
            <a:r>
              <a:rPr lang="en-US" sz="1800" dirty="0">
                <a:latin typeface="Times New Roman" panose="02020603050405020304" pitchFamily="18" charset="0"/>
                <a:cs typeface="Times New Roman" panose="02020603050405020304" pitchFamily="18" charset="0"/>
              </a:rPr>
              <a:t>Relational databases: CA systems that sacrifice partition tolerance for consistency and availability.</a:t>
            </a:r>
          </a:p>
          <a:p>
            <a:pPr lvl="1"/>
            <a:endParaRPr lang="en-US"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80675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The CAP Theorem</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Trade-Offs Between Consistency and Availability</a:t>
            </a:r>
          </a:p>
          <a:p>
            <a:pPr lvl="1"/>
            <a:r>
              <a:rPr lang="en-US" sz="1800" dirty="0">
                <a:latin typeface="Times New Roman" panose="02020603050405020304" pitchFamily="18" charset="0"/>
                <a:cs typeface="Times New Roman" panose="02020603050405020304" pitchFamily="18" charset="0"/>
              </a:rPr>
              <a:t>In practice, the CAP Theorem implies that in a system that may suffer partitions, you have to trade off consistency versus availability. </a:t>
            </a:r>
          </a:p>
          <a:p>
            <a:pPr lvl="1"/>
            <a:r>
              <a:rPr lang="en-US" sz="1800" dirty="0">
                <a:latin typeface="Times New Roman" panose="02020603050405020304" pitchFamily="18" charset="0"/>
                <a:cs typeface="Times New Roman" panose="02020603050405020304" pitchFamily="18" charset="0"/>
              </a:rPr>
              <a:t>This isn't a binary decision; often, you can trade off a little consistency to get some availability. </a:t>
            </a:r>
          </a:p>
          <a:p>
            <a:pPr lvl="1"/>
            <a:r>
              <a:rPr lang="en-US" sz="1800" dirty="0">
                <a:latin typeface="Times New Roman" panose="02020603050405020304" pitchFamily="18" charset="0"/>
                <a:cs typeface="Times New Roman" panose="02020603050405020304" pitchFamily="18" charset="0"/>
              </a:rPr>
              <a:t>The resulting system would be neither perfectly consistent nor perfectly available—but would have a combination that is reasonable for your particular needs.</a:t>
            </a:r>
          </a:p>
          <a:p>
            <a:pPr algn="l"/>
            <a:r>
              <a:rPr lang="en-US" sz="1800" dirty="0">
                <a:latin typeface="Times New Roman" panose="02020603050405020304" pitchFamily="18" charset="0"/>
                <a:cs typeface="Times New Roman" panose="02020603050405020304" pitchFamily="18" charset="0"/>
              </a:rPr>
              <a:t>Examples of CAP Trade-Offs</a:t>
            </a:r>
          </a:p>
          <a:p>
            <a:pPr lvl="1"/>
            <a:r>
              <a:rPr lang="en-US" sz="1800" dirty="0">
                <a:latin typeface="Times New Roman" panose="02020603050405020304" pitchFamily="18" charset="0"/>
                <a:cs typeface="Times New Roman" panose="02020603050405020304" pitchFamily="18" charset="0"/>
              </a:rPr>
              <a:t>Hotel Booking System: </a:t>
            </a:r>
          </a:p>
          <a:p>
            <a:pPr lvl="2"/>
            <a:r>
              <a:rPr lang="en-US" sz="1800" dirty="0">
                <a:latin typeface="Times New Roman" panose="02020603050405020304" pitchFamily="18" charset="0"/>
                <a:cs typeface="Times New Roman" panose="02020603050405020304" pitchFamily="18" charset="0"/>
              </a:rPr>
              <a:t>A hotel booking system that uses peer-to-peer distribution with two nodes (London and Mumbai) must trade off consistency versus availability. </a:t>
            </a:r>
          </a:p>
          <a:p>
            <a:pPr lvl="2"/>
            <a:r>
              <a:rPr lang="en-US" sz="1800" dirty="0">
                <a:latin typeface="Times New Roman" panose="02020603050405020304" pitchFamily="18" charset="0"/>
                <a:cs typeface="Times New Roman" panose="02020603050405020304" pitchFamily="18" charset="0"/>
              </a:rPr>
              <a:t>If the system prioritizes consistency, it would prevent bookings if the network link breaks. </a:t>
            </a:r>
          </a:p>
          <a:p>
            <a:pPr lvl="2"/>
            <a:r>
              <a:rPr lang="en-US" sz="1800" dirty="0">
                <a:latin typeface="Times New Roman" panose="02020603050405020304" pitchFamily="18" charset="0"/>
                <a:cs typeface="Times New Roman" panose="02020603050405020304" pitchFamily="18" charset="0"/>
              </a:rPr>
              <a:t>If it prioritizes availability, it would allow bookings even if the network link breaks, but may result in inconsistent data.</a:t>
            </a:r>
          </a:p>
          <a:p>
            <a:pPr lvl="1"/>
            <a:r>
              <a:rPr lang="en-US" sz="1800" dirty="0">
                <a:latin typeface="Times New Roman" panose="02020603050405020304" pitchFamily="18" charset="0"/>
                <a:cs typeface="Times New Roman" panose="02020603050405020304" pitchFamily="18" charset="0"/>
              </a:rPr>
              <a:t>Shopping Cart System: </a:t>
            </a:r>
          </a:p>
          <a:p>
            <a:pPr lvl="2"/>
            <a:r>
              <a:rPr lang="en-US" sz="1800" dirty="0">
                <a:latin typeface="Times New Roman" panose="02020603050405020304" pitchFamily="18" charset="0"/>
                <a:cs typeface="Times New Roman" panose="02020603050405020304" pitchFamily="18" charset="0"/>
              </a:rPr>
              <a:t>A shopping cart system can allow inconsistent writes to ensure high availability. </a:t>
            </a:r>
          </a:p>
          <a:p>
            <a:pPr lvl="2"/>
            <a:r>
              <a:rPr lang="en-US" sz="1800" dirty="0">
                <a:latin typeface="Times New Roman" panose="02020603050405020304" pitchFamily="18" charset="0"/>
                <a:cs typeface="Times New Roman" panose="02020603050405020304" pitchFamily="18" charset="0"/>
              </a:rPr>
              <a:t>The checkout process can merge the two shopping carts by putting the union of the items from the carts into a single cart and returning that.</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56373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The CAP Theorem</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BASE Properties</a:t>
            </a:r>
          </a:p>
          <a:p>
            <a:pPr lvl="1"/>
            <a:r>
              <a:rPr lang="en-US" sz="1800" dirty="0">
                <a:latin typeface="Times New Roman" panose="02020603050405020304" pitchFamily="18" charset="0"/>
                <a:cs typeface="Times New Roman" panose="02020603050405020304" pitchFamily="18" charset="0"/>
              </a:rPr>
              <a:t>Advocates of NoSQL often say that instead of following the ACID properties of relational transactions, NoSQL systems follow the BASE properties (Basically Available, Soft state, Eventual consistency). </a:t>
            </a:r>
          </a:p>
          <a:p>
            <a:pPr lvl="1"/>
            <a:r>
              <a:rPr lang="en-US" sz="1800" dirty="0">
                <a:latin typeface="Times New Roman" panose="02020603050405020304" pitchFamily="18" charset="0"/>
                <a:cs typeface="Times New Roman" panose="02020603050405020304" pitchFamily="18" charset="0"/>
              </a:rPr>
              <a:t>However, the BASE acronym is not well-defined, and the tradeoff between ACID and BASE is a spectrum, not a binary choice.</a:t>
            </a:r>
          </a:p>
          <a:p>
            <a:pPr algn="l"/>
            <a:r>
              <a:rPr lang="en-US" sz="1800" dirty="0">
                <a:latin typeface="Times New Roman" panose="02020603050405020304" pitchFamily="18" charset="0"/>
                <a:cs typeface="Times New Roman" panose="02020603050405020304" pitchFamily="18" charset="0"/>
              </a:rPr>
              <a:t>Consistency and Latency</a:t>
            </a:r>
          </a:p>
          <a:p>
            <a:pPr lvl="1"/>
            <a:r>
              <a:rPr lang="en-US" sz="1800" dirty="0">
                <a:latin typeface="Times New Roman" panose="02020603050405020304" pitchFamily="18" charset="0"/>
                <a:cs typeface="Times New Roman" panose="02020603050405020304" pitchFamily="18" charset="0"/>
              </a:rPr>
              <a:t>We can improve consistency by getting more nodes involved in the interaction, but each node we add increases the response time of that interaction. </a:t>
            </a:r>
          </a:p>
          <a:p>
            <a:pPr lvl="1"/>
            <a:r>
              <a:rPr lang="en-US" sz="1800" dirty="0">
                <a:latin typeface="Times New Roman" panose="02020603050405020304" pitchFamily="18" charset="0"/>
                <a:cs typeface="Times New Roman" panose="02020603050405020304" pitchFamily="18" charset="0"/>
              </a:rPr>
              <a:t>We can then think of availability as the limit of latency that we're prepared to tolerate; once latency gets too high, we give up and treat the data as unavailable—which neatly fits its definition in the context of CAP.</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14671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The CAP Theorem</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i="0" dirty="0">
                <a:solidFill>
                  <a:srgbClr val="374151"/>
                </a:solidFill>
                <a:effectLst/>
                <a:latin typeface="Times New Roman" panose="02020603050405020304" pitchFamily="18" charset="0"/>
                <a:cs typeface="Times New Roman" panose="02020603050405020304" pitchFamily="18" charset="0"/>
              </a:rPr>
              <a:t>Example: A Distributed Shopping Cart System</a:t>
            </a:r>
          </a:p>
          <a:p>
            <a:pPr lvl="1"/>
            <a:r>
              <a:rPr lang="en-US" sz="1800" i="0" dirty="0">
                <a:solidFill>
                  <a:srgbClr val="374151"/>
                </a:solidFill>
                <a:effectLst/>
                <a:latin typeface="Times New Roman" panose="02020603050405020304" pitchFamily="18" charset="0"/>
                <a:cs typeface="Times New Roman" panose="02020603050405020304" pitchFamily="18" charset="0"/>
              </a:rPr>
              <a:t>Imagine a distributed shopping cart system that allows users to add and remove items from their cart. </a:t>
            </a:r>
          </a:p>
          <a:p>
            <a:pPr lvl="1"/>
            <a:r>
              <a:rPr lang="en-US" sz="1800" i="0" dirty="0">
                <a:solidFill>
                  <a:srgbClr val="374151"/>
                </a:solidFill>
                <a:effectLst/>
                <a:latin typeface="Times New Roman" panose="02020603050405020304" pitchFamily="18" charset="0"/>
                <a:cs typeface="Times New Roman" panose="02020603050405020304" pitchFamily="18" charset="0"/>
              </a:rPr>
              <a:t>The system consists of multiple nodes, each responsible for managing a portion of the cart data. </a:t>
            </a:r>
          </a:p>
          <a:p>
            <a:pPr lvl="1"/>
            <a:r>
              <a:rPr lang="en-US" sz="1800" i="0" dirty="0">
                <a:solidFill>
                  <a:srgbClr val="374151"/>
                </a:solidFill>
                <a:effectLst/>
                <a:latin typeface="Times New Roman" panose="02020603050405020304" pitchFamily="18" charset="0"/>
                <a:cs typeface="Times New Roman" panose="02020603050405020304" pitchFamily="18" charset="0"/>
              </a:rPr>
              <a:t>The system must ensure that the cart data is consistent across all nodes.</a:t>
            </a:r>
          </a:p>
          <a:p>
            <a:pPr lvl="1"/>
            <a:r>
              <a:rPr lang="en-US" sz="1800" i="0" dirty="0">
                <a:solidFill>
                  <a:srgbClr val="374151"/>
                </a:solidFill>
                <a:effectLst/>
                <a:latin typeface="Times New Roman" panose="02020603050405020304" pitchFamily="18" charset="0"/>
                <a:cs typeface="Times New Roman" panose="02020603050405020304" pitchFamily="18" charset="0"/>
              </a:rPr>
              <a:t>Scenario 1: Network Partition</a:t>
            </a:r>
          </a:p>
          <a:p>
            <a:pPr lvl="2"/>
            <a:r>
              <a:rPr lang="en-US" sz="1800" i="0" dirty="0">
                <a:solidFill>
                  <a:srgbClr val="374151"/>
                </a:solidFill>
                <a:effectLst/>
                <a:latin typeface="Times New Roman" panose="02020603050405020304" pitchFamily="18" charset="0"/>
                <a:cs typeface="Times New Roman" panose="02020603050405020304" pitchFamily="18" charset="0"/>
              </a:rPr>
              <a:t>Suppose a network partition occurs, and Node A and Node B become disconnected. </a:t>
            </a:r>
          </a:p>
          <a:p>
            <a:pPr lvl="2"/>
            <a:r>
              <a:rPr lang="en-US" sz="1800" i="0" dirty="0">
                <a:solidFill>
                  <a:srgbClr val="374151"/>
                </a:solidFill>
                <a:effectLst/>
                <a:latin typeface="Times New Roman" panose="02020603050405020304" pitchFamily="18" charset="0"/>
                <a:cs typeface="Times New Roman" panose="02020603050405020304" pitchFamily="18" charset="0"/>
              </a:rPr>
              <a:t>A user adds an item to their cart on Node A, but the update cannot be propagated to Node B due to the network partition.</a:t>
            </a:r>
          </a:p>
          <a:p>
            <a:pPr lvl="1"/>
            <a:r>
              <a:rPr lang="en-US" sz="1800" i="0" dirty="0">
                <a:solidFill>
                  <a:srgbClr val="374151"/>
                </a:solidFill>
                <a:effectLst/>
                <a:latin typeface="Times New Roman" panose="02020603050405020304" pitchFamily="18" charset="0"/>
                <a:cs typeface="Times New Roman" panose="02020603050405020304" pitchFamily="18" charset="0"/>
              </a:rPr>
              <a:t>CAP Theorem in Action</a:t>
            </a:r>
          </a:p>
          <a:p>
            <a:pPr lvl="2"/>
            <a:r>
              <a:rPr lang="en-US" sz="1800" i="0" dirty="0">
                <a:solidFill>
                  <a:srgbClr val="374151"/>
                </a:solidFill>
                <a:effectLst/>
                <a:latin typeface="Times New Roman" panose="02020603050405020304" pitchFamily="18" charset="0"/>
                <a:cs typeface="Times New Roman" panose="02020603050405020304" pitchFamily="18" charset="0"/>
              </a:rPr>
              <a:t>Consistency: </a:t>
            </a:r>
          </a:p>
          <a:p>
            <a:pPr lvl="3"/>
            <a:r>
              <a:rPr lang="en-US" i="0" dirty="0">
                <a:solidFill>
                  <a:srgbClr val="374151"/>
                </a:solidFill>
                <a:effectLst/>
                <a:latin typeface="Times New Roman" panose="02020603050405020304" pitchFamily="18" charset="0"/>
                <a:cs typeface="Times New Roman" panose="02020603050405020304" pitchFamily="18" charset="0"/>
              </a:rPr>
              <a:t>If the system prioritizes consistency, it would prevent the user from adding the item to their cart on Node A until the network partition is resolved. </a:t>
            </a:r>
          </a:p>
          <a:p>
            <a:pPr lvl="3"/>
            <a:r>
              <a:rPr lang="en-US" i="0" dirty="0">
                <a:solidFill>
                  <a:srgbClr val="374151"/>
                </a:solidFill>
                <a:effectLst/>
                <a:latin typeface="Times New Roman" panose="02020603050405020304" pitchFamily="18" charset="0"/>
                <a:cs typeface="Times New Roman" panose="02020603050405020304" pitchFamily="18" charset="0"/>
              </a:rPr>
              <a:t>This would ensure that the cart data remains consistent across all nodes, but it would sacrifice availability.</a:t>
            </a:r>
          </a:p>
          <a:p>
            <a:pPr lvl="2"/>
            <a:r>
              <a:rPr lang="en-US" sz="1800" i="0" dirty="0">
                <a:solidFill>
                  <a:srgbClr val="374151"/>
                </a:solidFill>
                <a:effectLst/>
                <a:latin typeface="Times New Roman" panose="02020603050405020304" pitchFamily="18" charset="0"/>
                <a:cs typeface="Times New Roman" panose="02020603050405020304" pitchFamily="18" charset="0"/>
              </a:rPr>
              <a:t>Availability: </a:t>
            </a:r>
          </a:p>
          <a:p>
            <a:pPr lvl="3"/>
            <a:r>
              <a:rPr lang="en-US" i="0" dirty="0">
                <a:solidFill>
                  <a:srgbClr val="374151"/>
                </a:solidFill>
                <a:effectLst/>
                <a:latin typeface="Times New Roman" panose="02020603050405020304" pitchFamily="18" charset="0"/>
                <a:cs typeface="Times New Roman" panose="02020603050405020304" pitchFamily="18" charset="0"/>
              </a:rPr>
              <a:t>If the system prioritizes availability, it would allow the user to add the item to their cart on Node A, even though the update cannot be propagated to Node B. 	</a:t>
            </a:r>
          </a:p>
          <a:p>
            <a:pPr lvl="3"/>
            <a:r>
              <a:rPr lang="en-US" i="0" dirty="0">
                <a:solidFill>
                  <a:srgbClr val="374151"/>
                </a:solidFill>
                <a:effectLst/>
                <a:latin typeface="Times New Roman" panose="02020603050405020304" pitchFamily="18" charset="0"/>
                <a:cs typeface="Times New Roman" panose="02020603050405020304" pitchFamily="18" charset="0"/>
              </a:rPr>
              <a:t>This would ensure that the system remains available, but it would sacrifice consistency.</a:t>
            </a:r>
          </a:p>
          <a:p>
            <a:pPr lvl="1"/>
            <a:endParaRPr lang="en-US"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222061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The CAP Theorem</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lvl="2"/>
            <a:r>
              <a:rPr lang="en-US" sz="1800" i="0" dirty="0">
                <a:solidFill>
                  <a:srgbClr val="374151"/>
                </a:solidFill>
                <a:effectLst/>
                <a:latin typeface="Times New Roman" panose="02020603050405020304" pitchFamily="18" charset="0"/>
                <a:cs typeface="Times New Roman" panose="02020603050405020304" pitchFamily="18" charset="0"/>
              </a:rPr>
              <a:t>Partition Tolerance: </a:t>
            </a:r>
          </a:p>
          <a:p>
            <a:pPr lvl="3"/>
            <a:r>
              <a:rPr lang="en-US" i="0" dirty="0">
                <a:solidFill>
                  <a:srgbClr val="374151"/>
                </a:solidFill>
                <a:effectLst/>
                <a:latin typeface="Times New Roman" panose="02020603050405020304" pitchFamily="18" charset="0"/>
                <a:cs typeface="Times New Roman" panose="02020603050405020304" pitchFamily="18" charset="0"/>
              </a:rPr>
              <a:t>If the system prioritizes partition tolerance, it would allow the system to continue functioning even though the network partition has occurred. </a:t>
            </a:r>
          </a:p>
          <a:p>
            <a:pPr lvl="3"/>
            <a:r>
              <a:rPr lang="en-US" i="0" dirty="0">
                <a:solidFill>
                  <a:srgbClr val="374151"/>
                </a:solidFill>
                <a:effectLst/>
                <a:latin typeface="Times New Roman" panose="02020603050405020304" pitchFamily="18" charset="0"/>
                <a:cs typeface="Times New Roman" panose="02020603050405020304" pitchFamily="18" charset="0"/>
              </a:rPr>
              <a:t>This would ensure that the system remains available and can make progress, but it would sacrifice consistency.</a:t>
            </a:r>
          </a:p>
          <a:p>
            <a:pPr lvl="1"/>
            <a:r>
              <a:rPr lang="en-US" sz="1800" i="0" dirty="0">
                <a:solidFill>
                  <a:srgbClr val="374151"/>
                </a:solidFill>
                <a:effectLst/>
                <a:latin typeface="Times New Roman" panose="02020603050405020304" pitchFamily="18" charset="0"/>
                <a:cs typeface="Times New Roman" panose="02020603050405020304" pitchFamily="18" charset="0"/>
              </a:rPr>
              <a:t>Trade-Offs</a:t>
            </a:r>
          </a:p>
          <a:p>
            <a:pPr lvl="2"/>
            <a:r>
              <a:rPr lang="en-US" sz="1800" i="0" dirty="0">
                <a:solidFill>
                  <a:srgbClr val="374151"/>
                </a:solidFill>
                <a:effectLst/>
                <a:latin typeface="Times New Roman" panose="02020603050405020304" pitchFamily="18" charset="0"/>
                <a:cs typeface="Times New Roman" panose="02020603050405020304" pitchFamily="18" charset="0"/>
              </a:rPr>
              <a:t>In this example, the system must make a trade-off between consistency, availability, and partition tolerance. </a:t>
            </a:r>
          </a:p>
          <a:p>
            <a:pPr lvl="2"/>
            <a:r>
              <a:rPr lang="en-US" sz="1800" i="0" dirty="0">
                <a:solidFill>
                  <a:srgbClr val="374151"/>
                </a:solidFill>
                <a:effectLst/>
                <a:latin typeface="Times New Roman" panose="02020603050405020304" pitchFamily="18" charset="0"/>
                <a:cs typeface="Times New Roman" panose="02020603050405020304" pitchFamily="18" charset="0"/>
              </a:rPr>
              <a:t>If the system prioritizes consistency, it would sacrifice availability. If it prioritizes availability, it would sacrifice consistency. </a:t>
            </a:r>
          </a:p>
          <a:p>
            <a:pPr lvl="2"/>
            <a:r>
              <a:rPr lang="en-US" sz="1800" i="0" dirty="0">
                <a:solidFill>
                  <a:srgbClr val="374151"/>
                </a:solidFill>
                <a:effectLst/>
                <a:latin typeface="Times New Roman" panose="02020603050405020304" pitchFamily="18" charset="0"/>
                <a:cs typeface="Times New Roman" panose="02020603050405020304" pitchFamily="18" charset="0"/>
              </a:rPr>
              <a:t>If it prioritizes partition tolerance, it would sacrifice consistency.</a:t>
            </a:r>
          </a:p>
          <a:p>
            <a:pPr lvl="1"/>
            <a:endParaRPr lang="en-US"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52174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b="0" i="0" u="none" strike="noStrike" baseline="0" dirty="0">
                <a:latin typeface="Times New Roman" panose="02020603050405020304" pitchFamily="18" charset="0"/>
                <a:cs typeface="Times New Roman" panose="02020603050405020304" pitchFamily="18" charset="0"/>
              </a:rPr>
              <a:t>When transitioning from a centralized relational database to a cluster-oriented NoSQL database, one of the biggest changes is in how you think about consistency. </a:t>
            </a:r>
          </a:p>
          <a:p>
            <a:pPr algn="just"/>
            <a:r>
              <a:rPr lang="en-US" sz="1800" b="0" i="0" u="none" strike="noStrike" baseline="0" dirty="0">
                <a:latin typeface="Times New Roman" panose="02020603050405020304" pitchFamily="18" charset="0"/>
                <a:cs typeface="Times New Roman" panose="02020603050405020304" pitchFamily="18" charset="0"/>
              </a:rPr>
              <a:t>Strong Consistency in Relational Databases</a:t>
            </a:r>
          </a:p>
          <a:p>
            <a:pPr lvl="1" algn="just"/>
            <a:r>
              <a:rPr lang="en-US" sz="1800" b="0" i="0" u="none" strike="noStrike" baseline="0" dirty="0">
                <a:latin typeface="Times New Roman" panose="02020603050405020304" pitchFamily="18" charset="0"/>
                <a:cs typeface="Times New Roman" panose="02020603050405020304" pitchFamily="18" charset="0"/>
              </a:rPr>
              <a:t>Relational databases aim to exhibit strong consistency, which means that all nodes in the system see the same data values for a given data item at all times. This is achieved through various mechanisms, such as locking and transactions, which ensure that data is updated consistently.</a:t>
            </a:r>
          </a:p>
          <a:p>
            <a:pPr algn="just"/>
            <a:r>
              <a:rPr lang="en-US" sz="1800" b="0" i="0" u="none" strike="noStrike" baseline="0" dirty="0">
                <a:latin typeface="Times New Roman" panose="02020603050405020304" pitchFamily="18" charset="0"/>
                <a:cs typeface="Times New Roman" panose="02020603050405020304" pitchFamily="18" charset="0"/>
              </a:rPr>
              <a:t>Consistency in NoSQL Databases</a:t>
            </a:r>
          </a:p>
          <a:p>
            <a:pPr lvl="1" algn="just"/>
            <a:r>
              <a:rPr lang="en-US" sz="1800" b="0" i="0" u="none" strike="noStrike" baseline="0" dirty="0">
                <a:latin typeface="Times New Roman" panose="02020603050405020304" pitchFamily="18" charset="0"/>
                <a:cs typeface="Times New Roman" panose="02020603050405020304" pitchFamily="18" charset="0"/>
              </a:rPr>
              <a:t>In contrast, NoSQL databases often sacrifice strong consistency in favor of higher availability and scalability. This is because NoSQL databases are designed to handle large amounts of data and scale horizontally, which can lead to inconsistencies between nodes.</a:t>
            </a:r>
            <a:endParaRPr lang="en-IN" sz="1800" b="1"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37770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Types of Consistency Models</a:t>
            </a:r>
          </a:p>
          <a:p>
            <a:pPr lvl="1" algn="just"/>
            <a:r>
              <a:rPr lang="en-US" sz="1800" i="0" u="none" strike="noStrike" baseline="0" dirty="0">
                <a:latin typeface="Times New Roman" panose="02020603050405020304" pitchFamily="18" charset="0"/>
                <a:cs typeface="Times New Roman" panose="02020603050405020304" pitchFamily="18" charset="0"/>
              </a:rPr>
              <a:t>Strong Consistency: All nodes see the same data values for a given data item at all times.</a:t>
            </a:r>
          </a:p>
          <a:p>
            <a:pPr lvl="1" algn="just"/>
            <a:r>
              <a:rPr lang="en-US" sz="1800" i="0" u="none" strike="noStrike" baseline="0" dirty="0">
                <a:latin typeface="Times New Roman" panose="02020603050405020304" pitchFamily="18" charset="0"/>
                <a:cs typeface="Times New Roman" panose="02020603050405020304" pitchFamily="18" charset="0"/>
              </a:rPr>
              <a:t>Weak Consistency: Nodes may see different data values for a given data item, but the system will eventually converge to a consistent state.</a:t>
            </a:r>
          </a:p>
          <a:p>
            <a:pPr lvl="1" algn="just"/>
            <a:r>
              <a:rPr lang="en-US" sz="1800" i="0" u="none" strike="noStrike" baseline="0" dirty="0">
                <a:latin typeface="Times New Roman" panose="02020603050405020304" pitchFamily="18" charset="0"/>
                <a:cs typeface="Times New Roman" panose="02020603050405020304" pitchFamily="18" charset="0"/>
              </a:rPr>
              <a:t>Eventual Consistency: Nodes may see different data values for a given data item, but the system will eventually converge to a consistent state.</a:t>
            </a:r>
          </a:p>
          <a:p>
            <a:pPr lvl="1" algn="just"/>
            <a:r>
              <a:rPr lang="en-US" sz="1800" i="0" u="none" strike="noStrike" baseline="0" dirty="0">
                <a:latin typeface="Times New Roman" panose="02020603050405020304" pitchFamily="18" charset="0"/>
                <a:cs typeface="Times New Roman" panose="02020603050405020304" pitchFamily="18" charset="0"/>
              </a:rPr>
              <a:t>Last Writer Wins: The most recent write to a data item is considered the authoritative version.</a:t>
            </a:r>
          </a:p>
          <a:p>
            <a:pPr algn="just"/>
            <a:r>
              <a:rPr lang="en-US" sz="1800" i="0" u="none" strike="noStrike" baseline="0" dirty="0">
                <a:latin typeface="Times New Roman" panose="02020603050405020304" pitchFamily="18" charset="0"/>
                <a:cs typeface="Times New Roman" panose="02020603050405020304" pitchFamily="18" charset="0"/>
              </a:rPr>
              <a:t>Choosing a Consistency Model</a:t>
            </a:r>
          </a:p>
          <a:p>
            <a:pPr lvl="1" algn="just"/>
            <a:r>
              <a:rPr lang="en-US" sz="1800" i="0" u="none" strike="noStrike" baseline="0" dirty="0">
                <a:latin typeface="Times New Roman" panose="02020603050405020304" pitchFamily="18" charset="0"/>
                <a:cs typeface="Times New Roman" panose="02020603050405020304" pitchFamily="18" charset="0"/>
              </a:rPr>
              <a:t>When designing a NoSQL database, it's essential to choose a consistency model that meets the needs of your application. This involves considering the trade-offs between consistency, availability, and partition tolerance.</a:t>
            </a:r>
          </a:p>
          <a:p>
            <a:pPr algn="just"/>
            <a:r>
              <a:rPr lang="en-US" sz="1800" i="0" u="none" strike="noStrike" baseline="0" dirty="0">
                <a:latin typeface="Times New Roman" panose="02020603050405020304" pitchFamily="18" charset="0"/>
                <a:cs typeface="Times New Roman" panose="02020603050405020304" pitchFamily="18" charset="0"/>
              </a:rPr>
              <a:t>Best Practices for Consistency in NoSQL Databases</a:t>
            </a:r>
          </a:p>
          <a:p>
            <a:pPr lvl="1" algn="just"/>
            <a:r>
              <a:rPr lang="en-US" sz="1800" i="0" u="none" strike="noStrike" baseline="0" dirty="0">
                <a:latin typeface="Times New Roman" panose="02020603050405020304" pitchFamily="18" charset="0"/>
                <a:cs typeface="Times New Roman" panose="02020603050405020304" pitchFamily="18" charset="0"/>
              </a:rPr>
              <a:t>Understand the consistency model: Understand the consistency model used by your NoSQL database and its implications for your application.</a:t>
            </a:r>
          </a:p>
          <a:p>
            <a:pPr lvl="1" algn="just"/>
            <a:r>
              <a:rPr lang="en-US" sz="1800" i="0" u="none" strike="noStrike" baseline="0" dirty="0">
                <a:latin typeface="Times New Roman" panose="02020603050405020304" pitchFamily="18" charset="0"/>
                <a:cs typeface="Times New Roman" panose="02020603050405020304" pitchFamily="18" charset="0"/>
              </a:rPr>
              <a:t>Design for consistency: Design your application to handle inconsistencies and eventual consistency.</a:t>
            </a:r>
          </a:p>
          <a:p>
            <a:pPr lvl="1" algn="just"/>
            <a:r>
              <a:rPr lang="en-US" sz="1800" i="0" u="none" strike="noStrike" baseline="0" dirty="0">
                <a:latin typeface="Times New Roman" panose="02020603050405020304" pitchFamily="18" charset="0"/>
                <a:cs typeface="Times New Roman" panose="02020603050405020304" pitchFamily="18" charset="0"/>
              </a:rPr>
              <a:t>Monitor consistency: Monitor the consistency of your data and take action when inconsistencies occur.</a:t>
            </a:r>
          </a:p>
          <a:p>
            <a:pPr algn="just"/>
            <a:endParaRPr lang="en-US" sz="1800" i="0" u="none" strike="noStrike" baseline="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53248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Update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When multiple users update the same data item simultaneously, it can lead to conflicts and inconsistencies. This is known as a write-write conflict. </a:t>
            </a:r>
          </a:p>
          <a:p>
            <a:pPr algn="just"/>
            <a:r>
              <a:rPr lang="en-US" sz="1800" i="0" u="none" strike="noStrike" baseline="0" dirty="0">
                <a:latin typeface="Times New Roman" panose="02020603050405020304" pitchFamily="18" charset="0"/>
                <a:cs typeface="Times New Roman" panose="02020603050405020304" pitchFamily="18" charset="0"/>
              </a:rPr>
              <a:t>A write-write conflict occurs when two or more users attempt to update the same data item simultaneously, resulting in a conflict. </a:t>
            </a:r>
          </a:p>
          <a:p>
            <a:pPr algn="just"/>
            <a:r>
              <a:rPr lang="en-US" sz="1800" i="0" u="none" strike="noStrike" baseline="0" dirty="0">
                <a:latin typeface="Times New Roman" panose="02020603050405020304" pitchFamily="18" charset="0"/>
                <a:cs typeface="Times New Roman" panose="02020603050405020304" pitchFamily="18" charset="0"/>
              </a:rPr>
              <a:t>The Scenario</a:t>
            </a:r>
          </a:p>
          <a:p>
            <a:pPr lvl="1" algn="just"/>
            <a:r>
              <a:rPr lang="en-US" sz="1800" i="0" u="none" strike="noStrike" baseline="0" dirty="0">
                <a:latin typeface="Times New Roman" panose="02020603050405020304" pitchFamily="18" charset="0"/>
                <a:cs typeface="Times New Roman" panose="02020603050405020304" pitchFamily="18" charset="0"/>
              </a:rPr>
              <a:t>Imagine two users, Martin and Pramod, who are trying to update a phone number on a company website at the same time. To make the example more interesting, let's assume they update the number slightly differently, using different formats.</a:t>
            </a:r>
          </a:p>
          <a:p>
            <a:pPr algn="just"/>
            <a:r>
              <a:rPr lang="en-US" sz="1800" i="0" u="none" strike="noStrike" baseline="0" dirty="0">
                <a:latin typeface="Times New Roman" panose="02020603050405020304" pitchFamily="18" charset="0"/>
                <a:cs typeface="Times New Roman" panose="02020603050405020304" pitchFamily="18" charset="0"/>
              </a:rPr>
              <a:t>The Conflict</a:t>
            </a:r>
          </a:p>
          <a:p>
            <a:pPr lvl="1" algn="just"/>
            <a:r>
              <a:rPr lang="en-US" sz="1800" i="0" u="none" strike="noStrike" baseline="0" dirty="0">
                <a:latin typeface="Times New Roman" panose="02020603050405020304" pitchFamily="18" charset="0"/>
                <a:cs typeface="Times New Roman" panose="02020603050405020304" pitchFamily="18" charset="0"/>
              </a:rPr>
              <a:t>When Martin and Pramod submit their updates, the system must decide how to handle the conflict. Without concurrency control, Martin's update would be overwritten by Pramod's, resulting in a lost update. This is a failure of consistency because Pramod's update was based on the state before Martin's update, yet was applied after it.</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67641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Update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The Problem of Write-Write Conflicts</a:t>
            </a:r>
          </a:p>
          <a:p>
            <a:pPr lvl="1" algn="just"/>
            <a:r>
              <a:rPr lang="en-US" sz="1800" i="0" u="none" strike="noStrike" baseline="0" dirty="0">
                <a:latin typeface="Times New Roman" panose="02020603050405020304" pitchFamily="18" charset="0"/>
                <a:cs typeface="Times New Roman" panose="02020603050405020304" pitchFamily="18" charset="0"/>
              </a:rPr>
              <a:t>Consider a scenario where two users, Martin and Pramod, update a telephone number on a company website at the same time. </a:t>
            </a:r>
          </a:p>
          <a:p>
            <a:pPr lvl="1" algn="just"/>
            <a:r>
              <a:rPr lang="en-US" sz="1800" i="0" u="none" strike="noStrike" baseline="0" dirty="0">
                <a:latin typeface="Times New Roman" panose="02020603050405020304" pitchFamily="18" charset="0"/>
                <a:cs typeface="Times New Roman" panose="02020603050405020304" pitchFamily="18" charset="0"/>
              </a:rPr>
              <a:t>Without concurrency control, Martin's update would be overwritten by Pramod's, resulting in a lost update. </a:t>
            </a:r>
          </a:p>
          <a:p>
            <a:pPr lvl="1" algn="just"/>
            <a:r>
              <a:rPr lang="en-US" sz="1800" i="0" u="none" strike="noStrike" baseline="0" dirty="0">
                <a:latin typeface="Times New Roman" panose="02020603050405020304" pitchFamily="18" charset="0"/>
                <a:cs typeface="Times New Roman" panose="02020603050405020304" pitchFamily="18" charset="0"/>
              </a:rPr>
              <a:t>This is a failure of consistency because Pramod's update was based on the state before Martin's update, yet was applied after it.</a:t>
            </a:r>
          </a:p>
          <a:p>
            <a:pPr algn="just"/>
            <a:r>
              <a:rPr lang="en-US" sz="1800" i="0" u="none" strike="noStrike" baseline="0" dirty="0">
                <a:latin typeface="Times New Roman" panose="02020603050405020304" pitchFamily="18" charset="0"/>
                <a:cs typeface="Times New Roman" panose="02020603050405020304" pitchFamily="18" charset="0"/>
              </a:rPr>
              <a:t>Pessimistic Approach: Write Locks</a:t>
            </a:r>
          </a:p>
          <a:p>
            <a:pPr lvl="1" algn="just"/>
            <a:r>
              <a:rPr lang="en-US" sz="1800" i="0" u="none" strike="noStrike" baseline="0" dirty="0">
                <a:latin typeface="Times New Roman" panose="02020603050405020304" pitchFamily="18" charset="0"/>
                <a:cs typeface="Times New Roman" panose="02020603050405020304" pitchFamily="18" charset="0"/>
              </a:rPr>
              <a:t>One approach to maintaining consistency is to use write locks. </a:t>
            </a:r>
          </a:p>
          <a:p>
            <a:pPr lvl="1" algn="just"/>
            <a:r>
              <a:rPr lang="en-US" sz="1800" i="0" u="none" strike="noStrike" baseline="0" dirty="0">
                <a:latin typeface="Times New Roman" panose="02020603050405020304" pitchFamily="18" charset="0"/>
                <a:cs typeface="Times New Roman" panose="02020603050405020304" pitchFamily="18" charset="0"/>
              </a:rPr>
              <a:t>This prevents conflicts from occurring by ensuring that only one client can update a value at a time. </a:t>
            </a:r>
          </a:p>
          <a:p>
            <a:pPr lvl="1" algn="just"/>
            <a:r>
              <a:rPr lang="en-US" sz="1800" i="0" u="none" strike="noStrike" baseline="0" dirty="0">
                <a:latin typeface="Times New Roman" panose="02020603050405020304" pitchFamily="18" charset="0"/>
                <a:cs typeface="Times New Roman" panose="02020603050405020304" pitchFamily="18" charset="0"/>
              </a:rPr>
              <a:t>Martin and Pramod would both attempt to acquire the write lock, but only Martin would succeed. Pramod would then see the result of Martin's write before deciding whether to make his own update.</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021779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Update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Optimistic Approach: Conditional Updates</a:t>
            </a:r>
          </a:p>
          <a:p>
            <a:pPr lvl="1" algn="just"/>
            <a:r>
              <a:rPr lang="en-US" sz="1800" i="0" u="none" strike="noStrike" baseline="0" dirty="0">
                <a:latin typeface="Times New Roman" panose="02020603050405020304" pitchFamily="18" charset="0"/>
                <a:cs typeface="Times New Roman" panose="02020603050405020304" pitchFamily="18" charset="0"/>
              </a:rPr>
              <a:t>Another approach is to use conditional updates, where a client tests the value just before updating it to see if it's changed since their last read. </a:t>
            </a:r>
          </a:p>
          <a:p>
            <a:pPr lvl="1" algn="just"/>
            <a:r>
              <a:rPr lang="en-US" sz="1800" i="0" u="none" strike="noStrike" baseline="0" dirty="0">
                <a:latin typeface="Times New Roman" panose="02020603050405020304" pitchFamily="18" charset="0"/>
                <a:cs typeface="Times New Roman" panose="02020603050405020304" pitchFamily="18" charset="0"/>
              </a:rPr>
              <a:t>Martin's update would succeed, but Pramod's would fail. The error would let Pramod know that he should look at the value again and decide whether to attempt a further update.</a:t>
            </a:r>
          </a:p>
          <a:p>
            <a:pPr algn="just"/>
            <a:r>
              <a:rPr lang="en-US" sz="1800" i="0" u="none" strike="noStrike" baseline="0" dirty="0">
                <a:latin typeface="Times New Roman" panose="02020603050405020304" pitchFamily="18" charset="0"/>
                <a:cs typeface="Times New Roman" panose="02020603050405020304" pitchFamily="18" charset="0"/>
              </a:rPr>
              <a:t>Optimistic Approach: Save Both Updates and Merge</a:t>
            </a:r>
          </a:p>
          <a:p>
            <a:pPr lvl="1" algn="just"/>
            <a:r>
              <a:rPr lang="en-US" sz="1800" i="0" u="none" strike="noStrike" baseline="0" dirty="0">
                <a:latin typeface="Times New Roman" panose="02020603050405020304" pitchFamily="18" charset="0"/>
                <a:cs typeface="Times New Roman" panose="02020603050405020304" pitchFamily="18" charset="0"/>
              </a:rPr>
              <a:t>A third approach is to save both updates and record that they are in conflict. </a:t>
            </a:r>
          </a:p>
          <a:p>
            <a:pPr lvl="1" algn="just"/>
            <a:r>
              <a:rPr lang="en-US" sz="1800" i="0" u="none" strike="noStrike" baseline="0" dirty="0">
                <a:latin typeface="Times New Roman" panose="02020603050405020304" pitchFamily="18" charset="0"/>
                <a:cs typeface="Times New Roman" panose="02020603050405020304" pitchFamily="18" charset="0"/>
              </a:rPr>
              <a:t>This approach is familiar to many programmers from version control systems. </a:t>
            </a:r>
          </a:p>
          <a:p>
            <a:pPr lvl="1" algn="just"/>
            <a:r>
              <a:rPr lang="en-US" sz="1800" i="0" u="none" strike="noStrike" baseline="0" dirty="0">
                <a:latin typeface="Times New Roman" panose="02020603050405020304" pitchFamily="18" charset="0"/>
                <a:cs typeface="Times New Roman" panose="02020603050405020304" pitchFamily="18" charset="0"/>
              </a:rPr>
              <a:t>The next step is to merge the two updates somehow, either by showing both values to the user and asking them to sort it out or by having the computer perform the merge itself.</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405751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Update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just"/>
            <a:r>
              <a:rPr lang="en-US" sz="1800" i="0" u="none" strike="noStrike" baseline="0" dirty="0">
                <a:latin typeface="Times New Roman" panose="02020603050405020304" pitchFamily="18" charset="0"/>
                <a:cs typeface="Times New Roman" panose="02020603050405020304" pitchFamily="18" charset="0"/>
              </a:rPr>
              <a:t>Tradeoffs between Safety and Liveness</a:t>
            </a:r>
          </a:p>
          <a:p>
            <a:pPr lvl="1" algn="just"/>
            <a:r>
              <a:rPr lang="en-US" sz="1800" i="0" u="none" strike="noStrike" baseline="0" dirty="0">
                <a:latin typeface="Times New Roman" panose="02020603050405020304" pitchFamily="18" charset="0"/>
                <a:cs typeface="Times New Roman" panose="02020603050405020304" pitchFamily="18" charset="0"/>
              </a:rPr>
              <a:t>When dealing with concurrency, there is a fundamental tradeoff between safety (avoiding errors such as update conflicts) and liveness (responding quickly to clients). </a:t>
            </a:r>
          </a:p>
          <a:p>
            <a:pPr lvl="1" algn="just"/>
            <a:r>
              <a:rPr lang="en-US" sz="1800" i="0" u="none" strike="noStrike" baseline="0" dirty="0">
                <a:latin typeface="Times New Roman" panose="02020603050405020304" pitchFamily="18" charset="0"/>
                <a:cs typeface="Times New Roman" panose="02020603050405020304" pitchFamily="18" charset="0"/>
              </a:rPr>
              <a:t>Pessimistic approaches often severely degrade the responsiveness of a system, making it unfit for its purpose. </a:t>
            </a:r>
          </a:p>
          <a:p>
            <a:pPr lvl="1" algn="just"/>
            <a:r>
              <a:rPr lang="en-US" sz="1800" i="0" u="none" strike="noStrike" baseline="0" dirty="0">
                <a:latin typeface="Times New Roman" panose="02020603050405020304" pitchFamily="18" charset="0"/>
                <a:cs typeface="Times New Roman" panose="02020603050405020304" pitchFamily="18" charset="0"/>
              </a:rPr>
              <a:t>This problem is made worse by the danger of errors, such as deadlocks, which are hard to prevent and debug.</a:t>
            </a:r>
          </a:p>
          <a:p>
            <a:pPr algn="just"/>
            <a:r>
              <a:rPr lang="en-US" sz="1800" i="0" u="none" strike="noStrike" baseline="0" dirty="0">
                <a:latin typeface="Times New Roman" panose="02020603050405020304" pitchFamily="18" charset="0"/>
                <a:cs typeface="Times New Roman" panose="02020603050405020304" pitchFamily="18" charset="0"/>
              </a:rPr>
              <a:t>Replication and Concurrency</a:t>
            </a:r>
          </a:p>
          <a:p>
            <a:pPr lvl="1" algn="just"/>
            <a:r>
              <a:rPr lang="en-US" sz="1800" i="0" u="none" strike="noStrike" baseline="0" dirty="0">
                <a:latin typeface="Times New Roman" panose="02020603050405020304" pitchFamily="18" charset="0"/>
                <a:cs typeface="Times New Roman" panose="02020603050405020304" pitchFamily="18" charset="0"/>
              </a:rPr>
              <a:t>Replication makes it much more likely to run into write-write conflicts. </a:t>
            </a:r>
          </a:p>
          <a:p>
            <a:pPr lvl="1" algn="just"/>
            <a:r>
              <a:rPr lang="en-US" sz="1800" i="0" u="none" strike="noStrike" baseline="0" dirty="0">
                <a:latin typeface="Times New Roman" panose="02020603050405020304" pitchFamily="18" charset="0"/>
                <a:cs typeface="Times New Roman" panose="02020603050405020304" pitchFamily="18" charset="0"/>
              </a:rPr>
              <a:t>If different nodes have different copies of some data that can be independently updated, then conflicts will occur unless specific measures are taken to avoid them. </a:t>
            </a:r>
          </a:p>
          <a:p>
            <a:pPr lvl="1" algn="just"/>
            <a:r>
              <a:rPr lang="en-US" sz="1800" i="0" u="none" strike="noStrike" baseline="0" dirty="0">
                <a:latin typeface="Times New Roman" panose="02020603050405020304" pitchFamily="18" charset="0"/>
                <a:cs typeface="Times New Roman" panose="02020603050405020304" pitchFamily="18" charset="0"/>
              </a:rPr>
              <a:t>Using a single node as the target for all writes for some data makes it much easier to maintain update consistency.</a:t>
            </a:r>
            <a:endParaRPr lang="en-IN" sz="1800" dirty="0">
              <a:latin typeface="Times New Roman" panose="02020603050405020304" pitchFamily="18" charset="0"/>
              <a:cs typeface="Times New Roman" panose="02020603050405020304" pitchFamily="18" charset="0"/>
            </a:endParaRP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6907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Read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b="0" i="0" u="none" strike="noStrike" baseline="0" dirty="0">
                <a:latin typeface="Times New Roman" panose="02020603050405020304" pitchFamily="18" charset="0"/>
                <a:cs typeface="Times New Roman" panose="02020603050405020304" pitchFamily="18" charset="0"/>
              </a:rPr>
              <a:t>Maintaining consistency in a data store is crucial, but it's not enough to guarantee that readers of that data store will always get consistent responses to their requests.</a:t>
            </a:r>
          </a:p>
          <a:p>
            <a:pPr algn="l"/>
            <a:r>
              <a:rPr lang="en-US" sz="1800" b="0" i="0" u="none" strike="noStrike" baseline="0" dirty="0">
                <a:latin typeface="Times New Roman" panose="02020603050405020304" pitchFamily="18" charset="0"/>
                <a:cs typeface="Times New Roman" panose="02020603050405020304" pitchFamily="18" charset="0"/>
              </a:rPr>
              <a:t>In a distributed system, maintaining update consistency in a data store is crucial, but it's not enough to guarantee that readers of that data store will always get consistent responses to their requests. </a:t>
            </a:r>
          </a:p>
          <a:p>
            <a:pPr algn="l"/>
            <a:r>
              <a:rPr lang="en-US" sz="1800" b="0" i="0" u="none" strike="noStrike" baseline="0" dirty="0">
                <a:latin typeface="Times New Roman" panose="02020603050405020304" pitchFamily="18" charset="0"/>
                <a:cs typeface="Times New Roman" panose="02020603050405020304" pitchFamily="18" charset="0"/>
              </a:rPr>
              <a:t>The Scenario</a:t>
            </a:r>
          </a:p>
          <a:p>
            <a:pPr lvl="1"/>
            <a:r>
              <a:rPr lang="en-US" sz="1800" b="0" i="0" u="none" strike="noStrike" baseline="0" dirty="0">
                <a:latin typeface="Times New Roman" panose="02020603050405020304" pitchFamily="18" charset="0"/>
                <a:cs typeface="Times New Roman" panose="02020603050405020304" pitchFamily="18" charset="0"/>
              </a:rPr>
              <a:t>Imagine a scenario where we have an order with line items and a shipping charge. The shipping charge is calculated based on the line items in the order. In a relational database, the shipping charge and line items are stored in separate tables.</a:t>
            </a:r>
          </a:p>
          <a:p>
            <a:pPr algn="l"/>
            <a:r>
              <a:rPr lang="en-US" sz="1800" b="0" i="0" u="none" strike="noStrike" baseline="0" dirty="0">
                <a:latin typeface="Times New Roman" panose="02020603050405020304" pitchFamily="18" charset="0"/>
                <a:cs typeface="Times New Roman" panose="02020603050405020304" pitchFamily="18" charset="0"/>
              </a:rPr>
              <a:t>The Conflict</a:t>
            </a:r>
          </a:p>
          <a:p>
            <a:pPr lvl="1"/>
            <a:r>
              <a:rPr lang="en-US" sz="1800" b="0" i="0" u="none" strike="noStrike" baseline="0" dirty="0">
                <a:latin typeface="Times New Roman" panose="02020603050405020304" pitchFamily="18" charset="0"/>
                <a:cs typeface="Times New Roman" panose="02020603050405020304" pitchFamily="18" charset="0"/>
              </a:rPr>
              <a:t>When Martin adds a line item to his order, he needs to recalculate and update the shipping charge. However, if Pramod reads the line items and shipping charge before Martin updates the shipping charge, Pramod will get an inconsistent view of the data. This is an inconsistent read or read-write conflict: Pramod has done a read in the middle of Martin's write.</a:t>
            </a:r>
          </a:p>
          <a:p>
            <a:pPr algn="l"/>
            <a:r>
              <a:rPr lang="en-US" sz="1800" b="0" i="0" u="none" strike="noStrike" baseline="0" dirty="0">
                <a:latin typeface="Times New Roman" panose="02020603050405020304" pitchFamily="18" charset="0"/>
                <a:cs typeface="Times New Roman" panose="02020603050405020304" pitchFamily="18" charset="0"/>
              </a:rPr>
              <a:t>The Problem</a:t>
            </a:r>
          </a:p>
          <a:p>
            <a:pPr lvl="1"/>
            <a:r>
              <a:rPr lang="en-US" sz="1800" b="0" i="0" u="none" strike="noStrike" baseline="0" dirty="0">
                <a:latin typeface="Times New Roman" panose="02020603050405020304" pitchFamily="18" charset="0"/>
                <a:cs typeface="Times New Roman" panose="02020603050405020304" pitchFamily="18" charset="0"/>
              </a:rPr>
              <a:t>The problem is that Pramod's read is not consistent with the current state of the data. Pramod's read is based on the state of the data before Martin's update, but Martin's update has not been applied yet. This can lead to incorrect results or inconsistent behavior.</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33407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9C92-6E02-7874-9830-4BBD22F693CA}"/>
              </a:ext>
            </a:extLst>
          </p:cNvPr>
          <p:cNvSpPr>
            <a:spLocks noGrp="1"/>
          </p:cNvSpPr>
          <p:nvPr>
            <p:ph type="title"/>
          </p:nvPr>
        </p:nvSpPr>
        <p:spPr>
          <a:xfrm>
            <a:off x="1776000" y="1"/>
            <a:ext cx="9720000" cy="909000"/>
          </a:xfrm>
        </p:spPr>
        <p:txBody>
          <a:bodyPr/>
          <a:lstStyle/>
          <a:p>
            <a:r>
              <a:rPr lang="en-IN" sz="4400" b="1" i="0" u="none" strike="noStrike" baseline="0" dirty="0">
                <a:latin typeface="Times New Roman" panose="02020603050405020304" pitchFamily="18" charset="0"/>
                <a:cs typeface="Times New Roman" panose="02020603050405020304" pitchFamily="18" charset="0"/>
              </a:rPr>
              <a:t>Read Consistency</a:t>
            </a:r>
          </a:p>
        </p:txBody>
      </p:sp>
      <p:sp>
        <p:nvSpPr>
          <p:cNvPr id="3" name="Content Placeholder 2">
            <a:extLst>
              <a:ext uri="{FF2B5EF4-FFF2-40B4-BE49-F238E27FC236}">
                <a16:creationId xmlns:a16="http://schemas.microsoft.com/office/drawing/2014/main" id="{A1A907D9-CB79-A9DE-8BC6-D363DC31F4C0}"/>
              </a:ext>
            </a:extLst>
          </p:cNvPr>
          <p:cNvSpPr>
            <a:spLocks noGrp="1"/>
          </p:cNvSpPr>
          <p:nvPr>
            <p:ph idx="1"/>
          </p:nvPr>
        </p:nvSpPr>
        <p:spPr>
          <a:xfrm>
            <a:off x="1776000" y="909000"/>
            <a:ext cx="9720000" cy="5948998"/>
          </a:xfrm>
        </p:spPr>
        <p:txBody>
          <a:bodyPr>
            <a:noAutofit/>
          </a:bodyPr>
          <a:lstStyle/>
          <a:p>
            <a:pPr algn="l"/>
            <a:r>
              <a:rPr lang="en-US" sz="1800" dirty="0">
                <a:latin typeface="Times New Roman" panose="02020603050405020304" pitchFamily="18" charset="0"/>
                <a:cs typeface="Times New Roman" panose="02020603050405020304" pitchFamily="18" charset="0"/>
              </a:rPr>
              <a:t>Logical Consistency</a:t>
            </a:r>
          </a:p>
          <a:p>
            <a:pPr lvl="1"/>
            <a:r>
              <a:rPr lang="en-US" sz="1800" dirty="0">
                <a:latin typeface="Times New Roman" panose="02020603050405020304" pitchFamily="18" charset="0"/>
                <a:cs typeface="Times New Roman" panose="02020603050405020304" pitchFamily="18" charset="0"/>
              </a:rPr>
              <a:t>Logical consistency ensures that different data items make sense together. </a:t>
            </a:r>
          </a:p>
          <a:p>
            <a:pPr lvl="1"/>
            <a:r>
              <a:rPr lang="en-US" sz="1800" dirty="0">
                <a:latin typeface="Times New Roman" panose="02020603050405020304" pitchFamily="18" charset="0"/>
                <a:cs typeface="Times New Roman" panose="02020603050405020304" pitchFamily="18" charset="0"/>
              </a:rPr>
              <a:t>For example, if we have an order with line items and a shipping charge, the shipping charge should be calculated based on the line items in the order. </a:t>
            </a:r>
          </a:p>
          <a:p>
            <a:pPr lvl="1"/>
            <a:r>
              <a:rPr lang="en-US" sz="1800" dirty="0">
                <a:latin typeface="Times New Roman" panose="02020603050405020304" pitchFamily="18" charset="0"/>
                <a:cs typeface="Times New Roman" panose="02020603050405020304" pitchFamily="18" charset="0"/>
              </a:rPr>
              <a:t>If we add a line item, we need to recalculate and update the shipping charge. </a:t>
            </a:r>
          </a:p>
          <a:p>
            <a:pPr algn="l"/>
            <a:r>
              <a:rPr lang="en-US" sz="1800" dirty="0">
                <a:latin typeface="Times New Roman" panose="02020603050405020304" pitchFamily="18" charset="0"/>
                <a:cs typeface="Times New Roman" panose="02020603050405020304" pitchFamily="18" charset="0"/>
              </a:rPr>
              <a:t>Replication Consistency</a:t>
            </a:r>
          </a:p>
          <a:p>
            <a:pPr lvl="1"/>
            <a:r>
              <a:rPr lang="en-US" sz="1800" dirty="0">
                <a:latin typeface="Times New Roman" panose="02020603050405020304" pitchFamily="18" charset="0"/>
                <a:cs typeface="Times New Roman" panose="02020603050405020304" pitchFamily="18" charset="0"/>
              </a:rPr>
              <a:t>Replication consistency ensures that the same data item has the same value when read from different replicas. </a:t>
            </a:r>
          </a:p>
          <a:p>
            <a:pPr lvl="1"/>
            <a:r>
              <a:rPr lang="en-US" sz="1800" dirty="0">
                <a:latin typeface="Times New Roman" panose="02020603050405020304" pitchFamily="18" charset="0"/>
                <a:cs typeface="Times New Roman" panose="02020603050405020304" pitchFamily="18" charset="0"/>
              </a:rPr>
              <a:t>However, replication can exacerbate logical inconsistencies by lengthening the inconsistency window. </a:t>
            </a:r>
          </a:p>
          <a:p>
            <a:pPr lvl="1"/>
            <a:r>
              <a:rPr lang="en-US" sz="1800" dirty="0">
                <a:latin typeface="Times New Roman" panose="02020603050405020304" pitchFamily="18" charset="0"/>
                <a:cs typeface="Times New Roman" panose="02020603050405020304" pitchFamily="18" charset="0"/>
              </a:rPr>
              <a:t>For example, if Martin and Cindy are looking at rooms on a hotel reservation system, Cindy may see the room booked while Martin sees it free, due to delays in networking.</a:t>
            </a:r>
          </a:p>
          <a:p>
            <a:pPr algn="l"/>
            <a:r>
              <a:rPr lang="en-US" sz="1800" dirty="0">
                <a:latin typeface="Times New Roman" panose="02020603050405020304" pitchFamily="18" charset="0"/>
                <a:cs typeface="Times New Roman" panose="02020603050405020304" pitchFamily="18" charset="0"/>
              </a:rPr>
              <a:t>Inconsistency Window</a:t>
            </a:r>
          </a:p>
          <a:p>
            <a:pPr lvl="1"/>
            <a:r>
              <a:rPr lang="en-US" sz="1800" dirty="0">
                <a:latin typeface="Times New Roman" panose="02020603050405020304" pitchFamily="18" charset="0"/>
                <a:cs typeface="Times New Roman" panose="02020603050405020304" pitchFamily="18" charset="0"/>
              </a:rPr>
              <a:t>The inconsistency window is the length of time an inconsistency is present. </a:t>
            </a:r>
          </a:p>
          <a:p>
            <a:pPr lvl="1"/>
            <a:r>
              <a:rPr lang="en-US" sz="1800" dirty="0">
                <a:latin typeface="Times New Roman" panose="02020603050405020304" pitchFamily="18" charset="0"/>
                <a:cs typeface="Times New Roman" panose="02020603050405020304" pitchFamily="18" charset="0"/>
              </a:rPr>
              <a:t>In an eventually consistent system, nodes may have replication inconsistencies, but eventually, all nodes will be updated to the same value. </a:t>
            </a:r>
          </a:p>
          <a:p>
            <a:pPr lvl="1"/>
            <a:r>
              <a:rPr lang="en-US" sz="1800" dirty="0">
                <a:latin typeface="Times New Roman" panose="02020603050405020304" pitchFamily="18" charset="0"/>
                <a:cs typeface="Times New Roman" panose="02020603050405020304" pitchFamily="18" charset="0"/>
              </a:rPr>
              <a:t>Data that is out of date is referred to as stale.</a:t>
            </a:r>
          </a:p>
        </p:txBody>
      </p:sp>
      <p:sp>
        <p:nvSpPr>
          <p:cNvPr id="4" name="Rectangle">
            <a:extLst>
              <a:ext uri="{FF2B5EF4-FFF2-40B4-BE49-F238E27FC236}">
                <a16:creationId xmlns:a16="http://schemas.microsoft.com/office/drawing/2014/main" id="{57B2B71F-E2AC-EED6-A3F2-641A0CC4FC8A}"/>
              </a:ext>
            </a:extLst>
          </p:cNvPr>
          <p:cNvSpPr/>
          <p:nvPr/>
        </p:nvSpPr>
        <p:spPr>
          <a:xfrm flipH="1">
            <a:off x="-24000" y="-2"/>
            <a:ext cx="1800000"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grpSp>
        <p:nvGrpSpPr>
          <p:cNvPr id="5" name="Group 4">
            <a:extLst>
              <a:ext uri="{FF2B5EF4-FFF2-40B4-BE49-F238E27FC236}">
                <a16:creationId xmlns:a16="http://schemas.microsoft.com/office/drawing/2014/main" id="{604AC419-AFA9-6D5B-F5F1-DB7FA39FB00A}"/>
              </a:ext>
            </a:extLst>
          </p:cNvPr>
          <p:cNvGrpSpPr/>
          <p:nvPr/>
        </p:nvGrpSpPr>
        <p:grpSpPr>
          <a:xfrm>
            <a:off x="79452" y="1690688"/>
            <a:ext cx="1623998" cy="3010535"/>
            <a:chOff x="294" y="2322"/>
            <a:chExt cx="3416" cy="4741"/>
          </a:xfrm>
        </p:grpSpPr>
        <p:sp>
          <p:nvSpPr>
            <p:cNvPr id="6" name="Rectangle">
              <a:extLst>
                <a:ext uri="{FF2B5EF4-FFF2-40B4-BE49-F238E27FC236}">
                  <a16:creationId xmlns:a16="http://schemas.microsoft.com/office/drawing/2014/main" id="{1DA92202-C45E-CEB2-B047-4AA2E4B9CA8D}"/>
                </a:ext>
              </a:extLst>
            </p:cNvPr>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a:extLst>
                <a:ext uri="{FF2B5EF4-FFF2-40B4-BE49-F238E27FC236}">
                  <a16:creationId xmlns:a16="http://schemas.microsoft.com/office/drawing/2014/main" id="{D81B7D1E-404F-CB9A-1F72-1FD87222F385}"/>
                </a:ext>
              </a:extLst>
            </p:cNvPr>
            <p:cNvSpPr/>
            <p:nvPr/>
          </p:nvSpPr>
          <p:spPr>
            <a:xfrm flipH="1">
              <a:off x="294" y="253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grpSp>
      <p:sp>
        <p:nvSpPr>
          <p:cNvPr id="15" name="TextBox 14">
            <a:extLst>
              <a:ext uri="{FF2B5EF4-FFF2-40B4-BE49-F238E27FC236}">
                <a16:creationId xmlns:a16="http://schemas.microsoft.com/office/drawing/2014/main" id="{5D11AEDB-D6CB-7C85-EEA2-3D3FB759BC51}"/>
              </a:ext>
            </a:extLst>
          </p:cNvPr>
          <p:cNvSpPr txBox="1"/>
          <p:nvPr/>
        </p:nvSpPr>
        <p:spPr>
          <a:xfrm>
            <a:off x="79452" y="3856038"/>
            <a:ext cx="1517506"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NoSQL Databases</a:t>
            </a:r>
          </a:p>
        </p:txBody>
      </p:sp>
      <p:sp>
        <p:nvSpPr>
          <p:cNvPr id="16" name="Rectangle">
            <a:extLst>
              <a:ext uri="{FF2B5EF4-FFF2-40B4-BE49-F238E27FC236}">
                <a16:creationId xmlns:a16="http://schemas.microsoft.com/office/drawing/2014/main" id="{2504ECE6-D7FE-29A7-027B-5A535064ED3D}"/>
              </a:ext>
            </a:extLst>
          </p:cNvPr>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spTree>
    <p:extLst>
      <p:ext uri="{BB962C8B-B14F-4D97-AF65-F5344CB8AC3E}">
        <p14:creationId xmlns:p14="http://schemas.microsoft.com/office/powerpoint/2010/main" val="176012154"/>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10249</TotalTime>
  <Words>2918</Words>
  <Application>Microsoft Office PowerPoint</Application>
  <PresentationFormat>Widescreen</PresentationFormat>
  <Paragraphs>182</Paragraphs>
  <Slides>18</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18</vt:i4>
      </vt:variant>
    </vt:vector>
  </HeadingPairs>
  <TitlesOfParts>
    <vt:vector size="27" baseType="lpstr">
      <vt:lpstr>Arial</vt:lpstr>
      <vt:lpstr>Calibri</vt:lpstr>
      <vt:lpstr>Calibri Light</vt:lpstr>
      <vt:lpstr>Futura Cyrillic Book</vt:lpstr>
      <vt:lpstr>Times New Roman</vt:lpstr>
      <vt:lpstr>1_Custom Design</vt:lpstr>
      <vt:lpstr>Custom Design</vt:lpstr>
      <vt:lpstr>2_Custom Design</vt:lpstr>
      <vt:lpstr>3_Custom Design</vt:lpstr>
      <vt:lpstr>PowerPoint Presentation</vt:lpstr>
      <vt:lpstr>Consistency</vt:lpstr>
      <vt:lpstr>Consistency</vt:lpstr>
      <vt:lpstr>Update Consistency</vt:lpstr>
      <vt:lpstr>Update Consistency</vt:lpstr>
      <vt:lpstr>Update Consistency</vt:lpstr>
      <vt:lpstr>Update Consistency</vt:lpstr>
      <vt:lpstr>Read Consistency</vt:lpstr>
      <vt:lpstr>Read Consistency</vt:lpstr>
      <vt:lpstr>Read Consistency</vt:lpstr>
      <vt:lpstr>Relaxing Consistency</vt:lpstr>
      <vt:lpstr>Relaxing Consistency</vt:lpstr>
      <vt:lpstr>The CAP Theorem</vt:lpstr>
      <vt:lpstr>The CAP Theorem</vt:lpstr>
      <vt:lpstr>The CAP Theorem</vt:lpstr>
      <vt:lpstr>The CAP Theorem</vt:lpstr>
      <vt:lpstr>The CAP Theorem</vt:lpstr>
      <vt:lpstr>The CAP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Surbhi Sharma</cp:lastModifiedBy>
  <cp:revision>56</cp:revision>
  <dcterms:created xsi:type="dcterms:W3CDTF">2021-09-07T04:22:00Z</dcterms:created>
  <dcterms:modified xsi:type="dcterms:W3CDTF">2024-10-03T05:01:48Z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